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29" r:id="rId2"/>
    <p:sldId id="257" r:id="rId3"/>
    <p:sldId id="307" r:id="rId4"/>
    <p:sldId id="306" r:id="rId5"/>
    <p:sldId id="308" r:id="rId6"/>
    <p:sldId id="274" r:id="rId7"/>
    <p:sldId id="319" r:id="rId8"/>
    <p:sldId id="320" r:id="rId9"/>
    <p:sldId id="321"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318" r:id="rId28"/>
    <p:sldId id="322" r:id="rId29"/>
    <p:sldId id="32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11246B-7D68-438A-8AFE-27321A9B89A2}" type="datetimeFigureOut">
              <a:rPr lang="en-US" smtClean="0"/>
              <a:pPr/>
              <a:t>5/15/2013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C9EC7F-4BB1-45F5-946D-97CA896CA47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646804-C774-46E1-98E2-C79895C7BBC0}" type="datetimeFigureOut">
              <a:rPr lang="en-US" smtClean="0"/>
              <a:pPr/>
              <a:t>5/15/2013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646804-C774-46E1-98E2-C79895C7BBC0}" type="datetimeFigureOut">
              <a:rPr lang="en-US" smtClean="0"/>
              <a:pPr/>
              <a:t>5/15/2013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646804-C774-46E1-98E2-C79895C7BBC0}" type="datetimeFigureOut">
              <a:rPr lang="en-US" smtClean="0"/>
              <a:pPr/>
              <a:t>5/15/2013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646804-C774-46E1-98E2-C79895C7BBC0}" type="datetimeFigureOut">
              <a:rPr lang="en-US" smtClean="0"/>
              <a:pPr/>
              <a:t>5/15/2013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646804-C774-46E1-98E2-C79895C7BBC0}" type="datetimeFigureOut">
              <a:rPr lang="en-US" smtClean="0"/>
              <a:pPr/>
              <a:t>5/15/2013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646804-C774-46E1-98E2-C79895C7BBC0}" type="datetimeFigureOut">
              <a:rPr lang="en-US" smtClean="0"/>
              <a:pPr/>
              <a:t>5/15/2013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646804-C774-46E1-98E2-C79895C7BBC0}" type="datetimeFigureOut">
              <a:rPr lang="en-US" smtClean="0"/>
              <a:pPr/>
              <a:t>5/15/2013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646804-C774-46E1-98E2-C79895C7BBC0}" type="datetimeFigureOut">
              <a:rPr lang="en-US" smtClean="0"/>
              <a:pPr/>
              <a:t>5/15/2013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646804-C774-46E1-98E2-C79895C7BBC0}" type="datetimeFigureOut">
              <a:rPr lang="en-US" smtClean="0"/>
              <a:pPr/>
              <a:t>5/15/2013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646804-C774-46E1-98E2-C79895C7BBC0}" type="datetimeFigureOut">
              <a:rPr lang="en-US" smtClean="0"/>
              <a:pPr/>
              <a:t>5/15/2013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646804-C774-46E1-98E2-C79895C7BBC0}" type="datetimeFigureOut">
              <a:rPr lang="en-US" smtClean="0"/>
              <a:pPr/>
              <a:t>5/15/2013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F37BC-9C9B-4617-9B05-8F1E4A93576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8C3AFA38-95CB-4EC8-ADB4-52244DD8E9E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646804-C774-46E1-98E2-C79895C7BBC0}" type="datetimeFigureOut">
              <a:rPr lang="en-US" smtClean="0"/>
              <a:pPr/>
              <a:t>5/15/2013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1F37BC-9C9B-4617-9B05-8F1E4A9357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r>
              <a:rPr lang="en-US" sz="3600" smtClean="0"/>
              <a:t>Business Communication Workshop</a:t>
            </a:r>
          </a:p>
        </p:txBody>
      </p:sp>
      <p:sp>
        <p:nvSpPr>
          <p:cNvPr id="2051" name="Rectangle 3"/>
          <p:cNvSpPr>
            <a:spLocks noGrp="1" noChangeArrowheads="1"/>
          </p:cNvSpPr>
          <p:nvPr>
            <p:ph idx="1"/>
          </p:nvPr>
        </p:nvSpPr>
        <p:spPr/>
        <p:txBody>
          <a:bodyPr/>
          <a:lstStyle/>
          <a:p>
            <a:pPr marL="533400" indent="-533400" algn="ctr" eaLnBrk="1" hangingPunct="1">
              <a:buFont typeface="Wingdings" pitchFamily="2" charset="2"/>
              <a:buNone/>
            </a:pPr>
            <a:endParaRPr lang="en-US" dirty="0" smtClean="0">
              <a:solidFill>
                <a:srgbClr val="FF3300"/>
              </a:solidFill>
            </a:endParaRPr>
          </a:p>
          <a:p>
            <a:pPr marL="533400" indent="-533400" algn="ctr" eaLnBrk="1" hangingPunct="1">
              <a:buFont typeface="Wingdings" pitchFamily="2" charset="2"/>
              <a:buNone/>
            </a:pPr>
            <a:r>
              <a:rPr lang="en-US" dirty="0" smtClean="0"/>
              <a:t>Course Coordinator:	</a:t>
            </a:r>
            <a:r>
              <a:rPr lang="en-US" dirty="0" err="1" smtClean="0"/>
              <a:t>Ayyaz</a:t>
            </a:r>
            <a:r>
              <a:rPr lang="en-US" dirty="0" smtClean="0"/>
              <a:t> </a:t>
            </a:r>
            <a:r>
              <a:rPr lang="en-US" dirty="0" err="1" smtClean="0"/>
              <a:t>Qadeer</a:t>
            </a:r>
            <a:endParaRPr lang="en-US" dirty="0" smtClean="0"/>
          </a:p>
          <a:p>
            <a:pPr marL="533400" indent="-533400" algn="ctr" eaLnBrk="1" hangingPunct="1">
              <a:buFont typeface="Wingdings" pitchFamily="2" charset="2"/>
              <a:buNone/>
            </a:pPr>
            <a:endParaRPr lang="en-US" dirty="0" smtClean="0"/>
          </a:p>
          <a:p>
            <a:pPr marL="533400" indent="-533400" algn="ctr" eaLnBrk="1" hangingPunct="1">
              <a:buFont typeface="Wingdings" pitchFamily="2" charset="2"/>
              <a:buNone/>
            </a:pPr>
            <a:r>
              <a:rPr lang="en-US" dirty="0" smtClean="0"/>
              <a:t>Lecture # 20</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Grp="1" noChangeArrowheads="1"/>
          </p:cNvSpPr>
          <p:nvPr>
            <p:ph type="sldNum" sz="quarter" idx="4294967295"/>
          </p:nvPr>
        </p:nvSpPr>
        <p:spPr>
          <a:xfrm>
            <a:off x="7715250" y="6115050"/>
            <a:ext cx="1122363" cy="457200"/>
          </a:xfrm>
          <a:prstGeom prst="rect">
            <a:avLst/>
          </a:prstGeom>
        </p:spPr>
        <p:txBody>
          <a:bodyPr/>
          <a:lstStyle/>
          <a:p>
            <a:r>
              <a:rPr lang="en-US"/>
              <a:t>Ch. 13–</a:t>
            </a:r>
            <a:fld id="{A66371A6-A0EB-4DCA-9CD5-066D959A2FE1}" type="slidenum">
              <a:rPr lang="en-US"/>
              <a:pPr/>
              <a:t>2</a:t>
            </a:fld>
            <a:endParaRPr lang="en-US"/>
          </a:p>
        </p:txBody>
      </p:sp>
      <p:sp>
        <p:nvSpPr>
          <p:cNvPr id="1026" name="Rectangle 2"/>
          <p:cNvSpPr>
            <a:spLocks noGrp="1" noChangeArrowheads="1"/>
          </p:cNvSpPr>
          <p:nvPr>
            <p:ph type="ctrTitle"/>
          </p:nvPr>
        </p:nvSpPr>
        <p:spPr>
          <a:xfrm>
            <a:off x="1371600" y="846138"/>
            <a:ext cx="6399213" cy="1116012"/>
          </a:xfrm>
        </p:spPr>
        <p:txBody>
          <a:bodyPr/>
          <a:lstStyle/>
          <a:p>
            <a:endParaRPr lang="en-US" dirty="0"/>
          </a:p>
        </p:txBody>
      </p:sp>
      <p:sp>
        <p:nvSpPr>
          <p:cNvPr id="1027" name="Rectangle 3"/>
          <p:cNvSpPr>
            <a:spLocks noGrp="1" noChangeArrowheads="1"/>
          </p:cNvSpPr>
          <p:nvPr>
            <p:ph type="subTitle" idx="1"/>
          </p:nvPr>
        </p:nvSpPr>
        <p:spPr>
          <a:xfrm>
            <a:off x="847725" y="1822450"/>
            <a:ext cx="7448550" cy="1752600"/>
          </a:xfrm>
        </p:spPr>
        <p:txBody>
          <a:bodyPr/>
          <a:lstStyle/>
          <a:p>
            <a:r>
              <a:rPr lang="en-US" dirty="0"/>
              <a:t>The Job Search, R</a:t>
            </a:r>
            <a:r>
              <a:rPr lang="en-US" dirty="0">
                <a:cs typeface="Times New Roman" pitchFamily="18" charset="0"/>
              </a:rPr>
              <a:t>ésumés, and Cover Letters</a:t>
            </a:r>
            <a:endParaRPr lang="en-US" dirty="0"/>
          </a:p>
        </p:txBody>
      </p:sp>
    </p:spTree>
  </p:cSld>
  <p:clrMapOvr>
    <a:masterClrMapping/>
  </p:clrMapOvr>
  <p:transition spd="slow">
    <p:zoom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0"/>
            <a:ext cx="8229600" cy="1143000"/>
          </a:xfrm>
        </p:spPr>
        <p:txBody>
          <a:bodyPr/>
          <a:lstStyle/>
          <a:p>
            <a:pPr eaLnBrk="1" hangingPunct="1"/>
            <a:r>
              <a:rPr lang="en-US" smtClean="0">
                <a:latin typeface="Georgia" pitchFamily="18" charset="0"/>
              </a:rPr>
              <a:t>What is a resume?</a:t>
            </a:r>
          </a:p>
        </p:txBody>
      </p:sp>
      <p:sp>
        <p:nvSpPr>
          <p:cNvPr id="11269" name="Text Box 5"/>
          <p:cNvSpPr txBox="1">
            <a:spLocks noChangeArrowheads="1"/>
          </p:cNvSpPr>
          <p:nvPr/>
        </p:nvSpPr>
        <p:spPr bwMode="auto">
          <a:xfrm>
            <a:off x="0" y="1676400"/>
            <a:ext cx="9144000" cy="519113"/>
          </a:xfrm>
          <a:prstGeom prst="rect">
            <a:avLst/>
          </a:prstGeom>
          <a:noFill/>
          <a:ln w="9525">
            <a:noFill/>
            <a:miter lim="800000"/>
            <a:headEnd/>
            <a:tailEnd/>
          </a:ln>
        </p:spPr>
        <p:txBody>
          <a:bodyPr>
            <a:spAutoFit/>
          </a:bodyPr>
          <a:lstStyle/>
          <a:p>
            <a:pPr>
              <a:spcBef>
                <a:spcPct val="50000"/>
              </a:spcBef>
              <a:buFontTx/>
              <a:buChar char="•"/>
            </a:pPr>
            <a:r>
              <a:rPr lang="en-US" sz="2800" dirty="0">
                <a:latin typeface="Book Antiqua" pitchFamily="18" charset="0"/>
              </a:rPr>
              <a:t> Origin: French Word </a:t>
            </a:r>
            <a:r>
              <a:rPr lang="en-US" sz="2800" i="1" dirty="0">
                <a:latin typeface="Book Antiqua" pitchFamily="18" charset="0"/>
              </a:rPr>
              <a:t>resume</a:t>
            </a:r>
            <a:r>
              <a:rPr lang="en-US" sz="2800" dirty="0">
                <a:latin typeface="Book Antiqua" pitchFamily="18" charset="0"/>
              </a:rPr>
              <a:t> meaning “to summarize”</a:t>
            </a:r>
          </a:p>
        </p:txBody>
      </p:sp>
      <p:sp>
        <p:nvSpPr>
          <p:cNvPr id="11273" name="Text Box 9"/>
          <p:cNvSpPr txBox="1">
            <a:spLocks noChangeArrowheads="1"/>
          </p:cNvSpPr>
          <p:nvPr/>
        </p:nvSpPr>
        <p:spPr bwMode="auto">
          <a:xfrm>
            <a:off x="0" y="3810000"/>
            <a:ext cx="9144000" cy="519113"/>
          </a:xfrm>
          <a:prstGeom prst="rect">
            <a:avLst/>
          </a:prstGeom>
          <a:noFill/>
          <a:ln w="9525">
            <a:noFill/>
            <a:miter lim="800000"/>
            <a:headEnd/>
            <a:tailEnd/>
          </a:ln>
        </p:spPr>
        <p:txBody>
          <a:bodyPr>
            <a:spAutoFit/>
          </a:bodyPr>
          <a:lstStyle/>
          <a:p>
            <a:pPr>
              <a:spcBef>
                <a:spcPct val="50000"/>
              </a:spcBef>
              <a:buFontTx/>
              <a:buChar char="•"/>
            </a:pPr>
            <a:r>
              <a:rPr lang="en-US" sz="2800">
                <a:latin typeface="Book Antiqua" pitchFamily="18" charset="0"/>
              </a:rPr>
              <a:t> Serves to provide a summary of your qualifications</a:t>
            </a:r>
          </a:p>
        </p:txBody>
      </p:sp>
      <p:sp>
        <p:nvSpPr>
          <p:cNvPr id="11274" name="Text Box 10"/>
          <p:cNvSpPr txBox="1">
            <a:spLocks noChangeArrowheads="1"/>
          </p:cNvSpPr>
          <p:nvPr/>
        </p:nvSpPr>
        <p:spPr bwMode="auto">
          <a:xfrm>
            <a:off x="0" y="2590800"/>
            <a:ext cx="9144000" cy="946150"/>
          </a:xfrm>
          <a:prstGeom prst="rect">
            <a:avLst/>
          </a:prstGeom>
          <a:noFill/>
          <a:ln w="9525">
            <a:noFill/>
            <a:miter lim="800000"/>
            <a:headEnd/>
            <a:tailEnd/>
          </a:ln>
        </p:spPr>
        <p:txBody>
          <a:bodyPr>
            <a:spAutoFit/>
          </a:bodyPr>
          <a:lstStyle/>
          <a:p>
            <a:pPr>
              <a:spcBef>
                <a:spcPct val="50000"/>
              </a:spcBef>
              <a:buFontTx/>
              <a:buChar char="•"/>
            </a:pPr>
            <a:r>
              <a:rPr lang="en-US" sz="2800">
                <a:latin typeface="Book Antiqua" pitchFamily="18" charset="0"/>
              </a:rPr>
              <a:t> Purpose: to persuade the prospective employer for     	a personal interview</a:t>
            </a:r>
          </a:p>
        </p:txBody>
      </p:sp>
      <p:sp>
        <p:nvSpPr>
          <p:cNvPr id="11275" name="Text Box 11"/>
          <p:cNvSpPr txBox="1">
            <a:spLocks noChangeArrowheads="1"/>
          </p:cNvSpPr>
          <p:nvPr/>
        </p:nvSpPr>
        <p:spPr bwMode="auto">
          <a:xfrm>
            <a:off x="0" y="5562600"/>
            <a:ext cx="9144000" cy="946150"/>
          </a:xfrm>
          <a:prstGeom prst="rect">
            <a:avLst/>
          </a:prstGeom>
          <a:noFill/>
          <a:ln w="9525">
            <a:noFill/>
            <a:miter lim="800000"/>
            <a:headEnd/>
            <a:tailEnd/>
          </a:ln>
        </p:spPr>
        <p:txBody>
          <a:bodyPr>
            <a:spAutoFit/>
          </a:bodyPr>
          <a:lstStyle/>
          <a:p>
            <a:pPr>
              <a:spcBef>
                <a:spcPct val="50000"/>
              </a:spcBef>
              <a:buFontTx/>
              <a:buChar char="•"/>
            </a:pPr>
            <a:r>
              <a:rPr lang="en-US" sz="2800">
                <a:latin typeface="Book Antiqua" pitchFamily="18" charset="0"/>
              </a:rPr>
              <a:t> Convince prospective employer that you are well 	suited to succeed in performing the responsibilities </a:t>
            </a:r>
          </a:p>
        </p:txBody>
      </p:sp>
      <p:sp>
        <p:nvSpPr>
          <p:cNvPr id="11276" name="Text Box 12"/>
          <p:cNvSpPr txBox="1">
            <a:spLocks noChangeArrowheads="1"/>
          </p:cNvSpPr>
          <p:nvPr/>
        </p:nvSpPr>
        <p:spPr bwMode="auto">
          <a:xfrm>
            <a:off x="0" y="4724400"/>
            <a:ext cx="9144000" cy="519113"/>
          </a:xfrm>
          <a:prstGeom prst="rect">
            <a:avLst/>
          </a:prstGeom>
          <a:noFill/>
          <a:ln w="9525">
            <a:noFill/>
            <a:miter lim="800000"/>
            <a:headEnd/>
            <a:tailEnd/>
          </a:ln>
        </p:spPr>
        <p:txBody>
          <a:bodyPr>
            <a:spAutoFit/>
          </a:bodyPr>
          <a:lstStyle/>
          <a:p>
            <a:pPr>
              <a:spcBef>
                <a:spcPct val="50000"/>
              </a:spcBef>
              <a:buFontTx/>
              <a:buChar char="•"/>
            </a:pPr>
            <a:r>
              <a:rPr lang="en-US" sz="2800">
                <a:latin typeface="Book Antiqua" pitchFamily="18" charset="0"/>
              </a:rPr>
              <a:t> Emphasizes your </a:t>
            </a:r>
            <a:r>
              <a:rPr lang="en-US" sz="2800" i="1">
                <a:latin typeface="Book Antiqua" pitchFamily="18" charset="0"/>
              </a:rPr>
              <a:t>skills</a:t>
            </a:r>
            <a:r>
              <a:rPr lang="en-US" sz="2800">
                <a:latin typeface="Book Antiqua" pitchFamily="18" charset="0"/>
              </a:rPr>
              <a:t> and </a:t>
            </a:r>
            <a:r>
              <a:rPr lang="en-US" sz="2800" i="1">
                <a:latin typeface="Book Antiqua" pitchFamily="18" charset="0"/>
              </a:rPr>
              <a:t>accomplishments</a:t>
            </a:r>
            <a:endParaRPr lang="en-US" sz="2800">
              <a:latin typeface="Book Antiqua" pitchFamily="18" charset="0"/>
            </a:endParaRPr>
          </a:p>
        </p:txBody>
      </p:sp>
      <p:pic>
        <p:nvPicPr>
          <p:cNvPr id="15368" name="Picture 13" descr="BD14539_"/>
          <p:cNvPicPr>
            <a:picLocks noGrp="1" noChangeAspect="1" noChangeArrowheads="1"/>
          </p:cNvPicPr>
          <p:nvPr>
            <p:ph idx="1"/>
          </p:nvPr>
        </p:nvPicPr>
        <p:blipFill>
          <a:blip r:embed="rId2" cstate="print"/>
          <a:srcRect/>
          <a:stretch>
            <a:fillRect/>
          </a:stretch>
        </p:blipFill>
        <p:spPr>
          <a:xfrm>
            <a:off x="914400" y="914400"/>
            <a:ext cx="7467600" cy="304800"/>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1269"/>
                                        </p:tgtEl>
                                        <p:attrNameLst>
                                          <p:attrName>style.visibility</p:attrName>
                                        </p:attrNameLst>
                                      </p:cBhvr>
                                      <p:to>
                                        <p:strVal val="visible"/>
                                      </p:to>
                                    </p:set>
                                    <p:anim by="(-#ppt_w*2)" calcmode="lin" valueType="num">
                                      <p:cBhvr rctx="PPT">
                                        <p:cTn id="7" dur="250" autoRev="1" fill="hold">
                                          <p:stCondLst>
                                            <p:cond delay="0"/>
                                          </p:stCondLst>
                                        </p:cTn>
                                        <p:tgtEl>
                                          <p:spTgt spid="11269"/>
                                        </p:tgtEl>
                                        <p:attrNameLst>
                                          <p:attrName>ppt_w</p:attrName>
                                        </p:attrNameLst>
                                      </p:cBhvr>
                                    </p:anim>
                                    <p:anim by="(#ppt_w*0.50)" calcmode="lin" valueType="num">
                                      <p:cBhvr>
                                        <p:cTn id="8" dur="250" decel="50000" autoRev="1" fill="hold">
                                          <p:stCondLst>
                                            <p:cond delay="0"/>
                                          </p:stCondLst>
                                        </p:cTn>
                                        <p:tgtEl>
                                          <p:spTgt spid="11269"/>
                                        </p:tgtEl>
                                        <p:attrNameLst>
                                          <p:attrName>ppt_x</p:attrName>
                                        </p:attrNameLst>
                                      </p:cBhvr>
                                    </p:anim>
                                    <p:anim from="(-#ppt_h/2)" to="(#ppt_y)" calcmode="lin" valueType="num">
                                      <p:cBhvr>
                                        <p:cTn id="9" dur="500" fill="hold">
                                          <p:stCondLst>
                                            <p:cond delay="0"/>
                                          </p:stCondLst>
                                        </p:cTn>
                                        <p:tgtEl>
                                          <p:spTgt spid="11269"/>
                                        </p:tgtEl>
                                        <p:attrNameLst>
                                          <p:attrName>ppt_y</p:attrName>
                                        </p:attrNameLst>
                                      </p:cBhvr>
                                    </p:anim>
                                    <p:animRot by="21600000">
                                      <p:cBhvr>
                                        <p:cTn id="10" dur="500" fill="hold">
                                          <p:stCondLst>
                                            <p:cond delay="0"/>
                                          </p:stCondLst>
                                        </p:cTn>
                                        <p:tgtEl>
                                          <p:spTgt spid="11269"/>
                                        </p:tgtEl>
                                        <p:attrNameLst>
                                          <p:attrName>r</p:attrName>
                                        </p:attrNameLst>
                                      </p:cBhvr>
                                    </p:animRot>
                                  </p:childTnLst>
                                </p:cTn>
                              </p:par>
                            </p:childTnLst>
                          </p:cTn>
                        </p:par>
                        <p:par>
                          <p:cTn id="11" fill="hold">
                            <p:stCondLst>
                              <p:cond delay="26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274"/>
                                        </p:tgtEl>
                                        <p:attrNameLst>
                                          <p:attrName>style.visibility</p:attrName>
                                        </p:attrNameLst>
                                      </p:cBhvr>
                                      <p:to>
                                        <p:strVal val="visible"/>
                                      </p:to>
                                    </p:set>
                                    <p:anim by="(-#ppt_w*2)" calcmode="lin" valueType="num">
                                      <p:cBhvr rctx="PPT">
                                        <p:cTn id="14" dur="250" autoRev="1" fill="hold">
                                          <p:stCondLst>
                                            <p:cond delay="0"/>
                                          </p:stCondLst>
                                        </p:cTn>
                                        <p:tgtEl>
                                          <p:spTgt spid="11274"/>
                                        </p:tgtEl>
                                        <p:attrNameLst>
                                          <p:attrName>ppt_w</p:attrName>
                                        </p:attrNameLst>
                                      </p:cBhvr>
                                    </p:anim>
                                    <p:anim by="(#ppt_w*0.50)" calcmode="lin" valueType="num">
                                      <p:cBhvr>
                                        <p:cTn id="15" dur="250" decel="50000" autoRev="1" fill="hold">
                                          <p:stCondLst>
                                            <p:cond delay="0"/>
                                          </p:stCondLst>
                                        </p:cTn>
                                        <p:tgtEl>
                                          <p:spTgt spid="11274"/>
                                        </p:tgtEl>
                                        <p:attrNameLst>
                                          <p:attrName>ppt_x</p:attrName>
                                        </p:attrNameLst>
                                      </p:cBhvr>
                                    </p:anim>
                                    <p:anim from="(-#ppt_h/2)" to="(#ppt_y)" calcmode="lin" valueType="num">
                                      <p:cBhvr>
                                        <p:cTn id="16" dur="500" fill="hold">
                                          <p:stCondLst>
                                            <p:cond delay="0"/>
                                          </p:stCondLst>
                                        </p:cTn>
                                        <p:tgtEl>
                                          <p:spTgt spid="11274"/>
                                        </p:tgtEl>
                                        <p:attrNameLst>
                                          <p:attrName>ppt_y</p:attrName>
                                        </p:attrNameLst>
                                      </p:cBhvr>
                                    </p:anim>
                                    <p:animRot by="21600000">
                                      <p:cBhvr>
                                        <p:cTn id="17" dur="500" fill="hold">
                                          <p:stCondLst>
                                            <p:cond delay="0"/>
                                          </p:stCondLst>
                                        </p:cTn>
                                        <p:tgtEl>
                                          <p:spTgt spid="11274"/>
                                        </p:tgtEl>
                                        <p:attrNameLst>
                                          <p:attrName>r</p:attrName>
                                        </p:attrNameLst>
                                      </p:cBhvr>
                                    </p:animRot>
                                  </p:childTnLst>
                                </p:cTn>
                              </p:par>
                            </p:childTnLst>
                          </p:cTn>
                        </p:par>
                        <p:par>
                          <p:cTn id="18" fill="hold">
                            <p:stCondLst>
                              <p:cond delay="61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1273"/>
                                        </p:tgtEl>
                                        <p:attrNameLst>
                                          <p:attrName>style.visibility</p:attrName>
                                        </p:attrNameLst>
                                      </p:cBhvr>
                                      <p:to>
                                        <p:strVal val="visible"/>
                                      </p:to>
                                    </p:set>
                                    <p:anim by="(-#ppt_w*2)" calcmode="lin" valueType="num">
                                      <p:cBhvr rctx="PPT">
                                        <p:cTn id="21" dur="250" autoRev="1" fill="hold">
                                          <p:stCondLst>
                                            <p:cond delay="0"/>
                                          </p:stCondLst>
                                        </p:cTn>
                                        <p:tgtEl>
                                          <p:spTgt spid="11273"/>
                                        </p:tgtEl>
                                        <p:attrNameLst>
                                          <p:attrName>ppt_w</p:attrName>
                                        </p:attrNameLst>
                                      </p:cBhvr>
                                    </p:anim>
                                    <p:anim by="(#ppt_w*0.50)" calcmode="lin" valueType="num">
                                      <p:cBhvr>
                                        <p:cTn id="22" dur="250" decel="50000" autoRev="1" fill="hold">
                                          <p:stCondLst>
                                            <p:cond delay="0"/>
                                          </p:stCondLst>
                                        </p:cTn>
                                        <p:tgtEl>
                                          <p:spTgt spid="11273"/>
                                        </p:tgtEl>
                                        <p:attrNameLst>
                                          <p:attrName>ppt_x</p:attrName>
                                        </p:attrNameLst>
                                      </p:cBhvr>
                                    </p:anim>
                                    <p:anim from="(-#ppt_h/2)" to="(#ppt_y)" calcmode="lin" valueType="num">
                                      <p:cBhvr>
                                        <p:cTn id="23" dur="500" fill="hold">
                                          <p:stCondLst>
                                            <p:cond delay="0"/>
                                          </p:stCondLst>
                                        </p:cTn>
                                        <p:tgtEl>
                                          <p:spTgt spid="11273"/>
                                        </p:tgtEl>
                                        <p:attrNameLst>
                                          <p:attrName>ppt_y</p:attrName>
                                        </p:attrNameLst>
                                      </p:cBhvr>
                                    </p:anim>
                                    <p:animRot by="21600000">
                                      <p:cBhvr>
                                        <p:cTn id="24" dur="500" fill="hold">
                                          <p:stCondLst>
                                            <p:cond delay="0"/>
                                          </p:stCondLst>
                                        </p:cTn>
                                        <p:tgtEl>
                                          <p:spTgt spid="11273"/>
                                        </p:tgtEl>
                                        <p:attrNameLst>
                                          <p:attrName>r</p:attrName>
                                        </p:attrNameLst>
                                      </p:cBhvr>
                                    </p:animRot>
                                  </p:childTnLst>
                                </p:cTn>
                              </p:par>
                            </p:childTnLst>
                          </p:cTn>
                        </p:par>
                        <p:par>
                          <p:cTn id="25" fill="hold">
                            <p:stCondLst>
                              <p:cond delay="870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11276"/>
                                        </p:tgtEl>
                                        <p:attrNameLst>
                                          <p:attrName>style.visibility</p:attrName>
                                        </p:attrNameLst>
                                      </p:cBhvr>
                                      <p:to>
                                        <p:strVal val="visible"/>
                                      </p:to>
                                    </p:set>
                                    <p:anim by="(-#ppt_w*2)" calcmode="lin" valueType="num">
                                      <p:cBhvr rctx="PPT">
                                        <p:cTn id="28" dur="250" autoRev="1" fill="hold">
                                          <p:stCondLst>
                                            <p:cond delay="0"/>
                                          </p:stCondLst>
                                        </p:cTn>
                                        <p:tgtEl>
                                          <p:spTgt spid="11276"/>
                                        </p:tgtEl>
                                        <p:attrNameLst>
                                          <p:attrName>ppt_w</p:attrName>
                                        </p:attrNameLst>
                                      </p:cBhvr>
                                    </p:anim>
                                    <p:anim by="(#ppt_w*0.50)" calcmode="lin" valueType="num">
                                      <p:cBhvr>
                                        <p:cTn id="29" dur="250" decel="50000" autoRev="1" fill="hold">
                                          <p:stCondLst>
                                            <p:cond delay="0"/>
                                          </p:stCondLst>
                                        </p:cTn>
                                        <p:tgtEl>
                                          <p:spTgt spid="11276"/>
                                        </p:tgtEl>
                                        <p:attrNameLst>
                                          <p:attrName>ppt_x</p:attrName>
                                        </p:attrNameLst>
                                      </p:cBhvr>
                                    </p:anim>
                                    <p:anim from="(-#ppt_h/2)" to="(#ppt_y)" calcmode="lin" valueType="num">
                                      <p:cBhvr>
                                        <p:cTn id="30" dur="500" fill="hold">
                                          <p:stCondLst>
                                            <p:cond delay="0"/>
                                          </p:stCondLst>
                                        </p:cTn>
                                        <p:tgtEl>
                                          <p:spTgt spid="11276"/>
                                        </p:tgtEl>
                                        <p:attrNameLst>
                                          <p:attrName>ppt_y</p:attrName>
                                        </p:attrNameLst>
                                      </p:cBhvr>
                                    </p:anim>
                                    <p:animRot by="21600000">
                                      <p:cBhvr>
                                        <p:cTn id="31" dur="500" fill="hold">
                                          <p:stCondLst>
                                            <p:cond delay="0"/>
                                          </p:stCondLst>
                                        </p:cTn>
                                        <p:tgtEl>
                                          <p:spTgt spid="11276"/>
                                        </p:tgtEl>
                                        <p:attrNameLst>
                                          <p:attrName>r</p:attrName>
                                        </p:attrNameLst>
                                      </p:cBhvr>
                                    </p:animRot>
                                  </p:childTnLst>
                                </p:cTn>
                              </p:par>
                            </p:childTnLst>
                          </p:cTn>
                        </p:par>
                        <p:par>
                          <p:cTn id="32" fill="hold">
                            <p:stCondLst>
                              <p:cond delay="11050"/>
                            </p:stCondLst>
                            <p:childTnLst>
                              <p:par>
                                <p:cTn id="33" presetID="56" presetClass="entr" presetSubtype="0" fill="hold" grpId="0" nodeType="afterEffect">
                                  <p:stCondLst>
                                    <p:cond delay="0"/>
                                  </p:stCondLst>
                                  <p:iterate type="lt">
                                    <p:tmPct val="10000"/>
                                  </p:iterate>
                                  <p:childTnLst>
                                    <p:set>
                                      <p:cBhvr>
                                        <p:cTn id="34" dur="1" fill="hold">
                                          <p:stCondLst>
                                            <p:cond delay="0"/>
                                          </p:stCondLst>
                                        </p:cTn>
                                        <p:tgtEl>
                                          <p:spTgt spid="11275"/>
                                        </p:tgtEl>
                                        <p:attrNameLst>
                                          <p:attrName>style.visibility</p:attrName>
                                        </p:attrNameLst>
                                      </p:cBhvr>
                                      <p:to>
                                        <p:strVal val="visible"/>
                                      </p:to>
                                    </p:set>
                                    <p:anim by="(-#ppt_w*2)" calcmode="lin" valueType="num">
                                      <p:cBhvr rctx="PPT">
                                        <p:cTn id="35" dur="250" autoRev="1" fill="hold">
                                          <p:stCondLst>
                                            <p:cond delay="0"/>
                                          </p:stCondLst>
                                        </p:cTn>
                                        <p:tgtEl>
                                          <p:spTgt spid="11275"/>
                                        </p:tgtEl>
                                        <p:attrNameLst>
                                          <p:attrName>ppt_w</p:attrName>
                                        </p:attrNameLst>
                                      </p:cBhvr>
                                    </p:anim>
                                    <p:anim by="(#ppt_w*0.50)" calcmode="lin" valueType="num">
                                      <p:cBhvr>
                                        <p:cTn id="36" dur="250" decel="50000" autoRev="1" fill="hold">
                                          <p:stCondLst>
                                            <p:cond delay="0"/>
                                          </p:stCondLst>
                                        </p:cTn>
                                        <p:tgtEl>
                                          <p:spTgt spid="11275"/>
                                        </p:tgtEl>
                                        <p:attrNameLst>
                                          <p:attrName>ppt_x</p:attrName>
                                        </p:attrNameLst>
                                      </p:cBhvr>
                                    </p:anim>
                                    <p:anim from="(-#ppt_h/2)" to="(#ppt_y)" calcmode="lin" valueType="num">
                                      <p:cBhvr>
                                        <p:cTn id="37" dur="500" fill="hold">
                                          <p:stCondLst>
                                            <p:cond delay="0"/>
                                          </p:stCondLst>
                                        </p:cTn>
                                        <p:tgtEl>
                                          <p:spTgt spid="11275"/>
                                        </p:tgtEl>
                                        <p:attrNameLst>
                                          <p:attrName>ppt_y</p:attrName>
                                        </p:attrNameLst>
                                      </p:cBhvr>
                                    </p:anim>
                                    <p:animRot by="21600000">
                                      <p:cBhvr>
                                        <p:cTn id="38" dur="500" fill="hold">
                                          <p:stCondLst>
                                            <p:cond delay="0"/>
                                          </p:stCondLst>
                                        </p:cTn>
                                        <p:tgtEl>
                                          <p:spTgt spid="1127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P spid="11273" grpId="0"/>
      <p:bldP spid="11274" grpId="0"/>
      <p:bldP spid="11275" grpId="0"/>
      <p:bldP spid="11276"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304800"/>
            <a:ext cx="8382000" cy="1143000"/>
          </a:xfrm>
        </p:spPr>
        <p:txBody>
          <a:bodyPr/>
          <a:lstStyle/>
          <a:p>
            <a:pPr eaLnBrk="1" hangingPunct="1"/>
            <a:r>
              <a:rPr lang="en-US" dirty="0" smtClean="0"/>
              <a:t>Common </a:t>
            </a:r>
            <a:r>
              <a:rPr lang="en-US" sz="4200" dirty="0" smtClean="0"/>
              <a:t>Résumé </a:t>
            </a:r>
            <a:r>
              <a:rPr lang="en-US" dirty="0" smtClean="0"/>
              <a:t>Problems</a:t>
            </a:r>
          </a:p>
        </p:txBody>
      </p:sp>
      <p:sp>
        <p:nvSpPr>
          <p:cNvPr id="83971" name="Rectangle 3"/>
          <p:cNvSpPr>
            <a:spLocks noGrp="1" noChangeArrowheads="1"/>
          </p:cNvSpPr>
          <p:nvPr>
            <p:ph type="body" idx="1"/>
          </p:nvPr>
        </p:nvSpPr>
        <p:spPr>
          <a:xfrm>
            <a:off x="608013" y="1789113"/>
            <a:ext cx="7927975" cy="3917950"/>
          </a:xfrm>
          <a:solidFill>
            <a:srgbClr val="FEFFC3"/>
          </a:solidFill>
          <a:ln>
            <a:solidFill>
              <a:schemeClr val="tx1"/>
            </a:solidFill>
          </a:ln>
          <a:effectLst>
            <a:outerShdw dist="45791" dir="19578596" algn="ctr" rotWithShape="0">
              <a:schemeClr val="bg2"/>
            </a:outerShdw>
          </a:effectLst>
        </p:spPr>
        <p:txBody>
          <a:bodyPr/>
          <a:lstStyle/>
          <a:p>
            <a:pPr marL="344488" indent="-344488" eaLnBrk="1" hangingPunct="1">
              <a:lnSpc>
                <a:spcPct val="110000"/>
              </a:lnSpc>
              <a:buFontTx/>
              <a:buNone/>
              <a:defRPr/>
            </a:pPr>
            <a:r>
              <a:rPr lang="en-US" sz="2800" smtClean="0"/>
              <a:t>Too short				Too slick </a:t>
            </a:r>
          </a:p>
          <a:p>
            <a:pPr marL="344488" indent="-344488" eaLnBrk="1" hangingPunct="1">
              <a:lnSpc>
                <a:spcPct val="110000"/>
              </a:lnSpc>
              <a:buFontTx/>
              <a:buNone/>
              <a:defRPr/>
            </a:pPr>
            <a:r>
              <a:rPr lang="en-US" sz="2800" smtClean="0"/>
              <a:t>Too long 				Too amateurish</a:t>
            </a:r>
          </a:p>
          <a:p>
            <a:pPr marL="344488" indent="-344488" eaLnBrk="1" hangingPunct="1">
              <a:lnSpc>
                <a:spcPct val="110000"/>
              </a:lnSpc>
              <a:buFontTx/>
              <a:buNone/>
              <a:defRPr/>
            </a:pPr>
            <a:r>
              <a:rPr lang="en-US" sz="2800" smtClean="0"/>
              <a:t>Misspellings			Poorly reproduced</a:t>
            </a:r>
          </a:p>
          <a:p>
            <a:pPr marL="344488" indent="-344488" eaLnBrk="1" hangingPunct="1">
              <a:lnSpc>
                <a:spcPct val="110000"/>
              </a:lnSpc>
              <a:buFontTx/>
              <a:buNone/>
              <a:defRPr/>
            </a:pPr>
            <a:r>
              <a:rPr lang="en-US" sz="2800" smtClean="0"/>
              <a:t>Grammatical errors		Boastful</a:t>
            </a:r>
          </a:p>
          <a:p>
            <a:pPr marL="344488" indent="-344488" eaLnBrk="1" hangingPunct="1">
              <a:lnSpc>
                <a:spcPct val="110000"/>
              </a:lnSpc>
              <a:buFontTx/>
              <a:buNone/>
              <a:defRPr/>
            </a:pPr>
            <a:r>
              <a:rPr lang="en-US" sz="2800" smtClean="0"/>
              <a:t>Hard to read			Dishonest</a:t>
            </a:r>
          </a:p>
          <a:p>
            <a:pPr marL="344488" indent="-344488" eaLnBrk="1" hangingPunct="1">
              <a:lnSpc>
                <a:spcPct val="110000"/>
              </a:lnSpc>
              <a:buFontTx/>
              <a:buNone/>
              <a:defRPr/>
            </a:pPr>
            <a:r>
              <a:rPr lang="en-US" sz="2800" smtClean="0"/>
              <a:t>Wordy				Gimmicky</a:t>
            </a: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Effect transition="in" filter="strips(downRight)">
                                      <p:cBhvr>
                                        <p:cTn id="7" dur="500"/>
                                        <p:tgtEl>
                                          <p:spTgt spid="839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83971">
                                            <p:txEl>
                                              <p:pRg st="1" end="1"/>
                                            </p:txEl>
                                          </p:spTgt>
                                        </p:tgtEl>
                                        <p:attrNameLst>
                                          <p:attrName>style.visibility</p:attrName>
                                        </p:attrNameLst>
                                      </p:cBhvr>
                                      <p:to>
                                        <p:strVal val="visible"/>
                                      </p:to>
                                    </p:set>
                                    <p:animEffect transition="in" filter="strips(downRight)">
                                      <p:cBhvr>
                                        <p:cTn id="12" dur="500"/>
                                        <p:tgtEl>
                                          <p:spTgt spid="839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83971">
                                            <p:txEl>
                                              <p:pRg st="2" end="2"/>
                                            </p:txEl>
                                          </p:spTgt>
                                        </p:tgtEl>
                                        <p:attrNameLst>
                                          <p:attrName>style.visibility</p:attrName>
                                        </p:attrNameLst>
                                      </p:cBhvr>
                                      <p:to>
                                        <p:strVal val="visible"/>
                                      </p:to>
                                    </p:set>
                                    <p:animEffect transition="in" filter="strips(downRight)">
                                      <p:cBhvr>
                                        <p:cTn id="17" dur="500"/>
                                        <p:tgtEl>
                                          <p:spTgt spid="839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83971">
                                            <p:txEl>
                                              <p:pRg st="3" end="3"/>
                                            </p:txEl>
                                          </p:spTgt>
                                        </p:tgtEl>
                                        <p:attrNameLst>
                                          <p:attrName>style.visibility</p:attrName>
                                        </p:attrNameLst>
                                      </p:cBhvr>
                                      <p:to>
                                        <p:strVal val="visible"/>
                                      </p:to>
                                    </p:set>
                                    <p:animEffect transition="in" filter="strips(downRight)">
                                      <p:cBhvr>
                                        <p:cTn id="22" dur="500"/>
                                        <p:tgtEl>
                                          <p:spTgt spid="839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83971">
                                            <p:txEl>
                                              <p:pRg st="4" end="4"/>
                                            </p:txEl>
                                          </p:spTgt>
                                        </p:tgtEl>
                                        <p:attrNameLst>
                                          <p:attrName>style.visibility</p:attrName>
                                        </p:attrNameLst>
                                      </p:cBhvr>
                                      <p:to>
                                        <p:strVal val="visible"/>
                                      </p:to>
                                    </p:set>
                                    <p:animEffect transition="in" filter="strips(downRight)">
                                      <p:cBhvr>
                                        <p:cTn id="27" dur="500"/>
                                        <p:tgtEl>
                                          <p:spTgt spid="839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83971">
                                            <p:txEl>
                                              <p:pRg st="5" end="5"/>
                                            </p:txEl>
                                          </p:spTgt>
                                        </p:tgtEl>
                                        <p:attrNameLst>
                                          <p:attrName>style.visibility</p:attrName>
                                        </p:attrNameLst>
                                      </p:cBhvr>
                                      <p:to>
                                        <p:strVal val="visible"/>
                                      </p:to>
                                    </p:set>
                                    <p:animEffect transition="in" filter="strips(downRight)">
                                      <p:cBhvr>
                                        <p:cTn id="32" dur="500"/>
                                        <p:tgtEl>
                                          <p:spTgt spid="839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bldLvl="3"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1143000"/>
          </a:xfrm>
        </p:spPr>
        <p:txBody>
          <a:bodyPr/>
          <a:lstStyle/>
          <a:p>
            <a:pPr eaLnBrk="1" hangingPunct="1"/>
            <a:r>
              <a:rPr lang="en-US" smtClean="0">
                <a:latin typeface="Georgia" pitchFamily="18" charset="0"/>
              </a:rPr>
              <a:t>Before You Start</a:t>
            </a:r>
          </a:p>
        </p:txBody>
      </p:sp>
      <p:sp>
        <p:nvSpPr>
          <p:cNvPr id="13316" name="Rectangle 4"/>
          <p:cNvSpPr>
            <a:spLocks noGrp="1" noChangeArrowheads="1"/>
          </p:cNvSpPr>
          <p:nvPr>
            <p:ph type="body" sz="half" idx="1"/>
          </p:nvPr>
        </p:nvSpPr>
        <p:spPr>
          <a:xfrm>
            <a:off x="304800" y="1828800"/>
            <a:ext cx="4267200" cy="4800600"/>
          </a:xfrm>
        </p:spPr>
        <p:txBody>
          <a:bodyPr/>
          <a:lstStyle/>
          <a:p>
            <a:pPr eaLnBrk="1" hangingPunct="1"/>
            <a:r>
              <a:rPr lang="en-US" sz="1800" smtClean="0"/>
              <a:t>Be brief, clear and concise</a:t>
            </a:r>
          </a:p>
          <a:p>
            <a:pPr eaLnBrk="1" hangingPunct="1"/>
            <a:r>
              <a:rPr lang="en-US" sz="1800" smtClean="0"/>
              <a:t>Stress your accomplishments and skills, as well as experience</a:t>
            </a:r>
          </a:p>
          <a:p>
            <a:pPr eaLnBrk="1" hangingPunct="1"/>
            <a:r>
              <a:rPr lang="en-US" sz="1800" smtClean="0"/>
              <a:t>Be neat and organized; direct the reader’s eye with format</a:t>
            </a:r>
          </a:p>
          <a:p>
            <a:pPr eaLnBrk="1" hangingPunct="1"/>
            <a:r>
              <a:rPr lang="en-US" sz="1800" smtClean="0"/>
              <a:t>Use bold type to emphasize certain elements; use </a:t>
            </a:r>
            <a:r>
              <a:rPr lang="en-US" sz="1800" i="1" smtClean="0"/>
              <a:t>italics</a:t>
            </a:r>
            <a:r>
              <a:rPr lang="en-US" sz="1800" smtClean="0"/>
              <a:t> sparingly, only to highlight </a:t>
            </a:r>
          </a:p>
          <a:p>
            <a:pPr eaLnBrk="1" hangingPunct="1"/>
            <a:r>
              <a:rPr lang="en-US" sz="1800" smtClean="0"/>
              <a:t>Be consistent on format and tenses</a:t>
            </a:r>
          </a:p>
          <a:p>
            <a:pPr eaLnBrk="1" hangingPunct="1"/>
            <a:r>
              <a:rPr lang="en-US" sz="1800" smtClean="0"/>
              <a:t>Concentrate on positives</a:t>
            </a:r>
          </a:p>
          <a:p>
            <a:pPr eaLnBrk="1" hangingPunct="1"/>
            <a:r>
              <a:rPr lang="en-US" sz="1800" smtClean="0"/>
              <a:t>Use </a:t>
            </a:r>
            <a:r>
              <a:rPr lang="en-US" sz="1800" b="1" i="1" smtClean="0"/>
              <a:t>action</a:t>
            </a:r>
            <a:r>
              <a:rPr lang="en-US" sz="1800" smtClean="0"/>
              <a:t> words to describe your accomplishments</a:t>
            </a:r>
          </a:p>
          <a:p>
            <a:pPr eaLnBrk="1" hangingPunct="1"/>
            <a:r>
              <a:rPr lang="en-US" sz="1800" smtClean="0"/>
              <a:t>Proofread careful; let at least 2 others read over and critique </a:t>
            </a:r>
          </a:p>
          <a:p>
            <a:pPr eaLnBrk="1" hangingPunct="1"/>
            <a:r>
              <a:rPr lang="en-US" sz="1800" smtClean="0"/>
              <a:t>Use high quality matching paper</a:t>
            </a:r>
          </a:p>
        </p:txBody>
      </p:sp>
      <p:sp>
        <p:nvSpPr>
          <p:cNvPr id="13317" name="Rectangle 5"/>
          <p:cNvSpPr>
            <a:spLocks noGrp="1" noChangeArrowheads="1"/>
          </p:cNvSpPr>
          <p:nvPr>
            <p:ph type="body" sz="half" idx="2"/>
          </p:nvPr>
        </p:nvSpPr>
        <p:spPr>
          <a:xfrm>
            <a:off x="4572000" y="2057400"/>
            <a:ext cx="4267200" cy="4800600"/>
          </a:xfrm>
        </p:spPr>
        <p:txBody>
          <a:bodyPr/>
          <a:lstStyle/>
          <a:p>
            <a:pPr eaLnBrk="1" hangingPunct="1"/>
            <a:r>
              <a:rPr lang="en-US" sz="1800" smtClean="0"/>
              <a:t>Use the pronoun “I”</a:t>
            </a:r>
          </a:p>
          <a:p>
            <a:pPr eaLnBrk="1" hangingPunct="1"/>
            <a:r>
              <a:rPr lang="en-US" sz="1800" smtClean="0"/>
              <a:t>Use a font size </a:t>
            </a:r>
            <a:r>
              <a:rPr lang="en-US" sz="1200" smtClean="0"/>
              <a:t>smaller </a:t>
            </a:r>
            <a:r>
              <a:rPr lang="en-US" sz="1800" smtClean="0"/>
              <a:t>than 10</a:t>
            </a:r>
          </a:p>
          <a:p>
            <a:pPr eaLnBrk="1" hangingPunct="1"/>
            <a:r>
              <a:rPr lang="en-US" sz="1800" smtClean="0"/>
              <a:t>Include personal information such as marital status, health, age, place of birth, etc</a:t>
            </a:r>
          </a:p>
          <a:p>
            <a:pPr eaLnBrk="1" hangingPunct="1"/>
            <a:r>
              <a:rPr lang="en-US" sz="1800" smtClean="0"/>
              <a:t>State salary requirements</a:t>
            </a:r>
          </a:p>
          <a:p>
            <a:pPr eaLnBrk="1" hangingPunct="1"/>
            <a:r>
              <a:rPr lang="en-US" sz="1800" smtClean="0"/>
              <a:t>Use nicknames</a:t>
            </a:r>
          </a:p>
          <a:p>
            <a:pPr eaLnBrk="1" hangingPunct="1"/>
            <a:r>
              <a:rPr lang="en-US" sz="1800" smtClean="0"/>
              <a:t>Include names and addresses of past supervisors</a:t>
            </a:r>
          </a:p>
          <a:p>
            <a:pPr eaLnBrk="1" hangingPunct="1"/>
            <a:r>
              <a:rPr lang="en-US" sz="1800" smtClean="0"/>
              <a:t>Include a photograph</a:t>
            </a:r>
          </a:p>
          <a:p>
            <a:pPr eaLnBrk="1" hangingPunct="1"/>
            <a:r>
              <a:rPr lang="en-US" sz="1800" smtClean="0"/>
              <a:t>Include any information that you cannot supply documentation or explain</a:t>
            </a:r>
          </a:p>
        </p:txBody>
      </p:sp>
      <p:pic>
        <p:nvPicPr>
          <p:cNvPr id="16389" name="Picture 7" descr="BD14539_"/>
          <p:cNvPicPr>
            <a:picLocks noChangeAspect="1" noChangeArrowheads="1"/>
          </p:cNvPicPr>
          <p:nvPr/>
        </p:nvPicPr>
        <p:blipFill>
          <a:blip r:embed="rId2" cstate="print"/>
          <a:srcRect/>
          <a:stretch>
            <a:fillRect/>
          </a:stretch>
        </p:blipFill>
        <p:spPr bwMode="auto">
          <a:xfrm>
            <a:off x="914400" y="914400"/>
            <a:ext cx="7467600" cy="304800"/>
          </a:xfrm>
          <a:prstGeom prst="rect">
            <a:avLst/>
          </a:prstGeom>
          <a:noFill/>
          <a:ln w="9525">
            <a:noFill/>
            <a:miter lim="800000"/>
            <a:headEnd/>
            <a:tailEnd/>
          </a:ln>
        </p:spPr>
      </p:pic>
      <p:sp>
        <p:nvSpPr>
          <p:cNvPr id="13321" name="Text Box 9"/>
          <p:cNvSpPr txBox="1">
            <a:spLocks noChangeArrowheads="1"/>
          </p:cNvSpPr>
          <p:nvPr/>
        </p:nvSpPr>
        <p:spPr bwMode="auto">
          <a:xfrm>
            <a:off x="1600200" y="1295400"/>
            <a:ext cx="1371600" cy="457200"/>
          </a:xfrm>
          <a:prstGeom prst="rect">
            <a:avLst/>
          </a:prstGeom>
          <a:noFill/>
          <a:ln w="9525">
            <a:noFill/>
            <a:miter lim="800000"/>
            <a:headEnd/>
            <a:tailEnd/>
          </a:ln>
        </p:spPr>
        <p:txBody>
          <a:bodyPr>
            <a:spAutoFit/>
          </a:bodyPr>
          <a:lstStyle/>
          <a:p>
            <a:pPr>
              <a:spcBef>
                <a:spcPct val="50000"/>
              </a:spcBef>
            </a:pPr>
            <a:r>
              <a:rPr lang="en-US" sz="2400" b="1" i="1"/>
              <a:t>DO…</a:t>
            </a:r>
          </a:p>
        </p:txBody>
      </p:sp>
      <p:sp>
        <p:nvSpPr>
          <p:cNvPr id="13322" name="Text Box 10"/>
          <p:cNvSpPr txBox="1">
            <a:spLocks noChangeArrowheads="1"/>
          </p:cNvSpPr>
          <p:nvPr/>
        </p:nvSpPr>
        <p:spPr bwMode="auto">
          <a:xfrm>
            <a:off x="5257800" y="1371600"/>
            <a:ext cx="1905000" cy="457200"/>
          </a:xfrm>
          <a:prstGeom prst="rect">
            <a:avLst/>
          </a:prstGeom>
          <a:noFill/>
          <a:ln w="9525">
            <a:noFill/>
            <a:miter lim="800000"/>
            <a:headEnd/>
            <a:tailEnd/>
          </a:ln>
        </p:spPr>
        <p:txBody>
          <a:bodyPr>
            <a:spAutoFit/>
          </a:bodyPr>
          <a:lstStyle/>
          <a:p>
            <a:pPr>
              <a:spcBef>
                <a:spcPct val="50000"/>
              </a:spcBef>
            </a:pPr>
            <a:r>
              <a:rPr lang="en-US" sz="2400" b="1" i="1"/>
              <a:t>DO NOT…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3321"/>
                                        </p:tgtEl>
                                        <p:attrNameLst>
                                          <p:attrName>style.visibility</p:attrName>
                                        </p:attrNameLst>
                                      </p:cBhvr>
                                      <p:to>
                                        <p:strVal val="visible"/>
                                      </p:to>
                                    </p:set>
                                    <p:animEffect transition="in" filter="fade">
                                      <p:cBhvr>
                                        <p:cTn id="7" dur="800" decel="100000"/>
                                        <p:tgtEl>
                                          <p:spTgt spid="13321"/>
                                        </p:tgtEl>
                                      </p:cBhvr>
                                    </p:animEffect>
                                    <p:anim calcmode="lin" valueType="num">
                                      <p:cBhvr>
                                        <p:cTn id="8" dur="800" decel="100000" fill="hold"/>
                                        <p:tgtEl>
                                          <p:spTgt spid="13321"/>
                                        </p:tgtEl>
                                        <p:attrNameLst>
                                          <p:attrName>style.rotation</p:attrName>
                                        </p:attrNameLst>
                                      </p:cBhvr>
                                      <p:tavLst>
                                        <p:tav tm="0">
                                          <p:val>
                                            <p:fltVal val="-90"/>
                                          </p:val>
                                        </p:tav>
                                        <p:tav tm="100000">
                                          <p:val>
                                            <p:fltVal val="0"/>
                                          </p:val>
                                        </p:tav>
                                      </p:tavLst>
                                    </p:anim>
                                    <p:anim calcmode="lin" valueType="num">
                                      <p:cBhvr>
                                        <p:cTn id="9" dur="800" decel="100000" fill="hold"/>
                                        <p:tgtEl>
                                          <p:spTgt spid="13321"/>
                                        </p:tgtEl>
                                        <p:attrNameLst>
                                          <p:attrName>ppt_x</p:attrName>
                                        </p:attrNameLst>
                                      </p:cBhvr>
                                      <p:tavLst>
                                        <p:tav tm="0">
                                          <p:val>
                                            <p:strVal val="#ppt_x+0.4"/>
                                          </p:val>
                                        </p:tav>
                                        <p:tav tm="100000">
                                          <p:val>
                                            <p:strVal val="#ppt_x-0.05"/>
                                          </p:val>
                                        </p:tav>
                                      </p:tavLst>
                                    </p:anim>
                                    <p:anim calcmode="lin" valueType="num">
                                      <p:cBhvr>
                                        <p:cTn id="10" dur="800" decel="100000" fill="hold"/>
                                        <p:tgtEl>
                                          <p:spTgt spid="1332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332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3321"/>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grpId="0" nodeType="afterEffect">
                                  <p:stCondLst>
                                    <p:cond delay="0"/>
                                  </p:stCondLst>
                                  <p:childTnLst>
                                    <p:set>
                                      <p:cBhvr>
                                        <p:cTn id="15" dur="1" fill="hold">
                                          <p:stCondLst>
                                            <p:cond delay="0"/>
                                          </p:stCondLst>
                                        </p:cTn>
                                        <p:tgtEl>
                                          <p:spTgt spid="13322"/>
                                        </p:tgtEl>
                                        <p:attrNameLst>
                                          <p:attrName>style.visibility</p:attrName>
                                        </p:attrNameLst>
                                      </p:cBhvr>
                                      <p:to>
                                        <p:strVal val="visible"/>
                                      </p:to>
                                    </p:set>
                                    <p:animEffect transition="in" filter="fade">
                                      <p:cBhvr>
                                        <p:cTn id="16" dur="800" decel="100000"/>
                                        <p:tgtEl>
                                          <p:spTgt spid="13322"/>
                                        </p:tgtEl>
                                      </p:cBhvr>
                                    </p:animEffect>
                                    <p:anim calcmode="lin" valueType="num">
                                      <p:cBhvr>
                                        <p:cTn id="17" dur="800" decel="100000" fill="hold"/>
                                        <p:tgtEl>
                                          <p:spTgt spid="13322"/>
                                        </p:tgtEl>
                                        <p:attrNameLst>
                                          <p:attrName>style.rotation</p:attrName>
                                        </p:attrNameLst>
                                      </p:cBhvr>
                                      <p:tavLst>
                                        <p:tav tm="0">
                                          <p:val>
                                            <p:fltVal val="-90"/>
                                          </p:val>
                                        </p:tav>
                                        <p:tav tm="100000">
                                          <p:val>
                                            <p:fltVal val="0"/>
                                          </p:val>
                                        </p:tav>
                                      </p:tavLst>
                                    </p:anim>
                                    <p:anim calcmode="lin" valueType="num">
                                      <p:cBhvr>
                                        <p:cTn id="18" dur="800" decel="100000" fill="hold"/>
                                        <p:tgtEl>
                                          <p:spTgt spid="13322"/>
                                        </p:tgtEl>
                                        <p:attrNameLst>
                                          <p:attrName>ppt_x</p:attrName>
                                        </p:attrNameLst>
                                      </p:cBhvr>
                                      <p:tavLst>
                                        <p:tav tm="0">
                                          <p:val>
                                            <p:strVal val="#ppt_x+0.4"/>
                                          </p:val>
                                        </p:tav>
                                        <p:tav tm="100000">
                                          <p:val>
                                            <p:strVal val="#ppt_x-0.05"/>
                                          </p:val>
                                        </p:tav>
                                      </p:tavLst>
                                    </p:anim>
                                    <p:anim calcmode="lin" valueType="num">
                                      <p:cBhvr>
                                        <p:cTn id="19" dur="800" decel="100000" fill="hold"/>
                                        <p:tgtEl>
                                          <p:spTgt spid="13322"/>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3322"/>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3322"/>
                                        </p:tgtEl>
                                        <p:attrNameLst>
                                          <p:attrName>ppt_y</p:attrName>
                                        </p:attrNameLst>
                                      </p:cBhvr>
                                      <p:tavLst>
                                        <p:tav tm="0">
                                          <p:val>
                                            <p:strVal val="#ppt_y+0.1"/>
                                          </p:val>
                                        </p:tav>
                                        <p:tav tm="100000">
                                          <p:val>
                                            <p:strVal val="#ppt_y"/>
                                          </p:val>
                                        </p:tav>
                                      </p:tavLst>
                                    </p:anim>
                                  </p:childTnLst>
                                </p:cTn>
                              </p:par>
                            </p:childTnLst>
                          </p:cTn>
                        </p:par>
                        <p:par>
                          <p:cTn id="22" fill="hold">
                            <p:stCondLst>
                              <p:cond delay="2000"/>
                            </p:stCondLst>
                            <p:childTnLst>
                              <p:par>
                                <p:cTn id="23" presetID="8" presetClass="emph" presetSubtype="0" fill="hold" grpId="1" nodeType="afterEffect">
                                  <p:stCondLst>
                                    <p:cond delay="0"/>
                                  </p:stCondLst>
                                  <p:childTnLst>
                                    <p:animRot by="21600000">
                                      <p:cBhvr>
                                        <p:cTn id="24" dur="1000" fill="hold"/>
                                        <p:tgtEl>
                                          <p:spTgt spid="13321"/>
                                        </p:tgtEl>
                                        <p:attrNameLst>
                                          <p:attrName>r</p:attrName>
                                        </p:attrNameLst>
                                      </p:cBhvr>
                                    </p:animRot>
                                  </p:childTnLst>
                                </p:cTn>
                              </p:par>
                            </p:childTnLst>
                          </p:cTn>
                        </p:par>
                        <p:par>
                          <p:cTn id="25" fill="hold">
                            <p:stCondLst>
                              <p:cond delay="3000"/>
                            </p:stCondLst>
                            <p:childTnLst>
                              <p:par>
                                <p:cTn id="26" presetID="5" presetClass="entr" presetSubtype="10" fill="hold" grpId="0" nodeType="afterEffect">
                                  <p:stCondLst>
                                    <p:cond delay="0"/>
                                  </p:stCondLst>
                                  <p:childTnLst>
                                    <p:set>
                                      <p:cBhvr>
                                        <p:cTn id="27" dur="1" fill="hold">
                                          <p:stCondLst>
                                            <p:cond delay="0"/>
                                          </p:stCondLst>
                                        </p:cTn>
                                        <p:tgtEl>
                                          <p:spTgt spid="13316">
                                            <p:txEl>
                                              <p:pRg st="0" end="0"/>
                                            </p:txEl>
                                          </p:spTgt>
                                        </p:tgtEl>
                                        <p:attrNameLst>
                                          <p:attrName>style.visibility</p:attrName>
                                        </p:attrNameLst>
                                      </p:cBhvr>
                                      <p:to>
                                        <p:strVal val="visible"/>
                                      </p:to>
                                    </p:set>
                                    <p:animEffect transition="in" filter="checkerboard(across)">
                                      <p:cBhvr>
                                        <p:cTn id="28" dur="500"/>
                                        <p:tgtEl>
                                          <p:spTgt spid="13316">
                                            <p:txEl>
                                              <p:pRg st="0" end="0"/>
                                            </p:txEl>
                                          </p:spTgt>
                                        </p:tgtEl>
                                      </p:cBhvr>
                                    </p:animEffect>
                                  </p:childTnLst>
                                </p:cTn>
                              </p:par>
                            </p:childTnLst>
                          </p:cTn>
                        </p:par>
                        <p:par>
                          <p:cTn id="29" fill="hold">
                            <p:stCondLst>
                              <p:cond delay="3500"/>
                            </p:stCondLst>
                            <p:childTnLst>
                              <p:par>
                                <p:cTn id="30" presetID="5" presetClass="entr" presetSubtype="10" fill="hold" grpId="0" nodeType="afterEffect">
                                  <p:stCondLst>
                                    <p:cond delay="0"/>
                                  </p:stCondLst>
                                  <p:childTnLst>
                                    <p:set>
                                      <p:cBhvr>
                                        <p:cTn id="31" dur="1" fill="hold">
                                          <p:stCondLst>
                                            <p:cond delay="0"/>
                                          </p:stCondLst>
                                        </p:cTn>
                                        <p:tgtEl>
                                          <p:spTgt spid="13316">
                                            <p:txEl>
                                              <p:pRg st="1" end="1"/>
                                            </p:txEl>
                                          </p:spTgt>
                                        </p:tgtEl>
                                        <p:attrNameLst>
                                          <p:attrName>style.visibility</p:attrName>
                                        </p:attrNameLst>
                                      </p:cBhvr>
                                      <p:to>
                                        <p:strVal val="visible"/>
                                      </p:to>
                                    </p:set>
                                    <p:animEffect transition="in" filter="checkerboard(across)">
                                      <p:cBhvr>
                                        <p:cTn id="32" dur="500"/>
                                        <p:tgtEl>
                                          <p:spTgt spid="13316">
                                            <p:txEl>
                                              <p:pRg st="1" end="1"/>
                                            </p:txEl>
                                          </p:spTgt>
                                        </p:tgtEl>
                                      </p:cBhvr>
                                    </p:animEffect>
                                  </p:childTnLst>
                                </p:cTn>
                              </p:par>
                            </p:childTnLst>
                          </p:cTn>
                        </p:par>
                        <p:par>
                          <p:cTn id="33" fill="hold">
                            <p:stCondLst>
                              <p:cond delay="4000"/>
                            </p:stCondLst>
                            <p:childTnLst>
                              <p:par>
                                <p:cTn id="34" presetID="5" presetClass="entr" presetSubtype="10" fill="hold" grpId="0" nodeType="afterEffect">
                                  <p:stCondLst>
                                    <p:cond delay="0"/>
                                  </p:stCondLst>
                                  <p:childTnLst>
                                    <p:set>
                                      <p:cBhvr>
                                        <p:cTn id="35" dur="1" fill="hold">
                                          <p:stCondLst>
                                            <p:cond delay="0"/>
                                          </p:stCondLst>
                                        </p:cTn>
                                        <p:tgtEl>
                                          <p:spTgt spid="13316">
                                            <p:txEl>
                                              <p:pRg st="2" end="2"/>
                                            </p:txEl>
                                          </p:spTgt>
                                        </p:tgtEl>
                                        <p:attrNameLst>
                                          <p:attrName>style.visibility</p:attrName>
                                        </p:attrNameLst>
                                      </p:cBhvr>
                                      <p:to>
                                        <p:strVal val="visible"/>
                                      </p:to>
                                    </p:set>
                                    <p:animEffect transition="in" filter="checkerboard(across)">
                                      <p:cBhvr>
                                        <p:cTn id="36" dur="500"/>
                                        <p:tgtEl>
                                          <p:spTgt spid="13316">
                                            <p:txEl>
                                              <p:pRg st="2" end="2"/>
                                            </p:txEl>
                                          </p:spTgt>
                                        </p:tgtEl>
                                      </p:cBhvr>
                                    </p:animEffect>
                                  </p:childTnLst>
                                </p:cTn>
                              </p:par>
                            </p:childTnLst>
                          </p:cTn>
                        </p:par>
                        <p:par>
                          <p:cTn id="37" fill="hold">
                            <p:stCondLst>
                              <p:cond delay="4500"/>
                            </p:stCondLst>
                            <p:childTnLst>
                              <p:par>
                                <p:cTn id="38" presetID="5" presetClass="entr" presetSubtype="10" fill="hold" grpId="0" nodeType="afterEffect">
                                  <p:stCondLst>
                                    <p:cond delay="0"/>
                                  </p:stCondLst>
                                  <p:childTnLst>
                                    <p:set>
                                      <p:cBhvr>
                                        <p:cTn id="39" dur="1" fill="hold">
                                          <p:stCondLst>
                                            <p:cond delay="0"/>
                                          </p:stCondLst>
                                        </p:cTn>
                                        <p:tgtEl>
                                          <p:spTgt spid="13316">
                                            <p:txEl>
                                              <p:pRg st="3" end="3"/>
                                            </p:txEl>
                                          </p:spTgt>
                                        </p:tgtEl>
                                        <p:attrNameLst>
                                          <p:attrName>style.visibility</p:attrName>
                                        </p:attrNameLst>
                                      </p:cBhvr>
                                      <p:to>
                                        <p:strVal val="visible"/>
                                      </p:to>
                                    </p:set>
                                    <p:animEffect transition="in" filter="checkerboard(across)">
                                      <p:cBhvr>
                                        <p:cTn id="40" dur="500"/>
                                        <p:tgtEl>
                                          <p:spTgt spid="13316">
                                            <p:txEl>
                                              <p:pRg st="3" end="3"/>
                                            </p:txEl>
                                          </p:spTgt>
                                        </p:tgtEl>
                                      </p:cBhvr>
                                    </p:animEffect>
                                  </p:childTnLst>
                                </p:cTn>
                              </p:par>
                            </p:childTnLst>
                          </p:cTn>
                        </p:par>
                        <p:par>
                          <p:cTn id="41" fill="hold">
                            <p:stCondLst>
                              <p:cond delay="5000"/>
                            </p:stCondLst>
                            <p:childTnLst>
                              <p:par>
                                <p:cTn id="42" presetID="5" presetClass="entr" presetSubtype="10" fill="hold" grpId="0" nodeType="afterEffect">
                                  <p:stCondLst>
                                    <p:cond delay="0"/>
                                  </p:stCondLst>
                                  <p:childTnLst>
                                    <p:set>
                                      <p:cBhvr>
                                        <p:cTn id="43" dur="1" fill="hold">
                                          <p:stCondLst>
                                            <p:cond delay="0"/>
                                          </p:stCondLst>
                                        </p:cTn>
                                        <p:tgtEl>
                                          <p:spTgt spid="13316">
                                            <p:txEl>
                                              <p:pRg st="4" end="4"/>
                                            </p:txEl>
                                          </p:spTgt>
                                        </p:tgtEl>
                                        <p:attrNameLst>
                                          <p:attrName>style.visibility</p:attrName>
                                        </p:attrNameLst>
                                      </p:cBhvr>
                                      <p:to>
                                        <p:strVal val="visible"/>
                                      </p:to>
                                    </p:set>
                                    <p:animEffect transition="in" filter="checkerboard(across)">
                                      <p:cBhvr>
                                        <p:cTn id="44" dur="500"/>
                                        <p:tgtEl>
                                          <p:spTgt spid="13316">
                                            <p:txEl>
                                              <p:pRg st="4" end="4"/>
                                            </p:txEl>
                                          </p:spTgt>
                                        </p:tgtEl>
                                      </p:cBhvr>
                                    </p:animEffect>
                                  </p:childTnLst>
                                </p:cTn>
                              </p:par>
                            </p:childTnLst>
                          </p:cTn>
                        </p:par>
                        <p:par>
                          <p:cTn id="45" fill="hold">
                            <p:stCondLst>
                              <p:cond delay="5500"/>
                            </p:stCondLst>
                            <p:childTnLst>
                              <p:par>
                                <p:cTn id="46" presetID="5" presetClass="entr" presetSubtype="10" fill="hold" grpId="0" nodeType="afterEffect">
                                  <p:stCondLst>
                                    <p:cond delay="0"/>
                                  </p:stCondLst>
                                  <p:childTnLst>
                                    <p:set>
                                      <p:cBhvr>
                                        <p:cTn id="47" dur="1" fill="hold">
                                          <p:stCondLst>
                                            <p:cond delay="0"/>
                                          </p:stCondLst>
                                        </p:cTn>
                                        <p:tgtEl>
                                          <p:spTgt spid="13316">
                                            <p:txEl>
                                              <p:pRg st="5" end="5"/>
                                            </p:txEl>
                                          </p:spTgt>
                                        </p:tgtEl>
                                        <p:attrNameLst>
                                          <p:attrName>style.visibility</p:attrName>
                                        </p:attrNameLst>
                                      </p:cBhvr>
                                      <p:to>
                                        <p:strVal val="visible"/>
                                      </p:to>
                                    </p:set>
                                    <p:animEffect transition="in" filter="checkerboard(across)">
                                      <p:cBhvr>
                                        <p:cTn id="48" dur="500"/>
                                        <p:tgtEl>
                                          <p:spTgt spid="13316">
                                            <p:txEl>
                                              <p:pRg st="5" end="5"/>
                                            </p:txEl>
                                          </p:spTgt>
                                        </p:tgtEl>
                                      </p:cBhvr>
                                    </p:animEffect>
                                  </p:childTnLst>
                                </p:cTn>
                              </p:par>
                            </p:childTnLst>
                          </p:cTn>
                        </p:par>
                        <p:par>
                          <p:cTn id="49" fill="hold">
                            <p:stCondLst>
                              <p:cond delay="6000"/>
                            </p:stCondLst>
                            <p:childTnLst>
                              <p:par>
                                <p:cTn id="50" presetID="5" presetClass="entr" presetSubtype="10" fill="hold" grpId="0" nodeType="afterEffect">
                                  <p:stCondLst>
                                    <p:cond delay="0"/>
                                  </p:stCondLst>
                                  <p:childTnLst>
                                    <p:set>
                                      <p:cBhvr>
                                        <p:cTn id="51" dur="1" fill="hold">
                                          <p:stCondLst>
                                            <p:cond delay="0"/>
                                          </p:stCondLst>
                                        </p:cTn>
                                        <p:tgtEl>
                                          <p:spTgt spid="13316">
                                            <p:txEl>
                                              <p:pRg st="6" end="6"/>
                                            </p:txEl>
                                          </p:spTgt>
                                        </p:tgtEl>
                                        <p:attrNameLst>
                                          <p:attrName>style.visibility</p:attrName>
                                        </p:attrNameLst>
                                      </p:cBhvr>
                                      <p:to>
                                        <p:strVal val="visible"/>
                                      </p:to>
                                    </p:set>
                                    <p:animEffect transition="in" filter="checkerboard(across)">
                                      <p:cBhvr>
                                        <p:cTn id="52" dur="500"/>
                                        <p:tgtEl>
                                          <p:spTgt spid="13316">
                                            <p:txEl>
                                              <p:pRg st="6" end="6"/>
                                            </p:txEl>
                                          </p:spTgt>
                                        </p:tgtEl>
                                      </p:cBhvr>
                                    </p:animEffect>
                                  </p:childTnLst>
                                </p:cTn>
                              </p:par>
                            </p:childTnLst>
                          </p:cTn>
                        </p:par>
                        <p:par>
                          <p:cTn id="53" fill="hold">
                            <p:stCondLst>
                              <p:cond delay="6500"/>
                            </p:stCondLst>
                            <p:childTnLst>
                              <p:par>
                                <p:cTn id="54" presetID="5" presetClass="entr" presetSubtype="10" fill="hold" grpId="0" nodeType="afterEffect">
                                  <p:stCondLst>
                                    <p:cond delay="0"/>
                                  </p:stCondLst>
                                  <p:childTnLst>
                                    <p:set>
                                      <p:cBhvr>
                                        <p:cTn id="55" dur="1" fill="hold">
                                          <p:stCondLst>
                                            <p:cond delay="0"/>
                                          </p:stCondLst>
                                        </p:cTn>
                                        <p:tgtEl>
                                          <p:spTgt spid="13316">
                                            <p:txEl>
                                              <p:pRg st="7" end="7"/>
                                            </p:txEl>
                                          </p:spTgt>
                                        </p:tgtEl>
                                        <p:attrNameLst>
                                          <p:attrName>style.visibility</p:attrName>
                                        </p:attrNameLst>
                                      </p:cBhvr>
                                      <p:to>
                                        <p:strVal val="visible"/>
                                      </p:to>
                                    </p:set>
                                    <p:animEffect transition="in" filter="checkerboard(across)">
                                      <p:cBhvr>
                                        <p:cTn id="56" dur="500"/>
                                        <p:tgtEl>
                                          <p:spTgt spid="13316">
                                            <p:txEl>
                                              <p:pRg st="7" end="7"/>
                                            </p:txEl>
                                          </p:spTgt>
                                        </p:tgtEl>
                                      </p:cBhvr>
                                    </p:animEffect>
                                  </p:childTnLst>
                                </p:cTn>
                              </p:par>
                            </p:childTnLst>
                          </p:cTn>
                        </p:par>
                        <p:par>
                          <p:cTn id="57" fill="hold">
                            <p:stCondLst>
                              <p:cond delay="7000"/>
                            </p:stCondLst>
                            <p:childTnLst>
                              <p:par>
                                <p:cTn id="58" presetID="5" presetClass="entr" presetSubtype="10" fill="hold" grpId="0" nodeType="afterEffect">
                                  <p:stCondLst>
                                    <p:cond delay="0"/>
                                  </p:stCondLst>
                                  <p:childTnLst>
                                    <p:set>
                                      <p:cBhvr>
                                        <p:cTn id="59" dur="1" fill="hold">
                                          <p:stCondLst>
                                            <p:cond delay="0"/>
                                          </p:stCondLst>
                                        </p:cTn>
                                        <p:tgtEl>
                                          <p:spTgt spid="13316">
                                            <p:txEl>
                                              <p:pRg st="8" end="8"/>
                                            </p:txEl>
                                          </p:spTgt>
                                        </p:tgtEl>
                                        <p:attrNameLst>
                                          <p:attrName>style.visibility</p:attrName>
                                        </p:attrNameLst>
                                      </p:cBhvr>
                                      <p:to>
                                        <p:strVal val="visible"/>
                                      </p:to>
                                    </p:set>
                                    <p:animEffect transition="in" filter="checkerboard(across)">
                                      <p:cBhvr>
                                        <p:cTn id="60" dur="500"/>
                                        <p:tgtEl>
                                          <p:spTgt spid="13316">
                                            <p:txEl>
                                              <p:pRg st="8" end="8"/>
                                            </p:txEl>
                                          </p:spTgt>
                                        </p:tgtEl>
                                      </p:cBhvr>
                                    </p:animEffect>
                                  </p:childTnLst>
                                </p:cTn>
                              </p:par>
                            </p:childTnLst>
                          </p:cTn>
                        </p:par>
                        <p:par>
                          <p:cTn id="61" fill="hold">
                            <p:stCondLst>
                              <p:cond delay="7500"/>
                            </p:stCondLst>
                            <p:childTnLst>
                              <p:par>
                                <p:cTn id="62" presetID="8" presetClass="emph" presetSubtype="0" fill="hold" grpId="1" nodeType="afterEffect">
                                  <p:stCondLst>
                                    <p:cond delay="0"/>
                                  </p:stCondLst>
                                  <p:childTnLst>
                                    <p:animRot by="21600000">
                                      <p:cBhvr>
                                        <p:cTn id="63" dur="1000" fill="hold"/>
                                        <p:tgtEl>
                                          <p:spTgt spid="13322"/>
                                        </p:tgtEl>
                                        <p:attrNameLst>
                                          <p:attrName>r</p:attrName>
                                        </p:attrNameLst>
                                      </p:cBhvr>
                                    </p:animRot>
                                  </p:childTnLst>
                                </p:cTn>
                              </p:par>
                            </p:childTnLst>
                          </p:cTn>
                        </p:par>
                        <p:par>
                          <p:cTn id="64" fill="hold">
                            <p:stCondLst>
                              <p:cond delay="8500"/>
                            </p:stCondLst>
                            <p:childTnLst>
                              <p:par>
                                <p:cTn id="65" presetID="5" presetClass="entr" presetSubtype="10" fill="hold" grpId="0" nodeType="afterEffect">
                                  <p:stCondLst>
                                    <p:cond delay="0"/>
                                  </p:stCondLst>
                                  <p:childTnLst>
                                    <p:set>
                                      <p:cBhvr>
                                        <p:cTn id="66" dur="1" fill="hold">
                                          <p:stCondLst>
                                            <p:cond delay="0"/>
                                          </p:stCondLst>
                                        </p:cTn>
                                        <p:tgtEl>
                                          <p:spTgt spid="13317">
                                            <p:txEl>
                                              <p:pRg st="0" end="0"/>
                                            </p:txEl>
                                          </p:spTgt>
                                        </p:tgtEl>
                                        <p:attrNameLst>
                                          <p:attrName>style.visibility</p:attrName>
                                        </p:attrNameLst>
                                      </p:cBhvr>
                                      <p:to>
                                        <p:strVal val="visible"/>
                                      </p:to>
                                    </p:set>
                                    <p:animEffect transition="in" filter="checkerboard(across)">
                                      <p:cBhvr>
                                        <p:cTn id="67" dur="500"/>
                                        <p:tgtEl>
                                          <p:spTgt spid="13317">
                                            <p:txEl>
                                              <p:pRg st="0" end="0"/>
                                            </p:txEl>
                                          </p:spTgt>
                                        </p:tgtEl>
                                      </p:cBhvr>
                                    </p:animEffect>
                                  </p:childTnLst>
                                </p:cTn>
                              </p:par>
                            </p:childTnLst>
                          </p:cTn>
                        </p:par>
                        <p:par>
                          <p:cTn id="68" fill="hold">
                            <p:stCondLst>
                              <p:cond delay="9000"/>
                            </p:stCondLst>
                            <p:childTnLst>
                              <p:par>
                                <p:cTn id="69" presetID="5" presetClass="entr" presetSubtype="10" fill="hold" grpId="0" nodeType="afterEffect">
                                  <p:stCondLst>
                                    <p:cond delay="0"/>
                                  </p:stCondLst>
                                  <p:childTnLst>
                                    <p:set>
                                      <p:cBhvr>
                                        <p:cTn id="70" dur="1" fill="hold">
                                          <p:stCondLst>
                                            <p:cond delay="0"/>
                                          </p:stCondLst>
                                        </p:cTn>
                                        <p:tgtEl>
                                          <p:spTgt spid="13317">
                                            <p:txEl>
                                              <p:pRg st="1" end="1"/>
                                            </p:txEl>
                                          </p:spTgt>
                                        </p:tgtEl>
                                        <p:attrNameLst>
                                          <p:attrName>style.visibility</p:attrName>
                                        </p:attrNameLst>
                                      </p:cBhvr>
                                      <p:to>
                                        <p:strVal val="visible"/>
                                      </p:to>
                                    </p:set>
                                    <p:animEffect transition="in" filter="checkerboard(across)">
                                      <p:cBhvr>
                                        <p:cTn id="71" dur="500"/>
                                        <p:tgtEl>
                                          <p:spTgt spid="13317">
                                            <p:txEl>
                                              <p:pRg st="1" end="1"/>
                                            </p:txEl>
                                          </p:spTgt>
                                        </p:tgtEl>
                                      </p:cBhvr>
                                    </p:animEffect>
                                  </p:childTnLst>
                                </p:cTn>
                              </p:par>
                            </p:childTnLst>
                          </p:cTn>
                        </p:par>
                        <p:par>
                          <p:cTn id="72" fill="hold">
                            <p:stCondLst>
                              <p:cond delay="9500"/>
                            </p:stCondLst>
                            <p:childTnLst>
                              <p:par>
                                <p:cTn id="73" presetID="5" presetClass="entr" presetSubtype="10" fill="hold" grpId="0" nodeType="afterEffect">
                                  <p:stCondLst>
                                    <p:cond delay="0"/>
                                  </p:stCondLst>
                                  <p:childTnLst>
                                    <p:set>
                                      <p:cBhvr>
                                        <p:cTn id="74" dur="1" fill="hold">
                                          <p:stCondLst>
                                            <p:cond delay="0"/>
                                          </p:stCondLst>
                                        </p:cTn>
                                        <p:tgtEl>
                                          <p:spTgt spid="13317">
                                            <p:txEl>
                                              <p:pRg st="2" end="2"/>
                                            </p:txEl>
                                          </p:spTgt>
                                        </p:tgtEl>
                                        <p:attrNameLst>
                                          <p:attrName>style.visibility</p:attrName>
                                        </p:attrNameLst>
                                      </p:cBhvr>
                                      <p:to>
                                        <p:strVal val="visible"/>
                                      </p:to>
                                    </p:set>
                                    <p:animEffect transition="in" filter="checkerboard(across)">
                                      <p:cBhvr>
                                        <p:cTn id="75" dur="500"/>
                                        <p:tgtEl>
                                          <p:spTgt spid="13317">
                                            <p:txEl>
                                              <p:pRg st="2" end="2"/>
                                            </p:txEl>
                                          </p:spTgt>
                                        </p:tgtEl>
                                      </p:cBhvr>
                                    </p:animEffect>
                                  </p:childTnLst>
                                </p:cTn>
                              </p:par>
                            </p:childTnLst>
                          </p:cTn>
                        </p:par>
                        <p:par>
                          <p:cTn id="76" fill="hold">
                            <p:stCondLst>
                              <p:cond delay="10000"/>
                            </p:stCondLst>
                            <p:childTnLst>
                              <p:par>
                                <p:cTn id="77" presetID="5" presetClass="entr" presetSubtype="10" fill="hold" grpId="0" nodeType="afterEffect">
                                  <p:stCondLst>
                                    <p:cond delay="0"/>
                                  </p:stCondLst>
                                  <p:childTnLst>
                                    <p:set>
                                      <p:cBhvr>
                                        <p:cTn id="78" dur="1" fill="hold">
                                          <p:stCondLst>
                                            <p:cond delay="0"/>
                                          </p:stCondLst>
                                        </p:cTn>
                                        <p:tgtEl>
                                          <p:spTgt spid="13317">
                                            <p:txEl>
                                              <p:pRg st="3" end="3"/>
                                            </p:txEl>
                                          </p:spTgt>
                                        </p:tgtEl>
                                        <p:attrNameLst>
                                          <p:attrName>style.visibility</p:attrName>
                                        </p:attrNameLst>
                                      </p:cBhvr>
                                      <p:to>
                                        <p:strVal val="visible"/>
                                      </p:to>
                                    </p:set>
                                    <p:animEffect transition="in" filter="checkerboard(across)">
                                      <p:cBhvr>
                                        <p:cTn id="79" dur="500"/>
                                        <p:tgtEl>
                                          <p:spTgt spid="13317">
                                            <p:txEl>
                                              <p:pRg st="3" end="3"/>
                                            </p:txEl>
                                          </p:spTgt>
                                        </p:tgtEl>
                                      </p:cBhvr>
                                    </p:animEffect>
                                  </p:childTnLst>
                                </p:cTn>
                              </p:par>
                            </p:childTnLst>
                          </p:cTn>
                        </p:par>
                        <p:par>
                          <p:cTn id="80" fill="hold">
                            <p:stCondLst>
                              <p:cond delay="10500"/>
                            </p:stCondLst>
                            <p:childTnLst>
                              <p:par>
                                <p:cTn id="81" presetID="5" presetClass="entr" presetSubtype="10" fill="hold" grpId="0" nodeType="afterEffect">
                                  <p:stCondLst>
                                    <p:cond delay="0"/>
                                  </p:stCondLst>
                                  <p:childTnLst>
                                    <p:set>
                                      <p:cBhvr>
                                        <p:cTn id="82" dur="1" fill="hold">
                                          <p:stCondLst>
                                            <p:cond delay="0"/>
                                          </p:stCondLst>
                                        </p:cTn>
                                        <p:tgtEl>
                                          <p:spTgt spid="13317">
                                            <p:txEl>
                                              <p:pRg st="4" end="4"/>
                                            </p:txEl>
                                          </p:spTgt>
                                        </p:tgtEl>
                                        <p:attrNameLst>
                                          <p:attrName>style.visibility</p:attrName>
                                        </p:attrNameLst>
                                      </p:cBhvr>
                                      <p:to>
                                        <p:strVal val="visible"/>
                                      </p:to>
                                    </p:set>
                                    <p:animEffect transition="in" filter="checkerboard(across)">
                                      <p:cBhvr>
                                        <p:cTn id="83" dur="500"/>
                                        <p:tgtEl>
                                          <p:spTgt spid="13317">
                                            <p:txEl>
                                              <p:pRg st="4" end="4"/>
                                            </p:txEl>
                                          </p:spTgt>
                                        </p:tgtEl>
                                      </p:cBhvr>
                                    </p:animEffect>
                                  </p:childTnLst>
                                </p:cTn>
                              </p:par>
                            </p:childTnLst>
                          </p:cTn>
                        </p:par>
                        <p:par>
                          <p:cTn id="84" fill="hold">
                            <p:stCondLst>
                              <p:cond delay="11000"/>
                            </p:stCondLst>
                            <p:childTnLst>
                              <p:par>
                                <p:cTn id="85" presetID="5" presetClass="entr" presetSubtype="10" fill="hold" grpId="0" nodeType="afterEffect">
                                  <p:stCondLst>
                                    <p:cond delay="0"/>
                                  </p:stCondLst>
                                  <p:childTnLst>
                                    <p:set>
                                      <p:cBhvr>
                                        <p:cTn id="86" dur="1" fill="hold">
                                          <p:stCondLst>
                                            <p:cond delay="0"/>
                                          </p:stCondLst>
                                        </p:cTn>
                                        <p:tgtEl>
                                          <p:spTgt spid="13317">
                                            <p:txEl>
                                              <p:pRg st="5" end="5"/>
                                            </p:txEl>
                                          </p:spTgt>
                                        </p:tgtEl>
                                        <p:attrNameLst>
                                          <p:attrName>style.visibility</p:attrName>
                                        </p:attrNameLst>
                                      </p:cBhvr>
                                      <p:to>
                                        <p:strVal val="visible"/>
                                      </p:to>
                                    </p:set>
                                    <p:animEffect transition="in" filter="checkerboard(across)">
                                      <p:cBhvr>
                                        <p:cTn id="87" dur="500"/>
                                        <p:tgtEl>
                                          <p:spTgt spid="13317">
                                            <p:txEl>
                                              <p:pRg st="5" end="5"/>
                                            </p:txEl>
                                          </p:spTgt>
                                        </p:tgtEl>
                                      </p:cBhvr>
                                    </p:animEffect>
                                  </p:childTnLst>
                                </p:cTn>
                              </p:par>
                            </p:childTnLst>
                          </p:cTn>
                        </p:par>
                        <p:par>
                          <p:cTn id="88" fill="hold">
                            <p:stCondLst>
                              <p:cond delay="11500"/>
                            </p:stCondLst>
                            <p:childTnLst>
                              <p:par>
                                <p:cTn id="89" presetID="5" presetClass="entr" presetSubtype="10" fill="hold" grpId="0" nodeType="afterEffect">
                                  <p:stCondLst>
                                    <p:cond delay="0"/>
                                  </p:stCondLst>
                                  <p:childTnLst>
                                    <p:set>
                                      <p:cBhvr>
                                        <p:cTn id="90" dur="1" fill="hold">
                                          <p:stCondLst>
                                            <p:cond delay="0"/>
                                          </p:stCondLst>
                                        </p:cTn>
                                        <p:tgtEl>
                                          <p:spTgt spid="13317">
                                            <p:txEl>
                                              <p:pRg st="6" end="6"/>
                                            </p:txEl>
                                          </p:spTgt>
                                        </p:tgtEl>
                                        <p:attrNameLst>
                                          <p:attrName>style.visibility</p:attrName>
                                        </p:attrNameLst>
                                      </p:cBhvr>
                                      <p:to>
                                        <p:strVal val="visible"/>
                                      </p:to>
                                    </p:set>
                                    <p:animEffect transition="in" filter="checkerboard(across)">
                                      <p:cBhvr>
                                        <p:cTn id="91" dur="500"/>
                                        <p:tgtEl>
                                          <p:spTgt spid="13317">
                                            <p:txEl>
                                              <p:pRg st="6" end="6"/>
                                            </p:txEl>
                                          </p:spTgt>
                                        </p:tgtEl>
                                      </p:cBhvr>
                                    </p:animEffect>
                                  </p:childTnLst>
                                </p:cTn>
                              </p:par>
                            </p:childTnLst>
                          </p:cTn>
                        </p:par>
                        <p:par>
                          <p:cTn id="92" fill="hold">
                            <p:stCondLst>
                              <p:cond delay="12000"/>
                            </p:stCondLst>
                            <p:childTnLst>
                              <p:par>
                                <p:cTn id="93" presetID="5" presetClass="entr" presetSubtype="10" fill="hold" grpId="0" nodeType="afterEffect">
                                  <p:stCondLst>
                                    <p:cond delay="0"/>
                                  </p:stCondLst>
                                  <p:childTnLst>
                                    <p:set>
                                      <p:cBhvr>
                                        <p:cTn id="94" dur="1" fill="hold">
                                          <p:stCondLst>
                                            <p:cond delay="0"/>
                                          </p:stCondLst>
                                        </p:cTn>
                                        <p:tgtEl>
                                          <p:spTgt spid="13317">
                                            <p:txEl>
                                              <p:pRg st="7" end="7"/>
                                            </p:txEl>
                                          </p:spTgt>
                                        </p:tgtEl>
                                        <p:attrNameLst>
                                          <p:attrName>style.visibility</p:attrName>
                                        </p:attrNameLst>
                                      </p:cBhvr>
                                      <p:to>
                                        <p:strVal val="visible"/>
                                      </p:to>
                                    </p:set>
                                    <p:animEffect transition="in" filter="checkerboard(across)">
                                      <p:cBhvr>
                                        <p:cTn id="95" dur="500"/>
                                        <p:tgtEl>
                                          <p:spTgt spid="13317">
                                            <p:txEl>
                                              <p:pRg st="7" end="7"/>
                                            </p:txEl>
                                          </p:spTgt>
                                        </p:tgtEl>
                                      </p:cBhvr>
                                    </p:animEffect>
                                  </p:childTnLst>
                                </p:cTn>
                              </p:par>
                            </p:childTnLst>
                          </p:cTn>
                        </p:par>
                        <p:par>
                          <p:cTn id="96" fill="hold">
                            <p:stCondLst>
                              <p:cond delay="12500"/>
                            </p:stCondLst>
                            <p:childTnLst>
                              <p:par>
                                <p:cTn id="97" presetID="8" presetClass="emph" presetSubtype="0" fill="hold" grpId="2" nodeType="afterEffect">
                                  <p:stCondLst>
                                    <p:cond delay="0"/>
                                  </p:stCondLst>
                                  <p:childTnLst>
                                    <p:animRot by="21600000">
                                      <p:cBhvr>
                                        <p:cTn id="98" dur="1000" fill="hold"/>
                                        <p:tgtEl>
                                          <p:spTgt spid="13321"/>
                                        </p:tgtEl>
                                        <p:attrNameLst>
                                          <p:attrName>r</p:attrName>
                                        </p:attrNameLst>
                                      </p:cBhvr>
                                    </p:animRot>
                                  </p:childTnLst>
                                </p:cTn>
                              </p:par>
                            </p:childTnLst>
                          </p:cTn>
                        </p:par>
                        <p:par>
                          <p:cTn id="99" fill="hold">
                            <p:stCondLst>
                              <p:cond delay="13500"/>
                            </p:stCondLst>
                            <p:childTnLst>
                              <p:par>
                                <p:cTn id="100" presetID="8" presetClass="emph" presetSubtype="0" fill="hold" grpId="2" nodeType="afterEffect">
                                  <p:stCondLst>
                                    <p:cond delay="0"/>
                                  </p:stCondLst>
                                  <p:childTnLst>
                                    <p:animRot by="21600000">
                                      <p:cBhvr>
                                        <p:cTn id="101" dur="1000" fill="hold"/>
                                        <p:tgtEl>
                                          <p:spTgt spid="133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uild="p"/>
      <p:bldP spid="13317" grpId="0" build="p"/>
      <p:bldP spid="13321" grpId="0"/>
      <p:bldP spid="13321" grpId="1"/>
      <p:bldP spid="13321" grpId="2"/>
      <p:bldP spid="13322" grpId="0"/>
      <p:bldP spid="13322" grpId="1"/>
      <p:bldP spid="13322" grpId="2"/>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255921F9-A3BF-4753-9990-3C928BD02B44}" type="slidenum">
              <a:rPr lang="en-US"/>
              <a:pPr/>
              <a:t>6</a:t>
            </a:fld>
            <a:endParaRPr lang="en-US"/>
          </a:p>
        </p:txBody>
      </p:sp>
      <p:sp>
        <p:nvSpPr>
          <p:cNvPr id="22531" name="Rectangle 3"/>
          <p:cNvSpPr>
            <a:spLocks noGrp="1" noChangeArrowheads="1"/>
          </p:cNvSpPr>
          <p:nvPr>
            <p:ph type="body" idx="1"/>
          </p:nvPr>
        </p:nvSpPr>
        <p:spPr>
          <a:noFill/>
          <a:ln/>
        </p:spPr>
        <p:txBody>
          <a:bodyPr/>
          <a:lstStyle/>
          <a:p>
            <a:r>
              <a:rPr lang="en-US"/>
              <a:t>Preparation						</a:t>
            </a:r>
          </a:p>
          <a:p>
            <a:pPr lvl="1"/>
            <a:r>
              <a:rPr lang="en-US"/>
              <a:t>Research the job market.	</a:t>
            </a:r>
          </a:p>
          <a:p>
            <a:pPr lvl="2"/>
            <a:r>
              <a:rPr lang="en-US"/>
              <a:t>Use  newspapers, the Web, and other resources to learn about jobs, qualifications, and employers.</a:t>
            </a:r>
          </a:p>
          <a:p>
            <a:pPr lvl="1"/>
            <a:r>
              <a:rPr lang="en-US"/>
              <a:t>Analyze your strengths.</a:t>
            </a:r>
          </a:p>
          <a:p>
            <a:pPr lvl="2"/>
            <a:r>
              <a:rPr lang="en-US"/>
              <a:t>What will sell you for the job you want?</a:t>
            </a:r>
          </a:p>
          <a:p>
            <a:pPr lvl="1"/>
            <a:r>
              <a:rPr lang="en-US"/>
              <a:t>Study other résumés as models.</a:t>
            </a:r>
          </a:p>
          <a:p>
            <a:pPr lvl="2"/>
            <a:r>
              <a:rPr lang="en-US"/>
              <a:t>Experiment with formatting.</a:t>
            </a:r>
          </a:p>
        </p:txBody>
      </p:sp>
      <p:sp>
        <p:nvSpPr>
          <p:cNvPr id="22533" name="Rectangle 5"/>
          <p:cNvSpPr>
            <a:spLocks noGrp="1" noChangeArrowheads="1"/>
          </p:cNvSpPr>
          <p:nvPr>
            <p:ph type="title"/>
          </p:nvPr>
        </p:nvSpPr>
        <p:spPr>
          <a:xfrm>
            <a:off x="266700" y="266700"/>
            <a:ext cx="8610600" cy="1143000"/>
          </a:xfrm>
          <a:noFill/>
          <a:ln/>
        </p:spPr>
        <p:txBody>
          <a:bodyPr/>
          <a:lstStyle/>
          <a:p>
            <a:r>
              <a:rPr lang="en-US" dirty="0"/>
              <a:t>Writing a Persuasive Résumé</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wipe(left)">
                                      <p:cBhvr>
                                        <p:cTn id="7" dur="500"/>
                                        <p:tgtEl>
                                          <p:spTgt spid="225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wipe(left)">
                                      <p:cBhvr>
                                        <p:cTn id="12" dur="500"/>
                                        <p:tgtEl>
                                          <p:spTgt spid="22531">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animEffect transition="in" filter="wipe(left)">
                                      <p:cBhvr>
                                        <p:cTn id="15" dur="500"/>
                                        <p:tgtEl>
                                          <p:spTgt spid="2253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2531">
                                            <p:txEl>
                                              <p:pRg st="3" end="3"/>
                                            </p:txEl>
                                          </p:spTgt>
                                        </p:tgtEl>
                                        <p:attrNameLst>
                                          <p:attrName>style.visibility</p:attrName>
                                        </p:attrNameLst>
                                      </p:cBhvr>
                                      <p:to>
                                        <p:strVal val="visible"/>
                                      </p:to>
                                    </p:set>
                                    <p:animEffect transition="in" filter="wipe(left)">
                                      <p:cBhvr>
                                        <p:cTn id="20" dur="500"/>
                                        <p:tgtEl>
                                          <p:spTgt spid="22531">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2531">
                                            <p:txEl>
                                              <p:pRg st="4" end="4"/>
                                            </p:txEl>
                                          </p:spTgt>
                                        </p:tgtEl>
                                        <p:attrNameLst>
                                          <p:attrName>style.visibility</p:attrName>
                                        </p:attrNameLst>
                                      </p:cBhvr>
                                      <p:to>
                                        <p:strVal val="visible"/>
                                      </p:to>
                                    </p:set>
                                    <p:animEffect transition="in" filter="wipe(left)">
                                      <p:cBhvr>
                                        <p:cTn id="23" dur="500"/>
                                        <p:tgtEl>
                                          <p:spTgt spid="2253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2531">
                                            <p:txEl>
                                              <p:pRg st="5" end="5"/>
                                            </p:txEl>
                                          </p:spTgt>
                                        </p:tgtEl>
                                        <p:attrNameLst>
                                          <p:attrName>style.visibility</p:attrName>
                                        </p:attrNameLst>
                                      </p:cBhvr>
                                      <p:to>
                                        <p:strVal val="visible"/>
                                      </p:to>
                                    </p:set>
                                    <p:animEffect transition="in" filter="wipe(left)">
                                      <p:cBhvr>
                                        <p:cTn id="28" dur="500"/>
                                        <p:tgtEl>
                                          <p:spTgt spid="22531">
                                            <p:txEl>
                                              <p:pRg st="5" end="5"/>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2531">
                                            <p:txEl>
                                              <p:pRg st="6" end="6"/>
                                            </p:txEl>
                                          </p:spTgt>
                                        </p:tgtEl>
                                        <p:attrNameLst>
                                          <p:attrName>style.visibility</p:attrName>
                                        </p:attrNameLst>
                                      </p:cBhvr>
                                      <p:to>
                                        <p:strVal val="visible"/>
                                      </p:to>
                                    </p:set>
                                    <p:animEffect transition="in" filter="wipe(left)">
                                      <p:cBhvr>
                                        <p:cTn id="31" dur="500"/>
                                        <p:tgtEl>
                                          <p:spTgt spid="225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latin typeface="Georgia" pitchFamily="18" charset="0"/>
              </a:rPr>
              <a:t>Career Objective</a:t>
            </a:r>
          </a:p>
        </p:txBody>
      </p:sp>
      <p:sp>
        <p:nvSpPr>
          <p:cNvPr id="37891" name="Rectangle 3"/>
          <p:cNvSpPr>
            <a:spLocks noGrp="1" noChangeArrowheads="1"/>
          </p:cNvSpPr>
          <p:nvPr>
            <p:ph type="body" sz="half" idx="1"/>
          </p:nvPr>
        </p:nvSpPr>
        <p:spPr>
          <a:xfrm>
            <a:off x="0" y="1600200"/>
            <a:ext cx="9144000" cy="3657600"/>
          </a:xfrm>
        </p:spPr>
        <p:txBody>
          <a:bodyPr/>
          <a:lstStyle/>
          <a:p>
            <a:pPr eaLnBrk="1" hangingPunct="1"/>
            <a:r>
              <a:rPr lang="en-US" b="1" smtClean="0">
                <a:latin typeface="Georgia" pitchFamily="18" charset="0"/>
              </a:rPr>
              <a:t> Some Do, Some Don’t</a:t>
            </a:r>
          </a:p>
          <a:p>
            <a:pPr lvl="1" eaLnBrk="1" hangingPunct="1"/>
            <a:r>
              <a:rPr lang="en-US" sz="1800" b="1" smtClean="0">
                <a:latin typeface="Georgia" pitchFamily="18" charset="0"/>
              </a:rPr>
              <a:t>Some choose to exclude from resume and state in cover letter</a:t>
            </a:r>
          </a:p>
          <a:p>
            <a:pPr lvl="2" eaLnBrk="1" hangingPunct="1"/>
            <a:r>
              <a:rPr lang="en-US" sz="1600" b="1" smtClean="0">
                <a:latin typeface="Georgia" pitchFamily="18" charset="0"/>
              </a:rPr>
              <a:t>Feel that it can be limiting, too broad, or uninformative</a:t>
            </a:r>
            <a:endParaRPr lang="en-US" b="1" smtClean="0">
              <a:latin typeface="Georgia" pitchFamily="18" charset="0"/>
            </a:endParaRPr>
          </a:p>
          <a:p>
            <a:pPr eaLnBrk="1" hangingPunct="1"/>
            <a:r>
              <a:rPr lang="en-US" b="1" smtClean="0">
                <a:latin typeface="Georgia" pitchFamily="18" charset="0"/>
              </a:rPr>
              <a:t>A clear Statement of Your Intentions</a:t>
            </a:r>
          </a:p>
          <a:p>
            <a:pPr lvl="1" eaLnBrk="1" hangingPunct="1"/>
            <a:r>
              <a:rPr lang="en-US" sz="1800" b="1" smtClean="0">
                <a:latin typeface="Georgia" pitchFamily="18" charset="0"/>
              </a:rPr>
              <a:t>Some employers like to see a clear goal or purpose</a:t>
            </a:r>
          </a:p>
          <a:p>
            <a:pPr lvl="1" eaLnBrk="1" hangingPunct="1"/>
            <a:r>
              <a:rPr lang="en-US" sz="1800" b="1" smtClean="0">
                <a:latin typeface="Georgia" pitchFamily="18" charset="0"/>
              </a:rPr>
              <a:t>Avoid using phrases such as “a challenging position”, “a position dealing with people”, or “opportunity for growth”</a:t>
            </a:r>
          </a:p>
          <a:p>
            <a:pPr lvl="1" eaLnBrk="1" hangingPunct="1"/>
            <a:r>
              <a:rPr lang="en-US" sz="1800" b="1" smtClean="0">
                <a:latin typeface="Georgia" pitchFamily="18" charset="0"/>
              </a:rPr>
              <a:t>Taylor to the job, examples:</a:t>
            </a:r>
          </a:p>
          <a:p>
            <a:pPr lvl="2" eaLnBrk="1" hangingPunct="1"/>
            <a:r>
              <a:rPr lang="en-US" sz="1600" b="1" smtClean="0">
                <a:latin typeface="Georgia" pitchFamily="18" charset="0"/>
              </a:rPr>
              <a:t>To obtain a position as a management trainee or entry level buyer</a:t>
            </a:r>
          </a:p>
          <a:p>
            <a:pPr lvl="2" eaLnBrk="1" hangingPunct="1"/>
            <a:r>
              <a:rPr lang="en-US" sz="1600" b="1" smtClean="0">
                <a:latin typeface="Georgia" pitchFamily="18" charset="0"/>
              </a:rPr>
              <a:t>To secure a full time teaching position at the K-3 level</a:t>
            </a:r>
          </a:p>
          <a:p>
            <a:pPr lvl="1" eaLnBrk="1" hangingPunct="1"/>
            <a:endParaRPr lang="en-US" sz="2400" b="1" smtClean="0">
              <a:latin typeface="Georgia" pitchFamily="18" charset="0"/>
            </a:endParaRPr>
          </a:p>
        </p:txBody>
      </p:sp>
      <p:pic>
        <p:nvPicPr>
          <p:cNvPr id="19460" name="Picture 4" descr="BD14539_"/>
          <p:cNvPicPr>
            <a:picLocks noGrp="1" noChangeAspect="1" noChangeArrowheads="1"/>
          </p:cNvPicPr>
          <p:nvPr>
            <p:ph sz="quarter" idx="2"/>
          </p:nvPr>
        </p:nvPicPr>
        <p:blipFill>
          <a:blip r:embed="rId2" cstate="print"/>
          <a:srcRect/>
          <a:stretch>
            <a:fillRect/>
          </a:stretch>
        </p:blipFill>
        <p:spPr>
          <a:xfrm>
            <a:off x="304800" y="1182688"/>
            <a:ext cx="8534400" cy="404812"/>
          </a:xfrm>
          <a:noFill/>
        </p:spPr>
      </p:pic>
      <p:pic>
        <p:nvPicPr>
          <p:cNvPr id="19461" name="Picture 5" descr="j0195384"/>
          <p:cNvPicPr>
            <a:picLocks noGrp="1" noChangeAspect="1" noChangeArrowheads="1"/>
          </p:cNvPicPr>
          <p:nvPr>
            <p:ph sz="quarter" idx="3"/>
          </p:nvPr>
        </p:nvPicPr>
        <p:blipFill>
          <a:blip r:embed="rId3" cstate="print"/>
          <a:srcRect/>
          <a:stretch>
            <a:fillRect/>
          </a:stretch>
        </p:blipFill>
        <p:spPr>
          <a:xfrm>
            <a:off x="7348538" y="5024438"/>
            <a:ext cx="1795462" cy="1833562"/>
          </a:xfrm>
          <a:noFill/>
        </p:spPr>
      </p:pic>
      <p:pic>
        <p:nvPicPr>
          <p:cNvPr id="19462" name="Picture 6" descr="BD14539_"/>
          <p:cNvPicPr>
            <a:picLocks noChangeAspect="1" noChangeArrowheads="1"/>
          </p:cNvPicPr>
          <p:nvPr/>
        </p:nvPicPr>
        <p:blipFill>
          <a:blip r:embed="rId2" cstate="print"/>
          <a:srcRect/>
          <a:stretch>
            <a:fillRect/>
          </a:stretch>
        </p:blipFill>
        <p:spPr bwMode="auto">
          <a:xfrm>
            <a:off x="533400" y="5715000"/>
            <a:ext cx="64770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 calcmode="lin" valueType="num">
                                      <p:cBhvr>
                                        <p:cTn id="7" dur="500" fill="hold"/>
                                        <p:tgtEl>
                                          <p:spTgt spid="3789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789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7891">
                                            <p:txEl>
                                              <p:pRg st="0" end="0"/>
                                            </p:txEl>
                                          </p:spTgt>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37891">
                                            <p:txEl>
                                              <p:pRg st="1" end="1"/>
                                            </p:txEl>
                                          </p:spTgt>
                                        </p:tgtEl>
                                        <p:attrNameLst>
                                          <p:attrName>style.visibility</p:attrName>
                                        </p:attrNameLst>
                                      </p:cBhvr>
                                      <p:to>
                                        <p:strVal val="visible"/>
                                      </p:to>
                                    </p:set>
                                    <p:anim calcmode="lin" valueType="num">
                                      <p:cBhvr>
                                        <p:cTn id="13" dur="500" fill="hold"/>
                                        <p:tgtEl>
                                          <p:spTgt spid="37891">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7891">
                                            <p:txEl>
                                              <p:pRg st="1" end="1"/>
                                            </p:txEl>
                                          </p:spTgt>
                                        </p:tgtEl>
                                        <p:attrNameLst>
                                          <p:attrName>ppt_h</p:attrName>
                                        </p:attrNameLst>
                                      </p:cBhvr>
                                      <p:tavLst>
                                        <p:tav tm="0">
                                          <p:val>
                                            <p:fltVal val="0"/>
                                          </p:val>
                                        </p:tav>
                                        <p:tav tm="100000">
                                          <p:val>
                                            <p:strVal val="#ppt_h"/>
                                          </p:val>
                                        </p:tav>
                                      </p:tavLst>
                                    </p:anim>
                                    <p:animEffect transition="in" filter="fade">
                                      <p:cBhvr>
                                        <p:cTn id="15" dur="500"/>
                                        <p:tgtEl>
                                          <p:spTgt spid="37891">
                                            <p:txEl>
                                              <p:pRg st="1" end="1"/>
                                            </p:txEl>
                                          </p:spTgt>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37891">
                                            <p:txEl>
                                              <p:pRg st="2" end="2"/>
                                            </p:txEl>
                                          </p:spTgt>
                                        </p:tgtEl>
                                        <p:attrNameLst>
                                          <p:attrName>style.visibility</p:attrName>
                                        </p:attrNameLst>
                                      </p:cBhvr>
                                      <p:to>
                                        <p:strVal val="visible"/>
                                      </p:to>
                                    </p:set>
                                    <p:anim calcmode="lin" valueType="num">
                                      <p:cBhvr>
                                        <p:cTn id="19" dur="500" fill="hold"/>
                                        <p:tgtEl>
                                          <p:spTgt spid="37891">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7891">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37891">
                                            <p:txEl>
                                              <p:pRg st="2" end="2"/>
                                            </p:txEl>
                                          </p:spTgt>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37891">
                                            <p:txEl>
                                              <p:pRg st="3" end="3"/>
                                            </p:txEl>
                                          </p:spTgt>
                                        </p:tgtEl>
                                        <p:attrNameLst>
                                          <p:attrName>style.visibility</p:attrName>
                                        </p:attrNameLst>
                                      </p:cBhvr>
                                      <p:to>
                                        <p:strVal val="visible"/>
                                      </p:to>
                                    </p:set>
                                    <p:anim calcmode="lin" valueType="num">
                                      <p:cBhvr>
                                        <p:cTn id="25" dur="500" fill="hold"/>
                                        <p:tgtEl>
                                          <p:spTgt spid="37891">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7891">
                                            <p:txEl>
                                              <p:pRg st="3" end="3"/>
                                            </p:txEl>
                                          </p:spTgt>
                                        </p:tgtEl>
                                        <p:attrNameLst>
                                          <p:attrName>ppt_h</p:attrName>
                                        </p:attrNameLst>
                                      </p:cBhvr>
                                      <p:tavLst>
                                        <p:tav tm="0">
                                          <p:val>
                                            <p:fltVal val="0"/>
                                          </p:val>
                                        </p:tav>
                                        <p:tav tm="100000">
                                          <p:val>
                                            <p:strVal val="#ppt_h"/>
                                          </p:val>
                                        </p:tav>
                                      </p:tavLst>
                                    </p:anim>
                                    <p:animEffect transition="in" filter="fade">
                                      <p:cBhvr>
                                        <p:cTn id="27" dur="500"/>
                                        <p:tgtEl>
                                          <p:spTgt spid="37891">
                                            <p:txEl>
                                              <p:pRg st="3" end="3"/>
                                            </p:txEl>
                                          </p:spTgt>
                                        </p:tgtEl>
                                      </p:cBhvr>
                                    </p:animEffec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37891">
                                            <p:txEl>
                                              <p:pRg st="4" end="4"/>
                                            </p:txEl>
                                          </p:spTgt>
                                        </p:tgtEl>
                                        <p:attrNameLst>
                                          <p:attrName>style.visibility</p:attrName>
                                        </p:attrNameLst>
                                      </p:cBhvr>
                                      <p:to>
                                        <p:strVal val="visible"/>
                                      </p:to>
                                    </p:set>
                                    <p:anim calcmode="lin" valueType="num">
                                      <p:cBhvr>
                                        <p:cTn id="31" dur="500" fill="hold"/>
                                        <p:tgtEl>
                                          <p:spTgt spid="37891">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37891">
                                            <p:txEl>
                                              <p:pRg st="4" end="4"/>
                                            </p:txEl>
                                          </p:spTgt>
                                        </p:tgtEl>
                                        <p:attrNameLst>
                                          <p:attrName>ppt_h</p:attrName>
                                        </p:attrNameLst>
                                      </p:cBhvr>
                                      <p:tavLst>
                                        <p:tav tm="0">
                                          <p:val>
                                            <p:fltVal val="0"/>
                                          </p:val>
                                        </p:tav>
                                        <p:tav tm="100000">
                                          <p:val>
                                            <p:strVal val="#ppt_h"/>
                                          </p:val>
                                        </p:tav>
                                      </p:tavLst>
                                    </p:anim>
                                    <p:animEffect transition="in" filter="fade">
                                      <p:cBhvr>
                                        <p:cTn id="33" dur="500"/>
                                        <p:tgtEl>
                                          <p:spTgt spid="37891">
                                            <p:txEl>
                                              <p:pRg st="4" end="4"/>
                                            </p:txEl>
                                          </p:spTgt>
                                        </p:tgtEl>
                                      </p:cBhvr>
                                    </p:animEffect>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37891">
                                            <p:txEl>
                                              <p:pRg st="5" end="5"/>
                                            </p:txEl>
                                          </p:spTgt>
                                        </p:tgtEl>
                                        <p:attrNameLst>
                                          <p:attrName>style.visibility</p:attrName>
                                        </p:attrNameLst>
                                      </p:cBhvr>
                                      <p:to>
                                        <p:strVal val="visible"/>
                                      </p:to>
                                    </p:set>
                                    <p:anim calcmode="lin" valueType="num">
                                      <p:cBhvr>
                                        <p:cTn id="37" dur="500" fill="hold"/>
                                        <p:tgtEl>
                                          <p:spTgt spid="37891">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37891">
                                            <p:txEl>
                                              <p:pRg st="5" end="5"/>
                                            </p:txEl>
                                          </p:spTgt>
                                        </p:tgtEl>
                                        <p:attrNameLst>
                                          <p:attrName>ppt_h</p:attrName>
                                        </p:attrNameLst>
                                      </p:cBhvr>
                                      <p:tavLst>
                                        <p:tav tm="0">
                                          <p:val>
                                            <p:fltVal val="0"/>
                                          </p:val>
                                        </p:tav>
                                        <p:tav tm="100000">
                                          <p:val>
                                            <p:strVal val="#ppt_h"/>
                                          </p:val>
                                        </p:tav>
                                      </p:tavLst>
                                    </p:anim>
                                    <p:animEffect transition="in" filter="fade">
                                      <p:cBhvr>
                                        <p:cTn id="39" dur="500"/>
                                        <p:tgtEl>
                                          <p:spTgt spid="37891">
                                            <p:txEl>
                                              <p:pRg st="5" end="5"/>
                                            </p:txEl>
                                          </p:spTgt>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37891">
                                            <p:txEl>
                                              <p:pRg st="6" end="6"/>
                                            </p:txEl>
                                          </p:spTgt>
                                        </p:tgtEl>
                                        <p:attrNameLst>
                                          <p:attrName>style.visibility</p:attrName>
                                        </p:attrNameLst>
                                      </p:cBhvr>
                                      <p:to>
                                        <p:strVal val="visible"/>
                                      </p:to>
                                    </p:set>
                                    <p:anim calcmode="lin" valueType="num">
                                      <p:cBhvr>
                                        <p:cTn id="43" dur="500" fill="hold"/>
                                        <p:tgtEl>
                                          <p:spTgt spid="37891">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37891">
                                            <p:txEl>
                                              <p:pRg st="6" end="6"/>
                                            </p:txEl>
                                          </p:spTgt>
                                        </p:tgtEl>
                                        <p:attrNameLst>
                                          <p:attrName>ppt_h</p:attrName>
                                        </p:attrNameLst>
                                      </p:cBhvr>
                                      <p:tavLst>
                                        <p:tav tm="0">
                                          <p:val>
                                            <p:fltVal val="0"/>
                                          </p:val>
                                        </p:tav>
                                        <p:tav tm="100000">
                                          <p:val>
                                            <p:strVal val="#ppt_h"/>
                                          </p:val>
                                        </p:tav>
                                      </p:tavLst>
                                    </p:anim>
                                    <p:animEffect transition="in" filter="fade">
                                      <p:cBhvr>
                                        <p:cTn id="45" dur="500"/>
                                        <p:tgtEl>
                                          <p:spTgt spid="37891">
                                            <p:txEl>
                                              <p:pRg st="6" end="6"/>
                                            </p:txEl>
                                          </p:spTgt>
                                        </p:tgtEl>
                                      </p:cBhvr>
                                    </p:animEffect>
                                  </p:childTnLst>
                                </p:cTn>
                              </p:par>
                            </p:childTnLst>
                          </p:cTn>
                        </p:par>
                        <p:par>
                          <p:cTn id="46" fill="hold">
                            <p:stCondLst>
                              <p:cond delay="3500"/>
                            </p:stCondLst>
                            <p:childTnLst>
                              <p:par>
                                <p:cTn id="47" presetID="53" presetClass="entr" presetSubtype="0" fill="hold" grpId="0" nodeType="afterEffect">
                                  <p:stCondLst>
                                    <p:cond delay="0"/>
                                  </p:stCondLst>
                                  <p:childTnLst>
                                    <p:set>
                                      <p:cBhvr>
                                        <p:cTn id="48" dur="1" fill="hold">
                                          <p:stCondLst>
                                            <p:cond delay="0"/>
                                          </p:stCondLst>
                                        </p:cTn>
                                        <p:tgtEl>
                                          <p:spTgt spid="37891">
                                            <p:txEl>
                                              <p:pRg st="7" end="7"/>
                                            </p:txEl>
                                          </p:spTgt>
                                        </p:tgtEl>
                                        <p:attrNameLst>
                                          <p:attrName>style.visibility</p:attrName>
                                        </p:attrNameLst>
                                      </p:cBhvr>
                                      <p:to>
                                        <p:strVal val="visible"/>
                                      </p:to>
                                    </p:set>
                                    <p:anim calcmode="lin" valueType="num">
                                      <p:cBhvr>
                                        <p:cTn id="49" dur="500" fill="hold"/>
                                        <p:tgtEl>
                                          <p:spTgt spid="37891">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37891">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37891">
                                            <p:txEl>
                                              <p:pRg st="7" end="7"/>
                                            </p:txEl>
                                          </p:spTgt>
                                        </p:tgtEl>
                                      </p:cBhvr>
                                    </p:animEffec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37891">
                                            <p:txEl>
                                              <p:pRg st="8" end="8"/>
                                            </p:txEl>
                                          </p:spTgt>
                                        </p:tgtEl>
                                        <p:attrNameLst>
                                          <p:attrName>style.visibility</p:attrName>
                                        </p:attrNameLst>
                                      </p:cBhvr>
                                      <p:to>
                                        <p:strVal val="visible"/>
                                      </p:to>
                                    </p:set>
                                    <p:anim calcmode="lin" valueType="num">
                                      <p:cBhvr>
                                        <p:cTn id="55" dur="500" fill="hold"/>
                                        <p:tgtEl>
                                          <p:spTgt spid="37891">
                                            <p:txEl>
                                              <p:pRg st="8" end="8"/>
                                            </p:txEl>
                                          </p:spTgt>
                                        </p:tgtEl>
                                        <p:attrNameLst>
                                          <p:attrName>ppt_w</p:attrName>
                                        </p:attrNameLst>
                                      </p:cBhvr>
                                      <p:tavLst>
                                        <p:tav tm="0">
                                          <p:val>
                                            <p:fltVal val="0"/>
                                          </p:val>
                                        </p:tav>
                                        <p:tav tm="100000">
                                          <p:val>
                                            <p:strVal val="#ppt_w"/>
                                          </p:val>
                                        </p:tav>
                                      </p:tavLst>
                                    </p:anim>
                                    <p:anim calcmode="lin" valueType="num">
                                      <p:cBhvr>
                                        <p:cTn id="56" dur="500" fill="hold"/>
                                        <p:tgtEl>
                                          <p:spTgt spid="37891">
                                            <p:txEl>
                                              <p:pRg st="8" end="8"/>
                                            </p:txEl>
                                          </p:spTgt>
                                        </p:tgtEl>
                                        <p:attrNameLst>
                                          <p:attrName>ppt_h</p:attrName>
                                        </p:attrNameLst>
                                      </p:cBhvr>
                                      <p:tavLst>
                                        <p:tav tm="0">
                                          <p:val>
                                            <p:fltVal val="0"/>
                                          </p:val>
                                        </p:tav>
                                        <p:tav tm="100000">
                                          <p:val>
                                            <p:strVal val="#ppt_h"/>
                                          </p:val>
                                        </p:tav>
                                      </p:tavLst>
                                    </p:anim>
                                    <p:animEffect transition="in" filter="fade">
                                      <p:cBhvr>
                                        <p:cTn id="57" dur="500"/>
                                        <p:tgtEl>
                                          <p:spTgt spid="378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latin typeface="Georgia" pitchFamily="18" charset="0"/>
              </a:rPr>
              <a:t>Education</a:t>
            </a:r>
          </a:p>
        </p:txBody>
      </p:sp>
      <p:sp>
        <p:nvSpPr>
          <p:cNvPr id="39939" name="Rectangle 3"/>
          <p:cNvSpPr>
            <a:spLocks noGrp="1" noChangeArrowheads="1"/>
          </p:cNvSpPr>
          <p:nvPr>
            <p:ph type="body" sz="half" idx="1"/>
          </p:nvPr>
        </p:nvSpPr>
        <p:spPr>
          <a:xfrm>
            <a:off x="0" y="1828800"/>
            <a:ext cx="9144000" cy="3657600"/>
          </a:xfrm>
        </p:spPr>
        <p:txBody>
          <a:bodyPr>
            <a:normAutofit lnSpcReduction="10000"/>
          </a:bodyPr>
          <a:lstStyle/>
          <a:p>
            <a:pPr eaLnBrk="1" hangingPunct="1"/>
            <a:r>
              <a:rPr lang="en-US" b="1" smtClean="0">
                <a:latin typeface="Georgia" pitchFamily="18" charset="0"/>
              </a:rPr>
              <a:t> Content and format</a:t>
            </a:r>
          </a:p>
          <a:p>
            <a:pPr lvl="1" eaLnBrk="1" hangingPunct="1"/>
            <a:r>
              <a:rPr lang="en-US" sz="1800" b="1" smtClean="0">
                <a:latin typeface="Georgia" pitchFamily="18" charset="0"/>
              </a:rPr>
              <a:t>Institution attended, location (city/state), graduation date, type of degree, area of study, GPA (if  above 3.4), and any academic honors</a:t>
            </a:r>
          </a:p>
          <a:p>
            <a:pPr lvl="2" eaLnBrk="1" hangingPunct="1"/>
            <a:r>
              <a:rPr lang="en-US" sz="1600" b="1" smtClean="0">
                <a:latin typeface="Georgia" pitchFamily="18" charset="0"/>
              </a:rPr>
              <a:t>Saint Leo University, Saint Leo, FL  May 2003</a:t>
            </a:r>
          </a:p>
          <a:p>
            <a:pPr lvl="2" eaLnBrk="1" hangingPunct="1">
              <a:buFontTx/>
              <a:buNone/>
            </a:pPr>
            <a:r>
              <a:rPr lang="en-US" sz="1600" b="1" smtClean="0">
                <a:latin typeface="Georgia" pitchFamily="18" charset="0"/>
              </a:rPr>
              <a:t>	Bachelor of Arts, Computer Information Systems</a:t>
            </a:r>
          </a:p>
          <a:p>
            <a:pPr lvl="2" eaLnBrk="1" hangingPunct="1">
              <a:buFontTx/>
              <a:buNone/>
            </a:pPr>
            <a:r>
              <a:rPr lang="en-US" sz="1600" b="1" smtClean="0">
                <a:latin typeface="Georgia" pitchFamily="18" charset="0"/>
              </a:rPr>
              <a:t>	GPA: 3.6</a:t>
            </a:r>
          </a:p>
          <a:p>
            <a:pPr lvl="2" eaLnBrk="1" hangingPunct="1">
              <a:buFontTx/>
              <a:buNone/>
            </a:pPr>
            <a:r>
              <a:rPr lang="en-US" sz="1600" b="1" smtClean="0">
                <a:latin typeface="Georgia" pitchFamily="18" charset="0"/>
              </a:rPr>
              <a:t>	</a:t>
            </a:r>
            <a:r>
              <a:rPr lang="en-US" sz="1600" b="1" i="1" smtClean="0">
                <a:latin typeface="Georgia" pitchFamily="18" charset="0"/>
              </a:rPr>
              <a:t>Honors</a:t>
            </a:r>
            <a:r>
              <a:rPr lang="en-US" sz="1600" b="1" smtClean="0">
                <a:latin typeface="Georgia" pitchFamily="18" charset="0"/>
              </a:rPr>
              <a:t>: Dean’s List, 4 Semesters</a:t>
            </a:r>
          </a:p>
          <a:p>
            <a:pPr lvl="2" eaLnBrk="1" hangingPunct="1">
              <a:buFontTx/>
              <a:buNone/>
            </a:pPr>
            <a:r>
              <a:rPr lang="en-US" sz="1600" b="1" smtClean="0">
                <a:latin typeface="Georgia" pitchFamily="18" charset="0"/>
              </a:rPr>
              <a:t>		    Saint Leo Scholarship, 2 Semester</a:t>
            </a:r>
          </a:p>
          <a:p>
            <a:pPr eaLnBrk="1" hangingPunct="1"/>
            <a:r>
              <a:rPr lang="en-US" b="1" smtClean="0">
                <a:latin typeface="Georgia" pitchFamily="18" charset="0"/>
              </a:rPr>
              <a:t>Placement</a:t>
            </a:r>
          </a:p>
          <a:p>
            <a:pPr lvl="1" eaLnBrk="1" hangingPunct="1"/>
            <a:r>
              <a:rPr lang="en-US" sz="1800" b="1" smtClean="0">
                <a:latin typeface="Georgia" pitchFamily="18" charset="0"/>
              </a:rPr>
              <a:t>Recently graduated students place it after objective </a:t>
            </a:r>
          </a:p>
          <a:p>
            <a:pPr lvl="1" eaLnBrk="1" hangingPunct="1"/>
            <a:r>
              <a:rPr lang="en-US" sz="1800" b="1" smtClean="0">
                <a:latin typeface="Georgia" pitchFamily="18" charset="0"/>
              </a:rPr>
              <a:t>Graduated a year or more, place after experience</a:t>
            </a:r>
          </a:p>
          <a:p>
            <a:pPr lvl="1" eaLnBrk="1" hangingPunct="1"/>
            <a:endParaRPr lang="en-US" sz="1800" b="1" smtClean="0">
              <a:latin typeface="Georgia" pitchFamily="18" charset="0"/>
            </a:endParaRPr>
          </a:p>
          <a:p>
            <a:pPr lvl="1" eaLnBrk="1" hangingPunct="1"/>
            <a:endParaRPr lang="en-US" sz="2400" b="1" smtClean="0">
              <a:latin typeface="Georgia" pitchFamily="18" charset="0"/>
            </a:endParaRPr>
          </a:p>
        </p:txBody>
      </p:sp>
      <p:pic>
        <p:nvPicPr>
          <p:cNvPr id="20484" name="Picture 4" descr="BD14539_"/>
          <p:cNvPicPr>
            <a:picLocks noGrp="1" noChangeAspect="1" noChangeArrowheads="1"/>
          </p:cNvPicPr>
          <p:nvPr>
            <p:ph sz="quarter" idx="2"/>
          </p:nvPr>
        </p:nvPicPr>
        <p:blipFill>
          <a:blip r:embed="rId2" cstate="print"/>
          <a:srcRect/>
          <a:stretch>
            <a:fillRect/>
          </a:stretch>
        </p:blipFill>
        <p:spPr>
          <a:xfrm>
            <a:off x="304800" y="1182688"/>
            <a:ext cx="8534400" cy="404812"/>
          </a:xfrm>
          <a:noFill/>
        </p:spPr>
      </p:pic>
      <p:pic>
        <p:nvPicPr>
          <p:cNvPr id="20485" name="Picture 5" descr="j0195384"/>
          <p:cNvPicPr>
            <a:picLocks noGrp="1" noChangeAspect="1" noChangeArrowheads="1"/>
          </p:cNvPicPr>
          <p:nvPr>
            <p:ph sz="quarter" idx="3"/>
          </p:nvPr>
        </p:nvPicPr>
        <p:blipFill>
          <a:blip r:embed="rId3" cstate="print"/>
          <a:srcRect/>
          <a:stretch>
            <a:fillRect/>
          </a:stretch>
        </p:blipFill>
        <p:spPr>
          <a:xfrm>
            <a:off x="7086600" y="4800600"/>
            <a:ext cx="1795463" cy="1833563"/>
          </a:xfrm>
          <a:noFill/>
        </p:spPr>
      </p:pic>
      <p:pic>
        <p:nvPicPr>
          <p:cNvPr id="20486" name="Picture 6" descr="BD14539_"/>
          <p:cNvPicPr>
            <a:picLocks noChangeAspect="1" noChangeArrowheads="1"/>
          </p:cNvPicPr>
          <p:nvPr/>
        </p:nvPicPr>
        <p:blipFill>
          <a:blip r:embed="rId2" cstate="print"/>
          <a:srcRect/>
          <a:stretch>
            <a:fillRect/>
          </a:stretch>
        </p:blipFill>
        <p:spPr bwMode="auto">
          <a:xfrm>
            <a:off x="457200" y="5943600"/>
            <a:ext cx="64770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fade">
                                      <p:cBhvr>
                                        <p:cTn id="7" dur="1000"/>
                                        <p:tgtEl>
                                          <p:spTgt spid="39939">
                                            <p:txEl>
                                              <p:pRg st="0" end="0"/>
                                            </p:txEl>
                                          </p:spTgt>
                                        </p:tgtEl>
                                      </p:cBhvr>
                                    </p:animEffect>
                                    <p:anim calcmode="lin" valueType="num">
                                      <p:cBhvr>
                                        <p:cTn id="8" dur="10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993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9939">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39939">
                                            <p:txEl>
                                              <p:pRg st="1" end="1"/>
                                            </p:txEl>
                                          </p:spTgt>
                                        </p:tgtEl>
                                        <p:attrNameLst>
                                          <p:attrName>style.visibility</p:attrName>
                                        </p:attrNameLst>
                                      </p:cBhvr>
                                      <p:to>
                                        <p:strVal val="visible"/>
                                      </p:to>
                                    </p:set>
                                    <p:animEffect transition="in" filter="fade">
                                      <p:cBhvr>
                                        <p:cTn id="14" dur="1000"/>
                                        <p:tgtEl>
                                          <p:spTgt spid="39939">
                                            <p:txEl>
                                              <p:pRg st="1" end="1"/>
                                            </p:txEl>
                                          </p:spTgt>
                                        </p:tgtEl>
                                      </p:cBhvr>
                                    </p:animEffect>
                                    <p:anim calcmode="lin" valueType="num">
                                      <p:cBhvr>
                                        <p:cTn id="15" dur="10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p:cTn id="16" dur="900" decel="100000" fill="hold"/>
                                        <p:tgtEl>
                                          <p:spTgt spid="39939">
                                            <p:txEl>
                                              <p:pRg st="1" end="1"/>
                                            </p:txEl>
                                          </p:spTgt>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9939">
                                            <p:txEl>
                                              <p:pRg st="1" end="1"/>
                                            </p:txEl>
                                          </p:spTgt>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grpId="0" nodeType="afterEffect">
                                  <p:stCondLst>
                                    <p:cond delay="0"/>
                                  </p:stCondLst>
                                  <p:childTnLst>
                                    <p:set>
                                      <p:cBhvr>
                                        <p:cTn id="20" dur="1" fill="hold">
                                          <p:stCondLst>
                                            <p:cond delay="0"/>
                                          </p:stCondLst>
                                        </p:cTn>
                                        <p:tgtEl>
                                          <p:spTgt spid="39939">
                                            <p:txEl>
                                              <p:pRg st="2" end="2"/>
                                            </p:txEl>
                                          </p:spTgt>
                                        </p:tgtEl>
                                        <p:attrNameLst>
                                          <p:attrName>style.visibility</p:attrName>
                                        </p:attrNameLst>
                                      </p:cBhvr>
                                      <p:to>
                                        <p:strVal val="visible"/>
                                      </p:to>
                                    </p:set>
                                    <p:animEffect transition="in" filter="fade">
                                      <p:cBhvr>
                                        <p:cTn id="21" dur="1000"/>
                                        <p:tgtEl>
                                          <p:spTgt spid="39939">
                                            <p:txEl>
                                              <p:pRg st="2" end="2"/>
                                            </p:txEl>
                                          </p:spTgt>
                                        </p:tgtEl>
                                      </p:cBhvr>
                                    </p:animEffect>
                                    <p:anim calcmode="lin" valueType="num">
                                      <p:cBhvr>
                                        <p:cTn id="22" dur="10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p:cTn id="23" dur="900" decel="100000" fill="hold"/>
                                        <p:tgtEl>
                                          <p:spTgt spid="39939">
                                            <p:txEl>
                                              <p:pRg st="2" end="2"/>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9939">
                                            <p:txEl>
                                              <p:pRg st="2" end="2"/>
                                            </p:txEl>
                                          </p:spTgt>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grpId="0" nodeType="afterEffect">
                                  <p:stCondLst>
                                    <p:cond delay="0"/>
                                  </p:stCondLst>
                                  <p:childTnLst>
                                    <p:set>
                                      <p:cBhvr>
                                        <p:cTn id="27" dur="1" fill="hold">
                                          <p:stCondLst>
                                            <p:cond delay="0"/>
                                          </p:stCondLst>
                                        </p:cTn>
                                        <p:tgtEl>
                                          <p:spTgt spid="39939">
                                            <p:txEl>
                                              <p:pRg st="3" end="3"/>
                                            </p:txEl>
                                          </p:spTgt>
                                        </p:tgtEl>
                                        <p:attrNameLst>
                                          <p:attrName>style.visibility</p:attrName>
                                        </p:attrNameLst>
                                      </p:cBhvr>
                                      <p:to>
                                        <p:strVal val="visible"/>
                                      </p:to>
                                    </p:set>
                                    <p:animEffect transition="in" filter="fade">
                                      <p:cBhvr>
                                        <p:cTn id="28" dur="1000"/>
                                        <p:tgtEl>
                                          <p:spTgt spid="39939">
                                            <p:txEl>
                                              <p:pRg st="3" end="3"/>
                                            </p:txEl>
                                          </p:spTgt>
                                        </p:tgtEl>
                                      </p:cBhvr>
                                    </p:animEffect>
                                    <p:anim calcmode="lin" valueType="num">
                                      <p:cBhvr>
                                        <p:cTn id="29" dur="10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p:cTn id="30" dur="900" decel="100000" fill="hold"/>
                                        <p:tgtEl>
                                          <p:spTgt spid="39939">
                                            <p:txEl>
                                              <p:pRg st="3" end="3"/>
                                            </p:txEl>
                                          </p:spTgt>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39939">
                                            <p:txEl>
                                              <p:pRg st="3" end="3"/>
                                            </p:txEl>
                                          </p:spTgt>
                                        </p:tgtEl>
                                        <p:attrNameLst>
                                          <p:attrName>ppt_y</p:attrName>
                                        </p:attrNameLst>
                                      </p:cBhvr>
                                      <p:tavLst>
                                        <p:tav tm="0">
                                          <p:val>
                                            <p:strVal val="#ppt_y-.03"/>
                                          </p:val>
                                        </p:tav>
                                        <p:tav tm="100000">
                                          <p:val>
                                            <p:strVal val="#ppt_y"/>
                                          </p:val>
                                        </p:tav>
                                      </p:tavLst>
                                    </p:anim>
                                  </p:childTnLst>
                                </p:cTn>
                              </p:par>
                            </p:childTnLst>
                          </p:cTn>
                        </p:par>
                        <p:par>
                          <p:cTn id="32" fill="hold">
                            <p:stCondLst>
                              <p:cond delay="4000"/>
                            </p:stCondLst>
                            <p:childTnLst>
                              <p:par>
                                <p:cTn id="33" presetID="37" presetClass="entr" presetSubtype="0" fill="hold" grpId="0" nodeType="afterEffect">
                                  <p:stCondLst>
                                    <p:cond delay="0"/>
                                  </p:stCondLst>
                                  <p:childTnLst>
                                    <p:set>
                                      <p:cBhvr>
                                        <p:cTn id="34" dur="1" fill="hold">
                                          <p:stCondLst>
                                            <p:cond delay="0"/>
                                          </p:stCondLst>
                                        </p:cTn>
                                        <p:tgtEl>
                                          <p:spTgt spid="39939">
                                            <p:txEl>
                                              <p:pRg st="4" end="4"/>
                                            </p:txEl>
                                          </p:spTgt>
                                        </p:tgtEl>
                                        <p:attrNameLst>
                                          <p:attrName>style.visibility</p:attrName>
                                        </p:attrNameLst>
                                      </p:cBhvr>
                                      <p:to>
                                        <p:strVal val="visible"/>
                                      </p:to>
                                    </p:set>
                                    <p:animEffect transition="in" filter="fade">
                                      <p:cBhvr>
                                        <p:cTn id="35" dur="1000"/>
                                        <p:tgtEl>
                                          <p:spTgt spid="39939">
                                            <p:txEl>
                                              <p:pRg st="4" end="4"/>
                                            </p:txEl>
                                          </p:spTgt>
                                        </p:tgtEl>
                                      </p:cBhvr>
                                    </p:animEffect>
                                    <p:anim calcmode="lin" valueType="num">
                                      <p:cBhvr>
                                        <p:cTn id="36" dur="1000" fill="hold"/>
                                        <p:tgtEl>
                                          <p:spTgt spid="39939">
                                            <p:txEl>
                                              <p:pRg st="4" end="4"/>
                                            </p:txEl>
                                          </p:spTgt>
                                        </p:tgtEl>
                                        <p:attrNameLst>
                                          <p:attrName>ppt_x</p:attrName>
                                        </p:attrNameLst>
                                      </p:cBhvr>
                                      <p:tavLst>
                                        <p:tav tm="0">
                                          <p:val>
                                            <p:strVal val="#ppt_x"/>
                                          </p:val>
                                        </p:tav>
                                        <p:tav tm="100000">
                                          <p:val>
                                            <p:strVal val="#ppt_x"/>
                                          </p:val>
                                        </p:tav>
                                      </p:tavLst>
                                    </p:anim>
                                    <p:anim calcmode="lin" valueType="num">
                                      <p:cBhvr>
                                        <p:cTn id="37" dur="900" decel="100000" fill="hold"/>
                                        <p:tgtEl>
                                          <p:spTgt spid="39939">
                                            <p:txEl>
                                              <p:pRg st="4" end="4"/>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9939">
                                            <p:txEl>
                                              <p:pRg st="4" end="4"/>
                                            </p:txEl>
                                          </p:spTgt>
                                        </p:tgtEl>
                                        <p:attrNameLst>
                                          <p:attrName>ppt_y</p:attrName>
                                        </p:attrNameLst>
                                      </p:cBhvr>
                                      <p:tavLst>
                                        <p:tav tm="0">
                                          <p:val>
                                            <p:strVal val="#ppt_y-.03"/>
                                          </p:val>
                                        </p:tav>
                                        <p:tav tm="100000">
                                          <p:val>
                                            <p:strVal val="#ppt_y"/>
                                          </p:val>
                                        </p:tav>
                                      </p:tavLst>
                                    </p:anim>
                                  </p:childTnLst>
                                </p:cTn>
                              </p:par>
                            </p:childTnLst>
                          </p:cTn>
                        </p:par>
                        <p:par>
                          <p:cTn id="39" fill="hold">
                            <p:stCondLst>
                              <p:cond delay="5000"/>
                            </p:stCondLst>
                            <p:childTnLst>
                              <p:par>
                                <p:cTn id="40" presetID="37" presetClass="entr" presetSubtype="0" fill="hold" grpId="0" nodeType="afterEffect">
                                  <p:stCondLst>
                                    <p:cond delay="0"/>
                                  </p:stCondLst>
                                  <p:childTnLst>
                                    <p:set>
                                      <p:cBhvr>
                                        <p:cTn id="41" dur="1" fill="hold">
                                          <p:stCondLst>
                                            <p:cond delay="0"/>
                                          </p:stCondLst>
                                        </p:cTn>
                                        <p:tgtEl>
                                          <p:spTgt spid="39939">
                                            <p:txEl>
                                              <p:pRg st="5" end="5"/>
                                            </p:txEl>
                                          </p:spTgt>
                                        </p:tgtEl>
                                        <p:attrNameLst>
                                          <p:attrName>style.visibility</p:attrName>
                                        </p:attrNameLst>
                                      </p:cBhvr>
                                      <p:to>
                                        <p:strVal val="visible"/>
                                      </p:to>
                                    </p:set>
                                    <p:animEffect transition="in" filter="fade">
                                      <p:cBhvr>
                                        <p:cTn id="42" dur="1000"/>
                                        <p:tgtEl>
                                          <p:spTgt spid="39939">
                                            <p:txEl>
                                              <p:pRg st="5" end="5"/>
                                            </p:txEl>
                                          </p:spTgt>
                                        </p:tgtEl>
                                      </p:cBhvr>
                                    </p:animEffect>
                                    <p:anim calcmode="lin" valueType="num">
                                      <p:cBhvr>
                                        <p:cTn id="43" dur="1000" fill="hold"/>
                                        <p:tgtEl>
                                          <p:spTgt spid="39939">
                                            <p:txEl>
                                              <p:pRg st="5" end="5"/>
                                            </p:txEl>
                                          </p:spTgt>
                                        </p:tgtEl>
                                        <p:attrNameLst>
                                          <p:attrName>ppt_x</p:attrName>
                                        </p:attrNameLst>
                                      </p:cBhvr>
                                      <p:tavLst>
                                        <p:tav tm="0">
                                          <p:val>
                                            <p:strVal val="#ppt_x"/>
                                          </p:val>
                                        </p:tav>
                                        <p:tav tm="100000">
                                          <p:val>
                                            <p:strVal val="#ppt_x"/>
                                          </p:val>
                                        </p:tav>
                                      </p:tavLst>
                                    </p:anim>
                                    <p:anim calcmode="lin" valueType="num">
                                      <p:cBhvr>
                                        <p:cTn id="44" dur="900" decel="100000" fill="hold"/>
                                        <p:tgtEl>
                                          <p:spTgt spid="39939">
                                            <p:txEl>
                                              <p:pRg st="5" end="5"/>
                                            </p:txEl>
                                          </p:spTgt>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9939">
                                            <p:txEl>
                                              <p:pRg st="5" end="5"/>
                                            </p:txEl>
                                          </p:spTgt>
                                        </p:tgtEl>
                                        <p:attrNameLst>
                                          <p:attrName>ppt_y</p:attrName>
                                        </p:attrNameLst>
                                      </p:cBhvr>
                                      <p:tavLst>
                                        <p:tav tm="0">
                                          <p:val>
                                            <p:strVal val="#ppt_y-.03"/>
                                          </p:val>
                                        </p:tav>
                                        <p:tav tm="100000">
                                          <p:val>
                                            <p:strVal val="#ppt_y"/>
                                          </p:val>
                                        </p:tav>
                                      </p:tavLst>
                                    </p:anim>
                                  </p:childTnLst>
                                </p:cTn>
                              </p:par>
                            </p:childTnLst>
                          </p:cTn>
                        </p:par>
                        <p:par>
                          <p:cTn id="46" fill="hold">
                            <p:stCondLst>
                              <p:cond delay="6000"/>
                            </p:stCondLst>
                            <p:childTnLst>
                              <p:par>
                                <p:cTn id="47" presetID="37" presetClass="entr" presetSubtype="0" fill="hold" grpId="0" nodeType="afterEffect">
                                  <p:stCondLst>
                                    <p:cond delay="0"/>
                                  </p:stCondLst>
                                  <p:childTnLst>
                                    <p:set>
                                      <p:cBhvr>
                                        <p:cTn id="48" dur="1" fill="hold">
                                          <p:stCondLst>
                                            <p:cond delay="0"/>
                                          </p:stCondLst>
                                        </p:cTn>
                                        <p:tgtEl>
                                          <p:spTgt spid="39939">
                                            <p:txEl>
                                              <p:pRg st="6" end="6"/>
                                            </p:txEl>
                                          </p:spTgt>
                                        </p:tgtEl>
                                        <p:attrNameLst>
                                          <p:attrName>style.visibility</p:attrName>
                                        </p:attrNameLst>
                                      </p:cBhvr>
                                      <p:to>
                                        <p:strVal val="visible"/>
                                      </p:to>
                                    </p:set>
                                    <p:animEffect transition="in" filter="fade">
                                      <p:cBhvr>
                                        <p:cTn id="49" dur="1000"/>
                                        <p:tgtEl>
                                          <p:spTgt spid="39939">
                                            <p:txEl>
                                              <p:pRg st="6" end="6"/>
                                            </p:txEl>
                                          </p:spTgt>
                                        </p:tgtEl>
                                      </p:cBhvr>
                                    </p:animEffect>
                                    <p:anim calcmode="lin" valueType="num">
                                      <p:cBhvr>
                                        <p:cTn id="50" dur="1000" fill="hold"/>
                                        <p:tgtEl>
                                          <p:spTgt spid="39939">
                                            <p:txEl>
                                              <p:pRg st="6" end="6"/>
                                            </p:txEl>
                                          </p:spTgt>
                                        </p:tgtEl>
                                        <p:attrNameLst>
                                          <p:attrName>ppt_x</p:attrName>
                                        </p:attrNameLst>
                                      </p:cBhvr>
                                      <p:tavLst>
                                        <p:tav tm="0">
                                          <p:val>
                                            <p:strVal val="#ppt_x"/>
                                          </p:val>
                                        </p:tav>
                                        <p:tav tm="100000">
                                          <p:val>
                                            <p:strVal val="#ppt_x"/>
                                          </p:val>
                                        </p:tav>
                                      </p:tavLst>
                                    </p:anim>
                                    <p:anim calcmode="lin" valueType="num">
                                      <p:cBhvr>
                                        <p:cTn id="51" dur="900" decel="100000" fill="hold"/>
                                        <p:tgtEl>
                                          <p:spTgt spid="39939">
                                            <p:txEl>
                                              <p:pRg st="6" end="6"/>
                                            </p:txEl>
                                          </p:spTgt>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39939">
                                            <p:txEl>
                                              <p:pRg st="6" end="6"/>
                                            </p:txEl>
                                          </p:spTgt>
                                        </p:tgtEl>
                                        <p:attrNameLst>
                                          <p:attrName>ppt_y</p:attrName>
                                        </p:attrNameLst>
                                      </p:cBhvr>
                                      <p:tavLst>
                                        <p:tav tm="0">
                                          <p:val>
                                            <p:strVal val="#ppt_y-.03"/>
                                          </p:val>
                                        </p:tav>
                                        <p:tav tm="100000">
                                          <p:val>
                                            <p:strVal val="#ppt_y"/>
                                          </p:val>
                                        </p:tav>
                                      </p:tavLst>
                                    </p:anim>
                                  </p:childTnLst>
                                </p:cTn>
                              </p:par>
                            </p:childTnLst>
                          </p:cTn>
                        </p:par>
                        <p:par>
                          <p:cTn id="53" fill="hold">
                            <p:stCondLst>
                              <p:cond delay="7000"/>
                            </p:stCondLst>
                            <p:childTnLst>
                              <p:par>
                                <p:cTn id="54" presetID="37" presetClass="entr" presetSubtype="0" fill="hold" grpId="0" nodeType="afterEffect">
                                  <p:stCondLst>
                                    <p:cond delay="0"/>
                                  </p:stCondLst>
                                  <p:childTnLst>
                                    <p:set>
                                      <p:cBhvr>
                                        <p:cTn id="55" dur="1" fill="hold">
                                          <p:stCondLst>
                                            <p:cond delay="0"/>
                                          </p:stCondLst>
                                        </p:cTn>
                                        <p:tgtEl>
                                          <p:spTgt spid="39939">
                                            <p:txEl>
                                              <p:pRg st="7" end="7"/>
                                            </p:txEl>
                                          </p:spTgt>
                                        </p:tgtEl>
                                        <p:attrNameLst>
                                          <p:attrName>style.visibility</p:attrName>
                                        </p:attrNameLst>
                                      </p:cBhvr>
                                      <p:to>
                                        <p:strVal val="visible"/>
                                      </p:to>
                                    </p:set>
                                    <p:animEffect transition="in" filter="fade">
                                      <p:cBhvr>
                                        <p:cTn id="56" dur="1000"/>
                                        <p:tgtEl>
                                          <p:spTgt spid="39939">
                                            <p:txEl>
                                              <p:pRg st="7" end="7"/>
                                            </p:txEl>
                                          </p:spTgt>
                                        </p:tgtEl>
                                      </p:cBhvr>
                                    </p:animEffect>
                                    <p:anim calcmode="lin" valueType="num">
                                      <p:cBhvr>
                                        <p:cTn id="57" dur="1000" fill="hold"/>
                                        <p:tgtEl>
                                          <p:spTgt spid="39939">
                                            <p:txEl>
                                              <p:pRg st="7" end="7"/>
                                            </p:txEl>
                                          </p:spTgt>
                                        </p:tgtEl>
                                        <p:attrNameLst>
                                          <p:attrName>ppt_x</p:attrName>
                                        </p:attrNameLst>
                                      </p:cBhvr>
                                      <p:tavLst>
                                        <p:tav tm="0">
                                          <p:val>
                                            <p:strVal val="#ppt_x"/>
                                          </p:val>
                                        </p:tav>
                                        <p:tav tm="100000">
                                          <p:val>
                                            <p:strVal val="#ppt_x"/>
                                          </p:val>
                                        </p:tav>
                                      </p:tavLst>
                                    </p:anim>
                                    <p:anim calcmode="lin" valueType="num">
                                      <p:cBhvr>
                                        <p:cTn id="58" dur="900" decel="100000" fill="hold"/>
                                        <p:tgtEl>
                                          <p:spTgt spid="39939">
                                            <p:txEl>
                                              <p:pRg st="7" end="7"/>
                                            </p:txEl>
                                          </p:spTgt>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39939">
                                            <p:txEl>
                                              <p:pRg st="7" end="7"/>
                                            </p:txEl>
                                          </p:spTgt>
                                        </p:tgtEl>
                                        <p:attrNameLst>
                                          <p:attrName>ppt_y</p:attrName>
                                        </p:attrNameLst>
                                      </p:cBhvr>
                                      <p:tavLst>
                                        <p:tav tm="0">
                                          <p:val>
                                            <p:strVal val="#ppt_y-.03"/>
                                          </p:val>
                                        </p:tav>
                                        <p:tav tm="100000">
                                          <p:val>
                                            <p:strVal val="#ppt_y"/>
                                          </p:val>
                                        </p:tav>
                                      </p:tavLst>
                                    </p:anim>
                                  </p:childTnLst>
                                </p:cTn>
                              </p:par>
                            </p:childTnLst>
                          </p:cTn>
                        </p:par>
                        <p:par>
                          <p:cTn id="60" fill="hold">
                            <p:stCondLst>
                              <p:cond delay="8000"/>
                            </p:stCondLst>
                            <p:childTnLst>
                              <p:par>
                                <p:cTn id="61" presetID="37" presetClass="entr" presetSubtype="0" fill="hold" grpId="0" nodeType="afterEffect">
                                  <p:stCondLst>
                                    <p:cond delay="0"/>
                                  </p:stCondLst>
                                  <p:childTnLst>
                                    <p:set>
                                      <p:cBhvr>
                                        <p:cTn id="62" dur="1" fill="hold">
                                          <p:stCondLst>
                                            <p:cond delay="0"/>
                                          </p:stCondLst>
                                        </p:cTn>
                                        <p:tgtEl>
                                          <p:spTgt spid="39939">
                                            <p:txEl>
                                              <p:pRg st="8" end="8"/>
                                            </p:txEl>
                                          </p:spTgt>
                                        </p:tgtEl>
                                        <p:attrNameLst>
                                          <p:attrName>style.visibility</p:attrName>
                                        </p:attrNameLst>
                                      </p:cBhvr>
                                      <p:to>
                                        <p:strVal val="visible"/>
                                      </p:to>
                                    </p:set>
                                    <p:animEffect transition="in" filter="fade">
                                      <p:cBhvr>
                                        <p:cTn id="63" dur="1000"/>
                                        <p:tgtEl>
                                          <p:spTgt spid="39939">
                                            <p:txEl>
                                              <p:pRg st="8" end="8"/>
                                            </p:txEl>
                                          </p:spTgt>
                                        </p:tgtEl>
                                      </p:cBhvr>
                                    </p:animEffect>
                                    <p:anim calcmode="lin" valueType="num">
                                      <p:cBhvr>
                                        <p:cTn id="64" dur="1000" fill="hold"/>
                                        <p:tgtEl>
                                          <p:spTgt spid="39939">
                                            <p:txEl>
                                              <p:pRg st="8" end="8"/>
                                            </p:txEl>
                                          </p:spTgt>
                                        </p:tgtEl>
                                        <p:attrNameLst>
                                          <p:attrName>ppt_x</p:attrName>
                                        </p:attrNameLst>
                                      </p:cBhvr>
                                      <p:tavLst>
                                        <p:tav tm="0">
                                          <p:val>
                                            <p:strVal val="#ppt_x"/>
                                          </p:val>
                                        </p:tav>
                                        <p:tav tm="100000">
                                          <p:val>
                                            <p:strVal val="#ppt_x"/>
                                          </p:val>
                                        </p:tav>
                                      </p:tavLst>
                                    </p:anim>
                                    <p:anim calcmode="lin" valueType="num">
                                      <p:cBhvr>
                                        <p:cTn id="65" dur="900" decel="100000" fill="hold"/>
                                        <p:tgtEl>
                                          <p:spTgt spid="39939">
                                            <p:txEl>
                                              <p:pRg st="8" end="8"/>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39939">
                                            <p:txEl>
                                              <p:pRg st="8" end="8"/>
                                            </p:txEl>
                                          </p:spTgt>
                                        </p:tgtEl>
                                        <p:attrNameLst>
                                          <p:attrName>ppt_y</p:attrName>
                                        </p:attrNameLst>
                                      </p:cBhvr>
                                      <p:tavLst>
                                        <p:tav tm="0">
                                          <p:val>
                                            <p:strVal val="#ppt_y-.03"/>
                                          </p:val>
                                        </p:tav>
                                        <p:tav tm="100000">
                                          <p:val>
                                            <p:strVal val="#ppt_y"/>
                                          </p:val>
                                        </p:tav>
                                      </p:tavLst>
                                    </p:anim>
                                  </p:childTnLst>
                                </p:cTn>
                              </p:par>
                            </p:childTnLst>
                          </p:cTn>
                        </p:par>
                        <p:par>
                          <p:cTn id="67" fill="hold">
                            <p:stCondLst>
                              <p:cond delay="9000"/>
                            </p:stCondLst>
                            <p:childTnLst>
                              <p:par>
                                <p:cTn id="68" presetID="37" presetClass="entr" presetSubtype="0" fill="hold" grpId="0" nodeType="afterEffect">
                                  <p:stCondLst>
                                    <p:cond delay="0"/>
                                  </p:stCondLst>
                                  <p:childTnLst>
                                    <p:set>
                                      <p:cBhvr>
                                        <p:cTn id="69" dur="1" fill="hold">
                                          <p:stCondLst>
                                            <p:cond delay="0"/>
                                          </p:stCondLst>
                                        </p:cTn>
                                        <p:tgtEl>
                                          <p:spTgt spid="39939">
                                            <p:txEl>
                                              <p:pRg st="9" end="9"/>
                                            </p:txEl>
                                          </p:spTgt>
                                        </p:tgtEl>
                                        <p:attrNameLst>
                                          <p:attrName>style.visibility</p:attrName>
                                        </p:attrNameLst>
                                      </p:cBhvr>
                                      <p:to>
                                        <p:strVal val="visible"/>
                                      </p:to>
                                    </p:set>
                                    <p:animEffect transition="in" filter="fade">
                                      <p:cBhvr>
                                        <p:cTn id="70" dur="1000"/>
                                        <p:tgtEl>
                                          <p:spTgt spid="39939">
                                            <p:txEl>
                                              <p:pRg st="9" end="9"/>
                                            </p:txEl>
                                          </p:spTgt>
                                        </p:tgtEl>
                                      </p:cBhvr>
                                    </p:animEffect>
                                    <p:anim calcmode="lin" valueType="num">
                                      <p:cBhvr>
                                        <p:cTn id="71" dur="1000" fill="hold"/>
                                        <p:tgtEl>
                                          <p:spTgt spid="39939">
                                            <p:txEl>
                                              <p:pRg st="9" end="9"/>
                                            </p:txEl>
                                          </p:spTgt>
                                        </p:tgtEl>
                                        <p:attrNameLst>
                                          <p:attrName>ppt_x</p:attrName>
                                        </p:attrNameLst>
                                      </p:cBhvr>
                                      <p:tavLst>
                                        <p:tav tm="0">
                                          <p:val>
                                            <p:strVal val="#ppt_x"/>
                                          </p:val>
                                        </p:tav>
                                        <p:tav tm="100000">
                                          <p:val>
                                            <p:strVal val="#ppt_x"/>
                                          </p:val>
                                        </p:tav>
                                      </p:tavLst>
                                    </p:anim>
                                    <p:anim calcmode="lin" valueType="num">
                                      <p:cBhvr>
                                        <p:cTn id="72" dur="900" decel="100000" fill="hold"/>
                                        <p:tgtEl>
                                          <p:spTgt spid="39939">
                                            <p:txEl>
                                              <p:pRg st="9" end="9"/>
                                            </p:txEl>
                                          </p:spTgt>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39939">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4"/>
          <p:cNvSpPr txBox="1">
            <a:spLocks noChangeArrowheads="1"/>
          </p:cNvSpPr>
          <p:nvPr/>
        </p:nvSpPr>
        <p:spPr bwMode="auto">
          <a:xfrm>
            <a:off x="1676400" y="457200"/>
            <a:ext cx="6096000" cy="366713"/>
          </a:xfrm>
          <a:prstGeom prst="rect">
            <a:avLst/>
          </a:prstGeom>
          <a:noFill/>
          <a:ln w="9525">
            <a:noFill/>
            <a:miter lim="800000"/>
            <a:headEnd/>
            <a:tailEnd/>
          </a:ln>
        </p:spPr>
        <p:txBody>
          <a:bodyPr>
            <a:spAutoFit/>
          </a:bodyPr>
          <a:lstStyle/>
          <a:p>
            <a:pPr algn="ctr">
              <a:spcBef>
                <a:spcPct val="50000"/>
              </a:spcBef>
            </a:pPr>
            <a:endParaRPr lang="en-US">
              <a:latin typeface="Book Antiqua" pitchFamily="18" charset="0"/>
            </a:endParaRPr>
          </a:p>
        </p:txBody>
      </p:sp>
      <p:sp>
        <p:nvSpPr>
          <p:cNvPr id="21507" name="Text Box 5"/>
          <p:cNvSpPr txBox="1">
            <a:spLocks noChangeArrowheads="1"/>
          </p:cNvSpPr>
          <p:nvPr/>
        </p:nvSpPr>
        <p:spPr bwMode="auto">
          <a:xfrm>
            <a:off x="1905000" y="533400"/>
            <a:ext cx="5638800" cy="762000"/>
          </a:xfrm>
          <a:prstGeom prst="rect">
            <a:avLst/>
          </a:prstGeom>
          <a:noFill/>
          <a:ln w="9525">
            <a:noFill/>
            <a:miter lim="800000"/>
            <a:headEnd/>
            <a:tailEnd/>
          </a:ln>
        </p:spPr>
        <p:txBody>
          <a:bodyPr>
            <a:spAutoFit/>
          </a:bodyPr>
          <a:lstStyle/>
          <a:p>
            <a:pPr algn="ctr">
              <a:spcBef>
                <a:spcPct val="50000"/>
              </a:spcBef>
            </a:pPr>
            <a:r>
              <a:rPr lang="en-US" sz="4400">
                <a:latin typeface="Georgia" pitchFamily="18" charset="0"/>
              </a:rPr>
              <a:t>Qualifications</a:t>
            </a:r>
          </a:p>
        </p:txBody>
      </p:sp>
      <p:pic>
        <p:nvPicPr>
          <p:cNvPr id="21508" name="Picture 6" descr="BD14539_"/>
          <p:cNvPicPr>
            <a:picLocks noChangeAspect="1" noChangeArrowheads="1"/>
          </p:cNvPicPr>
          <p:nvPr/>
        </p:nvPicPr>
        <p:blipFill>
          <a:blip r:embed="rId2" cstate="print"/>
          <a:srcRect/>
          <a:stretch>
            <a:fillRect/>
          </a:stretch>
        </p:blipFill>
        <p:spPr bwMode="auto">
          <a:xfrm>
            <a:off x="304800" y="1182688"/>
            <a:ext cx="8534400" cy="404812"/>
          </a:xfrm>
          <a:prstGeom prst="rect">
            <a:avLst/>
          </a:prstGeom>
          <a:noFill/>
          <a:ln w="9525">
            <a:noFill/>
            <a:miter lim="800000"/>
            <a:headEnd/>
            <a:tailEnd/>
          </a:ln>
        </p:spPr>
      </p:pic>
      <p:pic>
        <p:nvPicPr>
          <p:cNvPr id="21509" name="Picture 7" descr="j0195384"/>
          <p:cNvPicPr>
            <a:picLocks noChangeAspect="1" noChangeArrowheads="1"/>
          </p:cNvPicPr>
          <p:nvPr/>
        </p:nvPicPr>
        <p:blipFill>
          <a:blip r:embed="rId3" cstate="print"/>
          <a:srcRect/>
          <a:stretch>
            <a:fillRect/>
          </a:stretch>
        </p:blipFill>
        <p:spPr bwMode="auto">
          <a:xfrm>
            <a:off x="7086600" y="4800600"/>
            <a:ext cx="1795463" cy="1833563"/>
          </a:xfrm>
          <a:prstGeom prst="rect">
            <a:avLst/>
          </a:prstGeom>
          <a:noFill/>
          <a:ln w="9525">
            <a:noFill/>
            <a:miter lim="800000"/>
            <a:headEnd/>
            <a:tailEnd/>
          </a:ln>
        </p:spPr>
      </p:pic>
      <p:pic>
        <p:nvPicPr>
          <p:cNvPr id="21510" name="Picture 8" descr="BD14539_"/>
          <p:cNvPicPr>
            <a:picLocks noChangeAspect="1" noChangeArrowheads="1"/>
          </p:cNvPicPr>
          <p:nvPr/>
        </p:nvPicPr>
        <p:blipFill>
          <a:blip r:embed="rId2" cstate="print"/>
          <a:srcRect/>
          <a:stretch>
            <a:fillRect/>
          </a:stretch>
        </p:blipFill>
        <p:spPr bwMode="auto">
          <a:xfrm>
            <a:off x="457200" y="5943600"/>
            <a:ext cx="6477000" cy="304800"/>
          </a:xfrm>
          <a:prstGeom prst="rect">
            <a:avLst/>
          </a:prstGeom>
          <a:noFill/>
          <a:ln w="9525">
            <a:noFill/>
            <a:miter lim="800000"/>
            <a:headEnd/>
            <a:tailEnd/>
          </a:ln>
        </p:spPr>
      </p:pic>
      <p:sp>
        <p:nvSpPr>
          <p:cNvPr id="40972" name="Rectangle 12"/>
          <p:cNvSpPr>
            <a:spLocks noGrp="1" noChangeArrowheads="1"/>
          </p:cNvSpPr>
          <p:nvPr>
            <p:ph type="body" idx="1"/>
          </p:nvPr>
        </p:nvSpPr>
        <p:spPr>
          <a:xfrm>
            <a:off x="381000" y="2362200"/>
            <a:ext cx="8229600" cy="2667000"/>
          </a:xfrm>
        </p:spPr>
        <p:txBody>
          <a:bodyPr/>
          <a:lstStyle/>
          <a:p>
            <a:pPr eaLnBrk="1" hangingPunct="1"/>
            <a:r>
              <a:rPr lang="en-US" sz="2800" smtClean="0"/>
              <a:t>Summary of special skills</a:t>
            </a:r>
          </a:p>
          <a:p>
            <a:pPr lvl="1" eaLnBrk="1" hangingPunct="1"/>
            <a:r>
              <a:rPr lang="en-US" sz="1600" b="1" smtClean="0">
                <a:latin typeface="Georgia" pitchFamily="18" charset="0"/>
              </a:rPr>
              <a:t>Computer skills, language skills, customer service, leadership</a:t>
            </a:r>
          </a:p>
          <a:p>
            <a:pPr lvl="1" eaLnBrk="1" hangingPunct="1"/>
            <a:r>
              <a:rPr lang="en-US" sz="1600" b="1" smtClean="0">
                <a:latin typeface="Georgia" pitchFamily="18" charset="0"/>
              </a:rPr>
              <a:t>Be Specific! Example:</a:t>
            </a:r>
          </a:p>
          <a:p>
            <a:pPr lvl="2" eaLnBrk="1" hangingPunct="1"/>
            <a:r>
              <a:rPr lang="en-US" sz="1400" b="1" smtClean="0">
                <a:latin typeface="Georgia" pitchFamily="18" charset="0"/>
              </a:rPr>
              <a:t>Proficient in writing and speaking Spanish</a:t>
            </a:r>
          </a:p>
          <a:p>
            <a:pPr lvl="2" eaLnBrk="1" hangingPunct="1">
              <a:buFontTx/>
              <a:buNone/>
            </a:pPr>
            <a:r>
              <a:rPr lang="en-US" sz="1400" b="1" smtClean="0">
                <a:latin typeface="Georgia" pitchFamily="18" charset="0"/>
              </a:rPr>
              <a:t>	Skilled in the use of MS Word, MS Excel, MS Access</a:t>
            </a:r>
          </a:p>
          <a:p>
            <a:pPr eaLnBrk="1" hangingPunct="1"/>
            <a:r>
              <a:rPr lang="en-US" sz="2800" smtClean="0"/>
              <a:t>Preview of what is to come in experience</a:t>
            </a:r>
          </a:p>
          <a:p>
            <a:pPr eaLnBrk="1" hangingPunct="1"/>
            <a:r>
              <a:rPr lang="en-US" sz="2800" smtClean="0"/>
              <a:t>Listing qualifications is optional</a:t>
            </a:r>
          </a:p>
          <a:p>
            <a:pPr eaLnBrk="1" hangingPunct="1"/>
            <a:endParaRPr lang="en-US" sz="2800" smtClean="0"/>
          </a:p>
          <a:p>
            <a:pPr lvl="2" eaLnBrk="1" hangingPunct="1">
              <a:buFontTx/>
              <a:buNone/>
            </a:pPr>
            <a:endParaRPr lang="en-US" sz="1400" b="1" smtClean="0">
              <a:latin typeface="Georgi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40972">
                                            <p:txEl>
                                              <p:pRg st="0" end="0"/>
                                            </p:txEl>
                                          </p:spTgt>
                                        </p:tgtEl>
                                        <p:attrNameLst>
                                          <p:attrName>style.visibility</p:attrName>
                                        </p:attrNameLst>
                                      </p:cBhvr>
                                      <p:to>
                                        <p:strVal val="visible"/>
                                      </p:to>
                                    </p:set>
                                    <p:animEffect transition="in" filter="fade">
                                      <p:cBhvr>
                                        <p:cTn id="7" dur="800" decel="100000"/>
                                        <p:tgtEl>
                                          <p:spTgt spid="40972">
                                            <p:txEl>
                                              <p:pRg st="0" end="0"/>
                                            </p:txEl>
                                          </p:spTgt>
                                        </p:tgtEl>
                                      </p:cBhvr>
                                    </p:animEffect>
                                    <p:anim calcmode="lin" valueType="num">
                                      <p:cBhvr>
                                        <p:cTn id="8" dur="800" decel="100000" fill="hold"/>
                                        <p:tgtEl>
                                          <p:spTgt spid="40972">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40972">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40972">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0972">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0972">
                                            <p:txEl>
                                              <p:pRg st="0" end="0"/>
                                            </p:txEl>
                                          </p:spTgt>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grpId="0" nodeType="afterEffect">
                                  <p:stCondLst>
                                    <p:cond delay="0"/>
                                  </p:stCondLst>
                                  <p:childTnLst>
                                    <p:set>
                                      <p:cBhvr>
                                        <p:cTn id="15" dur="1" fill="hold">
                                          <p:stCondLst>
                                            <p:cond delay="0"/>
                                          </p:stCondLst>
                                        </p:cTn>
                                        <p:tgtEl>
                                          <p:spTgt spid="40972">
                                            <p:txEl>
                                              <p:pRg st="1" end="1"/>
                                            </p:txEl>
                                          </p:spTgt>
                                        </p:tgtEl>
                                        <p:attrNameLst>
                                          <p:attrName>style.visibility</p:attrName>
                                        </p:attrNameLst>
                                      </p:cBhvr>
                                      <p:to>
                                        <p:strVal val="visible"/>
                                      </p:to>
                                    </p:set>
                                    <p:animEffect transition="in" filter="fade">
                                      <p:cBhvr>
                                        <p:cTn id="16" dur="800" decel="100000"/>
                                        <p:tgtEl>
                                          <p:spTgt spid="40972">
                                            <p:txEl>
                                              <p:pRg st="1" end="1"/>
                                            </p:txEl>
                                          </p:spTgt>
                                        </p:tgtEl>
                                      </p:cBhvr>
                                    </p:animEffect>
                                    <p:anim calcmode="lin" valueType="num">
                                      <p:cBhvr>
                                        <p:cTn id="17" dur="800" decel="100000" fill="hold"/>
                                        <p:tgtEl>
                                          <p:spTgt spid="40972">
                                            <p:txEl>
                                              <p:pRg st="1" end="1"/>
                                            </p:txEl>
                                          </p:spTgt>
                                        </p:tgtEl>
                                        <p:attrNameLst>
                                          <p:attrName>style.rotation</p:attrName>
                                        </p:attrNameLst>
                                      </p:cBhvr>
                                      <p:tavLst>
                                        <p:tav tm="0">
                                          <p:val>
                                            <p:fltVal val="-90"/>
                                          </p:val>
                                        </p:tav>
                                        <p:tav tm="100000">
                                          <p:val>
                                            <p:fltVal val="0"/>
                                          </p:val>
                                        </p:tav>
                                      </p:tavLst>
                                    </p:anim>
                                    <p:anim calcmode="lin" valueType="num">
                                      <p:cBhvr>
                                        <p:cTn id="18" dur="800" decel="100000" fill="hold"/>
                                        <p:tgtEl>
                                          <p:spTgt spid="40972">
                                            <p:txEl>
                                              <p:pRg st="1" end="1"/>
                                            </p:txEl>
                                          </p:spTgt>
                                        </p:tgtEl>
                                        <p:attrNameLst>
                                          <p:attrName>ppt_x</p:attrName>
                                        </p:attrNameLst>
                                      </p:cBhvr>
                                      <p:tavLst>
                                        <p:tav tm="0">
                                          <p:val>
                                            <p:strVal val="#ppt_x+0.4"/>
                                          </p:val>
                                        </p:tav>
                                        <p:tav tm="100000">
                                          <p:val>
                                            <p:strVal val="#ppt_x-0.05"/>
                                          </p:val>
                                        </p:tav>
                                      </p:tavLst>
                                    </p:anim>
                                    <p:anim calcmode="lin" valueType="num">
                                      <p:cBhvr>
                                        <p:cTn id="19" dur="800" decel="100000" fill="hold"/>
                                        <p:tgtEl>
                                          <p:spTgt spid="40972">
                                            <p:txEl>
                                              <p:pRg st="1" end="1"/>
                                            </p:txEl>
                                          </p:spTgt>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40972">
                                            <p:txEl>
                                              <p:pRg st="1" end="1"/>
                                            </p:txEl>
                                          </p:spTgt>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40972">
                                            <p:txEl>
                                              <p:pRg st="1" end="1"/>
                                            </p:txEl>
                                          </p:spTgt>
                                        </p:tgtEl>
                                        <p:attrNameLst>
                                          <p:attrName>ppt_y</p:attrName>
                                        </p:attrNameLst>
                                      </p:cBhvr>
                                      <p:tavLst>
                                        <p:tav tm="0">
                                          <p:val>
                                            <p:strVal val="#ppt_y+0.1"/>
                                          </p:val>
                                        </p:tav>
                                        <p:tav tm="100000">
                                          <p:val>
                                            <p:strVal val="#ppt_y"/>
                                          </p:val>
                                        </p:tav>
                                      </p:tavLst>
                                    </p:anim>
                                  </p:childTnLst>
                                </p:cTn>
                              </p:par>
                            </p:childTnLst>
                          </p:cTn>
                        </p:par>
                        <p:par>
                          <p:cTn id="22" fill="hold">
                            <p:stCondLst>
                              <p:cond delay="2000"/>
                            </p:stCondLst>
                            <p:childTnLst>
                              <p:par>
                                <p:cTn id="23" presetID="30" presetClass="entr" presetSubtype="0" fill="hold" grpId="0" nodeType="afterEffect">
                                  <p:stCondLst>
                                    <p:cond delay="0"/>
                                  </p:stCondLst>
                                  <p:childTnLst>
                                    <p:set>
                                      <p:cBhvr>
                                        <p:cTn id="24" dur="1" fill="hold">
                                          <p:stCondLst>
                                            <p:cond delay="0"/>
                                          </p:stCondLst>
                                        </p:cTn>
                                        <p:tgtEl>
                                          <p:spTgt spid="40972">
                                            <p:txEl>
                                              <p:pRg st="2" end="2"/>
                                            </p:txEl>
                                          </p:spTgt>
                                        </p:tgtEl>
                                        <p:attrNameLst>
                                          <p:attrName>style.visibility</p:attrName>
                                        </p:attrNameLst>
                                      </p:cBhvr>
                                      <p:to>
                                        <p:strVal val="visible"/>
                                      </p:to>
                                    </p:set>
                                    <p:animEffect transition="in" filter="fade">
                                      <p:cBhvr>
                                        <p:cTn id="25" dur="800" decel="100000"/>
                                        <p:tgtEl>
                                          <p:spTgt spid="40972">
                                            <p:txEl>
                                              <p:pRg st="2" end="2"/>
                                            </p:txEl>
                                          </p:spTgt>
                                        </p:tgtEl>
                                      </p:cBhvr>
                                    </p:animEffect>
                                    <p:anim calcmode="lin" valueType="num">
                                      <p:cBhvr>
                                        <p:cTn id="26" dur="800" decel="100000" fill="hold"/>
                                        <p:tgtEl>
                                          <p:spTgt spid="40972">
                                            <p:txEl>
                                              <p:pRg st="2" end="2"/>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40972">
                                            <p:txEl>
                                              <p:pRg st="2" end="2"/>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40972">
                                            <p:txEl>
                                              <p:pRg st="2" end="2"/>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0972">
                                            <p:txEl>
                                              <p:pRg st="2" end="2"/>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0972">
                                            <p:txEl>
                                              <p:pRg st="2" end="2"/>
                                            </p:txEl>
                                          </p:spTgt>
                                        </p:tgtEl>
                                        <p:attrNameLst>
                                          <p:attrName>ppt_y</p:attrName>
                                        </p:attrNameLst>
                                      </p:cBhvr>
                                      <p:tavLst>
                                        <p:tav tm="0">
                                          <p:val>
                                            <p:strVal val="#ppt_y+0.1"/>
                                          </p:val>
                                        </p:tav>
                                        <p:tav tm="100000">
                                          <p:val>
                                            <p:strVal val="#ppt_y"/>
                                          </p:val>
                                        </p:tav>
                                      </p:tavLst>
                                    </p:anim>
                                  </p:childTnLst>
                                </p:cTn>
                              </p:par>
                            </p:childTnLst>
                          </p:cTn>
                        </p:par>
                        <p:par>
                          <p:cTn id="31" fill="hold">
                            <p:stCondLst>
                              <p:cond delay="3000"/>
                            </p:stCondLst>
                            <p:childTnLst>
                              <p:par>
                                <p:cTn id="32" presetID="30" presetClass="entr" presetSubtype="0" fill="hold" grpId="0" nodeType="afterEffect">
                                  <p:stCondLst>
                                    <p:cond delay="0"/>
                                  </p:stCondLst>
                                  <p:childTnLst>
                                    <p:set>
                                      <p:cBhvr>
                                        <p:cTn id="33" dur="1" fill="hold">
                                          <p:stCondLst>
                                            <p:cond delay="0"/>
                                          </p:stCondLst>
                                        </p:cTn>
                                        <p:tgtEl>
                                          <p:spTgt spid="40972">
                                            <p:txEl>
                                              <p:pRg st="3" end="3"/>
                                            </p:txEl>
                                          </p:spTgt>
                                        </p:tgtEl>
                                        <p:attrNameLst>
                                          <p:attrName>style.visibility</p:attrName>
                                        </p:attrNameLst>
                                      </p:cBhvr>
                                      <p:to>
                                        <p:strVal val="visible"/>
                                      </p:to>
                                    </p:set>
                                    <p:animEffect transition="in" filter="fade">
                                      <p:cBhvr>
                                        <p:cTn id="34" dur="800" decel="100000"/>
                                        <p:tgtEl>
                                          <p:spTgt spid="40972">
                                            <p:txEl>
                                              <p:pRg st="3" end="3"/>
                                            </p:txEl>
                                          </p:spTgt>
                                        </p:tgtEl>
                                      </p:cBhvr>
                                    </p:animEffect>
                                    <p:anim calcmode="lin" valueType="num">
                                      <p:cBhvr>
                                        <p:cTn id="35" dur="800" decel="100000" fill="hold"/>
                                        <p:tgtEl>
                                          <p:spTgt spid="40972">
                                            <p:txEl>
                                              <p:pRg st="3" end="3"/>
                                            </p:txEl>
                                          </p:spTgt>
                                        </p:tgtEl>
                                        <p:attrNameLst>
                                          <p:attrName>style.rotation</p:attrName>
                                        </p:attrNameLst>
                                      </p:cBhvr>
                                      <p:tavLst>
                                        <p:tav tm="0">
                                          <p:val>
                                            <p:fltVal val="-90"/>
                                          </p:val>
                                        </p:tav>
                                        <p:tav tm="100000">
                                          <p:val>
                                            <p:fltVal val="0"/>
                                          </p:val>
                                        </p:tav>
                                      </p:tavLst>
                                    </p:anim>
                                    <p:anim calcmode="lin" valueType="num">
                                      <p:cBhvr>
                                        <p:cTn id="36" dur="800" decel="100000" fill="hold"/>
                                        <p:tgtEl>
                                          <p:spTgt spid="40972">
                                            <p:txEl>
                                              <p:pRg st="3" end="3"/>
                                            </p:txEl>
                                          </p:spTgt>
                                        </p:tgtEl>
                                        <p:attrNameLst>
                                          <p:attrName>ppt_x</p:attrName>
                                        </p:attrNameLst>
                                      </p:cBhvr>
                                      <p:tavLst>
                                        <p:tav tm="0">
                                          <p:val>
                                            <p:strVal val="#ppt_x+0.4"/>
                                          </p:val>
                                        </p:tav>
                                        <p:tav tm="100000">
                                          <p:val>
                                            <p:strVal val="#ppt_x-0.05"/>
                                          </p:val>
                                        </p:tav>
                                      </p:tavLst>
                                    </p:anim>
                                    <p:anim calcmode="lin" valueType="num">
                                      <p:cBhvr>
                                        <p:cTn id="37" dur="800" decel="100000" fill="hold"/>
                                        <p:tgtEl>
                                          <p:spTgt spid="40972">
                                            <p:txEl>
                                              <p:pRg st="3" end="3"/>
                                            </p:txEl>
                                          </p:spTgt>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40972">
                                            <p:txEl>
                                              <p:pRg st="3" end="3"/>
                                            </p:txEl>
                                          </p:spTgt>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40972">
                                            <p:txEl>
                                              <p:pRg st="3" end="3"/>
                                            </p:txEl>
                                          </p:spTgt>
                                        </p:tgtEl>
                                        <p:attrNameLst>
                                          <p:attrName>ppt_y</p:attrName>
                                        </p:attrNameLst>
                                      </p:cBhvr>
                                      <p:tavLst>
                                        <p:tav tm="0">
                                          <p:val>
                                            <p:strVal val="#ppt_y+0.1"/>
                                          </p:val>
                                        </p:tav>
                                        <p:tav tm="100000">
                                          <p:val>
                                            <p:strVal val="#ppt_y"/>
                                          </p:val>
                                        </p:tav>
                                      </p:tavLst>
                                    </p:anim>
                                  </p:childTnLst>
                                </p:cTn>
                              </p:par>
                            </p:childTnLst>
                          </p:cTn>
                        </p:par>
                        <p:par>
                          <p:cTn id="40" fill="hold">
                            <p:stCondLst>
                              <p:cond delay="4000"/>
                            </p:stCondLst>
                            <p:childTnLst>
                              <p:par>
                                <p:cTn id="41" presetID="30" presetClass="entr" presetSubtype="0" fill="hold" grpId="0" nodeType="afterEffect">
                                  <p:stCondLst>
                                    <p:cond delay="0"/>
                                  </p:stCondLst>
                                  <p:childTnLst>
                                    <p:set>
                                      <p:cBhvr>
                                        <p:cTn id="42" dur="1" fill="hold">
                                          <p:stCondLst>
                                            <p:cond delay="0"/>
                                          </p:stCondLst>
                                        </p:cTn>
                                        <p:tgtEl>
                                          <p:spTgt spid="40972">
                                            <p:txEl>
                                              <p:pRg st="4" end="4"/>
                                            </p:txEl>
                                          </p:spTgt>
                                        </p:tgtEl>
                                        <p:attrNameLst>
                                          <p:attrName>style.visibility</p:attrName>
                                        </p:attrNameLst>
                                      </p:cBhvr>
                                      <p:to>
                                        <p:strVal val="visible"/>
                                      </p:to>
                                    </p:set>
                                    <p:animEffect transition="in" filter="fade">
                                      <p:cBhvr>
                                        <p:cTn id="43" dur="800" decel="100000"/>
                                        <p:tgtEl>
                                          <p:spTgt spid="40972">
                                            <p:txEl>
                                              <p:pRg st="4" end="4"/>
                                            </p:txEl>
                                          </p:spTgt>
                                        </p:tgtEl>
                                      </p:cBhvr>
                                    </p:animEffect>
                                    <p:anim calcmode="lin" valueType="num">
                                      <p:cBhvr>
                                        <p:cTn id="44" dur="800" decel="100000" fill="hold"/>
                                        <p:tgtEl>
                                          <p:spTgt spid="40972">
                                            <p:txEl>
                                              <p:pRg st="4" end="4"/>
                                            </p:txEl>
                                          </p:spTgt>
                                        </p:tgtEl>
                                        <p:attrNameLst>
                                          <p:attrName>style.rotation</p:attrName>
                                        </p:attrNameLst>
                                      </p:cBhvr>
                                      <p:tavLst>
                                        <p:tav tm="0">
                                          <p:val>
                                            <p:fltVal val="-90"/>
                                          </p:val>
                                        </p:tav>
                                        <p:tav tm="100000">
                                          <p:val>
                                            <p:fltVal val="0"/>
                                          </p:val>
                                        </p:tav>
                                      </p:tavLst>
                                    </p:anim>
                                    <p:anim calcmode="lin" valueType="num">
                                      <p:cBhvr>
                                        <p:cTn id="45" dur="800" decel="100000" fill="hold"/>
                                        <p:tgtEl>
                                          <p:spTgt spid="40972">
                                            <p:txEl>
                                              <p:pRg st="4" end="4"/>
                                            </p:txEl>
                                          </p:spTgt>
                                        </p:tgtEl>
                                        <p:attrNameLst>
                                          <p:attrName>ppt_x</p:attrName>
                                        </p:attrNameLst>
                                      </p:cBhvr>
                                      <p:tavLst>
                                        <p:tav tm="0">
                                          <p:val>
                                            <p:strVal val="#ppt_x+0.4"/>
                                          </p:val>
                                        </p:tav>
                                        <p:tav tm="100000">
                                          <p:val>
                                            <p:strVal val="#ppt_x-0.05"/>
                                          </p:val>
                                        </p:tav>
                                      </p:tavLst>
                                    </p:anim>
                                    <p:anim calcmode="lin" valueType="num">
                                      <p:cBhvr>
                                        <p:cTn id="46" dur="800" decel="100000" fill="hold"/>
                                        <p:tgtEl>
                                          <p:spTgt spid="40972">
                                            <p:txEl>
                                              <p:pRg st="4" end="4"/>
                                            </p:txEl>
                                          </p:spTgt>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40972">
                                            <p:txEl>
                                              <p:pRg st="4" end="4"/>
                                            </p:txEl>
                                          </p:spTgt>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40972">
                                            <p:txEl>
                                              <p:pRg st="4" end="4"/>
                                            </p:txEl>
                                          </p:spTgt>
                                        </p:tgtEl>
                                        <p:attrNameLst>
                                          <p:attrName>ppt_y</p:attrName>
                                        </p:attrNameLst>
                                      </p:cBhvr>
                                      <p:tavLst>
                                        <p:tav tm="0">
                                          <p:val>
                                            <p:strVal val="#ppt_y+0.1"/>
                                          </p:val>
                                        </p:tav>
                                        <p:tav tm="100000">
                                          <p:val>
                                            <p:strVal val="#ppt_y"/>
                                          </p:val>
                                        </p:tav>
                                      </p:tavLst>
                                    </p:anim>
                                  </p:childTnLst>
                                </p:cTn>
                              </p:par>
                            </p:childTnLst>
                          </p:cTn>
                        </p:par>
                        <p:par>
                          <p:cTn id="49" fill="hold">
                            <p:stCondLst>
                              <p:cond delay="5000"/>
                            </p:stCondLst>
                            <p:childTnLst>
                              <p:par>
                                <p:cTn id="50" presetID="30" presetClass="entr" presetSubtype="0" fill="hold" grpId="0" nodeType="afterEffect">
                                  <p:stCondLst>
                                    <p:cond delay="0"/>
                                  </p:stCondLst>
                                  <p:childTnLst>
                                    <p:set>
                                      <p:cBhvr>
                                        <p:cTn id="51" dur="1" fill="hold">
                                          <p:stCondLst>
                                            <p:cond delay="0"/>
                                          </p:stCondLst>
                                        </p:cTn>
                                        <p:tgtEl>
                                          <p:spTgt spid="40972">
                                            <p:txEl>
                                              <p:pRg st="5" end="5"/>
                                            </p:txEl>
                                          </p:spTgt>
                                        </p:tgtEl>
                                        <p:attrNameLst>
                                          <p:attrName>style.visibility</p:attrName>
                                        </p:attrNameLst>
                                      </p:cBhvr>
                                      <p:to>
                                        <p:strVal val="visible"/>
                                      </p:to>
                                    </p:set>
                                    <p:animEffect transition="in" filter="fade">
                                      <p:cBhvr>
                                        <p:cTn id="52" dur="800" decel="100000"/>
                                        <p:tgtEl>
                                          <p:spTgt spid="40972">
                                            <p:txEl>
                                              <p:pRg st="5" end="5"/>
                                            </p:txEl>
                                          </p:spTgt>
                                        </p:tgtEl>
                                      </p:cBhvr>
                                    </p:animEffect>
                                    <p:anim calcmode="lin" valueType="num">
                                      <p:cBhvr>
                                        <p:cTn id="53" dur="800" decel="100000" fill="hold"/>
                                        <p:tgtEl>
                                          <p:spTgt spid="40972">
                                            <p:txEl>
                                              <p:pRg st="5" end="5"/>
                                            </p:txEl>
                                          </p:spTgt>
                                        </p:tgtEl>
                                        <p:attrNameLst>
                                          <p:attrName>style.rotation</p:attrName>
                                        </p:attrNameLst>
                                      </p:cBhvr>
                                      <p:tavLst>
                                        <p:tav tm="0">
                                          <p:val>
                                            <p:fltVal val="-90"/>
                                          </p:val>
                                        </p:tav>
                                        <p:tav tm="100000">
                                          <p:val>
                                            <p:fltVal val="0"/>
                                          </p:val>
                                        </p:tav>
                                      </p:tavLst>
                                    </p:anim>
                                    <p:anim calcmode="lin" valueType="num">
                                      <p:cBhvr>
                                        <p:cTn id="54" dur="800" decel="100000" fill="hold"/>
                                        <p:tgtEl>
                                          <p:spTgt spid="40972">
                                            <p:txEl>
                                              <p:pRg st="5" end="5"/>
                                            </p:txEl>
                                          </p:spTgt>
                                        </p:tgtEl>
                                        <p:attrNameLst>
                                          <p:attrName>ppt_x</p:attrName>
                                        </p:attrNameLst>
                                      </p:cBhvr>
                                      <p:tavLst>
                                        <p:tav tm="0">
                                          <p:val>
                                            <p:strVal val="#ppt_x+0.4"/>
                                          </p:val>
                                        </p:tav>
                                        <p:tav tm="100000">
                                          <p:val>
                                            <p:strVal val="#ppt_x-0.05"/>
                                          </p:val>
                                        </p:tav>
                                      </p:tavLst>
                                    </p:anim>
                                    <p:anim calcmode="lin" valueType="num">
                                      <p:cBhvr>
                                        <p:cTn id="55" dur="800" decel="100000" fill="hold"/>
                                        <p:tgtEl>
                                          <p:spTgt spid="40972">
                                            <p:txEl>
                                              <p:pRg st="5" end="5"/>
                                            </p:txEl>
                                          </p:spTgt>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40972">
                                            <p:txEl>
                                              <p:pRg st="5" end="5"/>
                                            </p:txEl>
                                          </p:spTgt>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40972">
                                            <p:txEl>
                                              <p:pRg st="5" end="5"/>
                                            </p:txEl>
                                          </p:spTgt>
                                        </p:tgtEl>
                                        <p:attrNameLst>
                                          <p:attrName>ppt_y</p:attrName>
                                        </p:attrNameLst>
                                      </p:cBhvr>
                                      <p:tavLst>
                                        <p:tav tm="0">
                                          <p:val>
                                            <p:strVal val="#ppt_y+0.1"/>
                                          </p:val>
                                        </p:tav>
                                        <p:tav tm="100000">
                                          <p:val>
                                            <p:strVal val="#ppt_y"/>
                                          </p:val>
                                        </p:tav>
                                      </p:tavLst>
                                    </p:anim>
                                  </p:childTnLst>
                                </p:cTn>
                              </p:par>
                            </p:childTnLst>
                          </p:cTn>
                        </p:par>
                        <p:par>
                          <p:cTn id="58" fill="hold">
                            <p:stCondLst>
                              <p:cond delay="6000"/>
                            </p:stCondLst>
                            <p:childTnLst>
                              <p:par>
                                <p:cTn id="59" presetID="30" presetClass="entr" presetSubtype="0" fill="hold" grpId="0" nodeType="afterEffect">
                                  <p:stCondLst>
                                    <p:cond delay="0"/>
                                  </p:stCondLst>
                                  <p:childTnLst>
                                    <p:set>
                                      <p:cBhvr>
                                        <p:cTn id="60" dur="1" fill="hold">
                                          <p:stCondLst>
                                            <p:cond delay="0"/>
                                          </p:stCondLst>
                                        </p:cTn>
                                        <p:tgtEl>
                                          <p:spTgt spid="40972">
                                            <p:txEl>
                                              <p:pRg st="6" end="6"/>
                                            </p:txEl>
                                          </p:spTgt>
                                        </p:tgtEl>
                                        <p:attrNameLst>
                                          <p:attrName>style.visibility</p:attrName>
                                        </p:attrNameLst>
                                      </p:cBhvr>
                                      <p:to>
                                        <p:strVal val="visible"/>
                                      </p:to>
                                    </p:set>
                                    <p:animEffect transition="in" filter="fade">
                                      <p:cBhvr>
                                        <p:cTn id="61" dur="800" decel="100000"/>
                                        <p:tgtEl>
                                          <p:spTgt spid="40972">
                                            <p:txEl>
                                              <p:pRg st="6" end="6"/>
                                            </p:txEl>
                                          </p:spTgt>
                                        </p:tgtEl>
                                      </p:cBhvr>
                                    </p:animEffect>
                                    <p:anim calcmode="lin" valueType="num">
                                      <p:cBhvr>
                                        <p:cTn id="62" dur="800" decel="100000" fill="hold"/>
                                        <p:tgtEl>
                                          <p:spTgt spid="40972">
                                            <p:txEl>
                                              <p:pRg st="6" end="6"/>
                                            </p:txEl>
                                          </p:spTgt>
                                        </p:tgtEl>
                                        <p:attrNameLst>
                                          <p:attrName>style.rotation</p:attrName>
                                        </p:attrNameLst>
                                      </p:cBhvr>
                                      <p:tavLst>
                                        <p:tav tm="0">
                                          <p:val>
                                            <p:fltVal val="-90"/>
                                          </p:val>
                                        </p:tav>
                                        <p:tav tm="100000">
                                          <p:val>
                                            <p:fltVal val="0"/>
                                          </p:val>
                                        </p:tav>
                                      </p:tavLst>
                                    </p:anim>
                                    <p:anim calcmode="lin" valueType="num">
                                      <p:cBhvr>
                                        <p:cTn id="63" dur="800" decel="100000" fill="hold"/>
                                        <p:tgtEl>
                                          <p:spTgt spid="40972">
                                            <p:txEl>
                                              <p:pRg st="6" end="6"/>
                                            </p:txEl>
                                          </p:spTgt>
                                        </p:tgtEl>
                                        <p:attrNameLst>
                                          <p:attrName>ppt_x</p:attrName>
                                        </p:attrNameLst>
                                      </p:cBhvr>
                                      <p:tavLst>
                                        <p:tav tm="0">
                                          <p:val>
                                            <p:strVal val="#ppt_x+0.4"/>
                                          </p:val>
                                        </p:tav>
                                        <p:tav tm="100000">
                                          <p:val>
                                            <p:strVal val="#ppt_x-0.05"/>
                                          </p:val>
                                        </p:tav>
                                      </p:tavLst>
                                    </p:anim>
                                    <p:anim calcmode="lin" valueType="num">
                                      <p:cBhvr>
                                        <p:cTn id="64" dur="800" decel="100000" fill="hold"/>
                                        <p:tgtEl>
                                          <p:spTgt spid="40972">
                                            <p:txEl>
                                              <p:pRg st="6" end="6"/>
                                            </p:txEl>
                                          </p:spTgt>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40972">
                                            <p:txEl>
                                              <p:pRg st="6" end="6"/>
                                            </p:txEl>
                                          </p:spTgt>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40972">
                                            <p:txEl>
                                              <p:pRg st="6" end="6"/>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2"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3A983632-1FC6-4596-96C6-6A88FF8B1106}" type="slidenum">
              <a:rPr lang="en-US"/>
              <a:pPr/>
              <a:t>10</a:t>
            </a:fld>
            <a:endParaRPr lang="en-US"/>
          </a:p>
        </p:txBody>
      </p:sp>
      <p:sp>
        <p:nvSpPr>
          <p:cNvPr id="24579" name="Rectangle 3"/>
          <p:cNvSpPr>
            <a:spLocks noGrp="1" noChangeArrowheads="1"/>
          </p:cNvSpPr>
          <p:nvPr>
            <p:ph type="body" idx="1"/>
          </p:nvPr>
        </p:nvSpPr>
        <p:spPr>
          <a:xfrm>
            <a:off x="285750" y="2133600"/>
            <a:ext cx="8686800" cy="3486150"/>
          </a:xfrm>
          <a:noFill/>
          <a:ln/>
        </p:spPr>
        <p:txBody>
          <a:bodyPr>
            <a:normAutofit fontScale="92500" lnSpcReduction="10000"/>
          </a:bodyPr>
          <a:lstStyle/>
          <a:p>
            <a:pPr>
              <a:lnSpc>
                <a:spcPct val="90000"/>
              </a:lnSpc>
            </a:pPr>
            <a:r>
              <a:rPr lang="en-US"/>
              <a:t>Work Experience				</a:t>
            </a:r>
          </a:p>
          <a:p>
            <a:pPr lvl="1">
              <a:lnSpc>
                <a:spcPct val="90000"/>
              </a:lnSpc>
            </a:pPr>
            <a:r>
              <a:rPr lang="en-US"/>
              <a:t>List your previous jobs.	</a:t>
            </a:r>
          </a:p>
          <a:p>
            <a:pPr lvl="2">
              <a:spcAft>
                <a:spcPct val="40000"/>
              </a:spcAft>
            </a:pPr>
            <a:r>
              <a:rPr lang="en-US"/>
              <a:t>Start with the most recent jobs. Include employer’s name and city, dates of employment (month, year), and most significant title.</a:t>
            </a:r>
          </a:p>
          <a:p>
            <a:pPr lvl="2">
              <a:buClr>
                <a:schemeClr val="accent2"/>
              </a:buClr>
              <a:buFontTx/>
              <a:buNone/>
            </a:pPr>
            <a:r>
              <a:rPr lang="en-US"/>
              <a:t>	   </a:t>
            </a:r>
            <a:r>
              <a:rPr lang="en-US" b="0">
                <a:latin typeface="Times New Roman" pitchFamily="18" charset="0"/>
              </a:rPr>
              <a:t>Manager, Fleet Equipment, Kettering, Ohio. 6/03 to present</a:t>
            </a:r>
          </a:p>
          <a:p>
            <a:pPr lvl="3">
              <a:buFontTx/>
              <a:buNone/>
            </a:pPr>
            <a:r>
              <a:rPr lang="en-US"/>
              <a:t>Salesperson, Kmart, Dayton, Ohio. 4/02 to 5/03</a:t>
            </a:r>
          </a:p>
          <a:p>
            <a:pPr lvl="3">
              <a:buFontTx/>
              <a:buNone/>
            </a:pPr>
            <a:r>
              <a:rPr lang="en-US"/>
              <a:t>Tax Preparer, Volunteer Income Tax Assistance program.  March, 2003, to present. Sinclair College, Dayton, Ohio</a:t>
            </a:r>
          </a:p>
        </p:txBody>
      </p:sp>
      <p:sp>
        <p:nvSpPr>
          <p:cNvPr id="24581" name="Rectangle 5"/>
          <p:cNvSpPr>
            <a:spLocks noGrp="1" noChangeArrowheads="1"/>
          </p:cNvSpPr>
          <p:nvPr>
            <p:ph type="title"/>
          </p:nvPr>
        </p:nvSpPr>
        <p:spPr>
          <a:xfrm>
            <a:off x="266700" y="266700"/>
            <a:ext cx="8610600" cy="1143000"/>
          </a:xfrm>
          <a:noFill/>
          <a:ln/>
        </p:spPr>
        <p:txBody>
          <a:bodyPr/>
          <a:lstStyle/>
          <a:p>
            <a:r>
              <a:rPr lang="en-US"/>
              <a:t>Writing a Persuasive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500"/>
                                        <p:tgtEl>
                                          <p:spTgt spid="24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wipe(left)">
                                      <p:cBhvr>
                                        <p:cTn id="12" dur="500"/>
                                        <p:tgtEl>
                                          <p:spTgt spid="24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wipe(left)">
                                      <p:cBhvr>
                                        <p:cTn id="17" dur="500"/>
                                        <p:tgtEl>
                                          <p:spTgt spid="24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wipe(left)">
                                      <p:cBhvr>
                                        <p:cTn id="22" dur="500"/>
                                        <p:tgtEl>
                                          <p:spTgt spid="24579">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4579">
                                            <p:txEl>
                                              <p:pRg st="4" end="4"/>
                                            </p:txEl>
                                          </p:spTgt>
                                        </p:tgtEl>
                                        <p:attrNameLst>
                                          <p:attrName>style.visibility</p:attrName>
                                        </p:attrNameLst>
                                      </p:cBhvr>
                                      <p:to>
                                        <p:strVal val="visible"/>
                                      </p:to>
                                    </p:set>
                                    <p:animEffect transition="in" filter="wipe(left)">
                                      <p:cBhvr>
                                        <p:cTn id="25" dur="500"/>
                                        <p:tgtEl>
                                          <p:spTgt spid="24579">
                                            <p:txEl>
                                              <p:pRg st="4" end="4"/>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4579">
                                            <p:txEl>
                                              <p:pRg st="5" end="5"/>
                                            </p:txEl>
                                          </p:spTgt>
                                        </p:tgtEl>
                                        <p:attrNameLst>
                                          <p:attrName>style.visibility</p:attrName>
                                        </p:attrNameLst>
                                      </p:cBhvr>
                                      <p:to>
                                        <p:strVal val="visible"/>
                                      </p:to>
                                    </p:set>
                                    <p:animEffect transition="in" filter="wipe(left)">
                                      <p:cBhvr>
                                        <p:cTn id="28" dur="500"/>
                                        <p:tgtEl>
                                          <p:spTgt spid="245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3DFABF4E-0116-4FE6-B744-65C4636087F5}" type="slidenum">
              <a:rPr lang="en-US"/>
              <a:pPr/>
              <a:t>11</a:t>
            </a:fld>
            <a:endParaRPr lang="en-US"/>
          </a:p>
        </p:txBody>
      </p:sp>
      <p:sp>
        <p:nvSpPr>
          <p:cNvPr id="25603" name="Rectangle 3"/>
          <p:cNvSpPr>
            <a:spLocks noGrp="1" noChangeArrowheads="1"/>
          </p:cNvSpPr>
          <p:nvPr>
            <p:ph type="body" idx="1"/>
          </p:nvPr>
        </p:nvSpPr>
        <p:spPr>
          <a:xfrm>
            <a:off x="228600" y="2133600"/>
            <a:ext cx="8686800" cy="3733800"/>
          </a:xfrm>
          <a:noFill/>
          <a:ln/>
        </p:spPr>
        <p:txBody>
          <a:bodyPr/>
          <a:lstStyle/>
          <a:p>
            <a:pPr>
              <a:lnSpc>
                <a:spcPct val="90000"/>
              </a:lnSpc>
            </a:pPr>
            <a:r>
              <a:rPr lang="en-US" dirty="0"/>
              <a:t>Work Experience				</a:t>
            </a:r>
          </a:p>
          <a:p>
            <a:pPr lvl="1">
              <a:lnSpc>
                <a:spcPct val="90000"/>
              </a:lnSpc>
            </a:pPr>
            <a:r>
              <a:rPr lang="en-US" dirty="0"/>
              <a:t>Describe your experience.	</a:t>
            </a:r>
          </a:p>
          <a:p>
            <a:pPr lvl="2"/>
            <a:r>
              <a:rPr lang="en-US" dirty="0"/>
              <a:t>Use action verbs to summarize achievements and skills relevant to your targeted job.</a:t>
            </a:r>
          </a:p>
          <a:p>
            <a:pPr lvl="2">
              <a:buFontTx/>
              <a:buNone/>
            </a:pPr>
            <a:endParaRPr lang="en-US" sz="1200" dirty="0"/>
          </a:p>
          <a:p>
            <a:pPr lvl="3">
              <a:buFontTx/>
              <a:buNone/>
            </a:pPr>
            <a:r>
              <a:rPr lang="en-US" dirty="0"/>
              <a:t>	Prepared state and federal tax returns for individuals with incomes under $25,000. Conducted interviews with over 50 individuals to elicit data regarding taxes. Determined legitimate tax deductions and recorded them accurately.</a:t>
            </a:r>
          </a:p>
        </p:txBody>
      </p:sp>
      <p:sp>
        <p:nvSpPr>
          <p:cNvPr id="25605" name="Rectangle 5"/>
          <p:cNvSpPr>
            <a:spLocks noGrp="1" noChangeArrowheads="1"/>
          </p:cNvSpPr>
          <p:nvPr>
            <p:ph type="title"/>
          </p:nvPr>
        </p:nvSpPr>
        <p:spPr>
          <a:xfrm>
            <a:off x="266700" y="266700"/>
            <a:ext cx="8610600" cy="1143000"/>
          </a:xfrm>
          <a:noFill/>
          <a:ln/>
        </p:spPr>
        <p:txBody>
          <a:bodyPr/>
          <a:lstStyle/>
          <a:p>
            <a:r>
              <a:rPr lang="en-US"/>
              <a:t>Writing a Persuasive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wipe(left)">
                                      <p:cBhvr>
                                        <p:cTn id="12" dur="500"/>
                                        <p:tgtEl>
                                          <p:spTgt spid="256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603">
                                            <p:txEl>
                                              <p:pRg st="2" end="2"/>
                                            </p:txEl>
                                          </p:spTgt>
                                        </p:tgtEl>
                                        <p:attrNameLst>
                                          <p:attrName>style.visibility</p:attrName>
                                        </p:attrNameLst>
                                      </p:cBhvr>
                                      <p:to>
                                        <p:strVal val="visible"/>
                                      </p:to>
                                    </p:set>
                                    <p:animEffect transition="in" filter="wipe(left)">
                                      <p:cBhvr>
                                        <p:cTn id="17" dur="500"/>
                                        <p:tgtEl>
                                          <p:spTgt spid="25603">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5603">
                                            <p:txEl>
                                              <p:pRg st="4" end="4"/>
                                            </p:txEl>
                                          </p:spTgt>
                                        </p:tgtEl>
                                        <p:attrNameLst>
                                          <p:attrName>style.visibility</p:attrName>
                                        </p:attrNameLst>
                                      </p:cBhvr>
                                      <p:to>
                                        <p:strVal val="visible"/>
                                      </p:to>
                                    </p:set>
                                    <p:animEffect transition="in" filter="wipe(left)">
                                      <p:cBhvr>
                                        <p:cTn id="20" dur="500"/>
                                        <p:tgtEl>
                                          <p:spTgt spid="2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54B2EE5A-8BC9-4226-B877-066974B04E0C}" type="slidenum">
              <a:rPr lang="en-US"/>
              <a:pPr/>
              <a:t>12</a:t>
            </a:fld>
            <a:endParaRPr lang="en-US"/>
          </a:p>
        </p:txBody>
      </p:sp>
      <p:sp>
        <p:nvSpPr>
          <p:cNvPr id="26627" name="Rectangle 3"/>
          <p:cNvSpPr>
            <a:spLocks noGrp="1" noChangeArrowheads="1"/>
          </p:cNvSpPr>
          <p:nvPr>
            <p:ph type="body" idx="1"/>
          </p:nvPr>
        </p:nvSpPr>
        <p:spPr>
          <a:xfrm>
            <a:off x="228600" y="2133600"/>
            <a:ext cx="8686800" cy="3733800"/>
          </a:xfrm>
          <a:noFill/>
          <a:ln/>
        </p:spPr>
        <p:txBody>
          <a:bodyPr/>
          <a:lstStyle/>
          <a:p>
            <a:pPr>
              <a:lnSpc>
                <a:spcPct val="90000"/>
              </a:lnSpc>
            </a:pPr>
            <a:r>
              <a:rPr lang="en-US"/>
              <a:t>Work Experience				</a:t>
            </a:r>
          </a:p>
          <a:p>
            <a:pPr lvl="1">
              <a:lnSpc>
                <a:spcPct val="90000"/>
              </a:lnSpc>
            </a:pPr>
            <a:r>
              <a:rPr lang="en-US"/>
              <a:t>Include nontechnical skills.	</a:t>
            </a:r>
          </a:p>
          <a:p>
            <a:pPr lvl="2"/>
            <a:r>
              <a:rPr lang="en-US"/>
              <a:t>Give evidence of communication, management, and interpersonal skills. Employers want more than empty assurances. Try to quantify your skills.</a:t>
            </a:r>
          </a:p>
          <a:p>
            <a:pPr lvl="2">
              <a:buFontTx/>
              <a:buNone/>
            </a:pPr>
            <a:endParaRPr lang="en-US" sz="1200"/>
          </a:p>
          <a:p>
            <a:pPr lvl="3">
              <a:buFontTx/>
              <a:buNone/>
            </a:pPr>
            <a:r>
              <a:rPr lang="en-US"/>
              <a:t>	Organized holiday awards program for 1200 attendees and 140 awardees. Praised by top management for enthusiastic teamwork and achievement.</a:t>
            </a:r>
          </a:p>
        </p:txBody>
      </p:sp>
      <p:sp>
        <p:nvSpPr>
          <p:cNvPr id="26629" name="Rectangle 5"/>
          <p:cNvSpPr>
            <a:spLocks noGrp="1" noChangeArrowheads="1"/>
          </p:cNvSpPr>
          <p:nvPr>
            <p:ph type="title"/>
          </p:nvPr>
        </p:nvSpPr>
        <p:spPr>
          <a:xfrm>
            <a:off x="266700" y="266700"/>
            <a:ext cx="8610600" cy="1143000"/>
          </a:xfrm>
          <a:noFill/>
          <a:ln/>
        </p:spPr>
        <p:txBody>
          <a:bodyPr/>
          <a:lstStyle/>
          <a:p>
            <a:r>
              <a:rPr lang="en-US"/>
              <a:t>Writing a Persuasive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wipe(left)">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wipe(left)">
                                      <p:cBhvr>
                                        <p:cTn id="12" dur="500"/>
                                        <p:tgtEl>
                                          <p:spTgt spid="26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wipe(left)">
                                      <p:cBhvr>
                                        <p:cTn id="17" dur="500"/>
                                        <p:tgtEl>
                                          <p:spTgt spid="26627">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6627">
                                            <p:txEl>
                                              <p:pRg st="4" end="4"/>
                                            </p:txEl>
                                          </p:spTgt>
                                        </p:tgtEl>
                                        <p:attrNameLst>
                                          <p:attrName>style.visibility</p:attrName>
                                        </p:attrNameLst>
                                      </p:cBhvr>
                                      <p:to>
                                        <p:strVal val="visible"/>
                                      </p:to>
                                    </p:set>
                                    <p:animEffect transition="in" filter="wipe(left)">
                                      <p:cBhvr>
                                        <p:cTn id="20" dur="500"/>
                                        <p:tgtEl>
                                          <p:spTgt spid="26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bldLvl="3"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8D262701-9F78-4C9C-9259-7AE4CB7A5F52}" type="slidenum">
              <a:rPr lang="en-US"/>
              <a:pPr/>
              <a:t>13</a:t>
            </a:fld>
            <a:endParaRPr lang="en-US"/>
          </a:p>
        </p:txBody>
      </p:sp>
      <p:sp>
        <p:nvSpPr>
          <p:cNvPr id="27651" name="Rectangle 3"/>
          <p:cNvSpPr>
            <a:spLocks noGrp="1" noChangeArrowheads="1"/>
          </p:cNvSpPr>
          <p:nvPr>
            <p:ph type="body" idx="1"/>
          </p:nvPr>
        </p:nvSpPr>
        <p:spPr>
          <a:xfrm>
            <a:off x="228600" y="2133600"/>
            <a:ext cx="8686800" cy="3733800"/>
          </a:xfrm>
          <a:noFill/>
          <a:ln/>
        </p:spPr>
        <p:txBody>
          <a:bodyPr/>
          <a:lstStyle/>
          <a:p>
            <a:pPr>
              <a:lnSpc>
                <a:spcPct val="90000"/>
              </a:lnSpc>
            </a:pPr>
            <a:r>
              <a:rPr lang="en-US" dirty="0"/>
              <a:t>Special Skills, Achievements, Awards	</a:t>
            </a:r>
          </a:p>
          <a:p>
            <a:pPr lvl="1">
              <a:lnSpc>
                <a:spcPct val="90000"/>
              </a:lnSpc>
            </a:pPr>
            <a:r>
              <a:rPr lang="en-US" dirty="0"/>
              <a:t>Highlight your computer skills.	</a:t>
            </a:r>
          </a:p>
          <a:p>
            <a:pPr lvl="2"/>
            <a:r>
              <a:rPr lang="en-US" dirty="0"/>
              <a:t>All employers seek employees proficient with word processing, databases, and spreadsheets.</a:t>
            </a:r>
          </a:p>
          <a:p>
            <a:pPr lvl="1"/>
            <a:r>
              <a:rPr lang="en-US" dirty="0"/>
              <a:t>Show that you are well-rounded.</a:t>
            </a:r>
          </a:p>
          <a:p>
            <a:pPr lvl="2"/>
            <a:r>
              <a:rPr lang="en-US" dirty="0"/>
              <a:t>List awards and extracurricular activities, especially if they demonstrate leadership, teamwork, reliability, loyalty, initiative, efficiency, and self-sufficiency.</a:t>
            </a:r>
          </a:p>
        </p:txBody>
      </p:sp>
      <p:sp>
        <p:nvSpPr>
          <p:cNvPr id="27653" name="Rectangle 5"/>
          <p:cNvSpPr>
            <a:spLocks noGrp="1" noChangeArrowheads="1"/>
          </p:cNvSpPr>
          <p:nvPr>
            <p:ph type="title"/>
          </p:nvPr>
        </p:nvSpPr>
        <p:spPr>
          <a:xfrm>
            <a:off x="266700" y="266700"/>
            <a:ext cx="8610600" cy="1143000"/>
          </a:xfrm>
          <a:noFill/>
          <a:ln/>
        </p:spPr>
        <p:txBody>
          <a:bodyPr/>
          <a:lstStyle/>
          <a:p>
            <a:r>
              <a:rPr lang="en-US"/>
              <a:t>Writing a Persuasive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wipe(left)">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651">
                                            <p:txEl>
                                              <p:pRg st="1" end="1"/>
                                            </p:txEl>
                                          </p:spTgt>
                                        </p:tgtEl>
                                        <p:attrNameLst>
                                          <p:attrName>style.visibility</p:attrName>
                                        </p:attrNameLst>
                                      </p:cBhvr>
                                      <p:to>
                                        <p:strVal val="visible"/>
                                      </p:to>
                                    </p:set>
                                    <p:animEffect transition="in" filter="wipe(left)">
                                      <p:cBhvr>
                                        <p:cTn id="12" dur="500"/>
                                        <p:tgtEl>
                                          <p:spTgt spid="276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7651">
                                            <p:txEl>
                                              <p:pRg st="2" end="2"/>
                                            </p:txEl>
                                          </p:spTgt>
                                        </p:tgtEl>
                                        <p:attrNameLst>
                                          <p:attrName>style.visibility</p:attrName>
                                        </p:attrNameLst>
                                      </p:cBhvr>
                                      <p:to>
                                        <p:strVal val="visible"/>
                                      </p:to>
                                    </p:set>
                                    <p:animEffect transition="in" filter="wipe(left)">
                                      <p:cBhvr>
                                        <p:cTn id="17" dur="500"/>
                                        <p:tgtEl>
                                          <p:spTgt spid="276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7651">
                                            <p:txEl>
                                              <p:pRg st="3" end="3"/>
                                            </p:txEl>
                                          </p:spTgt>
                                        </p:tgtEl>
                                        <p:attrNameLst>
                                          <p:attrName>style.visibility</p:attrName>
                                        </p:attrNameLst>
                                      </p:cBhvr>
                                      <p:to>
                                        <p:strVal val="visible"/>
                                      </p:to>
                                    </p:set>
                                    <p:animEffect transition="in" filter="wipe(left)">
                                      <p:cBhvr>
                                        <p:cTn id="22" dur="500"/>
                                        <p:tgtEl>
                                          <p:spTgt spid="276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7651">
                                            <p:txEl>
                                              <p:pRg st="4" end="4"/>
                                            </p:txEl>
                                          </p:spTgt>
                                        </p:tgtEl>
                                        <p:attrNameLst>
                                          <p:attrName>style.visibility</p:attrName>
                                        </p:attrNameLst>
                                      </p:cBhvr>
                                      <p:to>
                                        <p:strVal val="visible"/>
                                      </p:to>
                                    </p:set>
                                    <p:animEffect transition="in" filter="wipe(left)">
                                      <p:cBhvr>
                                        <p:cTn id="27" dur="500"/>
                                        <p:tgtEl>
                                          <p:spTgt spid="27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bldLvl="3"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2B4F4E79-1FFD-45A4-B258-FBF3E79B6B31}" type="slidenum">
              <a:rPr lang="en-US"/>
              <a:pPr/>
              <a:t>14</a:t>
            </a:fld>
            <a:endParaRPr lang="en-US"/>
          </a:p>
        </p:txBody>
      </p:sp>
      <p:sp>
        <p:nvSpPr>
          <p:cNvPr id="28677" name="Rectangle 5"/>
          <p:cNvSpPr>
            <a:spLocks noGrp="1" noChangeArrowheads="1"/>
          </p:cNvSpPr>
          <p:nvPr>
            <p:ph type="body" idx="1"/>
          </p:nvPr>
        </p:nvSpPr>
        <p:spPr>
          <a:xfrm>
            <a:off x="228600" y="1981200"/>
            <a:ext cx="8686800" cy="3848100"/>
          </a:xfrm>
          <a:noFill/>
          <a:ln/>
        </p:spPr>
        <p:txBody>
          <a:bodyPr/>
          <a:lstStyle/>
          <a:p>
            <a:pPr>
              <a:lnSpc>
                <a:spcPct val="90000"/>
              </a:lnSpc>
            </a:pPr>
            <a:r>
              <a:rPr lang="en-US" sz="3000"/>
              <a:t>Additional Tips</a:t>
            </a:r>
            <a:r>
              <a:rPr lang="en-US"/>
              <a:t>	</a:t>
            </a:r>
          </a:p>
          <a:p>
            <a:pPr lvl="1">
              <a:lnSpc>
                <a:spcPct val="90000"/>
              </a:lnSpc>
            </a:pPr>
            <a:r>
              <a:rPr lang="en-US" sz="2600"/>
              <a:t>Omit references (unless specifically required).</a:t>
            </a:r>
          </a:p>
          <a:p>
            <a:pPr lvl="1">
              <a:lnSpc>
                <a:spcPct val="90000"/>
              </a:lnSpc>
            </a:pPr>
            <a:r>
              <a:rPr lang="en-US" sz="2600"/>
              <a:t>Look for ways to condense your data.</a:t>
            </a:r>
          </a:p>
          <a:p>
            <a:pPr lvl="1">
              <a:lnSpc>
                <a:spcPct val="90000"/>
              </a:lnSpc>
            </a:pPr>
            <a:r>
              <a:rPr lang="en-US" sz="2600"/>
              <a:t>Double-check for parallel phrasing.</a:t>
            </a:r>
          </a:p>
          <a:p>
            <a:pPr lvl="1">
              <a:lnSpc>
                <a:spcPct val="90000"/>
              </a:lnSpc>
            </a:pPr>
            <a:r>
              <a:rPr lang="en-US" sz="2600"/>
              <a:t>Project professionalism and quality.</a:t>
            </a:r>
            <a:endParaRPr lang="en-US"/>
          </a:p>
          <a:p>
            <a:pPr lvl="2">
              <a:lnSpc>
                <a:spcPct val="90000"/>
              </a:lnSpc>
            </a:pPr>
            <a:r>
              <a:rPr lang="en-US"/>
              <a:t>Avoid personal pronouns. Omit humor. Use 24-pound paper and a quality printer.</a:t>
            </a:r>
          </a:p>
          <a:p>
            <a:pPr lvl="1">
              <a:lnSpc>
                <a:spcPct val="90000"/>
              </a:lnSpc>
            </a:pPr>
            <a:r>
              <a:rPr lang="en-US" sz="2600"/>
              <a:t>Have a friend or colleague critique your résumé.</a:t>
            </a:r>
            <a:endParaRPr lang="en-US" sz="2600">
              <a:solidFill>
                <a:srgbClr val="FF0033"/>
              </a:solidFill>
            </a:endParaRPr>
          </a:p>
        </p:txBody>
      </p:sp>
      <p:sp>
        <p:nvSpPr>
          <p:cNvPr id="28679" name="Rectangle 7"/>
          <p:cNvSpPr>
            <a:spLocks noGrp="1" noChangeArrowheads="1"/>
          </p:cNvSpPr>
          <p:nvPr>
            <p:ph type="title"/>
          </p:nvPr>
        </p:nvSpPr>
        <p:spPr>
          <a:xfrm>
            <a:off x="266700" y="266700"/>
            <a:ext cx="8610600" cy="1143000"/>
          </a:xfrm>
          <a:noFill/>
          <a:ln/>
        </p:spPr>
        <p:txBody>
          <a:bodyPr/>
          <a:lstStyle/>
          <a:p>
            <a:r>
              <a:rPr lang="en-US"/>
              <a:t>Writing a Persuasive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8677">
                                            <p:txEl>
                                              <p:pRg st="0" end="0"/>
                                            </p:txEl>
                                          </p:spTgt>
                                        </p:tgtEl>
                                        <p:attrNameLst>
                                          <p:attrName>style.visibility</p:attrName>
                                        </p:attrNameLst>
                                      </p:cBhvr>
                                      <p:to>
                                        <p:strVal val="visible"/>
                                      </p:to>
                                    </p:set>
                                    <p:animEffect transition="in" filter="wipe(left)">
                                      <p:cBhvr>
                                        <p:cTn id="7" dur="500"/>
                                        <p:tgtEl>
                                          <p:spTgt spid="286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677">
                                            <p:txEl>
                                              <p:pRg st="1" end="1"/>
                                            </p:txEl>
                                          </p:spTgt>
                                        </p:tgtEl>
                                        <p:attrNameLst>
                                          <p:attrName>style.visibility</p:attrName>
                                        </p:attrNameLst>
                                      </p:cBhvr>
                                      <p:to>
                                        <p:strVal val="visible"/>
                                      </p:to>
                                    </p:set>
                                    <p:animEffect transition="in" filter="wipe(left)">
                                      <p:cBhvr>
                                        <p:cTn id="12" dur="500"/>
                                        <p:tgtEl>
                                          <p:spTgt spid="2867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8677">
                                            <p:txEl>
                                              <p:pRg st="2" end="2"/>
                                            </p:txEl>
                                          </p:spTgt>
                                        </p:tgtEl>
                                        <p:attrNameLst>
                                          <p:attrName>style.visibility</p:attrName>
                                        </p:attrNameLst>
                                      </p:cBhvr>
                                      <p:to>
                                        <p:strVal val="visible"/>
                                      </p:to>
                                    </p:set>
                                    <p:animEffect transition="in" filter="wipe(left)">
                                      <p:cBhvr>
                                        <p:cTn id="17" dur="500"/>
                                        <p:tgtEl>
                                          <p:spTgt spid="2867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8677">
                                            <p:txEl>
                                              <p:pRg st="3" end="3"/>
                                            </p:txEl>
                                          </p:spTgt>
                                        </p:tgtEl>
                                        <p:attrNameLst>
                                          <p:attrName>style.visibility</p:attrName>
                                        </p:attrNameLst>
                                      </p:cBhvr>
                                      <p:to>
                                        <p:strVal val="visible"/>
                                      </p:to>
                                    </p:set>
                                    <p:animEffect transition="in" filter="wipe(left)">
                                      <p:cBhvr>
                                        <p:cTn id="22" dur="500"/>
                                        <p:tgtEl>
                                          <p:spTgt spid="2867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8677">
                                            <p:txEl>
                                              <p:pRg st="4" end="4"/>
                                            </p:txEl>
                                          </p:spTgt>
                                        </p:tgtEl>
                                        <p:attrNameLst>
                                          <p:attrName>style.visibility</p:attrName>
                                        </p:attrNameLst>
                                      </p:cBhvr>
                                      <p:to>
                                        <p:strVal val="visible"/>
                                      </p:to>
                                    </p:set>
                                    <p:animEffect transition="in" filter="wipe(left)">
                                      <p:cBhvr>
                                        <p:cTn id="27" dur="500"/>
                                        <p:tgtEl>
                                          <p:spTgt spid="2867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8677">
                                            <p:txEl>
                                              <p:pRg st="5" end="5"/>
                                            </p:txEl>
                                          </p:spTgt>
                                        </p:tgtEl>
                                        <p:attrNameLst>
                                          <p:attrName>style.visibility</p:attrName>
                                        </p:attrNameLst>
                                      </p:cBhvr>
                                      <p:to>
                                        <p:strVal val="visible"/>
                                      </p:to>
                                    </p:set>
                                    <p:animEffect transition="in" filter="wipe(left)">
                                      <p:cBhvr>
                                        <p:cTn id="32" dur="500"/>
                                        <p:tgtEl>
                                          <p:spTgt spid="2867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8677">
                                            <p:txEl>
                                              <p:pRg st="6" end="6"/>
                                            </p:txEl>
                                          </p:spTgt>
                                        </p:tgtEl>
                                        <p:attrNameLst>
                                          <p:attrName>style.visibility</p:attrName>
                                        </p:attrNameLst>
                                      </p:cBhvr>
                                      <p:to>
                                        <p:strVal val="visible"/>
                                      </p:to>
                                    </p:set>
                                    <p:animEffect transition="in" filter="wipe(left)">
                                      <p:cBhvr>
                                        <p:cTn id="37" dur="500"/>
                                        <p:tgtEl>
                                          <p:spTgt spid="2867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build="p" bldLvl="3"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F3A8C007-CBCF-46BF-8E65-C0A1889D0BC5}" type="slidenum">
              <a:rPr lang="en-US"/>
              <a:pPr/>
              <a:t>15</a:t>
            </a:fld>
            <a:endParaRPr lang="en-US"/>
          </a:p>
        </p:txBody>
      </p:sp>
      <p:sp>
        <p:nvSpPr>
          <p:cNvPr id="29701" name="Rectangle 5"/>
          <p:cNvSpPr>
            <a:spLocks noGrp="1" noChangeArrowheads="1"/>
          </p:cNvSpPr>
          <p:nvPr>
            <p:ph type="body" idx="1"/>
          </p:nvPr>
        </p:nvSpPr>
        <p:spPr>
          <a:xfrm>
            <a:off x="228600" y="1981200"/>
            <a:ext cx="8686800" cy="3848100"/>
          </a:xfrm>
          <a:noFill/>
          <a:ln/>
        </p:spPr>
        <p:txBody>
          <a:bodyPr>
            <a:normAutofit lnSpcReduction="10000"/>
          </a:bodyPr>
          <a:lstStyle/>
          <a:p>
            <a:pPr>
              <a:lnSpc>
                <a:spcPct val="90000"/>
              </a:lnSpc>
            </a:pPr>
            <a:r>
              <a:rPr lang="en-US" sz="3000"/>
              <a:t>Additional Tips</a:t>
            </a:r>
            <a:r>
              <a:rPr lang="en-US"/>
              <a:t>	</a:t>
            </a:r>
          </a:p>
          <a:p>
            <a:pPr lvl="1">
              <a:lnSpc>
                <a:spcPct val="90000"/>
              </a:lnSpc>
            </a:pPr>
            <a:r>
              <a:rPr lang="en-US" sz="2600"/>
              <a:t>Omit references (unless specifically required).</a:t>
            </a:r>
          </a:p>
          <a:p>
            <a:pPr lvl="1">
              <a:lnSpc>
                <a:spcPct val="90000"/>
              </a:lnSpc>
            </a:pPr>
            <a:r>
              <a:rPr lang="en-US" sz="2600"/>
              <a:t>Look for ways to condense your data.</a:t>
            </a:r>
          </a:p>
          <a:p>
            <a:pPr lvl="1">
              <a:lnSpc>
                <a:spcPct val="90000"/>
              </a:lnSpc>
            </a:pPr>
            <a:r>
              <a:rPr lang="en-US" sz="2600"/>
              <a:t>Double-check for parallel phrasing.</a:t>
            </a:r>
          </a:p>
          <a:p>
            <a:pPr lvl="1">
              <a:lnSpc>
                <a:spcPct val="90000"/>
              </a:lnSpc>
            </a:pPr>
            <a:r>
              <a:rPr lang="en-US" sz="2600"/>
              <a:t>Project professionalism and quality.</a:t>
            </a:r>
            <a:endParaRPr lang="en-US"/>
          </a:p>
          <a:p>
            <a:pPr lvl="2">
              <a:lnSpc>
                <a:spcPct val="90000"/>
              </a:lnSpc>
            </a:pPr>
            <a:r>
              <a:rPr lang="en-US"/>
              <a:t>Avoid personal pronouns. Omit humor. Use 24-pound paper and a quality printer.</a:t>
            </a:r>
          </a:p>
          <a:p>
            <a:pPr lvl="1">
              <a:lnSpc>
                <a:spcPct val="90000"/>
              </a:lnSpc>
            </a:pPr>
            <a:r>
              <a:rPr lang="en-US" sz="2600"/>
              <a:t>Have a friend or colleague critique your résumé.</a:t>
            </a:r>
          </a:p>
          <a:p>
            <a:pPr lvl="1">
              <a:lnSpc>
                <a:spcPct val="90000"/>
              </a:lnSpc>
              <a:buClr>
                <a:schemeClr val="accent2"/>
              </a:buClr>
              <a:buFontTx/>
              <a:buNone/>
            </a:pPr>
            <a:r>
              <a:rPr lang="en-US" sz="2600">
                <a:solidFill>
                  <a:srgbClr val="FF0033"/>
                </a:solidFill>
              </a:rPr>
              <a:t>	Proofread!</a:t>
            </a:r>
          </a:p>
        </p:txBody>
      </p:sp>
      <p:sp>
        <p:nvSpPr>
          <p:cNvPr id="29703" name="Rectangle 7"/>
          <p:cNvSpPr>
            <a:spLocks noGrp="1" noChangeArrowheads="1"/>
          </p:cNvSpPr>
          <p:nvPr>
            <p:ph type="title"/>
          </p:nvPr>
        </p:nvSpPr>
        <p:spPr>
          <a:xfrm>
            <a:off x="266700" y="266700"/>
            <a:ext cx="8610600" cy="1143000"/>
          </a:xfrm>
          <a:noFill/>
          <a:ln/>
        </p:spPr>
        <p:txBody>
          <a:bodyPr/>
          <a:lstStyle/>
          <a:p>
            <a:r>
              <a:rPr lang="en-US"/>
              <a:t>Writing a Persuasive Résumé</a:t>
            </a:r>
          </a:p>
        </p:txBody>
      </p:sp>
    </p:spTree>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CFE23B14-B9B2-46FD-B18E-E17645CDE72D}" type="slidenum">
              <a:rPr lang="en-US"/>
              <a:pPr/>
              <a:t>16</a:t>
            </a:fld>
            <a:endParaRPr lang="en-US"/>
          </a:p>
        </p:txBody>
      </p:sp>
      <p:sp>
        <p:nvSpPr>
          <p:cNvPr id="30725" name="Rectangle 5"/>
          <p:cNvSpPr>
            <a:spLocks noGrp="1" noChangeArrowheads="1"/>
          </p:cNvSpPr>
          <p:nvPr>
            <p:ph type="body" idx="1"/>
          </p:nvPr>
        </p:nvSpPr>
        <p:spPr>
          <a:xfrm>
            <a:off x="228600" y="1981200"/>
            <a:ext cx="8686800" cy="3848100"/>
          </a:xfrm>
          <a:noFill/>
          <a:ln/>
        </p:spPr>
        <p:txBody>
          <a:bodyPr>
            <a:normAutofit lnSpcReduction="10000"/>
          </a:bodyPr>
          <a:lstStyle/>
          <a:p>
            <a:pPr>
              <a:lnSpc>
                <a:spcPct val="90000"/>
              </a:lnSpc>
            </a:pPr>
            <a:r>
              <a:rPr lang="en-US" sz="3000"/>
              <a:t>Additional Tips</a:t>
            </a:r>
            <a:r>
              <a:rPr lang="en-US"/>
              <a:t>	</a:t>
            </a:r>
          </a:p>
          <a:p>
            <a:pPr lvl="1">
              <a:lnSpc>
                <a:spcPct val="90000"/>
              </a:lnSpc>
            </a:pPr>
            <a:r>
              <a:rPr lang="en-US" sz="2600"/>
              <a:t>Omit references (unless specifically required).</a:t>
            </a:r>
          </a:p>
          <a:p>
            <a:pPr lvl="1">
              <a:lnSpc>
                <a:spcPct val="90000"/>
              </a:lnSpc>
            </a:pPr>
            <a:r>
              <a:rPr lang="en-US" sz="2600"/>
              <a:t>Look for ways to condense your data.</a:t>
            </a:r>
          </a:p>
          <a:p>
            <a:pPr lvl="1">
              <a:lnSpc>
                <a:spcPct val="90000"/>
              </a:lnSpc>
            </a:pPr>
            <a:r>
              <a:rPr lang="en-US" sz="2600"/>
              <a:t>Double-check for parallel phrasing.</a:t>
            </a:r>
          </a:p>
          <a:p>
            <a:pPr lvl="1">
              <a:lnSpc>
                <a:spcPct val="90000"/>
              </a:lnSpc>
            </a:pPr>
            <a:r>
              <a:rPr lang="en-US" sz="2600"/>
              <a:t>Project professionalism and quality.</a:t>
            </a:r>
            <a:endParaRPr lang="en-US"/>
          </a:p>
          <a:p>
            <a:pPr lvl="2">
              <a:lnSpc>
                <a:spcPct val="90000"/>
              </a:lnSpc>
            </a:pPr>
            <a:r>
              <a:rPr lang="en-US"/>
              <a:t>Avoid personal pronouns. Omit humor. Use 24-pound paper and a quality printer.</a:t>
            </a:r>
          </a:p>
          <a:p>
            <a:pPr lvl="1">
              <a:lnSpc>
                <a:spcPct val="90000"/>
              </a:lnSpc>
            </a:pPr>
            <a:r>
              <a:rPr lang="en-US" sz="2600"/>
              <a:t>Have a friend or colleague critique your résumé.</a:t>
            </a:r>
          </a:p>
          <a:p>
            <a:pPr lvl="1">
              <a:lnSpc>
                <a:spcPct val="90000"/>
              </a:lnSpc>
              <a:buClr>
                <a:schemeClr val="accent2"/>
              </a:buClr>
              <a:buFontTx/>
              <a:buNone/>
            </a:pPr>
            <a:r>
              <a:rPr lang="en-US" sz="2600">
                <a:solidFill>
                  <a:srgbClr val="FF0033"/>
                </a:solidFill>
              </a:rPr>
              <a:t>	Proofread!   Proofread!</a:t>
            </a:r>
          </a:p>
        </p:txBody>
      </p:sp>
      <p:sp>
        <p:nvSpPr>
          <p:cNvPr id="30727" name="Rectangle 7"/>
          <p:cNvSpPr>
            <a:spLocks noGrp="1" noChangeArrowheads="1"/>
          </p:cNvSpPr>
          <p:nvPr>
            <p:ph type="title"/>
          </p:nvPr>
        </p:nvSpPr>
        <p:spPr>
          <a:xfrm>
            <a:off x="266700" y="266700"/>
            <a:ext cx="8610600" cy="1143000"/>
          </a:xfrm>
          <a:noFill/>
          <a:ln/>
        </p:spPr>
        <p:txBody>
          <a:bodyPr/>
          <a:lstStyle/>
          <a:p>
            <a:r>
              <a:rPr lang="en-US"/>
              <a:t>Writing a Persuasive Résumé</a:t>
            </a:r>
          </a:p>
        </p:txBody>
      </p:sp>
    </p:spTree>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A02DE7F4-D16F-4FD6-8FF3-71D062A2BD55}" type="slidenum">
              <a:rPr lang="en-US"/>
              <a:pPr/>
              <a:t>17</a:t>
            </a:fld>
            <a:endParaRPr lang="en-US"/>
          </a:p>
        </p:txBody>
      </p:sp>
      <p:sp>
        <p:nvSpPr>
          <p:cNvPr id="31751" name="Rectangle 7"/>
          <p:cNvSpPr>
            <a:spLocks noGrp="1" noChangeArrowheads="1"/>
          </p:cNvSpPr>
          <p:nvPr>
            <p:ph type="body" idx="1"/>
          </p:nvPr>
        </p:nvSpPr>
        <p:spPr>
          <a:xfrm>
            <a:off x="228600" y="1981200"/>
            <a:ext cx="8686800" cy="3848100"/>
          </a:xfrm>
          <a:noFill/>
          <a:ln/>
        </p:spPr>
        <p:txBody>
          <a:bodyPr>
            <a:normAutofit lnSpcReduction="10000"/>
          </a:bodyPr>
          <a:lstStyle/>
          <a:p>
            <a:pPr>
              <a:lnSpc>
                <a:spcPct val="90000"/>
              </a:lnSpc>
            </a:pPr>
            <a:r>
              <a:rPr lang="en-US" sz="3000"/>
              <a:t>Additional Tips</a:t>
            </a:r>
            <a:r>
              <a:rPr lang="en-US"/>
              <a:t>	</a:t>
            </a:r>
          </a:p>
          <a:p>
            <a:pPr lvl="1">
              <a:lnSpc>
                <a:spcPct val="90000"/>
              </a:lnSpc>
            </a:pPr>
            <a:r>
              <a:rPr lang="en-US" sz="2600"/>
              <a:t>Omit references (unless specifically required).</a:t>
            </a:r>
          </a:p>
          <a:p>
            <a:pPr lvl="1">
              <a:lnSpc>
                <a:spcPct val="90000"/>
              </a:lnSpc>
            </a:pPr>
            <a:r>
              <a:rPr lang="en-US" sz="2600"/>
              <a:t>Look for ways to condense your data.</a:t>
            </a:r>
          </a:p>
          <a:p>
            <a:pPr lvl="1">
              <a:lnSpc>
                <a:spcPct val="90000"/>
              </a:lnSpc>
            </a:pPr>
            <a:r>
              <a:rPr lang="en-US" sz="2600"/>
              <a:t>Double-check for parallel phrasing.</a:t>
            </a:r>
          </a:p>
          <a:p>
            <a:pPr lvl="1">
              <a:lnSpc>
                <a:spcPct val="90000"/>
              </a:lnSpc>
            </a:pPr>
            <a:r>
              <a:rPr lang="en-US" sz="2600"/>
              <a:t>Project professionalism and quality.</a:t>
            </a:r>
            <a:endParaRPr lang="en-US"/>
          </a:p>
          <a:p>
            <a:pPr lvl="2">
              <a:lnSpc>
                <a:spcPct val="90000"/>
              </a:lnSpc>
            </a:pPr>
            <a:r>
              <a:rPr lang="en-US"/>
              <a:t>Avoid personal pronouns. Omit humor. Use 24-pound paper and a quality printer.</a:t>
            </a:r>
          </a:p>
          <a:p>
            <a:pPr lvl="1">
              <a:lnSpc>
                <a:spcPct val="90000"/>
              </a:lnSpc>
            </a:pPr>
            <a:r>
              <a:rPr lang="en-US" sz="2600"/>
              <a:t>Have a friend or colleague critique your résumé.</a:t>
            </a:r>
          </a:p>
          <a:p>
            <a:pPr lvl="1">
              <a:lnSpc>
                <a:spcPct val="90000"/>
              </a:lnSpc>
              <a:buClr>
                <a:schemeClr val="accent2"/>
              </a:buClr>
              <a:buFontTx/>
              <a:buNone/>
            </a:pPr>
            <a:r>
              <a:rPr lang="en-US" sz="2600">
                <a:solidFill>
                  <a:srgbClr val="FF0033"/>
                </a:solidFill>
              </a:rPr>
              <a:t>	Proofread!   Proofread!   Proofread!</a:t>
            </a:r>
          </a:p>
        </p:txBody>
      </p:sp>
      <p:sp>
        <p:nvSpPr>
          <p:cNvPr id="31753" name="Rectangle 9"/>
          <p:cNvSpPr>
            <a:spLocks noGrp="1" noChangeArrowheads="1"/>
          </p:cNvSpPr>
          <p:nvPr>
            <p:ph type="title"/>
          </p:nvPr>
        </p:nvSpPr>
        <p:spPr>
          <a:xfrm>
            <a:off x="266700" y="266700"/>
            <a:ext cx="8610600" cy="1143000"/>
          </a:xfrm>
          <a:noFill/>
          <a:ln/>
        </p:spPr>
        <p:txBody>
          <a:bodyPr/>
          <a:lstStyle/>
          <a:p>
            <a:r>
              <a:rPr lang="en-US"/>
              <a:t>Writing a Persuasive Résumé</a:t>
            </a:r>
          </a:p>
        </p:txBody>
      </p:sp>
    </p:spTree>
  </p:cSld>
  <p:clrMapOvr>
    <a:masterClrMapping/>
  </p:clrMapOvr>
  <p:transition spd="slow">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Ch. 13–</a:t>
            </a:r>
            <a:fld id="{F174A2E4-607C-46F7-AD50-BDF1C7153C60}" type="slidenum">
              <a:rPr lang="en-US"/>
              <a:pPr/>
              <a:t>18</a:t>
            </a:fld>
            <a:endParaRPr lang="en-US"/>
          </a:p>
        </p:txBody>
      </p:sp>
      <p:sp>
        <p:nvSpPr>
          <p:cNvPr id="32770" name="Rectangle 2"/>
          <p:cNvSpPr>
            <a:spLocks noGrp="1" noChangeArrowheads="1"/>
          </p:cNvSpPr>
          <p:nvPr>
            <p:ph type="title"/>
          </p:nvPr>
        </p:nvSpPr>
        <p:spPr>
          <a:xfrm>
            <a:off x="266700" y="266700"/>
            <a:ext cx="8610600" cy="1143000"/>
          </a:xfrm>
          <a:noFill/>
          <a:ln/>
        </p:spPr>
        <p:txBody>
          <a:bodyPr/>
          <a:lstStyle/>
          <a:p>
            <a:r>
              <a:rPr lang="en-US"/>
              <a:t>Writing a Persuasive Résumé</a:t>
            </a:r>
          </a:p>
        </p:txBody>
      </p:sp>
      <p:sp>
        <p:nvSpPr>
          <p:cNvPr id="32771" name="Rectangle 3"/>
          <p:cNvSpPr>
            <a:spLocks noGrp="1" noChangeArrowheads="1"/>
          </p:cNvSpPr>
          <p:nvPr>
            <p:ph type="body" idx="1"/>
          </p:nvPr>
        </p:nvSpPr>
        <p:spPr>
          <a:xfrm>
            <a:off x="228600" y="1981200"/>
            <a:ext cx="8686800" cy="3848100"/>
          </a:xfrm>
          <a:noFill/>
          <a:ln/>
        </p:spPr>
        <p:txBody>
          <a:bodyPr>
            <a:normAutofit lnSpcReduction="10000"/>
          </a:bodyPr>
          <a:lstStyle/>
          <a:p>
            <a:pPr>
              <a:lnSpc>
                <a:spcPct val="90000"/>
              </a:lnSpc>
            </a:pPr>
            <a:r>
              <a:rPr lang="en-US" sz="3000"/>
              <a:t>Additional Tips</a:t>
            </a:r>
            <a:r>
              <a:rPr lang="en-US"/>
              <a:t>	</a:t>
            </a:r>
          </a:p>
          <a:p>
            <a:pPr lvl="1">
              <a:lnSpc>
                <a:spcPct val="90000"/>
              </a:lnSpc>
            </a:pPr>
            <a:r>
              <a:rPr lang="en-US" sz="2600"/>
              <a:t>Omit references (unless specifically required).</a:t>
            </a:r>
          </a:p>
          <a:p>
            <a:pPr lvl="1">
              <a:lnSpc>
                <a:spcPct val="90000"/>
              </a:lnSpc>
            </a:pPr>
            <a:r>
              <a:rPr lang="en-US" sz="2600"/>
              <a:t>Look for ways to condense your data.</a:t>
            </a:r>
          </a:p>
          <a:p>
            <a:pPr lvl="1">
              <a:lnSpc>
                <a:spcPct val="90000"/>
              </a:lnSpc>
            </a:pPr>
            <a:r>
              <a:rPr lang="en-US" sz="2600"/>
              <a:t>Double-check for parallel phrasing.</a:t>
            </a:r>
          </a:p>
          <a:p>
            <a:pPr lvl="1">
              <a:lnSpc>
                <a:spcPct val="90000"/>
              </a:lnSpc>
            </a:pPr>
            <a:r>
              <a:rPr lang="en-US" sz="2600"/>
              <a:t>Project professionalism and quality.</a:t>
            </a:r>
            <a:endParaRPr lang="en-US"/>
          </a:p>
          <a:p>
            <a:pPr lvl="2">
              <a:lnSpc>
                <a:spcPct val="90000"/>
              </a:lnSpc>
            </a:pPr>
            <a:r>
              <a:rPr lang="en-US"/>
              <a:t>Avoid personal pronouns. Omit humor. Use 24-pound paper and a quality printer.</a:t>
            </a:r>
          </a:p>
          <a:p>
            <a:pPr lvl="1">
              <a:lnSpc>
                <a:spcPct val="90000"/>
              </a:lnSpc>
            </a:pPr>
            <a:r>
              <a:rPr lang="en-US" sz="2600"/>
              <a:t>Have a friend or colleague critique your résumé.</a:t>
            </a:r>
          </a:p>
          <a:p>
            <a:pPr lvl="1">
              <a:lnSpc>
                <a:spcPct val="90000"/>
              </a:lnSpc>
              <a:buClr>
                <a:schemeClr val="accent2"/>
              </a:buClr>
              <a:buFontTx/>
              <a:buNone/>
            </a:pPr>
            <a:r>
              <a:rPr lang="en-US" sz="2600">
                <a:solidFill>
                  <a:srgbClr val="FF0033"/>
                </a:solidFill>
              </a:rPr>
              <a:t>	Proofread!   Proofread!   Proofread!   Proofread!</a:t>
            </a:r>
          </a:p>
        </p:txBody>
      </p:sp>
    </p:spTree>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Ch. 13–</a:t>
            </a:r>
            <a:fld id="{3CECB86B-5318-4FE5-85EC-470F710D785B}" type="slidenum">
              <a:rPr lang="en-US"/>
              <a:pPr/>
              <a:t>19</a:t>
            </a:fld>
            <a:endParaRPr lang="en-US"/>
          </a:p>
        </p:txBody>
      </p:sp>
      <p:sp>
        <p:nvSpPr>
          <p:cNvPr id="33795" name="Rectangle 3"/>
          <p:cNvSpPr>
            <a:spLocks noChangeArrowheads="1"/>
          </p:cNvSpPr>
          <p:nvPr/>
        </p:nvSpPr>
        <p:spPr bwMode="auto">
          <a:xfrm>
            <a:off x="722313" y="2112963"/>
            <a:ext cx="7748587" cy="3465512"/>
          </a:xfrm>
          <a:prstGeom prst="rect">
            <a:avLst/>
          </a:prstGeom>
          <a:solidFill>
            <a:srgbClr val="FFFFFF"/>
          </a:solidFill>
          <a:ln w="12700">
            <a:solidFill>
              <a:schemeClr val="tx1"/>
            </a:solidFill>
            <a:miter lim="800000"/>
            <a:headEnd/>
            <a:tailEnd/>
          </a:ln>
          <a:effectLst>
            <a:outerShdw dist="107763" dir="2700000" algn="ctr" rotWithShape="0">
              <a:srgbClr val="5F5F5F"/>
            </a:outerShdw>
          </a:effectLst>
        </p:spPr>
        <p:txBody>
          <a:bodyPr lIns="92075" tIns="46038" rIns="92075" bIns="46038">
            <a:spAutoFit/>
          </a:bodyPr>
          <a:lstStyle/>
          <a:p>
            <a:pPr algn="l">
              <a:lnSpc>
                <a:spcPct val="20000"/>
              </a:lnSpc>
              <a:spcBef>
                <a:spcPct val="30000"/>
              </a:spcBef>
            </a:pPr>
            <a:endParaRPr lang="en-US" sz="2000">
              <a:solidFill>
                <a:schemeClr val="tx1"/>
              </a:solidFill>
              <a:latin typeface="Arial" charset="0"/>
            </a:endParaRPr>
          </a:p>
          <a:p>
            <a:r>
              <a:rPr lang="en-US" sz="1600" b="0">
                <a:solidFill>
                  <a:schemeClr val="tx1"/>
                </a:solidFill>
                <a:latin typeface="Arial" charset="0"/>
              </a:rPr>
              <a:t>RÉSUMÉ OF</a:t>
            </a:r>
          </a:p>
          <a:p>
            <a:r>
              <a:rPr lang="en-US" sz="1600" b="0">
                <a:solidFill>
                  <a:schemeClr val="tx1"/>
                </a:solidFill>
                <a:latin typeface="Arial" charset="0"/>
              </a:rPr>
              <a:t>JENNIE JENKINS</a:t>
            </a:r>
            <a:endParaRPr lang="en-US" sz="2000" b="0">
              <a:solidFill>
                <a:schemeClr val="tx1"/>
              </a:solidFill>
              <a:latin typeface="Arial" charset="0"/>
            </a:endParaRPr>
          </a:p>
          <a:p>
            <a:endParaRPr lang="en-US" sz="1600" b="0">
              <a:solidFill>
                <a:schemeClr val="tx1"/>
              </a:solidFill>
              <a:latin typeface="Arial" charset="0"/>
            </a:endParaRPr>
          </a:p>
          <a:p>
            <a:r>
              <a:rPr lang="en-US" sz="1600" b="0">
                <a:solidFill>
                  <a:schemeClr val="tx1"/>
                </a:solidFill>
                <a:latin typeface="Arial" charset="0"/>
              </a:rPr>
              <a:t>3320 Lafayette Street, #12</a:t>
            </a:r>
          </a:p>
          <a:p>
            <a:r>
              <a:rPr lang="en-US" sz="1600" b="0">
                <a:solidFill>
                  <a:schemeClr val="tx1"/>
                </a:solidFill>
                <a:latin typeface="Arial" charset="0"/>
              </a:rPr>
              <a:t>San Leandro, CA 94561</a:t>
            </a:r>
          </a:p>
          <a:p>
            <a:r>
              <a:rPr lang="en-US" sz="1600" b="0">
                <a:solidFill>
                  <a:schemeClr val="tx1"/>
                </a:solidFill>
                <a:latin typeface="Arial" charset="0"/>
              </a:rPr>
              <a:t>(415) 781-5592</a:t>
            </a:r>
            <a:endParaRPr lang="en-US" sz="2000" b="0">
              <a:solidFill>
                <a:schemeClr val="tx1"/>
              </a:solidFill>
              <a:latin typeface="Arial" charset="0"/>
            </a:endParaRPr>
          </a:p>
          <a:p>
            <a:pPr algn="l"/>
            <a:endParaRPr lang="en-US" sz="1600" b="0">
              <a:solidFill>
                <a:schemeClr val="tx1"/>
              </a:solidFill>
              <a:latin typeface="Arial" charset="0"/>
            </a:endParaRPr>
          </a:p>
          <a:p>
            <a:pPr algn="l"/>
            <a:r>
              <a:rPr lang="en-US" sz="1600" b="0">
                <a:solidFill>
                  <a:schemeClr val="tx1"/>
                </a:solidFill>
                <a:latin typeface="Arial" charset="0"/>
              </a:rPr>
              <a:t>OBJECTIVE: An entry-level position where my proven communication, accounting, and administrative skills could be utilized in a path leading to advancement into management eventually.</a:t>
            </a:r>
          </a:p>
          <a:p>
            <a:pPr algn="l"/>
            <a:endParaRPr lang="en-US" sz="1600" b="0">
              <a:solidFill>
                <a:schemeClr val="tx1"/>
              </a:solidFill>
              <a:latin typeface="Arial" charset="0"/>
            </a:endParaRPr>
          </a:p>
          <a:p>
            <a:pPr algn="l"/>
            <a:r>
              <a:rPr lang="en-US" sz="1600" b="0">
                <a:solidFill>
                  <a:schemeClr val="tx1"/>
                </a:solidFill>
                <a:latin typeface="Arial" charset="0"/>
              </a:rPr>
              <a:t>DEGREE	   from San Francisco State University. Broadcast Communication Arts. 	Bachelor of arts. 3.2 in major.</a:t>
            </a:r>
          </a:p>
          <a:p>
            <a:pPr algn="l"/>
            <a:endParaRPr lang="en-US" sz="800" b="0">
              <a:solidFill>
                <a:schemeClr val="tx1"/>
              </a:solidFill>
              <a:latin typeface="Arial" charset="0"/>
            </a:endParaRPr>
          </a:p>
        </p:txBody>
      </p:sp>
      <p:sp>
        <p:nvSpPr>
          <p:cNvPr id="33797" name="Rectangle 5"/>
          <p:cNvSpPr>
            <a:spLocks noGrp="1" noChangeArrowheads="1"/>
          </p:cNvSpPr>
          <p:nvPr>
            <p:ph type="title"/>
          </p:nvPr>
        </p:nvSpPr>
        <p:spPr>
          <a:xfrm>
            <a:off x="261938" y="304800"/>
            <a:ext cx="8610600" cy="1104900"/>
          </a:xfrm>
          <a:noFill/>
          <a:ln/>
        </p:spPr>
        <p:txBody>
          <a:bodyPr/>
          <a:lstStyle/>
          <a:p>
            <a:r>
              <a:rPr lang="en-US"/>
              <a:t>Poor Résumé</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dissolve">
                                      <p:cBhvr>
                                        <p:cTn id="7" dur="500"/>
                                        <p:tgtEl>
                                          <p:spTgt spid="33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Ch. 13–</a:t>
            </a:r>
            <a:fld id="{2D652FCA-CF14-477D-A004-228DDA43D1EA}" type="slidenum">
              <a:rPr lang="en-US"/>
              <a:pPr/>
              <a:t>20</a:t>
            </a:fld>
            <a:endParaRPr lang="en-US"/>
          </a:p>
        </p:txBody>
      </p:sp>
      <p:sp>
        <p:nvSpPr>
          <p:cNvPr id="34819" name="Rectangle 3"/>
          <p:cNvSpPr>
            <a:spLocks noChangeArrowheads="1"/>
          </p:cNvSpPr>
          <p:nvPr/>
        </p:nvSpPr>
        <p:spPr bwMode="auto">
          <a:xfrm>
            <a:off x="722313" y="2112963"/>
            <a:ext cx="7748587" cy="3221037"/>
          </a:xfrm>
          <a:prstGeom prst="rect">
            <a:avLst/>
          </a:prstGeom>
          <a:solidFill>
            <a:srgbClr val="FFFFFF"/>
          </a:solidFill>
          <a:ln w="12700">
            <a:solidFill>
              <a:schemeClr val="tx1"/>
            </a:solidFill>
            <a:miter lim="800000"/>
            <a:headEnd/>
            <a:tailEnd/>
          </a:ln>
          <a:effectLst>
            <a:outerShdw dist="107763" dir="2700000" algn="ctr" rotWithShape="0">
              <a:srgbClr val="5F5F5F"/>
            </a:outerShdw>
          </a:effectLst>
        </p:spPr>
        <p:txBody>
          <a:bodyPr lIns="92075" tIns="46038" rIns="92075" bIns="46038">
            <a:spAutoFit/>
          </a:bodyPr>
          <a:lstStyle/>
          <a:p>
            <a:pPr algn="l">
              <a:lnSpc>
                <a:spcPct val="20000"/>
              </a:lnSpc>
              <a:spcBef>
                <a:spcPct val="30000"/>
              </a:spcBef>
            </a:pPr>
            <a:endParaRPr lang="en-US" sz="2000">
              <a:solidFill>
                <a:schemeClr val="tx1"/>
              </a:solidFill>
              <a:latin typeface="Arial" charset="0"/>
            </a:endParaRPr>
          </a:p>
          <a:p>
            <a:pPr algn="l"/>
            <a:r>
              <a:rPr lang="en-US" sz="1600" b="0">
                <a:solidFill>
                  <a:schemeClr val="tx1"/>
                </a:solidFill>
                <a:latin typeface="Arial" charset="0"/>
              </a:rPr>
              <a:t>EXPERIENCE</a:t>
            </a:r>
          </a:p>
          <a:p>
            <a:pPr algn="l"/>
            <a:endParaRPr lang="en-US" sz="1600" b="0">
              <a:solidFill>
                <a:schemeClr val="tx1"/>
              </a:solidFill>
              <a:latin typeface="Arial" charset="0"/>
            </a:endParaRPr>
          </a:p>
          <a:p>
            <a:pPr algn="l"/>
            <a:r>
              <a:rPr lang="en-US" sz="1600" b="0">
                <a:solidFill>
                  <a:schemeClr val="tx1"/>
                </a:solidFill>
                <a:latin typeface="Arial" charset="0"/>
              </a:rPr>
              <a:t>Apprentice KPFA - 94.1 in Berkeley, CA. Duties included scheduling studios. Also 	recruited staff. Some paperwork. Often given responsibility to act as 		production manager. 10/03 to present.</a:t>
            </a:r>
          </a:p>
          <a:p>
            <a:pPr algn="l"/>
            <a:endParaRPr lang="en-US" sz="1600" b="0">
              <a:solidFill>
                <a:schemeClr val="tx1"/>
              </a:solidFill>
              <a:latin typeface="Arial" charset="0"/>
            </a:endParaRPr>
          </a:p>
          <a:p>
            <a:pPr algn="l"/>
            <a:r>
              <a:rPr lang="en-US" sz="1600" b="0">
                <a:solidFill>
                  <a:schemeClr val="tx1"/>
                </a:solidFill>
                <a:latin typeface="Arial" charset="0"/>
              </a:rPr>
              <a:t>Pacifica House</a:t>
            </a:r>
          </a:p>
          <a:p>
            <a:pPr algn="l"/>
            <a:r>
              <a:rPr lang="en-US" sz="1600" b="0">
                <a:solidFill>
                  <a:schemeClr val="tx1"/>
                </a:solidFill>
                <a:latin typeface="Arial" charset="0"/>
              </a:rPr>
              <a:t>	Position for financial manager. Duties included payroll and benefits for 		employees of shelter. Was responsible for the books, also for cash 		transactions. Took care of some donations. Expected to help raise funds. 	I prepared all payroll reports. Also petty cash. Chaotic environment, 		underfunded.</a:t>
            </a:r>
            <a:endParaRPr lang="en-US" sz="2000" b="0">
              <a:solidFill>
                <a:schemeClr val="tx1"/>
              </a:solidFill>
              <a:latin typeface="Arial" charset="0"/>
            </a:endParaRPr>
          </a:p>
          <a:p>
            <a:pPr algn="l"/>
            <a:endParaRPr lang="en-US" sz="800" b="0">
              <a:solidFill>
                <a:schemeClr val="tx1"/>
              </a:solidFill>
              <a:latin typeface="Arial" charset="0"/>
            </a:endParaRPr>
          </a:p>
        </p:txBody>
      </p:sp>
      <p:sp>
        <p:nvSpPr>
          <p:cNvPr id="34821" name="Rectangle 5"/>
          <p:cNvSpPr>
            <a:spLocks noGrp="1" noChangeArrowheads="1"/>
          </p:cNvSpPr>
          <p:nvPr>
            <p:ph type="title"/>
          </p:nvPr>
        </p:nvSpPr>
        <p:spPr>
          <a:xfrm>
            <a:off x="261938" y="304800"/>
            <a:ext cx="8610600" cy="1104900"/>
          </a:xfrm>
          <a:noFill/>
          <a:ln/>
        </p:spPr>
        <p:txBody>
          <a:bodyPr/>
          <a:lstStyle/>
          <a:p>
            <a:r>
              <a:rPr lang="en-US"/>
              <a:t>Poor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dissolve">
                                      <p:cBhvr>
                                        <p:cTn id="7" dur="5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Ch. 13–</a:t>
            </a:r>
            <a:fld id="{928657E4-972B-487B-9E48-D11E5A9F1CCB}" type="slidenum">
              <a:rPr lang="en-US"/>
              <a:pPr/>
              <a:t>21</a:t>
            </a:fld>
            <a:endParaRPr lang="en-US"/>
          </a:p>
        </p:txBody>
      </p:sp>
      <p:sp>
        <p:nvSpPr>
          <p:cNvPr id="35843" name="Rectangle 3"/>
          <p:cNvSpPr>
            <a:spLocks noChangeArrowheads="1"/>
          </p:cNvSpPr>
          <p:nvPr/>
        </p:nvSpPr>
        <p:spPr bwMode="auto">
          <a:xfrm>
            <a:off x="722313" y="2112963"/>
            <a:ext cx="7748587" cy="2732087"/>
          </a:xfrm>
          <a:prstGeom prst="rect">
            <a:avLst/>
          </a:prstGeom>
          <a:solidFill>
            <a:srgbClr val="FFFFFF"/>
          </a:solidFill>
          <a:ln w="12700">
            <a:solidFill>
              <a:schemeClr val="tx1"/>
            </a:solidFill>
            <a:miter lim="800000"/>
            <a:headEnd/>
            <a:tailEnd/>
          </a:ln>
          <a:effectLst>
            <a:outerShdw dist="107763" dir="2700000" algn="ctr" rotWithShape="0">
              <a:srgbClr val="5F5F5F"/>
            </a:outerShdw>
          </a:effectLst>
        </p:spPr>
        <p:txBody>
          <a:bodyPr lIns="92075" tIns="46038" rIns="92075" bIns="46038">
            <a:spAutoFit/>
          </a:bodyPr>
          <a:lstStyle/>
          <a:p>
            <a:pPr algn="l">
              <a:lnSpc>
                <a:spcPct val="20000"/>
              </a:lnSpc>
              <a:spcBef>
                <a:spcPct val="30000"/>
              </a:spcBef>
            </a:pPr>
            <a:endParaRPr lang="en-US" sz="2000">
              <a:solidFill>
                <a:schemeClr val="tx1"/>
              </a:solidFill>
              <a:latin typeface="Arial" charset="0"/>
            </a:endParaRPr>
          </a:p>
          <a:p>
            <a:pPr algn="l"/>
            <a:r>
              <a:rPr lang="en-US" sz="1600" b="0">
                <a:solidFill>
                  <a:schemeClr val="tx1"/>
                </a:solidFill>
                <a:latin typeface="Arial" charset="0"/>
              </a:rPr>
              <a:t>Spring, 1999</a:t>
            </a:r>
          </a:p>
          <a:p>
            <a:pPr algn="l"/>
            <a:endParaRPr lang="en-US" sz="1600" b="0">
              <a:solidFill>
                <a:schemeClr val="tx1"/>
              </a:solidFill>
              <a:latin typeface="Arial" charset="0"/>
            </a:endParaRPr>
          </a:p>
          <a:p>
            <a:pPr algn="l"/>
            <a:r>
              <a:rPr lang="en-US" sz="1600" b="0">
                <a:solidFill>
                  <a:schemeClr val="tx1"/>
                </a:solidFill>
                <a:latin typeface="Arial" charset="0"/>
              </a:rPr>
              <a:t>Worked for one spring with Renaissance Rainbow, which is a performing arts troupe operating out of San Francisco. My duties included scheduling interviews with print and broadcast journalists. Was responsible for volunteers and publicity.</a:t>
            </a:r>
          </a:p>
          <a:p>
            <a:pPr algn="l"/>
            <a:endParaRPr lang="en-US" sz="1600" b="0">
              <a:solidFill>
                <a:schemeClr val="tx1"/>
              </a:solidFill>
              <a:latin typeface="Arial" charset="0"/>
            </a:endParaRPr>
          </a:p>
          <a:p>
            <a:pPr algn="l"/>
            <a:r>
              <a:rPr lang="en-US" sz="1600" b="0">
                <a:solidFill>
                  <a:schemeClr val="tx1"/>
                </a:solidFill>
                <a:latin typeface="Arial" charset="0"/>
              </a:rPr>
              <a:t>Other temporary positions</a:t>
            </a:r>
          </a:p>
          <a:p>
            <a:pPr algn="l"/>
            <a:r>
              <a:rPr lang="en-US" sz="1600" b="0">
                <a:solidFill>
                  <a:schemeClr val="tx1"/>
                </a:solidFill>
                <a:latin typeface="Arial" charset="0"/>
              </a:rPr>
              <a:t>	Manpower, Inc. San Francisco. Worked at many different places as a 		temp. 1999-02. Dorhring Company. File clerk, receptionist, general 		duties. Other places. Good Earth Restaurant - server 1998-1999.</a:t>
            </a:r>
          </a:p>
          <a:p>
            <a:pPr algn="l"/>
            <a:endParaRPr lang="en-US" sz="800" b="0">
              <a:solidFill>
                <a:schemeClr val="tx1"/>
              </a:solidFill>
              <a:latin typeface="Arial" charset="0"/>
            </a:endParaRPr>
          </a:p>
        </p:txBody>
      </p:sp>
      <p:sp>
        <p:nvSpPr>
          <p:cNvPr id="35845" name="Rectangle 5"/>
          <p:cNvSpPr>
            <a:spLocks noGrp="1" noChangeArrowheads="1"/>
          </p:cNvSpPr>
          <p:nvPr>
            <p:ph type="title"/>
          </p:nvPr>
        </p:nvSpPr>
        <p:spPr>
          <a:xfrm>
            <a:off x="261938" y="304800"/>
            <a:ext cx="8610600" cy="1104900"/>
          </a:xfrm>
          <a:noFill/>
          <a:ln/>
        </p:spPr>
        <p:txBody>
          <a:bodyPr/>
          <a:lstStyle/>
          <a:p>
            <a:r>
              <a:rPr lang="en-US" dirty="0"/>
              <a:t>Poor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dissolve">
                                      <p:cBhvr>
                                        <p:cTn id="7" dur="500"/>
                                        <p:tgtEl>
                                          <p:spTgt spid="35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Ch. 13–</a:t>
            </a:r>
            <a:fld id="{9DA78B5B-8674-4DEF-8AF2-5757E699D432}" type="slidenum">
              <a:rPr lang="en-US"/>
              <a:pPr/>
              <a:t>22</a:t>
            </a:fld>
            <a:endParaRPr lang="en-US"/>
          </a:p>
        </p:txBody>
      </p:sp>
      <p:sp>
        <p:nvSpPr>
          <p:cNvPr id="36866" name="Rectangle 2"/>
          <p:cNvSpPr>
            <a:spLocks noGrp="1" noChangeArrowheads="1"/>
          </p:cNvSpPr>
          <p:nvPr>
            <p:ph type="title"/>
          </p:nvPr>
        </p:nvSpPr>
        <p:spPr>
          <a:xfrm>
            <a:off x="261938" y="304800"/>
            <a:ext cx="8610600" cy="1104900"/>
          </a:xfrm>
          <a:noFill/>
          <a:ln/>
        </p:spPr>
        <p:txBody>
          <a:bodyPr/>
          <a:lstStyle/>
          <a:p>
            <a:r>
              <a:rPr lang="en-US"/>
              <a:t>Poor Résumé</a:t>
            </a:r>
          </a:p>
        </p:txBody>
      </p:sp>
      <p:sp>
        <p:nvSpPr>
          <p:cNvPr id="36867" name="Rectangle 3"/>
          <p:cNvSpPr>
            <a:spLocks noChangeArrowheads="1"/>
          </p:cNvSpPr>
          <p:nvPr/>
        </p:nvSpPr>
        <p:spPr bwMode="auto">
          <a:xfrm>
            <a:off x="722313" y="2112963"/>
            <a:ext cx="7748587" cy="2425700"/>
          </a:xfrm>
          <a:prstGeom prst="rect">
            <a:avLst/>
          </a:prstGeom>
          <a:solidFill>
            <a:srgbClr val="FFFFFF"/>
          </a:solidFill>
          <a:ln w="12700">
            <a:solidFill>
              <a:schemeClr val="tx1"/>
            </a:solidFill>
            <a:miter lim="800000"/>
            <a:headEnd/>
            <a:tailEnd/>
          </a:ln>
          <a:effectLst>
            <a:outerShdw dist="107763" dir="2700000" algn="ctr" rotWithShape="0">
              <a:srgbClr val="5F5F5F"/>
            </a:outerShdw>
          </a:effectLst>
        </p:spPr>
        <p:txBody>
          <a:bodyPr lIns="92075" tIns="46038" rIns="92075" bIns="46038">
            <a:spAutoFit/>
          </a:bodyPr>
          <a:lstStyle/>
          <a:p>
            <a:pPr algn="l">
              <a:lnSpc>
                <a:spcPct val="20000"/>
              </a:lnSpc>
              <a:spcBef>
                <a:spcPct val="30000"/>
              </a:spcBef>
            </a:pPr>
            <a:endParaRPr lang="en-US" sz="2000">
              <a:solidFill>
                <a:schemeClr val="tx1"/>
              </a:solidFill>
              <a:latin typeface="Arial" charset="0"/>
            </a:endParaRPr>
          </a:p>
          <a:p>
            <a:pPr algn="l"/>
            <a:r>
              <a:rPr lang="en-US" sz="1600" b="0" u="sng">
                <a:solidFill>
                  <a:schemeClr val="tx1"/>
                </a:solidFill>
                <a:latin typeface="Arial" charset="0"/>
              </a:rPr>
              <a:t>Personal</a:t>
            </a:r>
            <a:endParaRPr lang="en-US" sz="1600" b="0">
              <a:solidFill>
                <a:schemeClr val="tx1"/>
              </a:solidFill>
              <a:latin typeface="Arial" charset="0"/>
            </a:endParaRPr>
          </a:p>
          <a:p>
            <a:pPr algn="l"/>
            <a:r>
              <a:rPr lang="en-US" sz="1600" b="0">
                <a:solidFill>
                  <a:schemeClr val="tx1"/>
                </a:solidFill>
                <a:latin typeface="Arial" charset="0"/>
              </a:rPr>
              <a:t>	Self-starter, can finish jobs without supervision.</a:t>
            </a:r>
          </a:p>
          <a:p>
            <a:pPr algn="l"/>
            <a:r>
              <a:rPr lang="en-US" sz="1600" b="0">
                <a:solidFill>
                  <a:schemeClr val="tx1"/>
                </a:solidFill>
                <a:latin typeface="Arial" charset="0"/>
              </a:rPr>
              <a:t>	Marital status: single		Birth: 6/15/80</a:t>
            </a:r>
          </a:p>
          <a:p>
            <a:pPr algn="l"/>
            <a:r>
              <a:rPr lang="en-US" sz="1600" b="0">
                <a:solidFill>
                  <a:schemeClr val="tx1"/>
                </a:solidFill>
                <a:latin typeface="Arial" charset="0"/>
              </a:rPr>
              <a:t>	Health:  Excellent			Hobbies: Knitting, singing,</a:t>
            </a:r>
          </a:p>
          <a:p>
            <a:pPr algn="l"/>
            <a:r>
              <a:rPr lang="en-US" sz="1600" b="0">
                <a:solidFill>
                  <a:schemeClr val="tx1"/>
                </a:solidFill>
                <a:latin typeface="Arial" charset="0"/>
              </a:rPr>
              <a:t>					like to read</a:t>
            </a:r>
          </a:p>
          <a:p>
            <a:pPr algn="l"/>
            <a:r>
              <a:rPr lang="en-US" sz="1600" b="0">
                <a:solidFill>
                  <a:schemeClr val="tx1"/>
                </a:solidFill>
                <a:latin typeface="Arial" charset="0"/>
              </a:rPr>
              <a:t>	First Baptist Gospel Choir		Awards: Spirit Award, </a:t>
            </a:r>
          </a:p>
          <a:p>
            <a:pPr algn="l"/>
            <a:r>
              <a:rPr lang="en-US" sz="1600" b="0">
                <a:solidFill>
                  <a:schemeClr val="tx1"/>
                </a:solidFill>
                <a:latin typeface="Arial" charset="0"/>
              </a:rPr>
              <a:t>					Oakland High School</a:t>
            </a:r>
          </a:p>
          <a:p>
            <a:pPr algn="l"/>
            <a:r>
              <a:rPr lang="en-US" sz="1600" b="0">
                <a:solidFill>
                  <a:schemeClr val="tx1"/>
                </a:solidFill>
                <a:latin typeface="Arial" charset="0"/>
              </a:rPr>
              <a:t>	Dean’s List, college, 2 semesters</a:t>
            </a:r>
            <a:endParaRPr lang="en-US" sz="2000" b="0">
              <a:solidFill>
                <a:schemeClr val="tx1"/>
              </a:solidFill>
              <a:latin typeface="Arial" charset="0"/>
            </a:endParaRPr>
          </a:p>
          <a:p>
            <a:pPr algn="l"/>
            <a:r>
              <a:rPr lang="en-US" sz="2000" b="0">
                <a:solidFill>
                  <a:schemeClr val="tx1"/>
                </a:solidFill>
                <a:latin typeface="Arial" charset="0"/>
              </a:rPr>
              <a:t>                                                                 </a:t>
            </a:r>
            <a:r>
              <a:rPr lang="en-US" sz="1600">
                <a:solidFill>
                  <a:schemeClr val="tx1"/>
                </a:solidFill>
                <a:latin typeface="Arial" charset="0"/>
              </a:rPr>
              <a: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867"/>
                                        </p:tgtEl>
                                        <p:attrNameLst>
                                          <p:attrName>style.visibility</p:attrName>
                                        </p:attrNameLst>
                                      </p:cBhvr>
                                      <p:to>
                                        <p:strVal val="visible"/>
                                      </p:to>
                                    </p:set>
                                    <p:animEffect transition="in" filter="dissolve">
                                      <p:cBhvr>
                                        <p:cTn id="7" dur="5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Ch. 13–</a:t>
            </a:r>
            <a:fld id="{D4564B1F-B878-4C5F-908D-DC816ECCDFB8}" type="slidenum">
              <a:rPr lang="en-US"/>
              <a:pPr/>
              <a:t>23</a:t>
            </a:fld>
            <a:endParaRPr lang="en-US"/>
          </a:p>
        </p:txBody>
      </p:sp>
      <p:sp>
        <p:nvSpPr>
          <p:cNvPr id="37891" name="Rectangle 3"/>
          <p:cNvSpPr>
            <a:spLocks noChangeArrowheads="1"/>
          </p:cNvSpPr>
          <p:nvPr/>
        </p:nvSpPr>
        <p:spPr bwMode="auto">
          <a:xfrm>
            <a:off x="693738" y="2098675"/>
            <a:ext cx="7748587" cy="3251200"/>
          </a:xfrm>
          <a:prstGeom prst="rect">
            <a:avLst/>
          </a:prstGeom>
          <a:solidFill>
            <a:srgbClr val="FFFFFF"/>
          </a:solidFill>
          <a:ln w="12700">
            <a:solidFill>
              <a:schemeClr val="tx1"/>
            </a:solidFill>
            <a:miter lim="800000"/>
            <a:headEnd/>
            <a:tailEnd/>
          </a:ln>
          <a:effectLst>
            <a:outerShdw dist="107763" dir="2700000" algn="ctr" rotWithShape="0">
              <a:srgbClr val="5F5F5F"/>
            </a:outerShdw>
          </a:effectLst>
        </p:spPr>
        <p:txBody>
          <a:bodyPr lIns="92075" tIns="46038" rIns="92075" bIns="46038">
            <a:spAutoFit/>
          </a:bodyPr>
          <a:lstStyle/>
          <a:p>
            <a:pPr algn="l">
              <a:lnSpc>
                <a:spcPct val="20000"/>
              </a:lnSpc>
              <a:spcBef>
                <a:spcPct val="30000"/>
              </a:spcBef>
            </a:pPr>
            <a:endParaRPr lang="en-US" sz="2000">
              <a:solidFill>
                <a:schemeClr val="tx1"/>
              </a:solidFill>
              <a:latin typeface="Arial" charset="0"/>
            </a:endParaRPr>
          </a:p>
          <a:p>
            <a:r>
              <a:rPr lang="en-US" sz="1800">
                <a:solidFill>
                  <a:schemeClr val="tx1"/>
                </a:solidFill>
                <a:latin typeface="Arial" charset="0"/>
              </a:rPr>
              <a:t>Jennifer Marie Jenkins</a:t>
            </a:r>
            <a:endParaRPr lang="en-US" sz="1600" b="0">
              <a:solidFill>
                <a:schemeClr val="tx1"/>
              </a:solidFill>
              <a:latin typeface="Arial" charset="0"/>
            </a:endParaRPr>
          </a:p>
          <a:p>
            <a:r>
              <a:rPr lang="en-US" sz="1600" b="0">
                <a:solidFill>
                  <a:schemeClr val="tx1"/>
                </a:solidFill>
                <a:latin typeface="Arial" charset="0"/>
              </a:rPr>
              <a:t>3320 Lafayette Street, #12</a:t>
            </a:r>
          </a:p>
          <a:p>
            <a:r>
              <a:rPr lang="en-US" sz="1600" b="0">
                <a:solidFill>
                  <a:schemeClr val="tx1"/>
                </a:solidFill>
                <a:latin typeface="Arial" charset="0"/>
              </a:rPr>
              <a:t>San Leandro, CA 94561</a:t>
            </a:r>
          </a:p>
          <a:p>
            <a:r>
              <a:rPr lang="en-US" sz="1600" b="0">
                <a:solidFill>
                  <a:schemeClr val="tx1"/>
                </a:solidFill>
                <a:latin typeface="Arial" charset="0"/>
              </a:rPr>
              <a:t>(415) 781-5592</a:t>
            </a:r>
            <a:endParaRPr lang="en-US" sz="2000" b="0">
              <a:solidFill>
                <a:schemeClr val="tx1"/>
              </a:solidFill>
              <a:latin typeface="Arial" charset="0"/>
            </a:endParaRPr>
          </a:p>
          <a:p>
            <a:pPr algn="l"/>
            <a:endParaRPr lang="en-US" sz="1600" b="0">
              <a:solidFill>
                <a:schemeClr val="tx1"/>
              </a:solidFill>
              <a:latin typeface="Arial" charset="0"/>
            </a:endParaRPr>
          </a:p>
          <a:p>
            <a:r>
              <a:rPr lang="en-US" sz="1600" b="0">
                <a:solidFill>
                  <a:schemeClr val="tx1"/>
                </a:solidFill>
                <a:latin typeface="Arial" charset="0"/>
              </a:rPr>
              <a:t>Objective: Administrative position involving</a:t>
            </a:r>
          </a:p>
          <a:p>
            <a:pPr>
              <a:buFontTx/>
              <a:buChar char="•"/>
            </a:pPr>
            <a:r>
              <a:rPr lang="en-US" sz="1600" b="0">
                <a:solidFill>
                  <a:schemeClr val="tx1"/>
                </a:solidFill>
                <a:latin typeface="Arial" charset="0"/>
              </a:rPr>
              <a:t> Payroll   • Accounting   • Employee Benefits   • Customer Service</a:t>
            </a:r>
          </a:p>
          <a:p>
            <a:pPr algn="l"/>
            <a:endParaRPr lang="en-US" sz="1600" b="0">
              <a:solidFill>
                <a:schemeClr val="tx1"/>
              </a:solidFill>
              <a:latin typeface="Arial" charset="0"/>
            </a:endParaRPr>
          </a:p>
          <a:p>
            <a:pPr algn="l"/>
            <a:r>
              <a:rPr lang="en-US" sz="1600" b="0">
                <a:solidFill>
                  <a:schemeClr val="tx1"/>
                </a:solidFill>
                <a:latin typeface="Arial" charset="0"/>
              </a:rPr>
              <a:t>SUMMARY OF QUALIFICATIONS</a:t>
            </a:r>
          </a:p>
          <a:p>
            <a:pPr algn="l"/>
            <a:r>
              <a:rPr lang="en-US" sz="1600" b="0">
                <a:solidFill>
                  <a:schemeClr val="tx1"/>
                </a:solidFill>
                <a:latin typeface="Arial" charset="0"/>
              </a:rPr>
              <a:t>• Two years’ experience in responsible administrative and accounting positions</a:t>
            </a:r>
          </a:p>
          <a:p>
            <a:pPr algn="l"/>
            <a:r>
              <a:rPr lang="en-US" sz="1600" b="0">
                <a:solidFill>
                  <a:schemeClr val="tx1"/>
                </a:solidFill>
                <a:latin typeface="Arial" charset="0"/>
              </a:rPr>
              <a:t>• Disciplined self-starter; able to work without supervision</a:t>
            </a:r>
          </a:p>
          <a:p>
            <a:pPr algn="l"/>
            <a:r>
              <a:rPr lang="en-US" sz="1600" b="0">
                <a:solidFill>
                  <a:schemeClr val="tx1"/>
                </a:solidFill>
                <a:latin typeface="Arial" charset="0"/>
              </a:rPr>
              <a:t>• Proficient with PCs including Word, Excel, and the Internet</a:t>
            </a:r>
          </a:p>
          <a:p>
            <a:pPr algn="l"/>
            <a:endParaRPr lang="en-US" sz="800" b="0">
              <a:solidFill>
                <a:schemeClr val="tx1"/>
              </a:solidFill>
              <a:latin typeface="Arial" charset="0"/>
            </a:endParaRPr>
          </a:p>
        </p:txBody>
      </p:sp>
      <p:sp>
        <p:nvSpPr>
          <p:cNvPr id="37893" name="Rectangle 5"/>
          <p:cNvSpPr>
            <a:spLocks noGrp="1" noChangeArrowheads="1"/>
          </p:cNvSpPr>
          <p:nvPr>
            <p:ph type="title"/>
          </p:nvPr>
        </p:nvSpPr>
        <p:spPr>
          <a:xfrm>
            <a:off x="261938" y="304800"/>
            <a:ext cx="8610600" cy="1104900"/>
          </a:xfrm>
          <a:noFill/>
          <a:ln/>
        </p:spPr>
        <p:txBody>
          <a:bodyPr/>
          <a:lstStyle/>
          <a:p>
            <a:r>
              <a:rPr lang="en-US"/>
              <a:t>Improved Résumé</a:t>
            </a:r>
          </a:p>
        </p:txBody>
      </p:sp>
    </p:spTree>
  </p:cSld>
  <p:clrMapOvr>
    <a:masterClrMapping/>
  </p:clrMapOvr>
  <p:transition spd="slow">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dissolve">
                                      <p:cBhvr>
                                        <p:cTn id="7" dur="5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Ch. 13–</a:t>
            </a:r>
            <a:fld id="{BAA1DE70-F7C1-462D-86D2-5AEF2F66E748}" type="slidenum">
              <a:rPr lang="en-US"/>
              <a:pPr/>
              <a:t>24</a:t>
            </a:fld>
            <a:endParaRPr lang="en-US"/>
          </a:p>
        </p:txBody>
      </p:sp>
      <p:sp>
        <p:nvSpPr>
          <p:cNvPr id="38915" name="Rectangle 3"/>
          <p:cNvSpPr>
            <a:spLocks noChangeArrowheads="1"/>
          </p:cNvSpPr>
          <p:nvPr/>
        </p:nvSpPr>
        <p:spPr bwMode="auto">
          <a:xfrm>
            <a:off x="693738" y="2093913"/>
            <a:ext cx="7748587" cy="3646487"/>
          </a:xfrm>
          <a:prstGeom prst="rect">
            <a:avLst/>
          </a:prstGeom>
          <a:solidFill>
            <a:srgbClr val="FFFFFF"/>
          </a:solidFill>
          <a:ln w="12700">
            <a:solidFill>
              <a:schemeClr val="tx1"/>
            </a:solidFill>
            <a:miter lim="800000"/>
            <a:headEnd/>
            <a:tailEnd/>
          </a:ln>
          <a:effectLst>
            <a:outerShdw dist="107763" dir="2700000" algn="ctr" rotWithShape="0">
              <a:srgbClr val="5F5F5F"/>
            </a:outerShdw>
          </a:effectLst>
        </p:spPr>
        <p:txBody>
          <a:bodyPr lIns="92075" tIns="46038" rIns="92075" bIns="46038">
            <a:spAutoFit/>
          </a:bodyPr>
          <a:lstStyle/>
          <a:p>
            <a:pPr algn="l">
              <a:lnSpc>
                <a:spcPct val="20000"/>
              </a:lnSpc>
              <a:spcBef>
                <a:spcPct val="30000"/>
              </a:spcBef>
            </a:pPr>
            <a:endParaRPr lang="en-US" sz="2000" dirty="0">
              <a:solidFill>
                <a:schemeClr val="tx1"/>
              </a:solidFill>
              <a:latin typeface="Arial" charset="0"/>
            </a:endParaRPr>
          </a:p>
          <a:p>
            <a:pPr algn="l"/>
            <a:r>
              <a:rPr lang="en-US" sz="1600" b="0" dirty="0">
                <a:solidFill>
                  <a:schemeClr val="tx1"/>
                </a:solidFill>
                <a:latin typeface="Arial" charset="0"/>
              </a:rPr>
              <a:t>• Can be counted on to follow through on every detail, until a task is successfully 	      </a:t>
            </a:r>
            <a:r>
              <a:rPr lang="en-US" sz="1600" b="0" dirty="0">
                <a:solidFill>
                  <a:srgbClr val="FFFFFF"/>
                </a:solidFill>
                <a:latin typeface="Arial" charset="0"/>
              </a:rPr>
              <a:t>..</a:t>
            </a:r>
            <a:r>
              <a:rPr lang="en-US" sz="1600" b="0" dirty="0">
                <a:solidFill>
                  <a:schemeClr val="tx1"/>
                </a:solidFill>
                <a:latin typeface="Arial" charset="0"/>
              </a:rPr>
              <a:t>completed</a:t>
            </a:r>
          </a:p>
          <a:p>
            <a:pPr algn="l"/>
            <a:r>
              <a:rPr lang="en-US" sz="1600" b="0" dirty="0">
                <a:solidFill>
                  <a:schemeClr val="tx1"/>
                </a:solidFill>
                <a:latin typeface="Arial" charset="0"/>
              </a:rPr>
              <a:t>• B.A. degree, San Francisco State University</a:t>
            </a:r>
          </a:p>
          <a:p>
            <a:pPr algn="l"/>
            <a:endParaRPr lang="en-US" sz="1400" b="0" dirty="0">
              <a:solidFill>
                <a:schemeClr val="tx1"/>
              </a:solidFill>
              <a:latin typeface="Arial" charset="0"/>
            </a:endParaRPr>
          </a:p>
          <a:p>
            <a:pPr algn="l"/>
            <a:r>
              <a:rPr lang="en-US" sz="1600" b="0" dirty="0">
                <a:solidFill>
                  <a:schemeClr val="tx1"/>
                </a:solidFill>
                <a:latin typeface="Arial" charset="0"/>
              </a:rPr>
              <a:t>RELEVANT EXPERIENCE</a:t>
            </a:r>
          </a:p>
          <a:p>
            <a:pPr algn="l"/>
            <a:r>
              <a:rPr lang="en-US" sz="1600" b="0" dirty="0">
                <a:solidFill>
                  <a:schemeClr val="tx1"/>
                </a:solidFill>
                <a:latin typeface="Arial" charset="0"/>
              </a:rPr>
              <a:t>10/03 to		Apprentice, Radio Production, KPFA - 94.1, </a:t>
            </a:r>
          </a:p>
          <a:p>
            <a:pPr algn="l"/>
            <a:r>
              <a:rPr lang="en-US" sz="1600" b="0" dirty="0">
                <a:solidFill>
                  <a:schemeClr val="tx1"/>
                </a:solidFill>
                <a:latin typeface="Arial" charset="0"/>
              </a:rPr>
              <a:t>present		Berkeley, CA</a:t>
            </a:r>
          </a:p>
          <a:p>
            <a:pPr algn="l"/>
            <a:r>
              <a:rPr lang="en-US" sz="1600" b="0" dirty="0">
                <a:solidFill>
                  <a:schemeClr val="tx1"/>
                </a:solidFill>
                <a:latin typeface="Arial" charset="0"/>
              </a:rPr>
              <a:t>• As production manager, schedule studios, recruit support staff</a:t>
            </a:r>
          </a:p>
          <a:p>
            <a:pPr algn="l"/>
            <a:r>
              <a:rPr lang="en-US" sz="1600" b="0" dirty="0">
                <a:solidFill>
                  <a:schemeClr val="tx1"/>
                </a:solidFill>
                <a:latin typeface="Arial" charset="0"/>
              </a:rPr>
              <a:t>• Process scripts, permissions, and logs involved in weekly productions</a:t>
            </a:r>
          </a:p>
          <a:p>
            <a:pPr algn="l"/>
            <a:endParaRPr lang="en-US" sz="1400" b="0" dirty="0">
              <a:solidFill>
                <a:schemeClr val="tx1"/>
              </a:solidFill>
              <a:latin typeface="Arial" charset="0"/>
            </a:endParaRPr>
          </a:p>
          <a:p>
            <a:pPr algn="l"/>
            <a:r>
              <a:rPr lang="en-US" sz="1600" b="0" dirty="0">
                <a:solidFill>
                  <a:schemeClr val="tx1"/>
                </a:solidFill>
                <a:latin typeface="Arial" charset="0"/>
              </a:rPr>
              <a:t>2002-03		Financial manager, The Pacifica House (shelter),</a:t>
            </a:r>
          </a:p>
          <a:p>
            <a:pPr algn="l"/>
            <a:r>
              <a:rPr lang="en-US" sz="1600" b="0" dirty="0">
                <a:solidFill>
                  <a:schemeClr val="tx1"/>
                </a:solidFill>
                <a:latin typeface="Arial" charset="0"/>
              </a:rPr>
              <a:t>		San Francisco, CA</a:t>
            </a:r>
          </a:p>
          <a:p>
            <a:pPr algn="l"/>
            <a:r>
              <a:rPr lang="en-US" sz="1600" b="0" dirty="0">
                <a:solidFill>
                  <a:schemeClr val="tx1"/>
                </a:solidFill>
                <a:latin typeface="Arial" charset="0"/>
              </a:rPr>
              <a:t>• Used computer to manage payroll and employee benefits for a staff of 26</a:t>
            </a:r>
          </a:p>
          <a:p>
            <a:pPr algn="l"/>
            <a:r>
              <a:rPr lang="en-US" sz="1600" b="0" dirty="0">
                <a:solidFill>
                  <a:schemeClr val="tx1"/>
                </a:solidFill>
                <a:latin typeface="Arial" charset="0"/>
              </a:rPr>
              <a:t>• Completed all projects on time, despite chronically chaotic environment</a:t>
            </a:r>
          </a:p>
          <a:p>
            <a:pPr algn="l"/>
            <a:endParaRPr lang="en-US" sz="800" b="0" dirty="0">
              <a:solidFill>
                <a:schemeClr val="tx1"/>
              </a:solidFill>
              <a:latin typeface="Arial" charset="0"/>
            </a:endParaRPr>
          </a:p>
        </p:txBody>
      </p:sp>
      <p:sp>
        <p:nvSpPr>
          <p:cNvPr id="38917" name="Rectangle 5"/>
          <p:cNvSpPr>
            <a:spLocks noGrp="1" noChangeArrowheads="1"/>
          </p:cNvSpPr>
          <p:nvPr>
            <p:ph type="title"/>
          </p:nvPr>
        </p:nvSpPr>
        <p:spPr>
          <a:xfrm>
            <a:off x="261938" y="304800"/>
            <a:ext cx="8610600" cy="1104900"/>
          </a:xfrm>
          <a:noFill/>
          <a:ln/>
        </p:spPr>
        <p:txBody>
          <a:bodyPr/>
          <a:lstStyle/>
          <a:p>
            <a:r>
              <a:rPr lang="en-US"/>
              <a:t>Improved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915"/>
                                        </p:tgtEl>
                                        <p:attrNameLst>
                                          <p:attrName>style.visibility</p:attrName>
                                        </p:attrNameLst>
                                      </p:cBhvr>
                                      <p:to>
                                        <p:strVal val="visible"/>
                                      </p:to>
                                    </p:set>
                                    <p:animEffect transition="in" filter="dissolve">
                                      <p:cBhvr>
                                        <p:cTn id="7" dur="500"/>
                                        <p:tgtEl>
                                          <p:spTgt spid="38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Ch. 13–</a:t>
            </a:r>
            <a:fld id="{F73E098B-E1DC-43EC-BE80-DB2FFB60DEBA}" type="slidenum">
              <a:rPr lang="en-US"/>
              <a:pPr/>
              <a:t>25</a:t>
            </a:fld>
            <a:endParaRPr lang="en-US"/>
          </a:p>
        </p:txBody>
      </p:sp>
      <p:sp>
        <p:nvSpPr>
          <p:cNvPr id="39939" name="Rectangle 3"/>
          <p:cNvSpPr>
            <a:spLocks noChangeArrowheads="1"/>
          </p:cNvSpPr>
          <p:nvPr/>
        </p:nvSpPr>
        <p:spPr bwMode="auto">
          <a:xfrm>
            <a:off x="703263" y="2093913"/>
            <a:ext cx="7748587" cy="3922712"/>
          </a:xfrm>
          <a:prstGeom prst="rect">
            <a:avLst/>
          </a:prstGeom>
          <a:solidFill>
            <a:srgbClr val="FFFFFF"/>
          </a:solidFill>
          <a:ln w="12700">
            <a:solidFill>
              <a:schemeClr val="tx1"/>
            </a:solidFill>
            <a:miter lim="800000"/>
            <a:headEnd/>
            <a:tailEnd/>
          </a:ln>
          <a:effectLst>
            <a:outerShdw dist="107763" dir="2700000" algn="ctr" rotWithShape="0">
              <a:srgbClr val="5F5F5F"/>
            </a:outerShdw>
          </a:effectLst>
        </p:spPr>
        <p:txBody>
          <a:bodyPr lIns="92075" tIns="46038" rIns="92075" bIns="46038">
            <a:spAutoFit/>
          </a:bodyPr>
          <a:lstStyle/>
          <a:p>
            <a:pPr algn="l">
              <a:lnSpc>
                <a:spcPct val="20000"/>
              </a:lnSpc>
              <a:spcBef>
                <a:spcPct val="30000"/>
              </a:spcBef>
            </a:pPr>
            <a:endParaRPr lang="en-US" sz="2000">
              <a:solidFill>
                <a:schemeClr val="tx1"/>
              </a:solidFill>
              <a:latin typeface="Arial" charset="0"/>
            </a:endParaRPr>
          </a:p>
          <a:p>
            <a:pPr algn="l"/>
            <a:r>
              <a:rPr lang="en-US" sz="1600" b="0">
                <a:solidFill>
                  <a:schemeClr val="tx1"/>
                </a:solidFill>
                <a:latin typeface="Arial" charset="0"/>
              </a:rPr>
              <a:t>• Managed agency's cash flow, involving funder reimbursements, in-kind donations, </a:t>
            </a:r>
            <a:r>
              <a:rPr lang="en-US" sz="1600" b="0">
                <a:solidFill>
                  <a:srgbClr val="FFFFFF"/>
                </a:solidFill>
                <a:latin typeface="Arial" charset="0"/>
              </a:rPr>
              <a:t>..</a:t>
            </a:r>
            <a:r>
              <a:rPr lang="en-US" sz="1600" b="0">
                <a:solidFill>
                  <a:schemeClr val="tx1"/>
                </a:solidFill>
                <a:latin typeface="Arial" charset="0"/>
              </a:rPr>
              <a:t>and fund-raising</a:t>
            </a:r>
          </a:p>
          <a:p>
            <a:pPr algn="l"/>
            <a:r>
              <a:rPr lang="en-US" sz="1600" b="0">
                <a:solidFill>
                  <a:schemeClr val="tx1"/>
                </a:solidFill>
                <a:latin typeface="Arial" charset="0"/>
              </a:rPr>
              <a:t>• Processed all accounts payable and receivable, monthly, and quarterly statistical </a:t>
            </a:r>
            <a:r>
              <a:rPr lang="en-US" sz="1600" b="0">
                <a:solidFill>
                  <a:srgbClr val="FFFFFF"/>
                </a:solidFill>
                <a:latin typeface="Arial" charset="0"/>
              </a:rPr>
              <a:t>..</a:t>
            </a:r>
            <a:r>
              <a:rPr lang="en-US" sz="1600" b="0">
                <a:solidFill>
                  <a:schemeClr val="tx1"/>
                </a:solidFill>
                <a:latin typeface="Arial" charset="0"/>
              </a:rPr>
              <a:t>reports for local, state, and federal funding agencies; oversaw petty cash</a:t>
            </a:r>
          </a:p>
          <a:p>
            <a:pPr algn="l"/>
            <a:r>
              <a:rPr lang="en-US" sz="1600" b="0">
                <a:solidFill>
                  <a:schemeClr val="tx1"/>
                </a:solidFill>
                <a:latin typeface="Arial" charset="0"/>
              </a:rPr>
              <a:t>• Designed a flow chart to track success of a $25,000 fund-raising project</a:t>
            </a:r>
          </a:p>
          <a:p>
            <a:pPr algn="l"/>
            <a:endParaRPr lang="en-US" sz="1400" b="0">
              <a:solidFill>
                <a:schemeClr val="tx1"/>
              </a:solidFill>
              <a:latin typeface="Arial" charset="0"/>
            </a:endParaRPr>
          </a:p>
          <a:p>
            <a:pPr algn="l"/>
            <a:r>
              <a:rPr lang="en-US" sz="1600" b="0">
                <a:solidFill>
                  <a:schemeClr val="tx1"/>
                </a:solidFill>
                <a:latin typeface="Arial" charset="0"/>
              </a:rPr>
              <a:t>Spring, 1999           Publicity coordinator, Renaissance Rainbow (performance arts 	               troupe), San Francisco, CA</a:t>
            </a:r>
          </a:p>
          <a:p>
            <a:pPr algn="l"/>
            <a:r>
              <a:rPr lang="en-US" sz="1600" b="0">
                <a:solidFill>
                  <a:schemeClr val="tx1"/>
                </a:solidFill>
                <a:latin typeface="Arial" charset="0"/>
              </a:rPr>
              <a:t>• Scheduled all media interviews and supervised volunteers</a:t>
            </a:r>
          </a:p>
          <a:p>
            <a:pPr algn="l"/>
            <a:r>
              <a:rPr lang="en-US" sz="1600" b="0">
                <a:solidFill>
                  <a:schemeClr val="tx1"/>
                </a:solidFill>
                <a:latin typeface="Arial" charset="0"/>
              </a:rPr>
              <a:t>• Coordinated publicity mailings for African-American Performance Arts Festival</a:t>
            </a:r>
          </a:p>
          <a:p>
            <a:pPr algn="l"/>
            <a:endParaRPr lang="en-US" sz="1600" b="0">
              <a:solidFill>
                <a:schemeClr val="tx1"/>
              </a:solidFill>
              <a:latin typeface="Arial" charset="0"/>
            </a:endParaRPr>
          </a:p>
          <a:p>
            <a:pPr algn="l"/>
            <a:r>
              <a:rPr lang="en-US" sz="1600" b="0">
                <a:solidFill>
                  <a:schemeClr val="tx1"/>
                </a:solidFill>
                <a:latin typeface="Arial" charset="0"/>
              </a:rPr>
              <a:t>1999-01	               Temp positions, Manpower Temporary Services, San            	  	               Francisco, CA</a:t>
            </a:r>
          </a:p>
          <a:p>
            <a:pPr algn="l"/>
            <a:r>
              <a:rPr lang="en-US" sz="1600" b="0">
                <a:solidFill>
                  <a:schemeClr val="tx1"/>
                </a:solidFill>
                <a:latin typeface="Arial" charset="0"/>
              </a:rPr>
              <a:t>• Developed customer service skills as telephone interviewer for Dorhring </a:t>
            </a:r>
            <a:r>
              <a:rPr lang="en-US" sz="1600" b="0">
                <a:solidFill>
                  <a:srgbClr val="FFFFFF"/>
                </a:solidFill>
                <a:latin typeface="Arial" charset="0"/>
              </a:rPr>
              <a:t>..</a:t>
            </a:r>
            <a:r>
              <a:rPr lang="en-US" sz="1600" b="0">
                <a:solidFill>
                  <a:schemeClr val="tx1"/>
                </a:solidFill>
                <a:latin typeface="Arial" charset="0"/>
              </a:rPr>
              <a:t>Company</a:t>
            </a:r>
          </a:p>
          <a:p>
            <a:pPr algn="l"/>
            <a:endParaRPr lang="en-US" sz="800" b="0">
              <a:solidFill>
                <a:schemeClr val="tx1"/>
              </a:solidFill>
              <a:latin typeface="Arial" charset="0"/>
            </a:endParaRPr>
          </a:p>
        </p:txBody>
      </p:sp>
      <p:sp>
        <p:nvSpPr>
          <p:cNvPr id="39941" name="Rectangle 5"/>
          <p:cNvSpPr>
            <a:spLocks noGrp="1" noChangeArrowheads="1"/>
          </p:cNvSpPr>
          <p:nvPr>
            <p:ph type="title"/>
          </p:nvPr>
        </p:nvSpPr>
        <p:spPr>
          <a:xfrm>
            <a:off x="261938" y="304800"/>
            <a:ext cx="8610600" cy="1104900"/>
          </a:xfrm>
          <a:noFill/>
          <a:ln/>
        </p:spPr>
        <p:txBody>
          <a:bodyPr/>
          <a:lstStyle/>
          <a:p>
            <a:r>
              <a:rPr lang="en-US" dirty="0"/>
              <a:t>Improved Résumé</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dissolve">
                                      <p:cBhvr>
                                        <p:cTn id="7" dur="500"/>
                                        <p:tgtEl>
                                          <p:spTgt spid="399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Ch. 13–</a:t>
            </a:r>
            <a:fld id="{C76134E9-A7D3-4D08-A04E-1B3FC9109C99}" type="slidenum">
              <a:rPr lang="en-US"/>
              <a:pPr/>
              <a:t>26</a:t>
            </a:fld>
            <a:endParaRPr lang="en-US"/>
          </a:p>
        </p:txBody>
      </p:sp>
      <p:sp>
        <p:nvSpPr>
          <p:cNvPr id="40962" name="Rectangle 2"/>
          <p:cNvSpPr>
            <a:spLocks noGrp="1" noChangeArrowheads="1"/>
          </p:cNvSpPr>
          <p:nvPr>
            <p:ph type="title"/>
          </p:nvPr>
        </p:nvSpPr>
        <p:spPr>
          <a:xfrm>
            <a:off x="261938" y="304800"/>
            <a:ext cx="8610600" cy="1104900"/>
          </a:xfrm>
          <a:noFill/>
          <a:ln/>
        </p:spPr>
        <p:txBody>
          <a:bodyPr/>
          <a:lstStyle/>
          <a:p>
            <a:r>
              <a:rPr lang="en-US"/>
              <a:t>Improved Résumé</a:t>
            </a:r>
          </a:p>
        </p:txBody>
      </p:sp>
      <p:sp>
        <p:nvSpPr>
          <p:cNvPr id="40963" name="Rectangle 3"/>
          <p:cNvSpPr>
            <a:spLocks noChangeArrowheads="1"/>
          </p:cNvSpPr>
          <p:nvPr/>
        </p:nvSpPr>
        <p:spPr bwMode="auto">
          <a:xfrm>
            <a:off x="703263" y="2112963"/>
            <a:ext cx="7748587" cy="2455862"/>
          </a:xfrm>
          <a:prstGeom prst="rect">
            <a:avLst/>
          </a:prstGeom>
          <a:solidFill>
            <a:srgbClr val="FFFFFF"/>
          </a:solidFill>
          <a:ln w="12700">
            <a:solidFill>
              <a:schemeClr val="tx1"/>
            </a:solidFill>
            <a:miter lim="800000"/>
            <a:headEnd/>
            <a:tailEnd/>
          </a:ln>
          <a:effectLst>
            <a:outerShdw dist="107763" dir="2700000" algn="ctr" rotWithShape="0">
              <a:srgbClr val="5F5F5F"/>
            </a:outerShdw>
          </a:effectLst>
        </p:spPr>
        <p:txBody>
          <a:bodyPr lIns="92075" tIns="46038" rIns="92075" bIns="46038">
            <a:spAutoFit/>
          </a:bodyPr>
          <a:lstStyle/>
          <a:p>
            <a:pPr algn="l">
              <a:lnSpc>
                <a:spcPct val="20000"/>
              </a:lnSpc>
              <a:spcBef>
                <a:spcPct val="30000"/>
              </a:spcBef>
            </a:pPr>
            <a:endParaRPr lang="en-US" sz="2000">
              <a:solidFill>
                <a:schemeClr val="tx1"/>
              </a:solidFill>
              <a:latin typeface="Arial" charset="0"/>
            </a:endParaRPr>
          </a:p>
          <a:p>
            <a:pPr algn="l"/>
            <a:r>
              <a:rPr lang="en-US" sz="1600" b="0">
                <a:solidFill>
                  <a:schemeClr val="tx1"/>
                </a:solidFill>
                <a:latin typeface="Arial" charset="0"/>
              </a:rPr>
              <a:t>• Maintained files, routed incoming telephone calls, input employee progress </a:t>
            </a:r>
            <a:r>
              <a:rPr lang="en-US" sz="1600" b="0">
                <a:solidFill>
                  <a:srgbClr val="FFFFFF"/>
                </a:solidFill>
                <a:latin typeface="Arial" charset="0"/>
              </a:rPr>
              <a:t>..</a:t>
            </a:r>
            <a:r>
              <a:rPr lang="en-US" sz="1600" b="0">
                <a:solidFill>
                  <a:schemeClr val="tx1"/>
                </a:solidFill>
                <a:latin typeface="Arial" charset="0"/>
              </a:rPr>
              <a:t>journals, prepared interoffice memos, recorded accounts payable checks, </a:t>
            </a:r>
            <a:r>
              <a:rPr lang="en-US" sz="1600" b="0">
                <a:solidFill>
                  <a:srgbClr val="FFFFFF"/>
                </a:solidFill>
                <a:latin typeface="Arial" charset="0"/>
              </a:rPr>
              <a:t>..</a:t>
            </a:r>
            <a:r>
              <a:rPr lang="en-US" sz="1600" b="0">
                <a:solidFill>
                  <a:schemeClr val="tx1"/>
                </a:solidFill>
                <a:latin typeface="Arial" charset="0"/>
              </a:rPr>
              <a:t>keyboarded accounts payable correspondence, learned e-mail systems in various </a:t>
            </a:r>
            <a:r>
              <a:rPr lang="en-US" sz="1600" b="0">
                <a:solidFill>
                  <a:srgbClr val="FFFFFF"/>
                </a:solidFill>
                <a:latin typeface="Arial" charset="0"/>
              </a:rPr>
              <a:t>..</a:t>
            </a:r>
            <a:r>
              <a:rPr lang="en-US" sz="1600" b="0">
                <a:solidFill>
                  <a:schemeClr val="tx1"/>
                </a:solidFill>
                <a:latin typeface="Arial" charset="0"/>
              </a:rPr>
              <a:t>assignments</a:t>
            </a:r>
          </a:p>
          <a:p>
            <a:pPr algn="l"/>
            <a:endParaRPr lang="en-US" sz="1400" b="0">
              <a:solidFill>
                <a:schemeClr val="tx1"/>
              </a:solidFill>
              <a:latin typeface="Arial" charset="0"/>
            </a:endParaRPr>
          </a:p>
          <a:p>
            <a:pPr algn="l"/>
            <a:r>
              <a:rPr lang="en-US" sz="1600" b="0">
                <a:solidFill>
                  <a:schemeClr val="tx1"/>
                </a:solidFill>
                <a:latin typeface="Arial" charset="0"/>
              </a:rPr>
              <a:t>EDUCATION</a:t>
            </a:r>
            <a:endParaRPr lang="en-US" sz="1400" b="0">
              <a:solidFill>
                <a:schemeClr val="tx1"/>
              </a:solidFill>
              <a:latin typeface="Arial" charset="0"/>
            </a:endParaRPr>
          </a:p>
          <a:p>
            <a:pPr algn="l"/>
            <a:r>
              <a:rPr lang="en-US" sz="1600" b="0">
                <a:solidFill>
                  <a:schemeClr val="tx1"/>
                </a:solidFill>
                <a:latin typeface="Arial" charset="0"/>
              </a:rPr>
              <a:t>B.A. in Broadcast Communication Arts, San Francisco State University, 2002 </a:t>
            </a:r>
          </a:p>
          <a:p>
            <a:pPr algn="l"/>
            <a:r>
              <a:rPr lang="en-US" sz="1600" b="0">
                <a:solidFill>
                  <a:schemeClr val="tx1"/>
                </a:solidFill>
                <a:latin typeface="Arial" charset="0"/>
              </a:rPr>
              <a:t>GPA in major: 3.2</a:t>
            </a:r>
          </a:p>
          <a:p>
            <a:pPr algn="l"/>
            <a:r>
              <a:rPr lang="en-US" sz="1600" b="0">
                <a:solidFill>
                  <a:schemeClr val="tx1"/>
                </a:solidFill>
                <a:latin typeface="Arial" charset="0"/>
              </a:rPr>
              <a:t>Dean's list, 2 semesters</a:t>
            </a:r>
          </a:p>
          <a:p>
            <a:pPr algn="l"/>
            <a:endParaRPr lang="en-US" sz="800" b="0">
              <a:solidFill>
                <a:schemeClr val="tx1"/>
              </a:solidFill>
              <a:latin typeface="Arial"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63"/>
                                        </p:tgtEl>
                                        <p:attrNameLst>
                                          <p:attrName>style.visibility</p:attrName>
                                        </p:attrNameLst>
                                      </p:cBhvr>
                                      <p:to>
                                        <p:strVal val="visible"/>
                                      </p:to>
                                    </p:set>
                                    <p:animEffect transition="in" filter="dissolve">
                                      <p:cBhvr>
                                        <p:cTn id="7" dur="500"/>
                                        <p:tgtEl>
                                          <p:spTgt spid="409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Recapitulation</a:t>
            </a:r>
            <a:endParaRPr lang="en-US" dirty="0"/>
          </a:p>
        </p:txBody>
      </p:sp>
      <p:sp>
        <p:nvSpPr>
          <p:cNvPr id="3" name="Content Placeholder 2"/>
          <p:cNvSpPr>
            <a:spLocks noGrp="1"/>
          </p:cNvSpPr>
          <p:nvPr>
            <p:ph idx="1"/>
          </p:nvPr>
        </p:nvSpPr>
        <p:spPr/>
        <p:txBody>
          <a:bodyPr>
            <a:normAutofit fontScale="25000" lnSpcReduction="20000"/>
          </a:bodyPr>
          <a:lstStyle/>
          <a:p>
            <a:pPr>
              <a:lnSpc>
                <a:spcPct val="85000"/>
              </a:lnSpc>
              <a:spcBef>
                <a:spcPct val="30000"/>
              </a:spcBef>
              <a:spcAft>
                <a:spcPct val="30000"/>
              </a:spcAft>
            </a:pPr>
            <a:r>
              <a:rPr lang="en-US" sz="11200" dirty="0" smtClean="0">
                <a:latin typeface="Arial" pitchFamily="34" charset="0"/>
                <a:cs typeface="Arial" pitchFamily="34" charset="0"/>
              </a:rPr>
              <a:t>French Word </a:t>
            </a:r>
            <a:r>
              <a:rPr lang="en-US" sz="11200" i="1" dirty="0" smtClean="0">
                <a:latin typeface="Arial" pitchFamily="34" charset="0"/>
                <a:cs typeface="Arial" pitchFamily="34" charset="0"/>
              </a:rPr>
              <a:t>resume</a:t>
            </a:r>
            <a:r>
              <a:rPr lang="en-US" sz="11200" dirty="0" smtClean="0">
                <a:latin typeface="Arial" pitchFamily="34" charset="0"/>
                <a:cs typeface="Arial" pitchFamily="34" charset="0"/>
              </a:rPr>
              <a:t> meaning “to summarize”</a:t>
            </a:r>
          </a:p>
          <a:p>
            <a:pPr>
              <a:lnSpc>
                <a:spcPct val="85000"/>
              </a:lnSpc>
              <a:spcBef>
                <a:spcPct val="30000"/>
              </a:spcBef>
              <a:spcAft>
                <a:spcPct val="30000"/>
              </a:spcAft>
            </a:pPr>
            <a:r>
              <a:rPr lang="en-US" sz="11200" dirty="0" smtClean="0">
                <a:latin typeface="Arial" pitchFamily="34" charset="0"/>
                <a:cs typeface="Arial" pitchFamily="34" charset="0"/>
              </a:rPr>
              <a:t>Common Résumé Problems</a:t>
            </a:r>
          </a:p>
          <a:p>
            <a:pPr>
              <a:lnSpc>
                <a:spcPct val="85000"/>
              </a:lnSpc>
              <a:spcBef>
                <a:spcPct val="30000"/>
              </a:spcBef>
              <a:spcAft>
                <a:spcPct val="30000"/>
              </a:spcAft>
            </a:pPr>
            <a:r>
              <a:rPr lang="en-US" sz="11200" dirty="0" smtClean="0">
                <a:latin typeface="Arial" pitchFamily="34" charset="0"/>
                <a:cs typeface="Arial" pitchFamily="34" charset="0"/>
              </a:rPr>
              <a:t>Some considerations before starting résumé</a:t>
            </a:r>
          </a:p>
          <a:p>
            <a:pPr>
              <a:lnSpc>
                <a:spcPct val="85000"/>
              </a:lnSpc>
              <a:spcBef>
                <a:spcPct val="30000"/>
              </a:spcBef>
              <a:spcAft>
                <a:spcPct val="30000"/>
              </a:spcAft>
            </a:pPr>
            <a:r>
              <a:rPr lang="en-US" sz="11200" dirty="0" smtClean="0">
                <a:latin typeface="Arial" pitchFamily="34" charset="0"/>
                <a:cs typeface="Arial" pitchFamily="34" charset="0"/>
              </a:rPr>
              <a:t>Writing a Persuasive Résumé</a:t>
            </a:r>
          </a:p>
          <a:p>
            <a:pPr>
              <a:lnSpc>
                <a:spcPct val="85000"/>
              </a:lnSpc>
              <a:spcBef>
                <a:spcPct val="30000"/>
              </a:spcBef>
              <a:spcAft>
                <a:spcPct val="30000"/>
              </a:spcAft>
              <a:buNone/>
            </a:pPr>
            <a:r>
              <a:rPr lang="en-US" sz="11200" dirty="0">
                <a:latin typeface="Arial" pitchFamily="34" charset="0"/>
                <a:cs typeface="Arial" pitchFamily="34" charset="0"/>
              </a:rPr>
              <a:t>	</a:t>
            </a:r>
            <a:r>
              <a:rPr lang="en-US" sz="11200" dirty="0" smtClean="0">
                <a:latin typeface="Arial" pitchFamily="34" charset="0"/>
                <a:cs typeface="Arial" pitchFamily="34" charset="0"/>
              </a:rPr>
              <a:t>	The major sections of a traditional résumé.</a:t>
            </a:r>
          </a:p>
          <a:p>
            <a:pPr>
              <a:lnSpc>
                <a:spcPct val="90000"/>
              </a:lnSpc>
            </a:pPr>
            <a:r>
              <a:rPr lang="en-US" sz="11200" dirty="0">
                <a:latin typeface="Arial" pitchFamily="34" charset="0"/>
                <a:cs typeface="Arial" pitchFamily="34" charset="0"/>
              </a:rPr>
              <a:t>	</a:t>
            </a:r>
            <a:r>
              <a:rPr lang="en-US" sz="11200" dirty="0" smtClean="0">
                <a:latin typeface="Arial" pitchFamily="34" charset="0"/>
                <a:cs typeface="Arial" pitchFamily="34" charset="0"/>
              </a:rPr>
              <a:t>	Heading and Objective				</a:t>
            </a:r>
          </a:p>
          <a:p>
            <a:pPr lvl="1">
              <a:lnSpc>
                <a:spcPct val="90000"/>
              </a:lnSpc>
            </a:pPr>
            <a:r>
              <a:rPr lang="en-US" sz="11200" dirty="0" smtClean="0">
                <a:latin typeface="Arial" pitchFamily="34" charset="0"/>
                <a:cs typeface="Arial" pitchFamily="34" charset="0"/>
              </a:rPr>
              <a:t>List your name, address, phone.	</a:t>
            </a:r>
          </a:p>
          <a:p>
            <a:pPr lvl="1">
              <a:lnSpc>
                <a:spcPct val="90000"/>
              </a:lnSpc>
            </a:pPr>
            <a:r>
              <a:rPr lang="en-US" sz="11200" dirty="0" smtClean="0">
                <a:latin typeface="Arial" pitchFamily="34" charset="0"/>
                <a:cs typeface="Arial" pitchFamily="34" charset="0"/>
              </a:rPr>
              <a:t>Include a career objective for a targeted job.</a:t>
            </a:r>
          </a:p>
          <a:p>
            <a:pPr>
              <a:lnSpc>
                <a:spcPct val="90000"/>
              </a:lnSpc>
            </a:pPr>
            <a:r>
              <a:rPr lang="en-US" sz="11200" dirty="0" smtClean="0">
                <a:latin typeface="Arial" pitchFamily="34" charset="0"/>
                <a:cs typeface="Arial" pitchFamily="34" charset="0"/>
              </a:rPr>
              <a:t>Education</a:t>
            </a:r>
          </a:p>
          <a:p>
            <a:pPr lvl="1">
              <a:buNone/>
            </a:pPr>
            <a:r>
              <a:rPr lang="en-US" dirty="0" smtClean="0"/>
              <a:t>	</a:t>
            </a:r>
          </a:p>
          <a:p>
            <a:pPr>
              <a:lnSpc>
                <a:spcPct val="90000"/>
              </a:lnSpc>
            </a:pPr>
            <a:endParaRPr lang="en-US" dirty="0" smtClean="0"/>
          </a:p>
          <a:p>
            <a:pPr>
              <a:lnSpc>
                <a:spcPct val="85000"/>
              </a:lnSpc>
              <a:spcBef>
                <a:spcPct val="30000"/>
              </a:spcBef>
              <a:spcAft>
                <a:spcPct val="30000"/>
              </a:spcAft>
              <a:buNone/>
            </a:pPr>
            <a:endParaRPr lang="en-US" dirty="0" smtClean="0"/>
          </a:p>
          <a:p>
            <a:pPr>
              <a:lnSpc>
                <a:spcPct val="85000"/>
              </a:lnSpc>
              <a:spcBef>
                <a:spcPct val="30000"/>
              </a:spcBef>
              <a:spcAft>
                <a:spcPct val="30000"/>
              </a:spcAft>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Recapitulation</a:t>
            </a:r>
            <a:endParaRPr lang="en-US" dirty="0"/>
          </a:p>
        </p:txBody>
      </p:sp>
      <p:sp>
        <p:nvSpPr>
          <p:cNvPr id="3" name="Content Placeholder 2"/>
          <p:cNvSpPr>
            <a:spLocks noGrp="1"/>
          </p:cNvSpPr>
          <p:nvPr>
            <p:ph idx="1"/>
          </p:nvPr>
        </p:nvSpPr>
        <p:spPr/>
        <p:txBody>
          <a:bodyPr>
            <a:normAutofit fontScale="77500" lnSpcReduction="20000"/>
          </a:bodyPr>
          <a:lstStyle/>
          <a:p>
            <a:pPr>
              <a:lnSpc>
                <a:spcPct val="90000"/>
              </a:lnSpc>
            </a:pPr>
            <a:r>
              <a:rPr lang="en-US" sz="5000" dirty="0" smtClean="0"/>
              <a:t>Work Experience				</a:t>
            </a:r>
          </a:p>
          <a:p>
            <a:pPr lvl="1">
              <a:lnSpc>
                <a:spcPct val="90000"/>
              </a:lnSpc>
            </a:pPr>
            <a:r>
              <a:rPr lang="en-US" sz="5000" dirty="0" smtClean="0"/>
              <a:t>Describe your experience.</a:t>
            </a:r>
          </a:p>
          <a:p>
            <a:pPr>
              <a:lnSpc>
                <a:spcPct val="90000"/>
              </a:lnSpc>
            </a:pPr>
            <a:r>
              <a:rPr lang="en-US" sz="5000" dirty="0" smtClean="0"/>
              <a:t>Special </a:t>
            </a:r>
            <a:r>
              <a:rPr lang="en-US" sz="3100" dirty="0" smtClean="0">
                <a:latin typeface="Arial" pitchFamily="34" charset="0"/>
                <a:cs typeface="Arial" pitchFamily="34" charset="0"/>
              </a:rPr>
              <a:t>Skills</a:t>
            </a:r>
            <a:r>
              <a:rPr lang="en-US" sz="5000" dirty="0" smtClean="0"/>
              <a:t>, Achievements, Awards	</a:t>
            </a:r>
          </a:p>
          <a:p>
            <a:pPr lvl="1"/>
            <a:r>
              <a:rPr lang="en-US" sz="5000" dirty="0" smtClean="0"/>
              <a:t>Show that you are well-rounded</a:t>
            </a:r>
          </a:p>
          <a:p>
            <a:pPr lvl="1">
              <a:buNone/>
            </a:pPr>
            <a:endParaRPr lang="en-US" sz="5000" dirty="0" smtClean="0"/>
          </a:p>
          <a:p>
            <a:pPr lvl="1">
              <a:buNone/>
            </a:pPr>
            <a:r>
              <a:rPr lang="en-US" sz="5000" dirty="0" smtClean="0"/>
              <a:t>Poor Résumé </a:t>
            </a:r>
          </a:p>
          <a:p>
            <a:pPr lvl="1">
              <a:buNone/>
            </a:pPr>
            <a:r>
              <a:rPr lang="en-US" sz="5000" dirty="0" smtClean="0"/>
              <a:t>Improved Résumé</a:t>
            </a:r>
            <a:endParaRPr lang="en-US" sz="5000" b="1"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smtClean="0"/>
          </a:p>
          <a:p>
            <a:pPr>
              <a:buNone/>
            </a:pPr>
            <a:endParaRPr lang="en-US" dirty="0"/>
          </a:p>
          <a:p>
            <a:pPr>
              <a:buNone/>
            </a:pPr>
            <a:r>
              <a:rPr lang="en-US" dirty="0" smtClean="0"/>
              <a:t>			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TotalTime>
  <Words>859</Words>
  <Application>Microsoft Office PowerPoint</Application>
  <PresentationFormat>On-screen Show (4:3)</PresentationFormat>
  <Paragraphs>277</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Business Communication Workshop</vt:lpstr>
      <vt:lpstr>Slide 2</vt:lpstr>
      <vt:lpstr>What is a resume?</vt:lpstr>
      <vt:lpstr>Common Résumé Problems</vt:lpstr>
      <vt:lpstr>Before You Start</vt:lpstr>
      <vt:lpstr>Writing a Persuasive Résumé</vt:lpstr>
      <vt:lpstr>Career Objective</vt:lpstr>
      <vt:lpstr>Education</vt:lpstr>
      <vt:lpstr>Slide 9</vt:lpstr>
      <vt:lpstr>Writing a Persuasive Résumé</vt:lpstr>
      <vt:lpstr>Writing a Persuasive Résumé</vt:lpstr>
      <vt:lpstr>Writing a Persuasive Résumé</vt:lpstr>
      <vt:lpstr>Writing a Persuasive Résumé</vt:lpstr>
      <vt:lpstr>Writing a Persuasive Résumé</vt:lpstr>
      <vt:lpstr>Writing a Persuasive Résumé</vt:lpstr>
      <vt:lpstr>Writing a Persuasive Résumé</vt:lpstr>
      <vt:lpstr>Writing a Persuasive Résumé</vt:lpstr>
      <vt:lpstr>Writing a Persuasive Résumé</vt:lpstr>
      <vt:lpstr>Poor Résumé</vt:lpstr>
      <vt:lpstr>Poor Résumé</vt:lpstr>
      <vt:lpstr>Poor Résumé</vt:lpstr>
      <vt:lpstr>Poor Résumé</vt:lpstr>
      <vt:lpstr>Improved Résumé</vt:lpstr>
      <vt:lpstr>Improved Résumé</vt:lpstr>
      <vt:lpstr>Improved Résumé</vt:lpstr>
      <vt:lpstr>Improved Résumé</vt:lpstr>
      <vt:lpstr>Recapitulation</vt:lpstr>
      <vt:lpstr>Recapitulation</vt:lpstr>
      <vt:lpstr>Slide 29</vt:lpstr>
    </vt:vector>
  </TitlesOfParts>
  <Company>Ciit wah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dc:title>
  <dc:creator>Ayaz Qadeer</dc:creator>
  <cp:lastModifiedBy>Administrator</cp:lastModifiedBy>
  <cp:revision>11</cp:revision>
  <dcterms:created xsi:type="dcterms:W3CDTF">2013-05-14T11:49:36Z</dcterms:created>
  <dcterms:modified xsi:type="dcterms:W3CDTF">2013-05-15T14:21:03Z</dcterms:modified>
</cp:coreProperties>
</file>