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1"/>
  </p:sldMasterIdLst>
  <p:notesMasterIdLst>
    <p:notesMasterId r:id="rId44"/>
  </p:notesMasterIdLst>
  <p:handoutMasterIdLst>
    <p:handoutMasterId r:id="rId45"/>
  </p:handoutMasterIdLst>
  <p:sldIdLst>
    <p:sldId id="577" r:id="rId2"/>
    <p:sldId id="578" r:id="rId3"/>
    <p:sldId id="439" r:id="rId4"/>
    <p:sldId id="440" r:id="rId5"/>
    <p:sldId id="441" r:id="rId6"/>
    <p:sldId id="442" r:id="rId7"/>
    <p:sldId id="443" r:id="rId8"/>
    <p:sldId id="444" r:id="rId9"/>
    <p:sldId id="445" r:id="rId10"/>
    <p:sldId id="446" r:id="rId11"/>
    <p:sldId id="447" r:id="rId12"/>
    <p:sldId id="448" r:id="rId13"/>
    <p:sldId id="449" r:id="rId14"/>
    <p:sldId id="450" r:id="rId15"/>
    <p:sldId id="451" r:id="rId16"/>
    <p:sldId id="452" r:id="rId17"/>
    <p:sldId id="453" r:id="rId18"/>
    <p:sldId id="454" r:id="rId19"/>
    <p:sldId id="455" r:id="rId20"/>
    <p:sldId id="456" r:id="rId21"/>
    <p:sldId id="457" r:id="rId22"/>
    <p:sldId id="458" r:id="rId23"/>
    <p:sldId id="459" r:id="rId24"/>
    <p:sldId id="460" r:id="rId25"/>
    <p:sldId id="461" r:id="rId26"/>
    <p:sldId id="462" r:id="rId27"/>
    <p:sldId id="463" r:id="rId28"/>
    <p:sldId id="464" r:id="rId29"/>
    <p:sldId id="465" r:id="rId30"/>
    <p:sldId id="466" r:id="rId31"/>
    <p:sldId id="467" r:id="rId32"/>
    <p:sldId id="468" r:id="rId33"/>
    <p:sldId id="469" r:id="rId34"/>
    <p:sldId id="470" r:id="rId35"/>
    <p:sldId id="471" r:id="rId36"/>
    <p:sldId id="472" r:id="rId37"/>
    <p:sldId id="473" r:id="rId38"/>
    <p:sldId id="474" r:id="rId39"/>
    <p:sldId id="475" r:id="rId40"/>
    <p:sldId id="504" r:id="rId41"/>
    <p:sldId id="340" r:id="rId42"/>
    <p:sldId id="550" r:id="rId4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CC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025" autoAdjust="0"/>
    <p:restoredTop sz="94664" autoAdjust="0"/>
  </p:normalViewPr>
  <p:slideViewPr>
    <p:cSldViewPr>
      <p:cViewPr varScale="1">
        <p:scale>
          <a:sx n="51" d="100"/>
          <a:sy n="51" d="100"/>
        </p:scale>
        <p:origin x="-8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17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defRPr sz="1300">
                <a:latin typeface="Times" charset="0"/>
              </a:defRPr>
            </a:lvl1pPr>
          </a:lstStyle>
          <a:p>
            <a:endParaRPr lang="en-US"/>
          </a:p>
        </p:txBody>
      </p:sp>
      <p:sp>
        <p:nvSpPr>
          <p:cNvPr id="215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defRPr sz="1300">
                <a:latin typeface="Times" charset="0"/>
              </a:defRPr>
            </a:lvl1pPr>
          </a:lstStyle>
          <a:p>
            <a:endParaRPr lang="en-US"/>
          </a:p>
        </p:txBody>
      </p:sp>
      <p:sp>
        <p:nvSpPr>
          <p:cNvPr id="215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defRPr sz="1300">
                <a:latin typeface="Times" charset="0"/>
              </a:defRPr>
            </a:lvl1pPr>
          </a:lstStyle>
          <a:p>
            <a:endParaRPr lang="en-US"/>
          </a:p>
        </p:txBody>
      </p:sp>
      <p:sp>
        <p:nvSpPr>
          <p:cNvPr id="215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defRPr sz="1300">
                <a:latin typeface="Times" charset="0"/>
              </a:defRPr>
            </a:lvl1pPr>
          </a:lstStyle>
          <a:p>
            <a:fld id="{744307DA-1CB0-4504-A4A6-897CCA3CC57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defRPr sz="1300">
                <a:latin typeface="Times" charset="0"/>
              </a:defRPr>
            </a:lvl1pPr>
          </a:lstStyle>
          <a:p>
            <a:endParaRPr lang="en-US"/>
          </a:p>
        </p:txBody>
      </p:sp>
      <p:sp>
        <p:nvSpPr>
          <p:cNvPr id="5123"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defRPr sz="1300">
                <a:latin typeface="Times" charset="0"/>
              </a:defRPr>
            </a:lvl1pPr>
          </a:lstStyle>
          <a:p>
            <a:endParaRPr lang="en-US"/>
          </a:p>
        </p:txBody>
      </p:sp>
      <p:sp>
        <p:nvSpPr>
          <p:cNvPr id="5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defRPr sz="1300">
                <a:latin typeface="Times" charset="0"/>
              </a:defRPr>
            </a:lvl1pPr>
          </a:lstStyle>
          <a:p>
            <a:endParaRPr lang="en-US"/>
          </a:p>
        </p:txBody>
      </p:sp>
      <p:sp>
        <p:nvSpPr>
          <p:cNvPr id="5127"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defRPr sz="1300">
                <a:latin typeface="Times" charset="0"/>
              </a:defRPr>
            </a:lvl1pPr>
          </a:lstStyle>
          <a:p>
            <a:fld id="{E046EBB5-E0EF-4495-A9C4-222F1E01678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Arial" pitchFamily="34" charset="0"/>
      </a:defRPr>
    </a:lvl1pPr>
    <a:lvl2pPr marL="457200" algn="l" rtl="0" fontAlgn="base">
      <a:spcBef>
        <a:spcPct val="30000"/>
      </a:spcBef>
      <a:spcAft>
        <a:spcPct val="0"/>
      </a:spcAft>
      <a:defRPr sz="1200" kern="1200">
        <a:solidFill>
          <a:schemeClr val="tx1"/>
        </a:solidFill>
        <a:latin typeface="Times" charset="0"/>
        <a:ea typeface="+mn-ea"/>
        <a:cs typeface="Arial" pitchFamily="34" charset="0"/>
      </a:defRPr>
    </a:lvl2pPr>
    <a:lvl3pPr marL="914400" algn="l" rtl="0" fontAlgn="base">
      <a:spcBef>
        <a:spcPct val="30000"/>
      </a:spcBef>
      <a:spcAft>
        <a:spcPct val="0"/>
      </a:spcAft>
      <a:defRPr sz="1200" kern="1200">
        <a:solidFill>
          <a:schemeClr val="tx1"/>
        </a:solidFill>
        <a:latin typeface="Times" charset="0"/>
        <a:ea typeface="+mn-ea"/>
        <a:cs typeface="Arial" pitchFamily="34" charset="0"/>
      </a:defRPr>
    </a:lvl3pPr>
    <a:lvl4pPr marL="1371600" algn="l" rtl="0" fontAlgn="base">
      <a:spcBef>
        <a:spcPct val="30000"/>
      </a:spcBef>
      <a:spcAft>
        <a:spcPct val="0"/>
      </a:spcAft>
      <a:defRPr sz="1200" kern="1200">
        <a:solidFill>
          <a:schemeClr val="tx1"/>
        </a:solidFill>
        <a:latin typeface="Times" charset="0"/>
        <a:ea typeface="+mn-ea"/>
        <a:cs typeface="Arial" pitchFamily="34" charset="0"/>
      </a:defRPr>
    </a:lvl4pPr>
    <a:lvl5pPr marL="1828800" algn="l" rtl="0" fontAlgn="base">
      <a:spcBef>
        <a:spcPct val="30000"/>
      </a:spcBef>
      <a:spcAft>
        <a:spcPct val="0"/>
      </a:spcAft>
      <a:defRPr sz="1200" kern="1200">
        <a:solidFill>
          <a:schemeClr val="tx1"/>
        </a:solidFill>
        <a:latin typeface="Times"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8722" name="Group 2"/>
          <p:cNvGrpSpPr>
            <a:grpSpLocks/>
          </p:cNvGrpSpPr>
          <p:nvPr/>
        </p:nvGrpSpPr>
        <p:grpSpPr bwMode="auto">
          <a:xfrm>
            <a:off x="0" y="3902075"/>
            <a:ext cx="3400425" cy="2949575"/>
            <a:chOff x="0" y="2458"/>
            <a:chExt cx="2142" cy="1858"/>
          </a:xfrm>
        </p:grpSpPr>
        <p:sp>
          <p:nvSpPr>
            <p:cNvPr id="15872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15872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15872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15872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158730"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15873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58732" name="Rectangle 12"/>
          <p:cNvSpPr>
            <a:spLocks noGrp="1" noChangeArrowheads="1"/>
          </p:cNvSpPr>
          <p:nvPr>
            <p:ph type="dt" sz="quarter" idx="2"/>
          </p:nvPr>
        </p:nvSpPr>
        <p:spPr/>
        <p:txBody>
          <a:bodyPr/>
          <a:lstStyle>
            <a:lvl1pPr>
              <a:defRPr/>
            </a:lvl1pPr>
          </a:lstStyle>
          <a:p>
            <a:endParaRPr lang="en-US"/>
          </a:p>
        </p:txBody>
      </p:sp>
      <p:sp>
        <p:nvSpPr>
          <p:cNvPr id="158733" name="Rectangle 13"/>
          <p:cNvSpPr>
            <a:spLocks noGrp="1" noChangeArrowheads="1"/>
          </p:cNvSpPr>
          <p:nvPr>
            <p:ph type="ftr" sz="quarter" idx="3"/>
          </p:nvPr>
        </p:nvSpPr>
        <p:spPr/>
        <p:txBody>
          <a:bodyPr/>
          <a:lstStyle>
            <a:lvl1pPr>
              <a:defRPr/>
            </a:lvl1pPr>
          </a:lstStyle>
          <a:p>
            <a:endParaRPr lang="en-US"/>
          </a:p>
        </p:txBody>
      </p:sp>
      <p:sp>
        <p:nvSpPr>
          <p:cNvPr id="158734" name="Rectangle 14"/>
          <p:cNvSpPr>
            <a:spLocks noGrp="1" noChangeArrowheads="1"/>
          </p:cNvSpPr>
          <p:nvPr>
            <p:ph type="sldNum" sz="quarter" idx="4"/>
          </p:nvPr>
        </p:nvSpPr>
        <p:spPr/>
        <p:txBody>
          <a:bodyPr/>
          <a:lstStyle>
            <a:lvl1pPr>
              <a:defRPr/>
            </a:lvl1pPr>
          </a:lstStyle>
          <a:p>
            <a:fld id="{8C0DAFE7-4BA1-4FA2-9F81-0ECBACB9AED4}" type="slidenum">
              <a:rPr lang="en-US"/>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solidFill>
                  <a:schemeClr val="bg1">
                    <a:lumMod val="95000"/>
                    <a:lumOff val="5000"/>
                  </a:schemeClr>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solidFill>
                  <a:schemeClr val="bg1">
                    <a:lumMod val="95000"/>
                    <a:lumOff val="5000"/>
                  </a:schemeClr>
                </a:solidFill>
                <a:latin typeface="Arial" pitchFamily="34" charset="0"/>
                <a:cs typeface="Arial" pitchFamily="34" charset="0"/>
              </a:defRPr>
            </a:lvl1pPr>
            <a:lvl2pPr>
              <a:defRPr sz="2400">
                <a:solidFill>
                  <a:schemeClr val="bg1">
                    <a:lumMod val="95000"/>
                    <a:lumOff val="5000"/>
                  </a:schemeClr>
                </a:solidFill>
                <a:latin typeface="Arial" pitchFamily="34" charset="0"/>
                <a:cs typeface="Arial" pitchFamily="34" charset="0"/>
              </a:defRPr>
            </a:lvl2pPr>
            <a:lvl3pPr>
              <a:defRPr sz="2400">
                <a:solidFill>
                  <a:schemeClr val="bg1">
                    <a:lumMod val="95000"/>
                    <a:lumOff val="5000"/>
                  </a:schemeClr>
                </a:solidFill>
                <a:latin typeface="Arial" pitchFamily="34" charset="0"/>
                <a:cs typeface="Arial" pitchFamily="34" charset="0"/>
              </a:defRPr>
            </a:lvl3pPr>
            <a:lvl4pPr>
              <a:defRPr sz="2400">
                <a:solidFill>
                  <a:schemeClr val="bg1">
                    <a:lumMod val="95000"/>
                    <a:lumOff val="5000"/>
                  </a:schemeClr>
                </a:solidFill>
                <a:latin typeface="Arial" pitchFamily="34" charset="0"/>
                <a:cs typeface="Arial" pitchFamily="34" charset="0"/>
              </a:defRPr>
            </a:lvl4pPr>
            <a:lvl5pPr>
              <a:defRPr sz="2400">
                <a:solidFill>
                  <a:schemeClr val="bg1">
                    <a:lumMod val="95000"/>
                    <a:lumOff val="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591CE80-F198-4776-A3BD-8C0B29B75BEC}" type="slidenum">
              <a:rPr lang="en-US"/>
              <a:pPr/>
              <a:t>‹#›</a:t>
            </a:fld>
            <a:endParaRPr lang="en-US"/>
          </a:p>
        </p:txBody>
      </p:sp>
    </p:spTree>
  </p:cSld>
  <p:clrMapOvr>
    <a:masterClrMapping/>
  </p:clrMapOvr>
  <p:transition>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7939F1-E7FF-4384-A480-603EFCBCF985}" type="slidenum">
              <a:rPr lang="en-US"/>
              <a:pPr/>
              <a:t>‹#›</a:t>
            </a:fld>
            <a:endParaRPr lang="en-US"/>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4DB4F80-9DFA-4D71-98FE-9818209522FB}" type="slidenum">
              <a:rPr lang="en-US"/>
              <a:pPr/>
              <a:t>‹#›</a:t>
            </a:fld>
            <a:endParaRPr lang="en-US"/>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A361C7A-DDFF-4B54-B8C1-97324360A1D2}" type="slidenum">
              <a:rPr lang="en-US"/>
              <a:pPr/>
              <a:t>‹#›</a:t>
            </a:fld>
            <a:endParaRPr lang="en-US"/>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E85C111-36B8-4A28-BCF4-1D6437EB014B}" type="slidenum">
              <a:rPr lang="en-US"/>
              <a:pPr/>
              <a:t>‹#›</a:t>
            </a:fld>
            <a:endParaRPr lang="en-US"/>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31176AA-8016-4526-8F6F-56102A28BE77}" type="slidenum">
              <a:rPr lang="en-US"/>
              <a:pPr/>
              <a:t>‹#›</a:t>
            </a:fld>
            <a:endParaRPr lang="en-US"/>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33C2618-6452-4BA0-AABA-70BC3235D9A2}" type="slidenum">
              <a:rPr lang="en-US"/>
              <a:pPr/>
              <a:t>‹#›</a:t>
            </a:fld>
            <a:endParaRPr lang="en-US"/>
          </a:p>
        </p:txBody>
      </p:sp>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130BE3-688B-4319-A18C-B085C95325E8}" type="slidenum">
              <a:rPr lang="en-US"/>
              <a:pPr/>
              <a:t>‹#›</a:t>
            </a:fld>
            <a:endParaRPr lang="en-US"/>
          </a:p>
        </p:txBody>
      </p:sp>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EEB339-771F-4203-A45E-CDF3B4176E61}" type="slidenum">
              <a:rPr lang="en-US"/>
              <a:pPr/>
              <a:t>‹#›</a:t>
            </a:fld>
            <a:endParaRPr lang="en-US"/>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BA8D97-A27B-456E-9FFC-648ED9AF2CB0}" type="slidenum">
              <a:rPr lang="en-US"/>
              <a:pPr/>
              <a:t>‹#›</a:t>
            </a:fld>
            <a:endParaRPr lang="en-US"/>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57698" name="Group 2"/>
          <p:cNvGrpSpPr>
            <a:grpSpLocks/>
          </p:cNvGrpSpPr>
          <p:nvPr/>
        </p:nvGrpSpPr>
        <p:grpSpPr bwMode="auto">
          <a:xfrm>
            <a:off x="0" y="3902075"/>
            <a:ext cx="3400425" cy="2949575"/>
            <a:chOff x="0" y="2458"/>
            <a:chExt cx="2142" cy="1858"/>
          </a:xfrm>
        </p:grpSpPr>
        <p:sp>
          <p:nvSpPr>
            <p:cNvPr id="15769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15770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15770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15770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15770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5770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770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endParaRPr lang="en-US"/>
          </a:p>
        </p:txBody>
      </p:sp>
      <p:sp>
        <p:nvSpPr>
          <p:cNvPr id="15770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10199"/>
                  </a:outerShdw>
                </a:effectLst>
              </a:defRPr>
            </a:lvl1pPr>
          </a:lstStyle>
          <a:p>
            <a:endParaRPr lang="en-US"/>
          </a:p>
        </p:txBody>
      </p:sp>
      <p:sp>
        <p:nvSpPr>
          <p:cNvPr id="157710"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fld id="{0E80DEF2-9AFB-42AD-8048-C1C2B3A2CD7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p:randomBar dir="vert"/>
  </p:transition>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381000" y="1524000"/>
            <a:ext cx="8229600" cy="1139825"/>
          </a:xfrm>
        </p:spPr>
        <p:txBody>
          <a:bodyPr/>
          <a:lstStyle/>
          <a:p>
            <a:r>
              <a:rPr lang="en-US" sz="4000" dirty="0" smtClean="0"/>
              <a:t>Deontological </a:t>
            </a:r>
            <a:r>
              <a:rPr lang="en-US" sz="4000" dirty="0"/>
              <a:t>&amp; Consequential </a:t>
            </a:r>
            <a:r>
              <a:rPr lang="en-US" sz="4000" dirty="0" smtClean="0"/>
              <a:t>Ethics</a:t>
            </a:r>
            <a:br>
              <a:rPr lang="en-US" sz="4000" dirty="0" smtClean="0"/>
            </a:br>
            <a:r>
              <a:rPr lang="en-US" sz="4000" dirty="0" smtClean="0"/>
              <a:t>    </a:t>
            </a:r>
            <a:r>
              <a:rPr lang="en-US" sz="4000" dirty="0" err="1" smtClean="0"/>
              <a:t>Contd</a:t>
            </a:r>
            <a:r>
              <a:rPr lang="en-US" sz="4000" dirty="0" smtClean="0"/>
              <a:t>…</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endParaRPr lang="en-US" sz="4000" dirty="0"/>
          </a:p>
        </p:txBody>
      </p:sp>
      <p:sp>
        <p:nvSpPr>
          <p:cNvPr id="227331" name="Rectangle 3"/>
          <p:cNvSpPr>
            <a:spLocks noGrp="1" noChangeArrowheads="1"/>
          </p:cNvSpPr>
          <p:nvPr>
            <p:ph type="body" idx="1"/>
          </p:nvPr>
        </p:nvSpPr>
        <p:spPr>
          <a:xfrm>
            <a:off x="457200" y="1752600"/>
            <a:ext cx="8229600" cy="4530725"/>
          </a:xfrm>
        </p:spPr>
        <p:txBody>
          <a:bodyPr/>
          <a:lstStyle/>
          <a:p>
            <a:pPr>
              <a:buFont typeface="Wingdings" pitchFamily="2" charset="2"/>
              <a:buNone/>
            </a:pPr>
            <a:endParaRPr lang="en-US" b="1">
              <a:latin typeface="Informal Roman" pitchFamily="66" charset="0"/>
            </a:endParaRPr>
          </a:p>
        </p:txBody>
      </p:sp>
      <p:pic>
        <p:nvPicPr>
          <p:cNvPr id="227333" name="Picture 5" descr="Church Portal"/>
          <p:cNvPicPr>
            <a:picLocks noChangeAspect="1" noChangeArrowheads="1"/>
          </p:cNvPicPr>
          <p:nvPr/>
        </p:nvPicPr>
        <p:blipFill>
          <a:blip r:embed="rId2"/>
          <a:srcRect/>
          <a:stretch>
            <a:fillRect/>
          </a:stretch>
        </p:blipFill>
        <p:spPr bwMode="auto">
          <a:xfrm>
            <a:off x="0" y="1676400"/>
            <a:ext cx="9144000" cy="51816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en-US"/>
              <a:t>Summary:</a:t>
            </a:r>
          </a:p>
        </p:txBody>
      </p:sp>
      <p:sp>
        <p:nvSpPr>
          <p:cNvPr id="239619" name="Rectangle 3"/>
          <p:cNvSpPr>
            <a:spLocks noGrp="1" noChangeArrowheads="1"/>
          </p:cNvSpPr>
          <p:nvPr>
            <p:ph type="body" idx="1"/>
          </p:nvPr>
        </p:nvSpPr>
        <p:spPr/>
        <p:txBody>
          <a:bodyPr/>
          <a:lstStyle/>
          <a:p>
            <a:pPr>
              <a:lnSpc>
                <a:spcPct val="80000"/>
              </a:lnSpc>
            </a:pPr>
            <a:r>
              <a:rPr lang="en-US" sz="2800" dirty="0"/>
              <a:t>Thus, Kantian ethics states an action is right </a:t>
            </a:r>
            <a:r>
              <a:rPr lang="en-US" sz="2800" dirty="0" smtClean="0"/>
              <a:t>if it </a:t>
            </a:r>
            <a:r>
              <a:rPr lang="en-US" sz="2800" dirty="0"/>
              <a:t>is in accord with the Categorical Imperative (the supreme principle of morality).  Right actions flow from right principles. </a:t>
            </a:r>
          </a:p>
          <a:p>
            <a:pPr>
              <a:lnSpc>
                <a:spcPct val="80000"/>
              </a:lnSpc>
              <a:buFont typeface="Wingdings" pitchFamily="2" charset="2"/>
              <a:buNone/>
            </a:pPr>
            <a:endParaRPr lang="en-US" sz="2800" dirty="0"/>
          </a:p>
          <a:p>
            <a:pPr>
              <a:lnSpc>
                <a:spcPct val="80000"/>
              </a:lnSpc>
            </a:pPr>
            <a:r>
              <a:rPr lang="en-US" sz="2800" dirty="0"/>
              <a:t>From using our capacity to reason Kant believes the Categorical Imperative can be formulated in at least three ways; they are all equivalent with the first formulation being the basis.  Though they bring out various aspects of the moral law, they cannot tell us more than what the first formula does.  </a:t>
            </a:r>
          </a:p>
        </p:txBody>
      </p:sp>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dirty="0"/>
              <a:t>Categorical Imperative:</a:t>
            </a:r>
          </a:p>
        </p:txBody>
      </p:sp>
      <p:sp>
        <p:nvSpPr>
          <p:cNvPr id="240643" name="Rectangle 3"/>
          <p:cNvSpPr>
            <a:spLocks noGrp="1" noChangeArrowheads="1"/>
          </p:cNvSpPr>
          <p:nvPr>
            <p:ph type="body" idx="1"/>
          </p:nvPr>
        </p:nvSpPr>
        <p:spPr/>
        <p:txBody>
          <a:bodyPr/>
          <a:lstStyle/>
          <a:p>
            <a:pPr>
              <a:lnSpc>
                <a:spcPct val="80000"/>
              </a:lnSpc>
            </a:pPr>
            <a:r>
              <a:rPr lang="en-US" sz="2000"/>
              <a:t>The CI does not depend on a logically prior condition though it assumes the predisposition that one wishes to be rational and will follow what rationally determined duty dictates (in contrast to hypothetical imperatives which means that the consequent depends upon the antecedent:  If p, then q).  Thus, morality is a function of human reason.  Human reason is governed by Logic. Q.E.D., to be irrational is to be inhuman.  To be sure, there are perfect and imperfect duties.  Actions are characterized as perfect because they follow directly from an application of the universalization of the Categorical Imperative in contrast to imperfect duties that follow from CI only after considering other factors (e.g., seeking our own happiness). An imperfect duty is just as strong in its action guiding force as a perfect duty.  Thus, their point of origin highlights their differences. </a:t>
            </a:r>
          </a:p>
        </p:txBody>
      </p:sp>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lstStyle/>
          <a:p>
            <a:r>
              <a:rPr lang="en-US" sz="4000"/>
              <a:t>Three Formulations of the Categorical Imperative:</a:t>
            </a:r>
          </a:p>
        </p:txBody>
      </p:sp>
      <p:sp>
        <p:nvSpPr>
          <p:cNvPr id="241667" name="Rectangle 3"/>
          <p:cNvSpPr>
            <a:spLocks noGrp="1" noChangeArrowheads="1"/>
          </p:cNvSpPr>
          <p:nvPr>
            <p:ph type="body" idx="1"/>
          </p:nvPr>
        </p:nvSpPr>
        <p:spPr/>
        <p:txBody>
          <a:bodyPr/>
          <a:lstStyle/>
          <a:p>
            <a:pPr>
              <a:lnSpc>
                <a:spcPct val="80000"/>
              </a:lnSpc>
            </a:pPr>
            <a:r>
              <a:rPr lang="en-US" sz="2000"/>
              <a:t>First formulation:  “Act in conformity with the maxim and the maxim only, that you can will at the same time a universal law.”  This means that what I consider doing, it must be something that I can will or accept that all do (universal); it is replacing individual preferences with purely universal terms.</a:t>
            </a:r>
          </a:p>
          <a:p>
            <a:pPr>
              <a:lnSpc>
                <a:spcPct val="80000"/>
              </a:lnSpc>
              <a:buFont typeface="Wingdings" pitchFamily="2" charset="2"/>
              <a:buNone/>
            </a:pPr>
            <a:endParaRPr lang="en-US" sz="2000"/>
          </a:p>
          <a:p>
            <a:pPr>
              <a:lnSpc>
                <a:spcPct val="80000"/>
              </a:lnSpc>
            </a:pPr>
            <a:r>
              <a:rPr lang="en-US" sz="2000"/>
              <a:t>Second formulation:  “Act in such a way that you treat humanity, whether in your own person or in that of another, always an end and never as a means only.”  In essence, every person has intrinsic value and that humanity is a limit or constraint on our action.</a:t>
            </a:r>
          </a:p>
          <a:p>
            <a:pPr>
              <a:lnSpc>
                <a:spcPct val="80000"/>
              </a:lnSpc>
              <a:buFont typeface="Wingdings" pitchFamily="2" charset="2"/>
              <a:buNone/>
            </a:pPr>
            <a:endParaRPr lang="en-US" sz="2000"/>
          </a:p>
          <a:p>
            <a:pPr>
              <a:lnSpc>
                <a:spcPct val="80000"/>
              </a:lnSpc>
            </a:pPr>
            <a:r>
              <a:rPr lang="en-US" sz="2000"/>
              <a:t>Third formulation:  “Therefore, every rational being must act as if he were through his maxim always a legislating member in the universal kingdom of ends.”  In other words, we have to will what is consistent with the operations of the kingdom as a whole.  In sum, all people should consider themselves as both members and heads </a:t>
            </a:r>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en-US"/>
              <a:t>Major Points to Consider:</a:t>
            </a:r>
          </a:p>
        </p:txBody>
      </p:sp>
      <p:sp>
        <p:nvSpPr>
          <p:cNvPr id="242691" name="Rectangle 3"/>
          <p:cNvSpPr>
            <a:spLocks noGrp="1" noChangeArrowheads="1"/>
          </p:cNvSpPr>
          <p:nvPr>
            <p:ph type="body" idx="1"/>
          </p:nvPr>
        </p:nvSpPr>
        <p:spPr/>
        <p:txBody>
          <a:bodyPr/>
          <a:lstStyle/>
          <a:p>
            <a:pPr marL="609600" indent="-609600">
              <a:lnSpc>
                <a:spcPct val="90000"/>
              </a:lnSpc>
              <a:buFont typeface="Wingdings" pitchFamily="2" charset="2"/>
              <a:buNone/>
            </a:pPr>
            <a:r>
              <a:rPr lang="en-US" sz="2400">
                <a:latin typeface="Times New Roman" pitchFamily="18" charset="0"/>
                <a:cs typeface="Times New Roman" pitchFamily="18" charset="0"/>
              </a:rPr>
              <a:t>1.	What gives an act moral worth is our motives because we can’t necessarily control the consequences of our act or/and things do not always turn out as we want.  He calls this motive “the good will.” Therefore, we are responsible for our motives to do good or bad, and thus it is for this that we are held morally accountable. </a:t>
            </a:r>
          </a:p>
          <a:p>
            <a:pPr marL="609600" indent="-609600">
              <a:lnSpc>
                <a:spcPct val="90000"/>
              </a:lnSpc>
              <a:buFont typeface="Wingdings" pitchFamily="2" charset="2"/>
              <a:buNone/>
            </a:pPr>
            <a:endParaRPr lang="en-US" sz="2400">
              <a:latin typeface="Times New Roman" pitchFamily="18" charset="0"/>
              <a:cs typeface="Times New Roman" pitchFamily="18" charset="0"/>
            </a:endParaRPr>
          </a:p>
          <a:p>
            <a:pPr marL="609600" indent="-609600">
              <a:lnSpc>
                <a:spcPct val="90000"/>
              </a:lnSpc>
              <a:buFont typeface="Wingdings" pitchFamily="2" charset="2"/>
              <a:buNone/>
            </a:pPr>
            <a:r>
              <a:rPr lang="en-US" sz="2400">
                <a:latin typeface="Times New Roman" pitchFamily="18" charset="0"/>
                <a:cs typeface="Times New Roman" pitchFamily="18" charset="0"/>
              </a:rPr>
              <a:t>2.	What is the right motive is acting out of a will to do the right thing; only an act motivated by this concern for the moral law is right.</a:t>
            </a:r>
          </a:p>
          <a:p>
            <a:pPr marL="609600" indent="-609600">
              <a:lnSpc>
                <a:spcPct val="90000"/>
              </a:lnSpc>
              <a:buFont typeface="Wingdings" pitchFamily="2" charset="2"/>
              <a:buNone/>
            </a:pPr>
            <a:endParaRPr lang="en-US" sz="2400">
              <a:latin typeface="Times New Roman" pitchFamily="18" charset="0"/>
              <a:cs typeface="Times New Roman" pitchFamily="18" charset="0"/>
            </a:endParaRPr>
          </a:p>
          <a:p>
            <a:pPr marL="609600" indent="-609600">
              <a:lnSpc>
                <a:spcPct val="90000"/>
              </a:lnSpc>
              <a:buFont typeface="Wingdings" pitchFamily="2" charset="2"/>
              <a:buNone/>
            </a:pPr>
            <a:r>
              <a:rPr lang="en-US" sz="2400">
                <a:latin typeface="Times New Roman" pitchFamily="18" charset="0"/>
                <a:cs typeface="Times New Roman" pitchFamily="18" charset="0"/>
              </a:rPr>
              <a:t>	Consider the following Shopkeeper illustration:</a:t>
            </a: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t>Major Points to Consider:</a:t>
            </a:r>
          </a:p>
        </p:txBody>
      </p:sp>
      <p:sp>
        <p:nvSpPr>
          <p:cNvPr id="243715" name="Rectangle 3"/>
          <p:cNvSpPr>
            <a:spLocks noGrp="1" noChangeArrowheads="1"/>
          </p:cNvSpPr>
          <p:nvPr>
            <p:ph type="body" idx="1"/>
          </p:nvPr>
        </p:nvSpPr>
        <p:spPr>
          <a:xfrm>
            <a:off x="152400" y="1447800"/>
            <a:ext cx="8839200" cy="5181600"/>
          </a:xfrm>
        </p:spPr>
        <p:txBody>
          <a:bodyPr/>
          <a:lstStyle/>
          <a:p>
            <a:pPr marL="609600" indent="-609600">
              <a:lnSpc>
                <a:spcPct val="80000"/>
              </a:lnSpc>
              <a:buFont typeface="Wingdings" pitchFamily="2" charset="2"/>
              <a:buNone/>
            </a:pPr>
            <a:r>
              <a:rPr lang="en-US" sz="2000">
                <a:latin typeface="Times New Roman" pitchFamily="18" charset="0"/>
                <a:cs typeface="Times New Roman" pitchFamily="18" charset="0"/>
              </a:rPr>
              <a:t>3.	Kant’s Shopkeeper illustration:   A shopkeeper charges her customers a fair price and charges the same to all.  But what is the shopkeeper’s motive?</a:t>
            </a:r>
          </a:p>
          <a:p>
            <a:pPr marL="609600" indent="-609600">
              <a:lnSpc>
                <a:spcPct val="80000"/>
              </a:lnSpc>
              <a:buFont typeface="Wingdings" pitchFamily="2" charset="2"/>
              <a:buNone/>
            </a:pPr>
            <a:endParaRPr lang="en-US" sz="2000">
              <a:latin typeface="Times New Roman" pitchFamily="18" charset="0"/>
              <a:cs typeface="Times New Roman" pitchFamily="18" charset="0"/>
            </a:endParaRPr>
          </a:p>
          <a:p>
            <a:pPr marL="609600" indent="-609600">
              <a:lnSpc>
                <a:spcPct val="80000"/>
              </a:lnSpc>
              <a:buFont typeface="Wingdings" pitchFamily="2" charset="2"/>
              <a:buNone/>
            </a:pPr>
            <a:r>
              <a:rPr lang="en-US" sz="2000">
                <a:latin typeface="Times New Roman" pitchFamily="18" charset="0"/>
                <a:cs typeface="Times New Roman" pitchFamily="18" charset="0"/>
              </a:rPr>
              <a:t>	A.	If the shopkeeper’s motive for charging a fair price is that it serves her own 	best interest, then this motive is not praiseworthy.</a:t>
            </a:r>
          </a:p>
          <a:p>
            <a:pPr marL="609600" indent="-609600">
              <a:lnSpc>
                <a:spcPct val="80000"/>
              </a:lnSpc>
              <a:buFont typeface="Wingdings" pitchFamily="2" charset="2"/>
              <a:buNone/>
            </a:pPr>
            <a:endParaRPr lang="en-US" sz="2000">
              <a:latin typeface="Times New Roman" pitchFamily="18" charset="0"/>
              <a:cs typeface="Times New Roman" pitchFamily="18" charset="0"/>
            </a:endParaRPr>
          </a:p>
          <a:p>
            <a:pPr marL="609600" indent="-609600">
              <a:lnSpc>
                <a:spcPct val="80000"/>
              </a:lnSpc>
              <a:buFont typeface="Wingdings" pitchFamily="2" charset="2"/>
              <a:buNone/>
            </a:pPr>
            <a:r>
              <a:rPr lang="en-US" sz="2000">
                <a:latin typeface="Times New Roman" pitchFamily="18" charset="0"/>
                <a:cs typeface="Times New Roman" pitchFamily="18" charset="0"/>
              </a:rPr>
              <a:t>	B.	If the shopkeeper’s motive for charging a fair price is because she is 	sympathetic toward her customers, then this motive is still not praiseworthy.</a:t>
            </a:r>
          </a:p>
          <a:p>
            <a:pPr marL="609600" indent="-609600">
              <a:lnSpc>
                <a:spcPct val="80000"/>
              </a:lnSpc>
              <a:buFont typeface="Wingdings" pitchFamily="2" charset="2"/>
              <a:buNone/>
            </a:pPr>
            <a:endParaRPr lang="en-US" sz="2000">
              <a:latin typeface="Times New Roman" pitchFamily="18" charset="0"/>
              <a:cs typeface="Times New Roman" pitchFamily="18" charset="0"/>
            </a:endParaRPr>
          </a:p>
          <a:p>
            <a:pPr marL="609600" indent="-609600">
              <a:lnSpc>
                <a:spcPct val="80000"/>
              </a:lnSpc>
              <a:buFont typeface="Wingdings" pitchFamily="2" charset="2"/>
              <a:buNone/>
            </a:pPr>
            <a:r>
              <a:rPr lang="en-US" sz="2000">
                <a:latin typeface="Times New Roman" pitchFamily="18" charset="0"/>
                <a:cs typeface="Times New Roman" pitchFamily="18" charset="0"/>
              </a:rPr>
              <a:t>	C.	If the shopkeeper’s motive is to do the right thing because it is the right 	thing, then her motive is indeed praiseworthy.  Only doing that which is 	morally right is praiseworthy.</a:t>
            </a:r>
          </a:p>
          <a:p>
            <a:pPr marL="990600" lvl="1" indent="-533400">
              <a:lnSpc>
                <a:spcPct val="80000"/>
              </a:lnSpc>
              <a:buFont typeface="Wingdings" pitchFamily="2" charset="2"/>
              <a:buNone/>
            </a:pPr>
            <a:r>
              <a:rPr lang="en-US" sz="1800">
                <a:latin typeface="Times New Roman" pitchFamily="18" charset="0"/>
                <a:cs typeface="Times New Roman" pitchFamily="18" charset="0"/>
              </a:rPr>
              <a:t>	</a:t>
            </a:r>
          </a:p>
          <a:p>
            <a:pPr marL="990600" lvl="1" indent="-533400">
              <a:lnSpc>
                <a:spcPct val="80000"/>
              </a:lnSpc>
              <a:buFont typeface="Wingdings" pitchFamily="2" charset="2"/>
              <a:buNone/>
            </a:pPr>
            <a:r>
              <a:rPr lang="en-US" sz="2000">
                <a:latin typeface="Times New Roman" pitchFamily="18" charset="0"/>
                <a:cs typeface="Times New Roman" pitchFamily="18" charset="0"/>
              </a:rPr>
              <a:t>	We do not always know when our acts are motivated by self-interest, inclination or pure respect for morality.  Also, we often act from mixed motives.  However, we are certain that the motive is pure when we do what is right regardless how we feel or/and the consequences.</a:t>
            </a:r>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t>Major Points to Consider:</a:t>
            </a:r>
          </a:p>
        </p:txBody>
      </p:sp>
      <p:sp>
        <p:nvSpPr>
          <p:cNvPr id="244739" name="Rectangle 3"/>
          <p:cNvSpPr>
            <a:spLocks noGrp="1" noChangeArrowheads="1"/>
          </p:cNvSpPr>
          <p:nvPr>
            <p:ph type="body" idx="1"/>
          </p:nvPr>
        </p:nvSpPr>
        <p:spPr>
          <a:xfrm>
            <a:off x="152400" y="1447800"/>
            <a:ext cx="8839200" cy="5181600"/>
          </a:xfrm>
        </p:spPr>
        <p:txBody>
          <a:bodyPr/>
          <a:lstStyle/>
          <a:p>
            <a:pPr marL="609600" indent="-609600">
              <a:buFont typeface="Wingdings" pitchFamily="2" charset="2"/>
              <a:buNone/>
            </a:pPr>
            <a:r>
              <a:rPr lang="en-US" sz="2800">
                <a:latin typeface="Times New Roman" pitchFamily="18" charset="0"/>
                <a:cs typeface="Times New Roman" pitchFamily="18" charset="0"/>
              </a:rPr>
              <a:t>4.	In order for our action to have moral worth we must not only act out of a right motivation but we must also do what is right.</a:t>
            </a:r>
          </a:p>
          <a:p>
            <a:pPr marL="609600" indent="-609600">
              <a:buFont typeface="Wingdings" pitchFamily="2" charset="2"/>
              <a:buNone/>
            </a:pPr>
            <a:endParaRPr lang="en-US" sz="2800">
              <a:latin typeface="Times New Roman" pitchFamily="18" charset="0"/>
              <a:cs typeface="Times New Roman" pitchFamily="18" charset="0"/>
            </a:endParaRPr>
          </a:p>
          <a:p>
            <a:pPr marL="609600" indent="-609600">
              <a:buFont typeface="Wingdings" pitchFamily="2" charset="2"/>
              <a:buNone/>
            </a:pPr>
            <a:r>
              <a:rPr lang="en-US" sz="2800">
                <a:latin typeface="Times New Roman" pitchFamily="18" charset="0"/>
                <a:cs typeface="Times New Roman" pitchFamily="18" charset="0"/>
              </a:rPr>
              <a:t>	</a:t>
            </a:r>
          </a:p>
        </p:txBody>
      </p:sp>
      <p:sp>
        <p:nvSpPr>
          <p:cNvPr id="244740" name="Rectangle 4"/>
          <p:cNvSpPr>
            <a:spLocks noChangeArrowheads="1"/>
          </p:cNvSpPr>
          <p:nvPr/>
        </p:nvSpPr>
        <p:spPr bwMode="auto">
          <a:xfrm>
            <a:off x="533400" y="3429000"/>
            <a:ext cx="2057400" cy="1828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44741" name="Text Box 5"/>
          <p:cNvSpPr txBox="1">
            <a:spLocks noChangeArrowheads="1"/>
          </p:cNvSpPr>
          <p:nvPr/>
        </p:nvSpPr>
        <p:spPr bwMode="auto">
          <a:xfrm>
            <a:off x="609600" y="4114800"/>
            <a:ext cx="1981200" cy="457200"/>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Right Motive</a:t>
            </a:r>
          </a:p>
        </p:txBody>
      </p:sp>
      <p:sp>
        <p:nvSpPr>
          <p:cNvPr id="244742" name="Line 6"/>
          <p:cNvSpPr>
            <a:spLocks noChangeShapeType="1"/>
          </p:cNvSpPr>
          <p:nvPr/>
        </p:nvSpPr>
        <p:spPr bwMode="auto">
          <a:xfrm>
            <a:off x="3657600" y="4419600"/>
            <a:ext cx="1981200" cy="0"/>
          </a:xfrm>
          <a:prstGeom prst="line">
            <a:avLst/>
          </a:prstGeom>
          <a:noFill/>
          <a:ln w="76200">
            <a:solidFill>
              <a:schemeClr val="tx1"/>
            </a:solidFill>
            <a:round/>
            <a:headEnd/>
            <a:tailEnd type="triangle" w="med" len="med"/>
          </a:ln>
          <a:effectLst/>
        </p:spPr>
        <p:txBody>
          <a:bodyPr/>
          <a:lstStyle/>
          <a:p>
            <a:endParaRPr lang="en-US"/>
          </a:p>
        </p:txBody>
      </p:sp>
      <p:sp>
        <p:nvSpPr>
          <p:cNvPr id="244743" name="Rectangle 7"/>
          <p:cNvSpPr>
            <a:spLocks noChangeArrowheads="1"/>
          </p:cNvSpPr>
          <p:nvPr/>
        </p:nvSpPr>
        <p:spPr bwMode="auto">
          <a:xfrm>
            <a:off x="6400800" y="3429000"/>
            <a:ext cx="2362200" cy="1828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44744" name="Text Box 8"/>
          <p:cNvSpPr txBox="1">
            <a:spLocks noChangeArrowheads="1"/>
          </p:cNvSpPr>
          <p:nvPr/>
        </p:nvSpPr>
        <p:spPr bwMode="auto">
          <a:xfrm>
            <a:off x="6629400" y="4191000"/>
            <a:ext cx="1981200" cy="457200"/>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Right Act</a:t>
            </a:r>
          </a:p>
        </p:txBody>
      </p:sp>
      <p:sp>
        <p:nvSpPr>
          <p:cNvPr id="244745" name="Text Box 9"/>
          <p:cNvSpPr txBox="1">
            <a:spLocks noChangeArrowheads="1"/>
          </p:cNvSpPr>
          <p:nvPr/>
        </p:nvSpPr>
        <p:spPr bwMode="auto">
          <a:xfrm>
            <a:off x="1143000" y="5486400"/>
            <a:ext cx="7162800" cy="1144588"/>
          </a:xfrm>
          <a:prstGeom prst="rect">
            <a:avLst/>
          </a:prstGeom>
          <a:noFill/>
          <a:ln w="9525">
            <a:noFill/>
            <a:miter lim="800000"/>
            <a:headEnd/>
            <a:tailEnd/>
          </a:ln>
          <a:effectLst/>
        </p:spPr>
        <p:txBody>
          <a:bodyPr>
            <a:spAutoFit/>
          </a:bodyPr>
          <a:lstStyle/>
          <a:p>
            <a:pPr>
              <a:spcBef>
                <a:spcPct val="50000"/>
              </a:spcBef>
            </a:pPr>
            <a:r>
              <a:rPr lang="en-US" sz="2400" b="1" i="1"/>
              <a:t>The motive and the act must be morally right!</a:t>
            </a:r>
          </a:p>
          <a:p>
            <a:pPr>
              <a:spcBef>
                <a:spcPct val="50000"/>
              </a:spcBef>
            </a:pPr>
            <a:r>
              <a:rPr lang="en-US" b="1" i="1"/>
              <a:t>We must not only act of duty (have the right motive) but also “according to duty” or as “duty requires” (do what is right).</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44738"/>
                                        </p:tgtEl>
                                        <p:attrNameLst>
                                          <p:attrName>style.visibility</p:attrName>
                                        </p:attrNameLst>
                                      </p:cBhvr>
                                      <p:to>
                                        <p:strVal val="visible"/>
                                      </p:to>
                                    </p:set>
                                    <p:anim calcmode="lin" valueType="num">
                                      <p:cBhvr>
                                        <p:cTn id="7" dur="2000" fill="hold"/>
                                        <p:tgtEl>
                                          <p:spTgt spid="244738"/>
                                        </p:tgtEl>
                                        <p:attrNameLst>
                                          <p:attrName>ppt_w</p:attrName>
                                        </p:attrNameLst>
                                      </p:cBhvr>
                                      <p:tavLst>
                                        <p:tav tm="0">
                                          <p:val>
                                            <p:strVal val="#ppt_w*2.5"/>
                                          </p:val>
                                        </p:tav>
                                        <p:tav tm="100000">
                                          <p:val>
                                            <p:strVal val="#ppt_w"/>
                                          </p:val>
                                        </p:tav>
                                      </p:tavLst>
                                    </p:anim>
                                    <p:anim calcmode="lin" valueType="num">
                                      <p:cBhvr>
                                        <p:cTn id="8" dur="2000" fill="hold"/>
                                        <p:tgtEl>
                                          <p:spTgt spid="244738"/>
                                        </p:tgtEl>
                                        <p:attrNameLst>
                                          <p:attrName>ppt_h</p:attrName>
                                        </p:attrNameLst>
                                      </p:cBhvr>
                                      <p:tavLst>
                                        <p:tav tm="0">
                                          <p:val>
                                            <p:strVal val="#ppt_h"/>
                                          </p:val>
                                        </p:tav>
                                        <p:tav tm="100000">
                                          <p:val>
                                            <p:strVal val="#ppt_h"/>
                                          </p:val>
                                        </p:tav>
                                      </p:tavLst>
                                    </p:anim>
                                    <p:anim calcmode="lin" valueType="num">
                                      <p:cBhvr>
                                        <p:cTn id="9" dur="2000" fill="hold"/>
                                        <p:tgtEl>
                                          <p:spTgt spid="24473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4473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447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44739">
                                            <p:txEl>
                                              <p:pRg st="0" end="0"/>
                                            </p:txEl>
                                          </p:spTgt>
                                        </p:tgtEl>
                                        <p:attrNameLst>
                                          <p:attrName>style.visibility</p:attrName>
                                        </p:attrNameLst>
                                      </p:cBhvr>
                                      <p:to>
                                        <p:strVal val="visible"/>
                                      </p:to>
                                    </p:set>
                                    <p:animEffect transition="in" filter="wipe(left)">
                                      <p:cBhvr>
                                        <p:cTn id="16" dur="500"/>
                                        <p:tgtEl>
                                          <p:spTgt spid="24473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44739">
                                            <p:txEl>
                                              <p:pRg st="2" end="2"/>
                                            </p:txEl>
                                          </p:spTgt>
                                        </p:tgtEl>
                                        <p:attrNameLst>
                                          <p:attrName>style.visibility</p:attrName>
                                        </p:attrNameLst>
                                      </p:cBhvr>
                                      <p:to>
                                        <p:strVal val="visible"/>
                                      </p:to>
                                    </p:set>
                                    <p:animEffect transition="in" filter="wipe(left)">
                                      <p:cBhvr>
                                        <p:cTn id="21" dur="500"/>
                                        <p:tgtEl>
                                          <p:spTgt spid="2447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8" grpId="0"/>
      <p:bldP spid="244739"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62" name="Rectangle 2"/>
          <p:cNvSpPr>
            <a:spLocks noGrp="1" noChangeArrowheads="1"/>
          </p:cNvSpPr>
          <p:nvPr>
            <p:ph type="body" idx="1"/>
          </p:nvPr>
        </p:nvSpPr>
        <p:spPr>
          <a:xfrm>
            <a:off x="304800" y="-228600"/>
            <a:ext cx="8839200" cy="5181600"/>
          </a:xfrm>
        </p:spPr>
        <p:txBody>
          <a:bodyPr/>
          <a:lstStyle/>
          <a:p>
            <a:pPr marL="609600" indent="-609600">
              <a:buFont typeface="Wingdings" pitchFamily="2" charset="2"/>
              <a:buNone/>
            </a:pPr>
            <a:endParaRPr lang="en-US" sz="2800">
              <a:latin typeface="Times New Roman" pitchFamily="18" charset="0"/>
              <a:cs typeface="Times New Roman" pitchFamily="18" charset="0"/>
            </a:endParaRPr>
          </a:p>
          <a:p>
            <a:pPr marL="609600" indent="-609600">
              <a:buFont typeface="Wingdings" pitchFamily="2" charset="2"/>
              <a:buNone/>
            </a:pPr>
            <a:r>
              <a:rPr lang="en-US" sz="2800">
                <a:latin typeface="Times New Roman" pitchFamily="18" charset="0"/>
                <a:cs typeface="Times New Roman" pitchFamily="18" charset="0"/>
              </a:rPr>
              <a:t>5.	</a:t>
            </a:r>
            <a:r>
              <a:rPr lang="en-US" sz="2400">
                <a:latin typeface="Times New Roman" pitchFamily="18" charset="0"/>
                <a:cs typeface="Times New Roman" pitchFamily="18" charset="0"/>
              </a:rPr>
              <a:t>How we are to know what the right thing to do is to test our motives and actions against the categorical imperative.  If our motive and acts meets the criteria of the categorical imperative we are obligated to do it.</a:t>
            </a:r>
          </a:p>
          <a:p>
            <a:pPr marL="609600" indent="-609600">
              <a:buFont typeface="Wingdings" pitchFamily="2" charset="2"/>
              <a:buNone/>
            </a:pPr>
            <a:r>
              <a:rPr lang="en-US" sz="2800">
                <a:latin typeface="Times New Roman" pitchFamily="18" charset="0"/>
                <a:cs typeface="Times New Roman" pitchFamily="18" charset="0"/>
              </a:rPr>
              <a:t>	</a:t>
            </a:r>
          </a:p>
        </p:txBody>
      </p:sp>
      <p:sp>
        <p:nvSpPr>
          <p:cNvPr id="245763" name="Rectangle 3"/>
          <p:cNvSpPr>
            <a:spLocks noChangeArrowheads="1"/>
          </p:cNvSpPr>
          <p:nvPr/>
        </p:nvSpPr>
        <p:spPr bwMode="auto">
          <a:xfrm>
            <a:off x="990600" y="1981200"/>
            <a:ext cx="2057400" cy="1828800"/>
          </a:xfrm>
          <a:prstGeom prst="rect">
            <a:avLst/>
          </a:prstGeom>
          <a:solidFill>
            <a:srgbClr val="FFFF00"/>
          </a:solidFill>
          <a:ln w="57150">
            <a:solidFill>
              <a:schemeClr val="tx1"/>
            </a:solidFill>
            <a:miter lim="800000"/>
            <a:headEnd/>
            <a:tailEnd/>
          </a:ln>
          <a:effectLst/>
        </p:spPr>
        <p:txBody>
          <a:bodyPr wrap="none" anchor="ctr"/>
          <a:lstStyle/>
          <a:p>
            <a:endParaRPr lang="en-US"/>
          </a:p>
        </p:txBody>
      </p:sp>
      <p:sp>
        <p:nvSpPr>
          <p:cNvPr id="245764" name="Text Box 4"/>
          <p:cNvSpPr txBox="1">
            <a:spLocks noChangeArrowheads="1"/>
          </p:cNvSpPr>
          <p:nvPr/>
        </p:nvSpPr>
        <p:spPr bwMode="auto">
          <a:xfrm>
            <a:off x="1066800" y="2590800"/>
            <a:ext cx="1981200" cy="457200"/>
          </a:xfrm>
          <a:prstGeom prst="rect">
            <a:avLst/>
          </a:prstGeom>
          <a:noFill/>
          <a:ln w="9525">
            <a:noFill/>
            <a:miter lim="800000"/>
            <a:headEnd/>
            <a:tailEnd/>
          </a:ln>
          <a:effectLst/>
        </p:spPr>
        <p:txBody>
          <a:bodyPr>
            <a:spAutoFit/>
          </a:bodyPr>
          <a:lstStyle/>
          <a:p>
            <a:pPr algn="ctr">
              <a:spcBef>
                <a:spcPct val="50000"/>
              </a:spcBef>
            </a:pPr>
            <a:r>
              <a:rPr lang="en-US" sz="2400" b="1">
                <a:solidFill>
                  <a:schemeClr val="bg2"/>
                </a:solidFill>
                <a:latin typeface="Times New Roman" pitchFamily="18" charset="0"/>
                <a:cs typeface="Times New Roman" pitchFamily="18" charset="0"/>
              </a:rPr>
              <a:t>Right Motive</a:t>
            </a:r>
          </a:p>
        </p:txBody>
      </p:sp>
      <p:sp>
        <p:nvSpPr>
          <p:cNvPr id="245765" name="Line 5"/>
          <p:cNvSpPr>
            <a:spLocks noChangeShapeType="1"/>
          </p:cNvSpPr>
          <p:nvPr/>
        </p:nvSpPr>
        <p:spPr bwMode="auto">
          <a:xfrm>
            <a:off x="3352800" y="2819400"/>
            <a:ext cx="1981200" cy="0"/>
          </a:xfrm>
          <a:prstGeom prst="line">
            <a:avLst/>
          </a:prstGeom>
          <a:noFill/>
          <a:ln w="76200">
            <a:solidFill>
              <a:srgbClr val="FFFF00"/>
            </a:solidFill>
            <a:round/>
            <a:headEnd/>
            <a:tailEnd type="triangle" w="med" len="med"/>
          </a:ln>
          <a:effectLst/>
        </p:spPr>
        <p:txBody>
          <a:bodyPr/>
          <a:lstStyle/>
          <a:p>
            <a:endParaRPr lang="en-US"/>
          </a:p>
        </p:txBody>
      </p:sp>
      <p:sp>
        <p:nvSpPr>
          <p:cNvPr id="245766" name="Rectangle 6"/>
          <p:cNvSpPr>
            <a:spLocks noChangeArrowheads="1"/>
          </p:cNvSpPr>
          <p:nvPr/>
        </p:nvSpPr>
        <p:spPr bwMode="auto">
          <a:xfrm>
            <a:off x="990600" y="4724400"/>
            <a:ext cx="2057400" cy="1828800"/>
          </a:xfrm>
          <a:prstGeom prst="rect">
            <a:avLst/>
          </a:prstGeom>
          <a:solidFill>
            <a:srgbClr val="00CC00"/>
          </a:solidFill>
          <a:ln w="57150">
            <a:solidFill>
              <a:schemeClr val="tx1"/>
            </a:solidFill>
            <a:miter lim="800000"/>
            <a:headEnd/>
            <a:tailEnd/>
          </a:ln>
          <a:effectLst/>
        </p:spPr>
        <p:txBody>
          <a:bodyPr wrap="none" anchor="ctr"/>
          <a:lstStyle/>
          <a:p>
            <a:endParaRPr lang="en-US"/>
          </a:p>
        </p:txBody>
      </p:sp>
      <p:sp>
        <p:nvSpPr>
          <p:cNvPr id="245767" name="Text Box 7"/>
          <p:cNvSpPr txBox="1">
            <a:spLocks noChangeArrowheads="1"/>
          </p:cNvSpPr>
          <p:nvPr/>
        </p:nvSpPr>
        <p:spPr bwMode="auto">
          <a:xfrm>
            <a:off x="914400" y="5486400"/>
            <a:ext cx="1981200" cy="457200"/>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Right Act</a:t>
            </a:r>
          </a:p>
        </p:txBody>
      </p:sp>
      <p:sp>
        <p:nvSpPr>
          <p:cNvPr id="245768" name="Rectangle 8"/>
          <p:cNvSpPr>
            <a:spLocks noChangeArrowheads="1"/>
          </p:cNvSpPr>
          <p:nvPr/>
        </p:nvSpPr>
        <p:spPr bwMode="auto">
          <a:xfrm>
            <a:off x="5410200" y="1524000"/>
            <a:ext cx="3429000" cy="5181600"/>
          </a:xfrm>
          <a:prstGeom prst="rect">
            <a:avLst/>
          </a:prstGeom>
          <a:solidFill>
            <a:srgbClr val="0000CC"/>
          </a:solidFill>
          <a:ln w="38100">
            <a:solidFill>
              <a:schemeClr val="tx1"/>
            </a:solidFill>
            <a:miter lim="800000"/>
            <a:headEnd/>
            <a:tailEnd/>
          </a:ln>
          <a:effectLst/>
        </p:spPr>
        <p:txBody>
          <a:bodyPr wrap="none" anchor="ctr"/>
          <a:lstStyle/>
          <a:p>
            <a:endParaRPr lang="en-US"/>
          </a:p>
        </p:txBody>
      </p:sp>
      <p:sp>
        <p:nvSpPr>
          <p:cNvPr id="245769" name="Line 9"/>
          <p:cNvSpPr>
            <a:spLocks noChangeShapeType="1"/>
          </p:cNvSpPr>
          <p:nvPr/>
        </p:nvSpPr>
        <p:spPr bwMode="auto">
          <a:xfrm>
            <a:off x="3352800" y="5638800"/>
            <a:ext cx="1981200" cy="0"/>
          </a:xfrm>
          <a:prstGeom prst="line">
            <a:avLst/>
          </a:prstGeom>
          <a:noFill/>
          <a:ln w="76200">
            <a:solidFill>
              <a:srgbClr val="00CC00"/>
            </a:solidFill>
            <a:round/>
            <a:headEnd/>
            <a:tailEnd type="triangle" w="med" len="med"/>
          </a:ln>
          <a:effectLst/>
        </p:spPr>
        <p:txBody>
          <a:bodyPr/>
          <a:lstStyle/>
          <a:p>
            <a:endParaRPr lang="en-US"/>
          </a:p>
        </p:txBody>
      </p:sp>
      <p:sp>
        <p:nvSpPr>
          <p:cNvPr id="245770" name="Text Box 10"/>
          <p:cNvSpPr txBox="1">
            <a:spLocks noChangeArrowheads="1"/>
          </p:cNvSpPr>
          <p:nvPr/>
        </p:nvSpPr>
        <p:spPr bwMode="auto">
          <a:xfrm>
            <a:off x="5562600" y="1676400"/>
            <a:ext cx="3124200" cy="4791075"/>
          </a:xfrm>
          <a:prstGeom prst="rect">
            <a:avLst/>
          </a:prstGeom>
          <a:noFill/>
          <a:ln w="57150">
            <a:solidFill>
              <a:schemeClr val="tx1"/>
            </a:solidFill>
            <a:miter lim="800000"/>
            <a:headEnd/>
            <a:tailEnd/>
          </a:ln>
          <a:effectLst/>
        </p:spPr>
        <p:txBody>
          <a:bodyPr>
            <a:spAutoFit/>
          </a:bodyPr>
          <a:lstStyle/>
          <a:p>
            <a:pPr algn="ctr">
              <a:spcBef>
                <a:spcPct val="50000"/>
              </a:spcBef>
            </a:pPr>
            <a:r>
              <a:rPr lang="en-US" sz="1600" b="1" i="1">
                <a:latin typeface="Times New Roman" pitchFamily="18" charset="0"/>
                <a:cs typeface="Times New Roman" pitchFamily="18" charset="0"/>
              </a:rPr>
              <a:t>CATEGORICAL IMPERATIVE:</a:t>
            </a:r>
          </a:p>
          <a:p>
            <a:pPr algn="ctr">
              <a:spcBef>
                <a:spcPct val="50000"/>
              </a:spcBef>
            </a:pPr>
            <a:r>
              <a:rPr lang="en-US" sz="1600" b="1" i="1">
                <a:latin typeface="Times New Roman" pitchFamily="18" charset="0"/>
                <a:cs typeface="Times New Roman" pitchFamily="18" charset="0"/>
              </a:rPr>
              <a:t>“Oughts”</a:t>
            </a:r>
            <a:r>
              <a:rPr lang="en-US" sz="1600" b="1">
                <a:latin typeface="Times New Roman" pitchFamily="18" charset="0"/>
                <a:cs typeface="Times New Roman" pitchFamily="18" charset="0"/>
              </a:rPr>
              <a:t> that tell us what we ought to do no matter what, under all conditions, and are universally binding     (categorical imperative).</a:t>
            </a:r>
          </a:p>
          <a:p>
            <a:pPr algn="ctr">
              <a:spcBef>
                <a:spcPct val="50000"/>
              </a:spcBef>
            </a:pPr>
            <a:endParaRPr lang="en-US" sz="800" b="1">
              <a:latin typeface="Times New Roman" pitchFamily="18" charset="0"/>
              <a:cs typeface="Times New Roman" pitchFamily="18" charset="0"/>
            </a:endParaRPr>
          </a:p>
          <a:p>
            <a:pPr algn="ctr">
              <a:spcBef>
                <a:spcPct val="50000"/>
              </a:spcBef>
            </a:pPr>
            <a:r>
              <a:rPr lang="en-US" sz="1600" b="1">
                <a:latin typeface="Times New Roman" pitchFamily="18" charset="0"/>
                <a:cs typeface="Times New Roman" pitchFamily="18" charset="0"/>
              </a:rPr>
              <a:t>1</a:t>
            </a:r>
            <a:r>
              <a:rPr lang="en-US" sz="1600" b="1" baseline="30000">
                <a:latin typeface="Times New Roman" pitchFamily="18" charset="0"/>
                <a:cs typeface="Times New Roman" pitchFamily="18" charset="0"/>
              </a:rPr>
              <a:t>st</a:t>
            </a:r>
            <a:r>
              <a:rPr lang="en-US" sz="1600" b="1">
                <a:latin typeface="Times New Roman" pitchFamily="18" charset="0"/>
                <a:cs typeface="Times New Roman" pitchFamily="18" charset="0"/>
              </a:rPr>
              <a:t> form of Categorical Imperative:</a:t>
            </a:r>
          </a:p>
          <a:p>
            <a:pPr algn="ctr">
              <a:spcBef>
                <a:spcPct val="50000"/>
              </a:spcBef>
            </a:pPr>
            <a:r>
              <a:rPr lang="en-US" sz="2000" b="1">
                <a:latin typeface="Times New Roman" pitchFamily="18" charset="0"/>
                <a:cs typeface="Times New Roman" pitchFamily="18" charset="0"/>
              </a:rPr>
              <a:t>“Act only on that maxim which can will as a universal law.”</a:t>
            </a:r>
          </a:p>
          <a:p>
            <a:pPr algn="ctr">
              <a:spcBef>
                <a:spcPct val="50000"/>
              </a:spcBef>
            </a:pPr>
            <a:endParaRPr lang="en-US" sz="400" b="1">
              <a:latin typeface="Times New Roman" pitchFamily="18" charset="0"/>
              <a:cs typeface="Times New Roman" pitchFamily="18" charset="0"/>
            </a:endParaRPr>
          </a:p>
          <a:p>
            <a:pPr algn="ctr">
              <a:spcBef>
                <a:spcPct val="50000"/>
              </a:spcBef>
            </a:pPr>
            <a:r>
              <a:rPr lang="en-US" sz="1600" b="1">
                <a:latin typeface="Times New Roman" pitchFamily="18" charset="0"/>
                <a:cs typeface="Times New Roman" pitchFamily="18" charset="0"/>
              </a:rPr>
              <a:t>This means that what I consider doing, it must be something that I can will or accept that all do (universal).</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62">
                                            <p:txEl>
                                              <p:pRg st="1" end="1"/>
                                            </p:txEl>
                                          </p:spTgt>
                                        </p:tgtEl>
                                        <p:attrNameLst>
                                          <p:attrName>style.visibility</p:attrName>
                                        </p:attrNameLst>
                                      </p:cBhvr>
                                      <p:to>
                                        <p:strVal val="visible"/>
                                      </p:to>
                                    </p:set>
                                    <p:animEffect transition="in" filter="wipe(left)">
                                      <p:cBhvr>
                                        <p:cTn id="7" dur="500"/>
                                        <p:tgtEl>
                                          <p:spTgt spid="24576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62">
                                            <p:txEl>
                                              <p:pRg st="2" end="2"/>
                                            </p:txEl>
                                          </p:spTgt>
                                        </p:tgtEl>
                                        <p:attrNameLst>
                                          <p:attrName>style.visibility</p:attrName>
                                        </p:attrNameLst>
                                      </p:cBhvr>
                                      <p:to>
                                        <p:strVal val="visible"/>
                                      </p:to>
                                    </p:set>
                                    <p:animEffect transition="in" filter="wipe(left)">
                                      <p:cBhvr>
                                        <p:cTn id="12" dur="500"/>
                                        <p:tgtEl>
                                          <p:spTgt spid="2457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en-US"/>
              <a:t>According the first formula:</a:t>
            </a:r>
          </a:p>
        </p:txBody>
      </p:sp>
      <p:sp>
        <p:nvSpPr>
          <p:cNvPr id="246787" name="Rectangle 3"/>
          <p:cNvSpPr>
            <a:spLocks noGrp="1" noChangeArrowheads="1"/>
          </p:cNvSpPr>
          <p:nvPr>
            <p:ph type="body" idx="1"/>
          </p:nvPr>
        </p:nvSpPr>
        <p:spPr/>
        <p:txBody>
          <a:bodyPr/>
          <a:lstStyle/>
          <a:p>
            <a:pPr>
              <a:buFont typeface="Wingdings" pitchFamily="2" charset="2"/>
              <a:buNone/>
            </a:pPr>
            <a:r>
              <a:rPr lang="en-US"/>
              <a:t>	According to the first formula:  the agent must be willing to eliminate all individual reference from the maxim of her action.  The most significant exclusion from the maxim is oneself.  Therefore, in order to pass the test of the categorical imperative in the first formulation, one must be prepared to go on willing even if it contains no reference to oneself.</a:t>
            </a:r>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7810" name="Rectangle 2"/>
          <p:cNvSpPr>
            <a:spLocks noGrp="1" noChangeArrowheads="1"/>
          </p:cNvSpPr>
          <p:nvPr>
            <p:ph type="body" idx="1"/>
          </p:nvPr>
        </p:nvSpPr>
        <p:spPr>
          <a:xfrm>
            <a:off x="0" y="228600"/>
            <a:ext cx="8839200" cy="5181600"/>
          </a:xfrm>
        </p:spPr>
        <p:txBody>
          <a:bodyPr/>
          <a:lstStyle/>
          <a:p>
            <a:pPr marL="609600" indent="-609600" algn="ctr">
              <a:buFont typeface="Wingdings" pitchFamily="2" charset="2"/>
              <a:buNone/>
            </a:pPr>
            <a:r>
              <a:rPr lang="en-US" sz="2400">
                <a:latin typeface="Times New Roman" pitchFamily="18" charset="0"/>
                <a:cs typeface="Times New Roman" pitchFamily="18" charset="0"/>
              </a:rPr>
              <a:t>6.	Thus, whatever I consider doing, it must be something that I can will or accept all do.  </a:t>
            </a:r>
          </a:p>
          <a:p>
            <a:pPr marL="609600" indent="-609600" algn="ctr">
              <a:buFont typeface="Wingdings" pitchFamily="2" charset="2"/>
              <a:buNone/>
            </a:pPr>
            <a:endParaRPr lang="en-US" sz="2400" b="1" i="1">
              <a:latin typeface="Times New Roman" pitchFamily="18" charset="0"/>
              <a:cs typeface="Times New Roman" pitchFamily="18" charset="0"/>
            </a:endParaRPr>
          </a:p>
          <a:p>
            <a:pPr marL="609600" indent="-609600" algn="ctr">
              <a:buFont typeface="Wingdings" pitchFamily="2" charset="2"/>
              <a:buNone/>
            </a:pPr>
            <a:r>
              <a:rPr lang="en-US" sz="2400" b="1" i="1">
                <a:latin typeface="Times New Roman" pitchFamily="18" charset="0"/>
                <a:cs typeface="Times New Roman" pitchFamily="18" charset="0"/>
              </a:rPr>
              <a:t>A law by its very nature has a degree of universality.  Act only on that maxim which you can will as a universal law.</a:t>
            </a:r>
          </a:p>
          <a:p>
            <a:pPr marL="609600" indent="-609600">
              <a:buFont typeface="Wingdings" pitchFamily="2" charset="2"/>
              <a:buNone/>
            </a:pPr>
            <a:r>
              <a:rPr lang="en-US" sz="2800">
                <a:latin typeface="Times New Roman" pitchFamily="18" charset="0"/>
                <a:cs typeface="Times New Roman" pitchFamily="18" charset="0"/>
              </a:rPr>
              <a:t>	</a:t>
            </a:r>
          </a:p>
        </p:txBody>
      </p:sp>
      <p:sp>
        <p:nvSpPr>
          <p:cNvPr id="247811" name="Rectangle 3"/>
          <p:cNvSpPr>
            <a:spLocks noChangeArrowheads="1"/>
          </p:cNvSpPr>
          <p:nvPr/>
        </p:nvSpPr>
        <p:spPr bwMode="auto">
          <a:xfrm>
            <a:off x="304800" y="2819400"/>
            <a:ext cx="8458200" cy="990600"/>
          </a:xfrm>
          <a:prstGeom prst="rect">
            <a:avLst/>
          </a:prstGeom>
          <a:solidFill>
            <a:schemeClr val="accent1"/>
          </a:solidFill>
          <a:ln w="57150">
            <a:solidFill>
              <a:schemeClr val="tx1"/>
            </a:solidFill>
            <a:miter lim="800000"/>
            <a:headEnd/>
            <a:tailEnd/>
          </a:ln>
          <a:effectLst/>
        </p:spPr>
        <p:txBody>
          <a:bodyPr wrap="none" anchor="ctr"/>
          <a:lstStyle/>
          <a:p>
            <a:endParaRPr lang="en-US"/>
          </a:p>
        </p:txBody>
      </p:sp>
      <p:sp>
        <p:nvSpPr>
          <p:cNvPr id="247812" name="Text Box 4"/>
          <p:cNvSpPr txBox="1">
            <a:spLocks noChangeArrowheads="1"/>
          </p:cNvSpPr>
          <p:nvPr/>
        </p:nvSpPr>
        <p:spPr bwMode="auto">
          <a:xfrm>
            <a:off x="381000" y="3048000"/>
            <a:ext cx="8305800" cy="457200"/>
          </a:xfrm>
          <a:prstGeom prst="rect">
            <a:avLst/>
          </a:prstGeom>
          <a:noFill/>
          <a:ln w="9525">
            <a:noFill/>
            <a:miter lim="800000"/>
            <a:headEnd/>
            <a:tailEnd/>
          </a:ln>
          <a:effectLst/>
        </p:spPr>
        <p:txBody>
          <a:bodyPr>
            <a:spAutoFit/>
          </a:bodyPr>
          <a:lstStyle/>
          <a:p>
            <a:pPr>
              <a:spcBef>
                <a:spcPct val="50000"/>
              </a:spcBef>
            </a:pPr>
            <a:r>
              <a:rPr lang="en-US" sz="2400" b="1">
                <a:latin typeface="Times New Roman" pitchFamily="18" charset="0"/>
                <a:cs typeface="Times New Roman" pitchFamily="18" charset="0"/>
              </a:rPr>
              <a:t>Maxim:  is a description of the action that I will put to the test.</a:t>
            </a:r>
          </a:p>
        </p:txBody>
      </p:sp>
      <p:sp>
        <p:nvSpPr>
          <p:cNvPr id="247813" name="Rectangle 5"/>
          <p:cNvSpPr>
            <a:spLocks noChangeArrowheads="1"/>
          </p:cNvSpPr>
          <p:nvPr/>
        </p:nvSpPr>
        <p:spPr bwMode="auto">
          <a:xfrm>
            <a:off x="304800" y="5181600"/>
            <a:ext cx="8458200" cy="990600"/>
          </a:xfrm>
          <a:prstGeom prst="rect">
            <a:avLst/>
          </a:prstGeom>
          <a:solidFill>
            <a:schemeClr val="accent1"/>
          </a:solidFill>
          <a:ln w="57150">
            <a:solidFill>
              <a:schemeClr val="tx1"/>
            </a:solidFill>
            <a:miter lim="800000"/>
            <a:headEnd/>
            <a:tailEnd/>
          </a:ln>
          <a:effectLst/>
        </p:spPr>
        <p:txBody>
          <a:bodyPr wrap="none" anchor="ctr"/>
          <a:lstStyle/>
          <a:p>
            <a:endParaRPr lang="en-US"/>
          </a:p>
        </p:txBody>
      </p:sp>
      <p:sp>
        <p:nvSpPr>
          <p:cNvPr id="247814" name="Text Box 6"/>
          <p:cNvSpPr txBox="1">
            <a:spLocks noChangeArrowheads="1"/>
          </p:cNvSpPr>
          <p:nvPr/>
        </p:nvSpPr>
        <p:spPr bwMode="auto">
          <a:xfrm>
            <a:off x="381000" y="5410200"/>
            <a:ext cx="8305800" cy="457200"/>
          </a:xfrm>
          <a:prstGeom prst="rect">
            <a:avLst/>
          </a:prstGeom>
          <a:noFill/>
          <a:ln w="9525">
            <a:noFill/>
            <a:miter lim="800000"/>
            <a:headEnd/>
            <a:tailEnd/>
          </a:ln>
          <a:effectLst/>
        </p:spPr>
        <p:txBody>
          <a:bodyPr>
            <a:spAutoFit/>
          </a:bodyPr>
          <a:lstStyle/>
          <a:p>
            <a:pPr>
              <a:spcBef>
                <a:spcPct val="50000"/>
              </a:spcBef>
            </a:pPr>
            <a:r>
              <a:rPr lang="en-US" sz="2400" b="1">
                <a:latin typeface="Times New Roman" pitchFamily="18" charset="0"/>
                <a:cs typeface="Times New Roman" pitchFamily="18" charset="0"/>
              </a:rPr>
              <a:t>As a rational being I can only will what is non-contradictory</a:t>
            </a:r>
          </a:p>
        </p:txBody>
      </p:sp>
      <p:sp>
        <p:nvSpPr>
          <p:cNvPr id="247815" name="Text Box 7"/>
          <p:cNvSpPr txBox="1">
            <a:spLocks noChangeArrowheads="1"/>
          </p:cNvSpPr>
          <p:nvPr/>
        </p:nvSpPr>
        <p:spPr bwMode="auto">
          <a:xfrm>
            <a:off x="609600" y="4191000"/>
            <a:ext cx="80010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247816" name="Text Box 8"/>
          <p:cNvSpPr txBox="1">
            <a:spLocks noChangeArrowheads="1"/>
          </p:cNvSpPr>
          <p:nvPr/>
        </p:nvSpPr>
        <p:spPr bwMode="auto">
          <a:xfrm>
            <a:off x="0" y="4495800"/>
            <a:ext cx="8991600" cy="457200"/>
          </a:xfrm>
          <a:prstGeom prst="rect">
            <a:avLst/>
          </a:prstGeom>
          <a:noFill/>
          <a:ln w="9525">
            <a:noFill/>
            <a:miter lim="800000"/>
            <a:headEnd/>
            <a:tailEnd/>
          </a:ln>
          <a:effectLst/>
        </p:spPr>
        <p:txBody>
          <a:bodyPr>
            <a:spAutoFit/>
          </a:bodyPr>
          <a:lstStyle/>
          <a:p>
            <a:pPr>
              <a:spcBef>
                <a:spcPct val="50000"/>
              </a:spcBef>
            </a:pPr>
            <a:r>
              <a:rPr lang="en-US" sz="2400">
                <a:latin typeface="Times New Roman" pitchFamily="18" charset="0"/>
                <a:cs typeface="Times New Roman" pitchFamily="18" charset="0"/>
              </a:rPr>
              <a:t> 7.    How do I know what I can and cannot will as a universal practice?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7810">
                                            <p:txEl>
                                              <p:pRg st="0" end="0"/>
                                            </p:txEl>
                                          </p:spTgt>
                                        </p:tgtEl>
                                        <p:attrNameLst>
                                          <p:attrName>style.visibility</p:attrName>
                                        </p:attrNameLst>
                                      </p:cBhvr>
                                      <p:to>
                                        <p:strVal val="visible"/>
                                      </p:to>
                                    </p:set>
                                    <p:animEffect transition="in" filter="wipe(left)">
                                      <p:cBhvr>
                                        <p:cTn id="7" dur="500"/>
                                        <p:tgtEl>
                                          <p:spTgt spid="2478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7810">
                                            <p:txEl>
                                              <p:pRg st="2" end="2"/>
                                            </p:txEl>
                                          </p:spTgt>
                                        </p:tgtEl>
                                        <p:attrNameLst>
                                          <p:attrName>style.visibility</p:attrName>
                                        </p:attrNameLst>
                                      </p:cBhvr>
                                      <p:to>
                                        <p:strVal val="visible"/>
                                      </p:to>
                                    </p:set>
                                    <p:animEffect transition="in" filter="wipe(left)">
                                      <p:cBhvr>
                                        <p:cTn id="12" dur="500"/>
                                        <p:tgtEl>
                                          <p:spTgt spid="2478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7810">
                                            <p:txEl>
                                              <p:pRg st="3" end="3"/>
                                            </p:txEl>
                                          </p:spTgt>
                                        </p:tgtEl>
                                        <p:attrNameLst>
                                          <p:attrName>style.visibility</p:attrName>
                                        </p:attrNameLst>
                                      </p:cBhvr>
                                      <p:to>
                                        <p:strVal val="visible"/>
                                      </p:to>
                                    </p:set>
                                    <p:animEffect transition="in" filter="wipe(left)">
                                      <p:cBhvr>
                                        <p:cTn id="17" dur="500"/>
                                        <p:tgtEl>
                                          <p:spTgt spid="2478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0"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8834" name="Rectangle 2"/>
          <p:cNvSpPr>
            <a:spLocks noGrp="1" noChangeArrowheads="1"/>
          </p:cNvSpPr>
          <p:nvPr>
            <p:ph type="body" idx="1"/>
          </p:nvPr>
        </p:nvSpPr>
        <p:spPr>
          <a:xfrm>
            <a:off x="304800" y="228600"/>
            <a:ext cx="8839200" cy="5181600"/>
          </a:xfrm>
        </p:spPr>
        <p:txBody>
          <a:bodyPr/>
          <a:lstStyle/>
          <a:p>
            <a:pPr marL="609600" indent="-609600" algn="ctr">
              <a:buFont typeface="Wingdings" pitchFamily="2" charset="2"/>
              <a:buNone/>
            </a:pPr>
            <a:r>
              <a:rPr lang="en-US">
                <a:latin typeface="Times New Roman" pitchFamily="18" charset="0"/>
                <a:cs typeface="Times New Roman" pitchFamily="18" charset="0"/>
              </a:rPr>
              <a:t>8.	First Two Forms of the Categorical Imperative:</a:t>
            </a:r>
            <a:r>
              <a:rPr lang="en-US" sz="2400">
                <a:latin typeface="Times New Roman" pitchFamily="18" charset="0"/>
                <a:cs typeface="Times New Roman" pitchFamily="18" charset="0"/>
              </a:rPr>
              <a:t>	</a:t>
            </a:r>
          </a:p>
        </p:txBody>
      </p:sp>
      <p:sp>
        <p:nvSpPr>
          <p:cNvPr id="248835" name="Rectangle 3"/>
          <p:cNvSpPr>
            <a:spLocks noChangeArrowheads="1"/>
          </p:cNvSpPr>
          <p:nvPr/>
        </p:nvSpPr>
        <p:spPr bwMode="auto">
          <a:xfrm>
            <a:off x="5181600" y="1524000"/>
            <a:ext cx="3657600" cy="5181600"/>
          </a:xfrm>
          <a:prstGeom prst="rect">
            <a:avLst/>
          </a:prstGeom>
          <a:solidFill>
            <a:srgbClr val="6600FF"/>
          </a:solidFill>
          <a:ln w="38100">
            <a:solidFill>
              <a:schemeClr val="tx1"/>
            </a:solidFill>
            <a:miter lim="800000"/>
            <a:headEnd/>
            <a:tailEnd/>
          </a:ln>
          <a:effectLst/>
        </p:spPr>
        <p:txBody>
          <a:bodyPr wrap="none" anchor="ctr"/>
          <a:lstStyle/>
          <a:p>
            <a:endParaRPr lang="en-US"/>
          </a:p>
        </p:txBody>
      </p:sp>
      <p:sp>
        <p:nvSpPr>
          <p:cNvPr id="248836" name="Text Box 4"/>
          <p:cNvSpPr txBox="1">
            <a:spLocks noChangeArrowheads="1"/>
          </p:cNvSpPr>
          <p:nvPr/>
        </p:nvSpPr>
        <p:spPr bwMode="auto">
          <a:xfrm>
            <a:off x="5334000" y="1676400"/>
            <a:ext cx="3352800" cy="4854575"/>
          </a:xfrm>
          <a:prstGeom prst="rect">
            <a:avLst/>
          </a:prstGeom>
          <a:noFill/>
          <a:ln w="57150">
            <a:solidFill>
              <a:schemeClr val="tx1"/>
            </a:solid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2</a:t>
            </a:r>
            <a:r>
              <a:rPr lang="en-US" sz="2400" b="1" baseline="30000">
                <a:latin typeface="Times New Roman" pitchFamily="18" charset="0"/>
                <a:cs typeface="Times New Roman" pitchFamily="18" charset="0"/>
              </a:rPr>
              <a:t>nd</a:t>
            </a:r>
            <a:r>
              <a:rPr lang="en-US" sz="2400" b="1">
                <a:latin typeface="Times New Roman" pitchFamily="18" charset="0"/>
                <a:cs typeface="Times New Roman" pitchFamily="18" charset="0"/>
              </a:rPr>
              <a:t> form of Categorical Imperative:</a:t>
            </a:r>
          </a:p>
          <a:p>
            <a:pPr algn="ctr">
              <a:spcBef>
                <a:spcPct val="50000"/>
              </a:spcBef>
            </a:pPr>
            <a:r>
              <a:rPr lang="en-US" sz="2400" b="1">
                <a:latin typeface="Times New Roman" pitchFamily="18" charset="0"/>
                <a:cs typeface="Times New Roman" pitchFamily="18" charset="0"/>
              </a:rPr>
              <a:t>“Always treat humanity, whether in your own person or that of another, never simply as a means but always at the same time as an end.”</a:t>
            </a:r>
          </a:p>
          <a:p>
            <a:pPr algn="ctr">
              <a:spcBef>
                <a:spcPct val="50000"/>
              </a:spcBef>
            </a:pPr>
            <a:r>
              <a:rPr lang="en-US" b="1" i="1">
                <a:latin typeface="Times New Roman" pitchFamily="18" charset="0"/>
                <a:cs typeface="Times New Roman" pitchFamily="18" charset="0"/>
              </a:rPr>
              <a:t>This means that every person has intrinsic value &amp; that humanity is a limit or constraint on our action.</a:t>
            </a:r>
          </a:p>
        </p:txBody>
      </p:sp>
      <p:sp>
        <p:nvSpPr>
          <p:cNvPr id="248837" name="Rectangle 5"/>
          <p:cNvSpPr>
            <a:spLocks noChangeArrowheads="1"/>
          </p:cNvSpPr>
          <p:nvPr/>
        </p:nvSpPr>
        <p:spPr bwMode="auto">
          <a:xfrm>
            <a:off x="609600" y="1524000"/>
            <a:ext cx="3657600" cy="5181600"/>
          </a:xfrm>
          <a:prstGeom prst="rect">
            <a:avLst/>
          </a:prstGeom>
          <a:solidFill>
            <a:srgbClr val="FF00FF"/>
          </a:solidFill>
          <a:ln w="38100">
            <a:solidFill>
              <a:schemeClr val="tx1"/>
            </a:solidFill>
            <a:miter lim="800000"/>
            <a:headEnd/>
            <a:tailEnd/>
          </a:ln>
          <a:effectLst/>
        </p:spPr>
        <p:txBody>
          <a:bodyPr wrap="none" anchor="ctr"/>
          <a:lstStyle/>
          <a:p>
            <a:endParaRPr lang="en-US"/>
          </a:p>
        </p:txBody>
      </p:sp>
      <p:sp>
        <p:nvSpPr>
          <p:cNvPr id="248838" name="Text Box 6"/>
          <p:cNvSpPr txBox="1">
            <a:spLocks noChangeArrowheads="1"/>
          </p:cNvSpPr>
          <p:nvPr/>
        </p:nvSpPr>
        <p:spPr bwMode="auto">
          <a:xfrm>
            <a:off x="762000" y="1676400"/>
            <a:ext cx="3352800" cy="4814888"/>
          </a:xfrm>
          <a:prstGeom prst="rect">
            <a:avLst/>
          </a:prstGeom>
          <a:noFill/>
          <a:ln w="57150">
            <a:solidFill>
              <a:schemeClr val="tx1"/>
            </a:solid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1</a:t>
            </a:r>
            <a:r>
              <a:rPr lang="en-US" sz="2400" b="1" baseline="30000">
                <a:latin typeface="Times New Roman" pitchFamily="18" charset="0"/>
                <a:cs typeface="Times New Roman" pitchFamily="18" charset="0"/>
              </a:rPr>
              <a:t>st</a:t>
            </a:r>
            <a:r>
              <a:rPr lang="en-US" sz="2400" b="1">
                <a:latin typeface="Times New Roman" pitchFamily="18" charset="0"/>
                <a:cs typeface="Times New Roman" pitchFamily="18" charset="0"/>
              </a:rPr>
              <a:t> form of Categorical Imperative:</a:t>
            </a:r>
          </a:p>
          <a:p>
            <a:pPr algn="ctr">
              <a:spcBef>
                <a:spcPct val="50000"/>
              </a:spcBef>
            </a:pPr>
            <a:r>
              <a:rPr lang="en-US" sz="2400" b="1" i="1">
                <a:latin typeface="Times New Roman" pitchFamily="18" charset="0"/>
                <a:cs typeface="Times New Roman" pitchFamily="18" charset="0"/>
              </a:rPr>
              <a:t>“Act only on that maxim which can will as a universal law.”</a:t>
            </a:r>
          </a:p>
          <a:p>
            <a:pPr algn="ctr">
              <a:spcBef>
                <a:spcPct val="50000"/>
              </a:spcBef>
            </a:pPr>
            <a:endParaRPr lang="en-US" sz="800" b="1">
              <a:latin typeface="Times New Roman" pitchFamily="18" charset="0"/>
              <a:cs typeface="Times New Roman" pitchFamily="18" charset="0"/>
            </a:endParaRPr>
          </a:p>
          <a:p>
            <a:pPr algn="ctr">
              <a:spcBef>
                <a:spcPct val="50000"/>
              </a:spcBef>
            </a:pPr>
            <a:r>
              <a:rPr lang="en-US" b="1">
                <a:latin typeface="Times New Roman" pitchFamily="18" charset="0"/>
                <a:cs typeface="Times New Roman" pitchFamily="18" charset="0"/>
              </a:rPr>
              <a:t>This means that what I consider doing, it must be something that I can will or accept that all do (universal); it is replacing individual preferences with purely universal terms.</a:t>
            </a:r>
          </a:p>
          <a:p>
            <a:pPr algn="ctr">
              <a:spcBef>
                <a:spcPct val="50000"/>
              </a:spcBef>
            </a:pPr>
            <a:endParaRPr lang="en-US" b="1">
              <a:latin typeface="Times New Roman" pitchFamily="18" charset="0"/>
              <a:cs typeface="Times New Roman"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8834">
                                            <p:txEl>
                                              <p:pRg st="0" end="0"/>
                                            </p:txEl>
                                          </p:spTgt>
                                        </p:tgtEl>
                                        <p:attrNameLst>
                                          <p:attrName>style.visibility</p:attrName>
                                        </p:attrNameLst>
                                      </p:cBhvr>
                                      <p:to>
                                        <p:strVal val="visible"/>
                                      </p:to>
                                    </p:set>
                                    <p:animEffect transition="in" filter="wipe(left)">
                                      <p:cBhvr>
                                        <p:cTn id="7" dur="500"/>
                                        <p:tgtEl>
                                          <p:spTgt spid="2488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en-US"/>
              <a:t>1</a:t>
            </a:r>
            <a:r>
              <a:rPr lang="en-US" baseline="30000"/>
              <a:t>st</a:t>
            </a:r>
            <a:r>
              <a:rPr lang="en-US"/>
              <a:t> Categorical Imperative:</a:t>
            </a:r>
          </a:p>
        </p:txBody>
      </p:sp>
      <p:sp>
        <p:nvSpPr>
          <p:cNvPr id="249859" name="Rectangle 3"/>
          <p:cNvSpPr>
            <a:spLocks noGrp="1" noChangeArrowheads="1"/>
          </p:cNvSpPr>
          <p:nvPr>
            <p:ph type="body" idx="1"/>
          </p:nvPr>
        </p:nvSpPr>
        <p:spPr>
          <a:xfrm>
            <a:off x="457200" y="1600200"/>
            <a:ext cx="8229600" cy="4953000"/>
          </a:xfrm>
        </p:spPr>
        <p:txBody>
          <a:bodyPr/>
          <a:lstStyle/>
          <a:p>
            <a:pPr>
              <a:lnSpc>
                <a:spcPct val="80000"/>
              </a:lnSpc>
            </a:pPr>
            <a:r>
              <a:rPr lang="en-US" sz="2400"/>
              <a:t>1</a:t>
            </a:r>
            <a:r>
              <a:rPr lang="en-US" sz="2400" baseline="30000"/>
              <a:t>st</a:t>
            </a:r>
            <a:r>
              <a:rPr lang="en-US" sz="2400"/>
              <a:t> Categorical Imperative is a decision procedure for moral reasoning.  4 Steps:</a:t>
            </a:r>
          </a:p>
          <a:p>
            <a:pPr>
              <a:lnSpc>
                <a:spcPct val="80000"/>
              </a:lnSpc>
              <a:buFont typeface="Wingdings" pitchFamily="2" charset="2"/>
              <a:buNone/>
            </a:pPr>
            <a:endParaRPr lang="en-US" sz="2400"/>
          </a:p>
          <a:p>
            <a:pPr>
              <a:lnSpc>
                <a:spcPct val="80000"/>
              </a:lnSpc>
              <a:buFont typeface="Wingdings" pitchFamily="2" charset="2"/>
              <a:buNone/>
            </a:pPr>
            <a:r>
              <a:rPr lang="en-US" sz="2400"/>
              <a:t>	1.	Formulate a maxim that enshrines your reasoning 	for acting as you propose.</a:t>
            </a:r>
          </a:p>
          <a:p>
            <a:pPr>
              <a:lnSpc>
                <a:spcPct val="80000"/>
              </a:lnSpc>
              <a:buFont typeface="Wingdings" pitchFamily="2" charset="2"/>
              <a:buNone/>
            </a:pPr>
            <a:endParaRPr lang="en-US" sz="2400"/>
          </a:p>
          <a:p>
            <a:pPr>
              <a:lnSpc>
                <a:spcPct val="80000"/>
              </a:lnSpc>
              <a:buFont typeface="Wingdings" pitchFamily="2" charset="2"/>
              <a:buNone/>
            </a:pPr>
            <a:r>
              <a:rPr lang="en-US" sz="2400"/>
              <a:t>	2.	Recast maxim as universal law of nature governing 	all rational agents-all people will act upon.</a:t>
            </a:r>
          </a:p>
          <a:p>
            <a:pPr>
              <a:lnSpc>
                <a:spcPct val="80000"/>
              </a:lnSpc>
              <a:buFont typeface="Wingdings" pitchFamily="2" charset="2"/>
              <a:buNone/>
            </a:pPr>
            <a:endParaRPr lang="en-US" sz="2400"/>
          </a:p>
          <a:p>
            <a:pPr>
              <a:lnSpc>
                <a:spcPct val="80000"/>
              </a:lnSpc>
              <a:buFont typeface="Wingdings" pitchFamily="2" charset="2"/>
              <a:buNone/>
            </a:pPr>
            <a:r>
              <a:rPr lang="en-US" sz="2400"/>
              <a:t>	3.	Consider whether your maxim is even conceivable in 	a world governed by this law of nature.</a:t>
            </a:r>
          </a:p>
          <a:p>
            <a:pPr>
              <a:lnSpc>
                <a:spcPct val="80000"/>
              </a:lnSpc>
              <a:buFont typeface="Wingdings" pitchFamily="2" charset="2"/>
              <a:buNone/>
            </a:pPr>
            <a:endParaRPr lang="en-US" sz="2400"/>
          </a:p>
          <a:p>
            <a:pPr>
              <a:lnSpc>
                <a:spcPct val="80000"/>
              </a:lnSpc>
              <a:buFont typeface="Wingdings" pitchFamily="2" charset="2"/>
              <a:buNone/>
            </a:pPr>
            <a:r>
              <a:rPr lang="en-US" sz="2400"/>
              <a:t>	4.	Ask whether you would or could rationally will to act 	on this maxim in such a world.</a:t>
            </a:r>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0882" name="Rectangle 2"/>
          <p:cNvSpPr>
            <a:spLocks noGrp="1" noChangeArrowheads="1"/>
          </p:cNvSpPr>
          <p:nvPr>
            <p:ph type="body" idx="1"/>
          </p:nvPr>
        </p:nvSpPr>
        <p:spPr>
          <a:xfrm>
            <a:off x="304800" y="228600"/>
            <a:ext cx="8839200" cy="5181600"/>
          </a:xfrm>
        </p:spPr>
        <p:txBody>
          <a:bodyPr/>
          <a:lstStyle/>
          <a:p>
            <a:pPr marL="609600" indent="-609600" algn="ctr">
              <a:buFont typeface="Wingdings" pitchFamily="2" charset="2"/>
              <a:buNone/>
            </a:pPr>
            <a:r>
              <a:rPr lang="en-US">
                <a:latin typeface="Times New Roman" pitchFamily="18" charset="0"/>
                <a:cs typeface="Times New Roman" pitchFamily="18" charset="0"/>
              </a:rPr>
              <a:t>9.	Second Form of the Categorical Imperatives:</a:t>
            </a:r>
            <a:r>
              <a:rPr lang="en-US" sz="2400">
                <a:latin typeface="Times New Roman" pitchFamily="18" charset="0"/>
                <a:cs typeface="Times New Roman" pitchFamily="18" charset="0"/>
              </a:rPr>
              <a:t>	</a:t>
            </a:r>
          </a:p>
        </p:txBody>
      </p:sp>
      <p:sp>
        <p:nvSpPr>
          <p:cNvPr id="250883" name="Rectangle 3"/>
          <p:cNvSpPr>
            <a:spLocks noChangeArrowheads="1"/>
          </p:cNvSpPr>
          <p:nvPr/>
        </p:nvSpPr>
        <p:spPr bwMode="auto">
          <a:xfrm>
            <a:off x="5410200" y="1524000"/>
            <a:ext cx="3429000" cy="5181600"/>
          </a:xfrm>
          <a:prstGeom prst="rect">
            <a:avLst/>
          </a:prstGeom>
          <a:solidFill>
            <a:srgbClr val="0000CC"/>
          </a:solidFill>
          <a:ln w="38100">
            <a:solidFill>
              <a:schemeClr val="tx1"/>
            </a:solidFill>
            <a:miter lim="800000"/>
            <a:headEnd/>
            <a:tailEnd/>
          </a:ln>
          <a:effectLst/>
        </p:spPr>
        <p:txBody>
          <a:bodyPr wrap="none" anchor="ctr"/>
          <a:lstStyle/>
          <a:p>
            <a:endParaRPr lang="en-US"/>
          </a:p>
        </p:txBody>
      </p:sp>
      <p:sp>
        <p:nvSpPr>
          <p:cNvPr id="250884" name="Text Box 4"/>
          <p:cNvSpPr txBox="1">
            <a:spLocks noChangeArrowheads="1"/>
          </p:cNvSpPr>
          <p:nvPr/>
        </p:nvSpPr>
        <p:spPr bwMode="auto">
          <a:xfrm>
            <a:off x="5562600" y="1676400"/>
            <a:ext cx="3124200" cy="4854575"/>
          </a:xfrm>
          <a:prstGeom prst="rect">
            <a:avLst/>
          </a:prstGeom>
          <a:noFill/>
          <a:ln w="57150">
            <a:solidFill>
              <a:schemeClr val="tx1"/>
            </a:solid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2</a:t>
            </a:r>
            <a:r>
              <a:rPr lang="en-US" sz="2400" b="1" baseline="30000">
                <a:latin typeface="Times New Roman" pitchFamily="18" charset="0"/>
                <a:cs typeface="Times New Roman" pitchFamily="18" charset="0"/>
              </a:rPr>
              <a:t>nd</a:t>
            </a:r>
            <a:r>
              <a:rPr lang="en-US" sz="2400" b="1">
                <a:latin typeface="Times New Roman" pitchFamily="18" charset="0"/>
                <a:cs typeface="Times New Roman" pitchFamily="18" charset="0"/>
              </a:rPr>
              <a:t> Categorical Imperative:</a:t>
            </a:r>
          </a:p>
          <a:p>
            <a:pPr algn="ctr">
              <a:spcBef>
                <a:spcPct val="50000"/>
              </a:spcBef>
            </a:pPr>
            <a:r>
              <a:rPr lang="en-US" sz="2400" b="1">
                <a:latin typeface="Times New Roman" pitchFamily="18" charset="0"/>
                <a:cs typeface="Times New Roman" pitchFamily="18" charset="0"/>
              </a:rPr>
              <a:t>“Always treat humanity, whether in your own person or that of another, never simply as a means but always at the same time as an end.”</a:t>
            </a:r>
          </a:p>
          <a:p>
            <a:pPr algn="ctr">
              <a:spcBef>
                <a:spcPct val="50000"/>
              </a:spcBef>
            </a:pPr>
            <a:r>
              <a:rPr lang="en-US" b="1">
                <a:latin typeface="Times New Roman" pitchFamily="18" charset="0"/>
                <a:cs typeface="Times New Roman" pitchFamily="18" charset="0"/>
              </a:rPr>
              <a:t>This means that every person has intrinsic value &amp; that humanity is a limit or constraint in our action.</a:t>
            </a:r>
          </a:p>
        </p:txBody>
      </p:sp>
      <p:sp>
        <p:nvSpPr>
          <p:cNvPr id="250885" name="Rectangle 5"/>
          <p:cNvSpPr>
            <a:spLocks noChangeArrowheads="1"/>
          </p:cNvSpPr>
          <p:nvPr/>
        </p:nvSpPr>
        <p:spPr bwMode="auto">
          <a:xfrm>
            <a:off x="304800" y="1219200"/>
            <a:ext cx="4495800" cy="914400"/>
          </a:xfrm>
          <a:prstGeom prst="rect">
            <a:avLst/>
          </a:prstGeom>
          <a:solidFill>
            <a:srgbClr val="FF00FF"/>
          </a:solidFill>
          <a:ln w="38100">
            <a:solidFill>
              <a:schemeClr val="tx1"/>
            </a:solidFill>
            <a:miter lim="800000"/>
            <a:headEnd/>
            <a:tailEnd/>
          </a:ln>
          <a:effectLst/>
        </p:spPr>
        <p:txBody>
          <a:bodyPr wrap="none" anchor="ctr"/>
          <a:lstStyle/>
          <a:p>
            <a:endParaRPr lang="en-US"/>
          </a:p>
        </p:txBody>
      </p:sp>
      <p:sp>
        <p:nvSpPr>
          <p:cNvPr id="250886" name="Text Box 6"/>
          <p:cNvSpPr txBox="1">
            <a:spLocks noChangeArrowheads="1"/>
          </p:cNvSpPr>
          <p:nvPr/>
        </p:nvSpPr>
        <p:spPr bwMode="auto">
          <a:xfrm>
            <a:off x="457200" y="1295400"/>
            <a:ext cx="4114800" cy="822325"/>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Explains how we ought to treat ourselves.</a:t>
            </a:r>
          </a:p>
        </p:txBody>
      </p:sp>
      <p:sp>
        <p:nvSpPr>
          <p:cNvPr id="250887" name="Rectangle 7"/>
          <p:cNvSpPr>
            <a:spLocks noChangeArrowheads="1"/>
          </p:cNvSpPr>
          <p:nvPr/>
        </p:nvSpPr>
        <p:spPr bwMode="auto">
          <a:xfrm>
            <a:off x="304800" y="2438400"/>
            <a:ext cx="4495800" cy="1371600"/>
          </a:xfrm>
          <a:prstGeom prst="rect">
            <a:avLst/>
          </a:prstGeom>
          <a:solidFill>
            <a:srgbClr val="CC66FF"/>
          </a:solidFill>
          <a:ln w="38100">
            <a:solidFill>
              <a:schemeClr val="tx1"/>
            </a:solidFill>
            <a:miter lim="800000"/>
            <a:headEnd/>
            <a:tailEnd/>
          </a:ln>
          <a:effectLst/>
        </p:spPr>
        <p:txBody>
          <a:bodyPr wrap="none" anchor="ctr"/>
          <a:lstStyle/>
          <a:p>
            <a:endParaRPr lang="en-US"/>
          </a:p>
        </p:txBody>
      </p:sp>
      <p:sp>
        <p:nvSpPr>
          <p:cNvPr id="250888" name="Text Box 8"/>
          <p:cNvSpPr txBox="1">
            <a:spLocks noChangeArrowheads="1"/>
          </p:cNvSpPr>
          <p:nvPr/>
        </p:nvSpPr>
        <p:spPr bwMode="auto">
          <a:xfrm>
            <a:off x="457200" y="2590800"/>
            <a:ext cx="4191000" cy="1187450"/>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Treat ourselves &amp; other as ends rather than merely as means.</a:t>
            </a:r>
          </a:p>
        </p:txBody>
      </p:sp>
      <p:sp>
        <p:nvSpPr>
          <p:cNvPr id="250889" name="Rectangle 9"/>
          <p:cNvSpPr>
            <a:spLocks noChangeArrowheads="1"/>
          </p:cNvSpPr>
          <p:nvPr/>
        </p:nvSpPr>
        <p:spPr bwMode="auto">
          <a:xfrm>
            <a:off x="381000" y="4114800"/>
            <a:ext cx="4419600" cy="2514600"/>
          </a:xfrm>
          <a:prstGeom prst="rect">
            <a:avLst/>
          </a:prstGeom>
          <a:solidFill>
            <a:schemeClr val="bg2"/>
          </a:solidFill>
          <a:ln w="38100">
            <a:solidFill>
              <a:schemeClr val="tx1"/>
            </a:solidFill>
            <a:miter lim="800000"/>
            <a:headEnd/>
            <a:tailEnd/>
          </a:ln>
          <a:effectLst/>
        </p:spPr>
        <p:txBody>
          <a:bodyPr wrap="none" anchor="ctr"/>
          <a:lstStyle/>
          <a:p>
            <a:endParaRPr lang="en-US"/>
          </a:p>
        </p:txBody>
      </p:sp>
      <p:sp>
        <p:nvSpPr>
          <p:cNvPr id="250890" name="Rectangle 10"/>
          <p:cNvSpPr>
            <a:spLocks noChangeArrowheads="1"/>
          </p:cNvSpPr>
          <p:nvPr/>
        </p:nvSpPr>
        <p:spPr bwMode="auto">
          <a:xfrm>
            <a:off x="533400" y="4343400"/>
            <a:ext cx="4038600" cy="1981200"/>
          </a:xfrm>
          <a:prstGeom prst="rect">
            <a:avLst/>
          </a:prstGeom>
          <a:solidFill>
            <a:srgbClr val="6600FF"/>
          </a:solidFill>
          <a:ln w="28575">
            <a:solidFill>
              <a:schemeClr val="tx1"/>
            </a:solidFill>
            <a:miter lim="800000"/>
            <a:headEnd/>
            <a:tailEnd/>
          </a:ln>
          <a:effectLst/>
        </p:spPr>
        <p:txBody>
          <a:bodyPr wrap="none" anchor="ctr"/>
          <a:lstStyle/>
          <a:p>
            <a:endParaRPr lang="en-US"/>
          </a:p>
        </p:txBody>
      </p:sp>
      <p:sp>
        <p:nvSpPr>
          <p:cNvPr id="250891" name="Text Box 11"/>
          <p:cNvSpPr txBox="1">
            <a:spLocks noChangeArrowheads="1"/>
          </p:cNvSpPr>
          <p:nvPr/>
        </p:nvSpPr>
        <p:spPr bwMode="auto">
          <a:xfrm>
            <a:off x="685800" y="4495800"/>
            <a:ext cx="3886200" cy="1616075"/>
          </a:xfrm>
          <a:prstGeom prst="rect">
            <a:avLst/>
          </a:prstGeom>
          <a:noFill/>
          <a:ln w="9525">
            <a:noFill/>
            <a:miter lim="800000"/>
            <a:headEnd/>
            <a:tailEnd/>
          </a:ln>
          <a:effectLst/>
        </p:spPr>
        <p:txBody>
          <a:bodyPr>
            <a:spAutoFit/>
          </a:bodyPr>
          <a:lstStyle/>
          <a:p>
            <a:pPr algn="ctr">
              <a:spcBef>
                <a:spcPct val="50000"/>
              </a:spcBef>
            </a:pPr>
            <a:r>
              <a:rPr lang="en-US" sz="2500" b="1" i="1">
                <a:latin typeface="Times New Roman" pitchFamily="18" charset="0"/>
                <a:cs typeface="Times New Roman" pitchFamily="18" charset="0"/>
              </a:rPr>
              <a:t>The moral conclusions should be the same whether we use the 1st or 2</a:t>
            </a:r>
            <a:r>
              <a:rPr lang="en-US" sz="2500" b="1" i="1" baseline="30000">
                <a:latin typeface="Times New Roman" pitchFamily="18" charset="0"/>
                <a:cs typeface="Times New Roman" pitchFamily="18" charset="0"/>
              </a:rPr>
              <a:t>nd</a:t>
            </a:r>
            <a:r>
              <a:rPr lang="en-US" sz="2500" b="1" i="1">
                <a:latin typeface="Times New Roman" pitchFamily="18" charset="0"/>
                <a:cs typeface="Times New Roman" pitchFamily="18" charset="0"/>
              </a:rPr>
              <a:t> form of the categorical imperative.</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0882">
                                            <p:txEl>
                                              <p:pRg st="0" end="0"/>
                                            </p:txEl>
                                          </p:spTgt>
                                        </p:tgtEl>
                                        <p:attrNameLst>
                                          <p:attrName>style.visibility</p:attrName>
                                        </p:attrNameLst>
                                      </p:cBhvr>
                                      <p:to>
                                        <p:strVal val="visible"/>
                                      </p:to>
                                    </p:set>
                                    <p:animEffect transition="in" filter="wipe(left)">
                                      <p:cBhvr>
                                        <p:cTn id="7" dur="500"/>
                                        <p:tgtEl>
                                          <p:spTgt spid="2508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1906" name="Rectangle 2"/>
          <p:cNvSpPr>
            <a:spLocks noGrp="1" noChangeArrowheads="1"/>
          </p:cNvSpPr>
          <p:nvPr>
            <p:ph type="body" idx="1"/>
          </p:nvPr>
        </p:nvSpPr>
        <p:spPr>
          <a:xfrm>
            <a:off x="304800" y="228600"/>
            <a:ext cx="8839200" cy="5181600"/>
          </a:xfrm>
        </p:spPr>
        <p:txBody>
          <a:bodyPr/>
          <a:lstStyle/>
          <a:p>
            <a:pPr marL="609600" indent="-609600" algn="ctr">
              <a:buFont typeface="Wingdings" pitchFamily="2" charset="2"/>
              <a:buNone/>
            </a:pPr>
            <a:r>
              <a:rPr lang="en-US">
                <a:latin typeface="Times New Roman" pitchFamily="18" charset="0"/>
                <a:cs typeface="Times New Roman" pitchFamily="18" charset="0"/>
              </a:rPr>
              <a:t>10.  Third Formulation of the Categorical Imperative:  Hypothetical Kingdom of Ends</a:t>
            </a:r>
            <a:r>
              <a:rPr lang="en-US" sz="2400">
                <a:latin typeface="Times New Roman" pitchFamily="18" charset="0"/>
                <a:cs typeface="Times New Roman" pitchFamily="18" charset="0"/>
              </a:rPr>
              <a:t>	</a:t>
            </a:r>
          </a:p>
        </p:txBody>
      </p:sp>
      <p:sp>
        <p:nvSpPr>
          <p:cNvPr id="251907" name="Rectangle 3"/>
          <p:cNvSpPr>
            <a:spLocks noChangeArrowheads="1"/>
          </p:cNvSpPr>
          <p:nvPr/>
        </p:nvSpPr>
        <p:spPr bwMode="auto">
          <a:xfrm>
            <a:off x="304800" y="1447800"/>
            <a:ext cx="3352800" cy="5105400"/>
          </a:xfrm>
          <a:prstGeom prst="rect">
            <a:avLst/>
          </a:prstGeom>
          <a:solidFill>
            <a:srgbClr val="FF00FF"/>
          </a:solidFill>
          <a:ln w="38100">
            <a:solidFill>
              <a:schemeClr val="tx1"/>
            </a:solidFill>
            <a:miter lim="800000"/>
            <a:headEnd/>
            <a:tailEnd/>
          </a:ln>
          <a:effectLst/>
        </p:spPr>
        <p:txBody>
          <a:bodyPr wrap="none" anchor="ctr"/>
          <a:lstStyle/>
          <a:p>
            <a:endParaRPr lang="en-US"/>
          </a:p>
        </p:txBody>
      </p:sp>
      <p:sp>
        <p:nvSpPr>
          <p:cNvPr id="251908" name="Rectangle 4"/>
          <p:cNvSpPr>
            <a:spLocks noChangeArrowheads="1"/>
          </p:cNvSpPr>
          <p:nvPr/>
        </p:nvSpPr>
        <p:spPr bwMode="auto">
          <a:xfrm>
            <a:off x="3886200" y="1447800"/>
            <a:ext cx="5105400" cy="5181600"/>
          </a:xfrm>
          <a:prstGeom prst="rect">
            <a:avLst/>
          </a:prstGeom>
          <a:solidFill>
            <a:schemeClr val="bg2"/>
          </a:solidFill>
          <a:ln w="38100">
            <a:solidFill>
              <a:schemeClr val="tx1"/>
            </a:solidFill>
            <a:miter lim="800000"/>
            <a:headEnd/>
            <a:tailEnd/>
          </a:ln>
          <a:effectLst/>
        </p:spPr>
        <p:txBody>
          <a:bodyPr wrap="none" anchor="ctr"/>
          <a:lstStyle/>
          <a:p>
            <a:endParaRPr lang="en-US"/>
          </a:p>
        </p:txBody>
      </p:sp>
      <p:sp>
        <p:nvSpPr>
          <p:cNvPr id="251909" name="Text Box 5"/>
          <p:cNvSpPr txBox="1">
            <a:spLocks noChangeArrowheads="1"/>
          </p:cNvSpPr>
          <p:nvPr/>
        </p:nvSpPr>
        <p:spPr bwMode="auto">
          <a:xfrm>
            <a:off x="4038600" y="1524000"/>
            <a:ext cx="4953000" cy="4991100"/>
          </a:xfrm>
          <a:prstGeom prst="rect">
            <a:avLst/>
          </a:prstGeom>
          <a:noFill/>
          <a:ln w="9525">
            <a:noFill/>
            <a:miter lim="800000"/>
            <a:headEnd/>
            <a:tailEnd/>
          </a:ln>
          <a:effectLst/>
        </p:spPr>
        <p:txBody>
          <a:bodyPr>
            <a:spAutoFit/>
          </a:bodyPr>
          <a:lstStyle/>
          <a:p>
            <a:pPr marL="342900" indent="-342900" algn="ctr">
              <a:spcBef>
                <a:spcPct val="50000"/>
              </a:spcBef>
            </a:pPr>
            <a:r>
              <a:rPr lang="en-US" b="1" i="1">
                <a:latin typeface="Times New Roman" pitchFamily="18" charset="0"/>
                <a:cs typeface="Times New Roman" pitchFamily="18" charset="0"/>
              </a:rPr>
              <a:t>Key Points:</a:t>
            </a:r>
          </a:p>
          <a:p>
            <a:pPr marL="342900" indent="-342900" algn="ctr">
              <a:spcBef>
                <a:spcPct val="50000"/>
              </a:spcBef>
              <a:buFontTx/>
              <a:buAutoNum type="arabicPeriod"/>
            </a:pPr>
            <a:r>
              <a:rPr lang="en-US" sz="1600" b="1" i="1">
                <a:latin typeface="Times New Roman" pitchFamily="18" charset="0"/>
                <a:cs typeface="Times New Roman" pitchFamily="18" charset="0"/>
              </a:rPr>
              <a:t>Think of ourselves as members of a society of beings whose permissible ends are to be respected.</a:t>
            </a:r>
          </a:p>
          <a:p>
            <a:pPr marL="342900" indent="-342900" algn="ctr">
              <a:spcBef>
                <a:spcPct val="50000"/>
              </a:spcBef>
            </a:pPr>
            <a:r>
              <a:rPr lang="en-US" sz="1600" b="1" i="1">
                <a:latin typeface="Times New Roman" pitchFamily="18" charset="0"/>
                <a:cs typeface="Times New Roman" pitchFamily="18" charset="0"/>
              </a:rPr>
              <a:t>2.  Test our maxims by asking, whether, supposing the maxims were natural laws, there would be a society of that kind.  In other words, we are obligated to act only by maxims which would harmonize a possible kingdom of ends.</a:t>
            </a:r>
          </a:p>
          <a:p>
            <a:pPr marL="342900" indent="-342900" algn="ctr">
              <a:spcBef>
                <a:spcPct val="50000"/>
              </a:spcBef>
            </a:pPr>
            <a:r>
              <a:rPr lang="en-US" sz="1600" b="1" i="1">
                <a:latin typeface="Times New Roman" pitchFamily="18" charset="0"/>
                <a:cs typeface="Times New Roman" pitchFamily="18" charset="0"/>
              </a:rPr>
              <a:t>3. We have a perfect duty not to act by maxims that create incoherent or impossible states of natural affairs when we attempt to universalize them;</a:t>
            </a:r>
          </a:p>
          <a:p>
            <a:pPr marL="342900" indent="-342900" algn="ctr">
              <a:spcBef>
                <a:spcPct val="50000"/>
              </a:spcBef>
            </a:pPr>
            <a:r>
              <a:rPr lang="en-US" sz="1600" b="1" i="1">
                <a:latin typeface="Times New Roman" pitchFamily="18" charset="0"/>
                <a:cs typeface="Times New Roman" pitchFamily="18" charset="0"/>
              </a:rPr>
              <a:t>We have an imperfect duty not to act by maxims that promote unstable or greatly undesirable states of affairs.</a:t>
            </a:r>
          </a:p>
          <a:p>
            <a:pPr marL="342900" indent="-342900" algn="ctr">
              <a:spcBef>
                <a:spcPct val="50000"/>
              </a:spcBef>
            </a:pPr>
            <a:r>
              <a:rPr lang="en-US" sz="1400" b="1" i="1">
                <a:latin typeface="Times New Roman" pitchFamily="18" charset="0"/>
                <a:cs typeface="Times New Roman" pitchFamily="18" charset="0"/>
              </a:rPr>
              <a:t>“Kant seems to assume that those who apply the categorical imperative to their maxims will come out with answers that agree when the maxims tested are alike.”  J.B. Schneewind, “Autonomy, Obligation, &amp; Virtue,” pg. 338.</a:t>
            </a:r>
          </a:p>
        </p:txBody>
      </p:sp>
      <p:sp>
        <p:nvSpPr>
          <p:cNvPr id="251910" name="Text Box 6"/>
          <p:cNvSpPr txBox="1">
            <a:spLocks noChangeArrowheads="1"/>
          </p:cNvSpPr>
          <p:nvPr/>
        </p:nvSpPr>
        <p:spPr bwMode="auto">
          <a:xfrm>
            <a:off x="381000" y="1279525"/>
            <a:ext cx="3048000" cy="5186363"/>
          </a:xfrm>
          <a:prstGeom prst="rect">
            <a:avLst/>
          </a:prstGeom>
          <a:noFill/>
          <a:ln w="9525">
            <a:noFill/>
            <a:miter lim="800000"/>
            <a:headEnd/>
            <a:tailEnd/>
          </a:ln>
          <a:effectLst/>
        </p:spPr>
        <p:txBody>
          <a:bodyPr>
            <a:spAutoFit/>
          </a:bodyPr>
          <a:lstStyle/>
          <a:p>
            <a:pPr algn="ctr"/>
            <a:endParaRPr lang="en-US" sz="2400" b="1" i="1">
              <a:latin typeface="Times New Roman" pitchFamily="18" charset="0"/>
              <a:cs typeface="Times New Roman" pitchFamily="18" charset="0"/>
            </a:endParaRPr>
          </a:p>
          <a:p>
            <a:pPr algn="ctr"/>
            <a:r>
              <a:rPr lang="en-US" sz="2700" b="1" i="1">
                <a:latin typeface="Times New Roman" pitchFamily="18" charset="0"/>
                <a:cs typeface="Times New Roman" pitchFamily="18" charset="0"/>
              </a:rPr>
              <a:t>“All maxims as proceeding from our own law-making ought to harmonize with a possible kingdom of ends as  a kingdom of nature."</a:t>
            </a:r>
          </a:p>
          <a:p>
            <a:pPr algn="ctr">
              <a:spcBef>
                <a:spcPct val="50000"/>
              </a:spcBef>
            </a:pPr>
            <a:r>
              <a:rPr lang="en-US" sz="2700" b="1" i="1">
                <a:latin typeface="Times New Roman" pitchFamily="18" charset="0"/>
                <a:cs typeface="Times New Roman" pitchFamily="18" charset="0"/>
              </a:rPr>
              <a:t>Grounding for the Metaphysics of Morals, 4:436/104.</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1906">
                                            <p:txEl>
                                              <p:pRg st="0" end="0"/>
                                            </p:txEl>
                                          </p:spTgt>
                                        </p:tgtEl>
                                        <p:attrNameLst>
                                          <p:attrName>style.visibility</p:attrName>
                                        </p:attrNameLst>
                                      </p:cBhvr>
                                      <p:to>
                                        <p:strVal val="visible"/>
                                      </p:to>
                                    </p:set>
                                    <p:animEffect transition="in" filter="wipe(left)">
                                      <p:cBhvr>
                                        <p:cTn id="7" dur="500"/>
                                        <p:tgtEl>
                                          <p:spTgt spid="2519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6"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sz="3200"/>
              <a:t>Third Categorical Imperative introduces a social dimension to Kantian Morality</a:t>
            </a:r>
          </a:p>
        </p:txBody>
      </p:sp>
      <p:sp>
        <p:nvSpPr>
          <p:cNvPr id="252931" name="Rectangle 3"/>
          <p:cNvSpPr>
            <a:spLocks noGrp="1" noChangeArrowheads="1"/>
          </p:cNvSpPr>
          <p:nvPr>
            <p:ph type="body" idx="1"/>
          </p:nvPr>
        </p:nvSpPr>
        <p:spPr>
          <a:xfrm>
            <a:off x="457200" y="1600200"/>
            <a:ext cx="8686800" cy="5257800"/>
          </a:xfrm>
        </p:spPr>
        <p:txBody>
          <a:bodyPr/>
          <a:lstStyle/>
          <a:p>
            <a:pPr>
              <a:lnSpc>
                <a:spcPct val="80000"/>
              </a:lnSpc>
              <a:buFont typeface="Wingdings" pitchFamily="2" charset="2"/>
              <a:buNone/>
            </a:pPr>
            <a:r>
              <a:rPr lang="en-US" sz="2000"/>
              <a:t>	The formulation of the CI states that we must “act in accordance with the maxims of a member giving universal laws for a merely possible kingdom of ends” (4:439). </a:t>
            </a:r>
          </a:p>
          <a:p>
            <a:pPr>
              <a:lnSpc>
                <a:spcPct val="80000"/>
              </a:lnSpc>
              <a:buFont typeface="Wingdings" pitchFamily="2" charset="2"/>
              <a:buNone/>
            </a:pPr>
            <a:endParaRPr lang="en-US" sz="2000"/>
          </a:p>
          <a:p>
            <a:pPr>
              <a:lnSpc>
                <a:spcPct val="80000"/>
              </a:lnSpc>
              <a:buFont typeface="Wingdings" pitchFamily="2" charset="2"/>
              <a:buNone/>
            </a:pPr>
            <a:r>
              <a:rPr lang="en-US" sz="2000"/>
              <a:t>	It combines the others in that (i) it requires that we conform our actions to the maxims of a legislator of laws (ii) that this lawgiver lays down universal laws, binding all rational wills including our own, and (iii) that those laws are of ‘a merely possible kingdom’ each of whose members equally possesses this status as legislator of universal laws, and hence must be treated always as an end in itself. </a:t>
            </a:r>
          </a:p>
          <a:p>
            <a:pPr>
              <a:lnSpc>
                <a:spcPct val="80000"/>
              </a:lnSpc>
              <a:buFont typeface="Wingdings" pitchFamily="2" charset="2"/>
              <a:buNone/>
            </a:pPr>
            <a:endParaRPr lang="en-US" sz="2000"/>
          </a:p>
          <a:p>
            <a:pPr>
              <a:lnSpc>
                <a:spcPct val="80000"/>
              </a:lnSpc>
              <a:buFont typeface="Wingdings" pitchFamily="2" charset="2"/>
              <a:buNone/>
            </a:pPr>
            <a:r>
              <a:rPr lang="en-US" sz="2000"/>
              <a:t>	The intuitive idea behind this formulation is that our fundamental moral obligation is to act only on principles which could earn acceptance by a community of fully rational agents each of whom have an equal share in legislating these principles for their community.</a:t>
            </a:r>
          </a:p>
        </p:txBody>
      </p:sp>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sz="4000"/>
              <a:t>Summary of first three categorical imperatives:</a:t>
            </a:r>
          </a:p>
        </p:txBody>
      </p:sp>
      <p:sp>
        <p:nvSpPr>
          <p:cNvPr id="253955" name="Rectangle 3"/>
          <p:cNvSpPr>
            <a:spLocks noGrp="1" noChangeArrowheads="1"/>
          </p:cNvSpPr>
          <p:nvPr>
            <p:ph type="body" idx="1"/>
          </p:nvPr>
        </p:nvSpPr>
        <p:spPr/>
        <p:txBody>
          <a:bodyPr/>
          <a:lstStyle/>
          <a:p>
            <a:pPr>
              <a:lnSpc>
                <a:spcPct val="80000"/>
              </a:lnSpc>
            </a:pPr>
            <a:r>
              <a:rPr lang="en-US" sz="2800"/>
              <a:t>The Categorical Imperative requires that I act only on maxims that I can will as universal law.</a:t>
            </a:r>
          </a:p>
          <a:p>
            <a:pPr>
              <a:lnSpc>
                <a:spcPct val="80000"/>
              </a:lnSpc>
              <a:buFont typeface="Wingdings" pitchFamily="2" charset="2"/>
              <a:buNone/>
            </a:pPr>
            <a:r>
              <a:rPr lang="en-US" sz="2800"/>
              <a:t>  </a:t>
            </a:r>
          </a:p>
          <a:p>
            <a:pPr lvl="1">
              <a:lnSpc>
                <a:spcPct val="80000"/>
              </a:lnSpc>
            </a:pPr>
            <a:r>
              <a:rPr lang="en-US" sz="2400"/>
              <a:t>The categorical imperative is supposed to give us a test for maxims. </a:t>
            </a:r>
          </a:p>
          <a:p>
            <a:pPr lvl="1">
              <a:lnSpc>
                <a:spcPct val="80000"/>
              </a:lnSpc>
              <a:buFont typeface="Wingdings" pitchFamily="2" charset="2"/>
              <a:buNone/>
            </a:pPr>
            <a:r>
              <a:rPr lang="en-US" sz="2400"/>
              <a:t> </a:t>
            </a:r>
          </a:p>
          <a:p>
            <a:pPr lvl="1">
              <a:lnSpc>
                <a:spcPct val="80000"/>
              </a:lnSpc>
            </a:pPr>
            <a:r>
              <a:rPr lang="en-US" sz="2400"/>
              <a:t>Maxim is the is “subjective principle of an action.”  The principle of an action is that prescription from which the action follows.</a:t>
            </a:r>
          </a:p>
          <a:p>
            <a:pPr lvl="1">
              <a:lnSpc>
                <a:spcPct val="80000"/>
              </a:lnSpc>
              <a:buFont typeface="Wingdings" pitchFamily="2" charset="2"/>
              <a:buNone/>
            </a:pPr>
            <a:endParaRPr lang="en-US" sz="2400"/>
          </a:p>
          <a:p>
            <a:pPr lvl="1">
              <a:lnSpc>
                <a:spcPct val="80000"/>
              </a:lnSpc>
            </a:pPr>
            <a:r>
              <a:rPr lang="en-US" sz="2400"/>
              <a:t>If the maxim meets the test, the action that follows from it has moral worth; if the maxim does not meet it, the action does not have moral worth.  </a:t>
            </a:r>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r>
              <a:rPr lang="en-US"/>
              <a:t>1</a:t>
            </a:r>
            <a:r>
              <a:rPr lang="en-US" baseline="30000"/>
              <a:t>st</a:t>
            </a:r>
            <a:r>
              <a:rPr lang="en-US"/>
              <a:t> Categorical Imperative:</a:t>
            </a:r>
          </a:p>
        </p:txBody>
      </p:sp>
      <p:sp>
        <p:nvSpPr>
          <p:cNvPr id="254979" name="Rectangle 3"/>
          <p:cNvSpPr>
            <a:spLocks noGrp="1" noChangeArrowheads="1"/>
          </p:cNvSpPr>
          <p:nvPr>
            <p:ph type="body" idx="1"/>
          </p:nvPr>
        </p:nvSpPr>
        <p:spPr/>
        <p:txBody>
          <a:bodyPr/>
          <a:lstStyle/>
          <a:p>
            <a:r>
              <a:rPr lang="en-US"/>
              <a:t>1</a:t>
            </a:r>
            <a:r>
              <a:rPr lang="en-US" baseline="30000"/>
              <a:t>st</a:t>
            </a:r>
            <a:r>
              <a:rPr lang="en-US"/>
              <a:t> Categorical Imperative requires willingness to continue to the subscription to the maxim of an action even if all individual or singular reference is excluded from it.  Eliminating individual or singular reference requires eliminating reference to me.  In other words, think of replacing individual references with purely universal terms.</a:t>
            </a:r>
          </a:p>
          <a:p>
            <a:pPr>
              <a:buFont typeface="Wingdings" pitchFamily="2" charset="2"/>
              <a:buNone/>
            </a:pPr>
            <a:endParaRPr lang="en-US"/>
          </a:p>
        </p:txBody>
      </p:sp>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381000" y="-152400"/>
            <a:ext cx="8229600" cy="1139825"/>
          </a:xfrm>
        </p:spPr>
        <p:txBody>
          <a:bodyPr/>
          <a:lstStyle/>
          <a:p>
            <a:r>
              <a:rPr lang="en-US"/>
              <a:t>1</a:t>
            </a:r>
            <a:r>
              <a:rPr lang="en-US" baseline="30000"/>
              <a:t>st</a:t>
            </a:r>
            <a:r>
              <a:rPr lang="en-US"/>
              <a:t> Categorical Imperative:</a:t>
            </a:r>
          </a:p>
        </p:txBody>
      </p:sp>
      <p:sp>
        <p:nvSpPr>
          <p:cNvPr id="256003" name="Rectangle 3"/>
          <p:cNvSpPr>
            <a:spLocks noGrp="1" noChangeArrowheads="1"/>
          </p:cNvSpPr>
          <p:nvPr>
            <p:ph type="body" idx="1"/>
          </p:nvPr>
        </p:nvSpPr>
        <p:spPr>
          <a:xfrm>
            <a:off x="0" y="762000"/>
            <a:ext cx="9144000" cy="5257800"/>
          </a:xfrm>
        </p:spPr>
        <p:txBody>
          <a:bodyPr/>
          <a:lstStyle/>
          <a:p>
            <a:pPr algn="just">
              <a:lnSpc>
                <a:spcPct val="80000"/>
              </a:lnSpc>
              <a:buFont typeface="Wingdings" pitchFamily="2" charset="2"/>
              <a:buNone/>
            </a:pPr>
            <a:r>
              <a:rPr lang="en-US" sz="700"/>
              <a:t>	</a:t>
            </a:r>
            <a:r>
              <a:rPr lang="en-US" sz="1800"/>
              <a:t>“Act in such a way that you always treat humanity, whether in your own person or in the person of any other, never simply as a means, but always at the same time as an end.”	</a:t>
            </a:r>
          </a:p>
          <a:p>
            <a:pPr algn="just">
              <a:lnSpc>
                <a:spcPct val="80000"/>
              </a:lnSpc>
              <a:buFont typeface="Wingdings" pitchFamily="2" charset="2"/>
              <a:buNone/>
            </a:pPr>
            <a:r>
              <a:rPr lang="en-US" sz="1800"/>
              <a:t>		</a:t>
            </a:r>
          </a:p>
          <a:p>
            <a:pPr algn="just">
              <a:lnSpc>
                <a:spcPct val="80000"/>
              </a:lnSpc>
              <a:buFont typeface="Wingdings" pitchFamily="2" charset="2"/>
              <a:buNone/>
            </a:pPr>
            <a:r>
              <a:rPr lang="en-US" sz="1800"/>
              <a:t>		Rather than thinking that humanity is the goal or proper end of our action, he presupposes that humanity is a limit or constraint on our action.  </a:t>
            </a:r>
          </a:p>
          <a:p>
            <a:pPr algn="just">
              <a:lnSpc>
                <a:spcPct val="80000"/>
              </a:lnSpc>
              <a:buFont typeface="Wingdings" pitchFamily="2" charset="2"/>
              <a:buNone/>
            </a:pPr>
            <a:endParaRPr lang="en-US" sz="1800"/>
          </a:p>
          <a:p>
            <a:pPr algn="just">
              <a:lnSpc>
                <a:spcPct val="80000"/>
              </a:lnSpc>
              <a:buFont typeface="Wingdings" pitchFamily="2" charset="2"/>
              <a:buNone/>
            </a:pPr>
            <a:r>
              <a:rPr lang="en-US" sz="1800"/>
              <a:t>		</a:t>
            </a:r>
            <a:r>
              <a:rPr lang="en-US" sz="1800">
                <a:latin typeface="Times New Roman" pitchFamily="18" charset="0"/>
              </a:rPr>
              <a:t>This kind of constraint can be seen mostly clearly by tracing the connection with the first formula, the Formula of Universal Law.  Remember, the agent must be willing to eliminate all individual reference from the maxim of her action.  The most significant exclusion here is that of herself. Therefore, be prepared go on willing the maxim even if it contains no reference to herself.</a:t>
            </a:r>
          </a:p>
          <a:p>
            <a:pPr algn="just">
              <a:lnSpc>
                <a:spcPct val="80000"/>
              </a:lnSpc>
              <a:buFont typeface="Wingdings" pitchFamily="2" charset="2"/>
              <a:buNone/>
            </a:pPr>
            <a:endParaRPr lang="en-US" sz="1800">
              <a:latin typeface="Times New Roman" pitchFamily="18" charset="0"/>
            </a:endParaRPr>
          </a:p>
          <a:p>
            <a:pPr algn="just">
              <a:lnSpc>
                <a:spcPct val="80000"/>
              </a:lnSpc>
              <a:buFont typeface="Wingdings" pitchFamily="2" charset="2"/>
              <a:buNone/>
            </a:pPr>
            <a:r>
              <a:rPr lang="en-US" sz="1800">
                <a:latin typeface="Times New Roman" pitchFamily="18" charset="0"/>
              </a:rPr>
              <a:t>		The constraint that the second formula imposes is that the maxim of an action must be such that any other free and rational person can adopt it.  Treating humanity as an end in itself is, for Kant, respecting our capacity for free and rational choice; in his term, it is respecting our autonomy.  I am constrained, according to this first formula, by the consideration that is wrong, other things being equal, to impede the agency of others.  To treat another human being as merely a means is to ignore the other as a center of agency.  The clearest cases here are those of coercion and deception.</a:t>
            </a:r>
          </a:p>
          <a:p>
            <a:pPr algn="just">
              <a:lnSpc>
                <a:spcPct val="80000"/>
              </a:lnSpc>
              <a:buFont typeface="Wingdings" pitchFamily="2" charset="2"/>
              <a:buNone/>
            </a:pPr>
            <a:r>
              <a:rPr lang="en-US" sz="1800">
                <a:latin typeface="Times New Roman" pitchFamily="18" charset="0"/>
              </a:rPr>
              <a:t>		For example:  If I take the  hand of one of my students in my class and with it I strike the neighbouring student’s face, I have bypassed the first student’s agency.  I have treated her merely as a means, as though she were merely an organic hitting implement.  The same is true when I deceive somebody, because if I conceal the nature of the situation, I impede her ability to make a free and rational choice for that situation.</a:t>
            </a:r>
          </a:p>
          <a:p>
            <a:pPr algn="just">
              <a:lnSpc>
                <a:spcPct val="80000"/>
              </a:lnSpc>
              <a:buFont typeface="Wingdings" pitchFamily="2" charset="2"/>
              <a:buNone/>
            </a:pPr>
            <a:r>
              <a:rPr lang="en-US" sz="1800">
                <a:latin typeface="Times New Roman" pitchFamily="18" charset="0"/>
              </a:rPr>
              <a:t>	</a:t>
            </a:r>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381000" y="-152400"/>
            <a:ext cx="8229600" cy="1139825"/>
          </a:xfrm>
        </p:spPr>
        <p:txBody>
          <a:bodyPr/>
          <a:lstStyle/>
          <a:p>
            <a:r>
              <a:rPr lang="en-US"/>
              <a:t>1</a:t>
            </a:r>
            <a:r>
              <a:rPr lang="en-US" baseline="30000"/>
              <a:t>st</a:t>
            </a:r>
            <a:r>
              <a:rPr lang="en-US"/>
              <a:t> Categorical Imperative:</a:t>
            </a:r>
          </a:p>
        </p:txBody>
      </p:sp>
      <p:sp>
        <p:nvSpPr>
          <p:cNvPr id="257027" name="Rectangle 3"/>
          <p:cNvSpPr>
            <a:spLocks noGrp="1" noChangeArrowheads="1"/>
          </p:cNvSpPr>
          <p:nvPr>
            <p:ph type="body" idx="1"/>
          </p:nvPr>
        </p:nvSpPr>
        <p:spPr>
          <a:xfrm>
            <a:off x="0" y="1143000"/>
            <a:ext cx="9144000" cy="5715000"/>
          </a:xfrm>
        </p:spPr>
        <p:txBody>
          <a:bodyPr/>
          <a:lstStyle/>
          <a:p>
            <a:pPr algn="just">
              <a:lnSpc>
                <a:spcPct val="80000"/>
              </a:lnSpc>
              <a:buFont typeface="Wingdings" pitchFamily="2" charset="2"/>
              <a:buNone/>
            </a:pPr>
            <a:r>
              <a:rPr lang="en-US" sz="2400">
                <a:latin typeface="Times New Roman" pitchFamily="18" charset="0"/>
              </a:rPr>
              <a:t>	The constraint that the second formula imposes is that the maxim of an action must be such that any other free and rational person can adopt it.  Treating humanity as an end in itself is, for Kant, respecting our capacity for free and rational choice; in his term, it is respecting our autonomy.  I am constrained, according to this first formula, by the consideration that is wrong, other things being equal, to impede the agency of others.  To treat another human being as merely a means is to ignore the other as a center of agency.  The clearest cases here are those of coercion and deception.</a:t>
            </a:r>
          </a:p>
          <a:p>
            <a:pPr algn="just">
              <a:lnSpc>
                <a:spcPct val="80000"/>
              </a:lnSpc>
              <a:buFont typeface="Wingdings" pitchFamily="2" charset="2"/>
              <a:buNone/>
            </a:pPr>
            <a:endParaRPr lang="en-US" sz="2400">
              <a:latin typeface="Times New Roman" pitchFamily="18" charset="0"/>
            </a:endParaRPr>
          </a:p>
          <a:p>
            <a:pPr algn="just">
              <a:lnSpc>
                <a:spcPct val="80000"/>
              </a:lnSpc>
              <a:buFont typeface="Wingdings" pitchFamily="2" charset="2"/>
              <a:buNone/>
            </a:pPr>
            <a:r>
              <a:rPr lang="en-US" sz="2400">
                <a:latin typeface="Times New Roman" pitchFamily="18" charset="0"/>
              </a:rPr>
              <a:t>		For example:  If I take the  hand of one of my students in my 	class and with it I strike the neighbouring student’s face, I have 	bypassed the first student’s agency.  I have treated her merely as 	a means, as though she were merely an organic hitting 	implement.  The same is true when I deceive somebody, because 	if I conceal the nature of the situation, I impede her ability to 	make a free and rational choice for that situation.</a:t>
            </a:r>
          </a:p>
          <a:p>
            <a:pPr algn="just">
              <a:lnSpc>
                <a:spcPct val="80000"/>
              </a:lnSpc>
              <a:buFont typeface="Wingdings" pitchFamily="2" charset="2"/>
              <a:buNone/>
            </a:pPr>
            <a:r>
              <a:rPr lang="en-US" sz="2400">
                <a:latin typeface="Times New Roman" pitchFamily="18" charset="0"/>
              </a:rPr>
              <a:t>	</a:t>
            </a:r>
          </a:p>
        </p:txBody>
      </p:sp>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sz="3200"/>
              <a:t>What is the connection between the categorical imperative is the following:</a:t>
            </a:r>
          </a:p>
        </p:txBody>
      </p:sp>
      <p:sp>
        <p:nvSpPr>
          <p:cNvPr id="258051" name="Rectangle 3"/>
          <p:cNvSpPr>
            <a:spLocks noGrp="1" noChangeArrowheads="1"/>
          </p:cNvSpPr>
          <p:nvPr>
            <p:ph type="body" idx="1"/>
          </p:nvPr>
        </p:nvSpPr>
        <p:spPr/>
        <p:txBody>
          <a:bodyPr/>
          <a:lstStyle/>
          <a:p>
            <a:pPr algn="just">
              <a:lnSpc>
                <a:spcPct val="80000"/>
              </a:lnSpc>
            </a:pPr>
            <a:r>
              <a:rPr lang="en-US" sz="2400" b="1">
                <a:latin typeface="Times New Roman" pitchFamily="18" charset="0"/>
              </a:rPr>
              <a:t> If I cannot will maxim X as universal law, then I am acting for reasons that it is not possible for everyone to share.  But to act toward people on the basis of reasons they cannot possibly share is to </a:t>
            </a:r>
            <a:r>
              <a:rPr lang="en-US" sz="2400" b="1" i="1">
                <a:latin typeface="Times New Roman" pitchFamily="18" charset="0"/>
              </a:rPr>
              <a:t>use</a:t>
            </a:r>
            <a:r>
              <a:rPr lang="en-US" sz="2400" b="1">
                <a:latin typeface="Times New Roman" pitchFamily="18" charset="0"/>
              </a:rPr>
              <a:t> them, to treat them as a mere means to my goals.  In fact,  all people should consider themselves both members and heads because we have a perfect duty not to act in maxims that create incoherent or impossible states of natural affairs for it will lead to unstable or greatly undesirable states of affairs.  See, the truly autonomous will is not subject to any particular interest. Kant’s idea here is that one should not treat others in ways they couldn’t rationally assent to.													</a:t>
            </a:r>
          </a:p>
        </p:txBody>
      </p:sp>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9074" name="Rectangle 2"/>
          <p:cNvSpPr>
            <a:spLocks noGrp="1" noChangeArrowheads="1"/>
          </p:cNvSpPr>
          <p:nvPr>
            <p:ph type="body" idx="1"/>
          </p:nvPr>
        </p:nvSpPr>
        <p:spPr>
          <a:xfrm>
            <a:off x="304800" y="228600"/>
            <a:ext cx="8839200" cy="5181600"/>
          </a:xfrm>
        </p:spPr>
        <p:txBody>
          <a:bodyPr/>
          <a:lstStyle/>
          <a:p>
            <a:pPr marL="609600" indent="-609600" algn="ctr">
              <a:buFont typeface="Wingdings" pitchFamily="2" charset="2"/>
              <a:buNone/>
            </a:pPr>
            <a:r>
              <a:rPr lang="en-US">
                <a:latin typeface="Times New Roman" pitchFamily="18" charset="0"/>
                <a:cs typeface="Times New Roman" pitchFamily="18" charset="0"/>
              </a:rPr>
              <a:t>10.  Perfect and Imperfect Duties:</a:t>
            </a:r>
            <a:r>
              <a:rPr lang="en-US" sz="2400">
                <a:latin typeface="Times New Roman" pitchFamily="18" charset="0"/>
                <a:cs typeface="Times New Roman" pitchFamily="18" charset="0"/>
              </a:rPr>
              <a:t>	</a:t>
            </a:r>
          </a:p>
        </p:txBody>
      </p:sp>
      <p:sp>
        <p:nvSpPr>
          <p:cNvPr id="259075" name="Rectangle 3"/>
          <p:cNvSpPr>
            <a:spLocks noChangeArrowheads="1"/>
          </p:cNvSpPr>
          <p:nvPr/>
        </p:nvSpPr>
        <p:spPr bwMode="auto">
          <a:xfrm>
            <a:off x="304800" y="1447800"/>
            <a:ext cx="3352800" cy="5105400"/>
          </a:xfrm>
          <a:prstGeom prst="rect">
            <a:avLst/>
          </a:prstGeom>
          <a:solidFill>
            <a:srgbClr val="FF00FF"/>
          </a:solidFill>
          <a:ln w="38100">
            <a:solidFill>
              <a:schemeClr val="tx1"/>
            </a:solidFill>
            <a:miter lim="800000"/>
            <a:headEnd/>
            <a:tailEnd/>
          </a:ln>
          <a:effectLst/>
        </p:spPr>
        <p:txBody>
          <a:bodyPr wrap="none" anchor="ctr"/>
          <a:lstStyle/>
          <a:p>
            <a:endParaRPr lang="en-US"/>
          </a:p>
        </p:txBody>
      </p:sp>
      <p:sp>
        <p:nvSpPr>
          <p:cNvPr id="259076" name="Rectangle 4"/>
          <p:cNvSpPr>
            <a:spLocks noChangeArrowheads="1"/>
          </p:cNvSpPr>
          <p:nvPr/>
        </p:nvSpPr>
        <p:spPr bwMode="auto">
          <a:xfrm>
            <a:off x="4572000" y="1447800"/>
            <a:ext cx="4114800" cy="5181600"/>
          </a:xfrm>
          <a:prstGeom prst="rect">
            <a:avLst/>
          </a:prstGeom>
          <a:solidFill>
            <a:schemeClr val="bg2"/>
          </a:solidFill>
          <a:ln w="38100">
            <a:solidFill>
              <a:schemeClr val="tx1"/>
            </a:solidFill>
            <a:miter lim="800000"/>
            <a:headEnd/>
            <a:tailEnd/>
          </a:ln>
          <a:effectLst/>
        </p:spPr>
        <p:txBody>
          <a:bodyPr wrap="none" anchor="ctr"/>
          <a:lstStyle/>
          <a:p>
            <a:endParaRPr lang="en-US"/>
          </a:p>
        </p:txBody>
      </p:sp>
      <p:sp>
        <p:nvSpPr>
          <p:cNvPr id="259077" name="Text Box 5"/>
          <p:cNvSpPr txBox="1">
            <a:spLocks noChangeArrowheads="1"/>
          </p:cNvSpPr>
          <p:nvPr/>
        </p:nvSpPr>
        <p:spPr bwMode="auto">
          <a:xfrm>
            <a:off x="4648200" y="1600200"/>
            <a:ext cx="3886200" cy="4837113"/>
          </a:xfrm>
          <a:prstGeom prst="rect">
            <a:avLst/>
          </a:prstGeom>
          <a:noFill/>
          <a:ln w="9525">
            <a:noFill/>
            <a:miter lim="800000"/>
            <a:headEnd/>
            <a:tailEnd/>
          </a:ln>
          <a:effectLst/>
        </p:spPr>
        <p:txBody>
          <a:bodyPr>
            <a:spAutoFit/>
          </a:bodyPr>
          <a:lstStyle/>
          <a:p>
            <a:pPr algn="ctr">
              <a:spcBef>
                <a:spcPct val="50000"/>
              </a:spcBef>
            </a:pPr>
            <a:r>
              <a:rPr lang="en-US" sz="2500" b="1" i="1">
                <a:latin typeface="Times New Roman" pitchFamily="18" charset="0"/>
                <a:cs typeface="Times New Roman" pitchFamily="18" charset="0"/>
              </a:rPr>
              <a:t>Imperfect Duties:</a:t>
            </a:r>
          </a:p>
          <a:p>
            <a:pPr algn="ctr">
              <a:spcBef>
                <a:spcPct val="50000"/>
              </a:spcBef>
            </a:pPr>
            <a:r>
              <a:rPr lang="en-US" sz="2000" b="1">
                <a:latin typeface="Times New Roman" pitchFamily="18" charset="0"/>
                <a:cs typeface="Times New Roman" pitchFamily="18" charset="0"/>
              </a:rPr>
              <a:t>Are those duties that don’t whole heartily conform to the categorical imperative.</a:t>
            </a:r>
          </a:p>
          <a:p>
            <a:pPr algn="ctr">
              <a:spcBef>
                <a:spcPct val="50000"/>
              </a:spcBef>
            </a:pPr>
            <a:r>
              <a:rPr lang="en-US" b="1" i="1">
                <a:latin typeface="Times New Roman" pitchFamily="18" charset="0"/>
                <a:cs typeface="Times New Roman" pitchFamily="18" charset="0"/>
              </a:rPr>
              <a:t>e.g., If  I were an egoist and concerned only about myself, no one could accuse me of using other people; I would simply leave them alone.  But this attitude &amp; practice is inconsistent with the duty to treat others as persons.  As persons, they also have interests and plans, and to recognize this I must at least sometimes and in some ways seek to promote their ends and goals.</a:t>
            </a:r>
          </a:p>
          <a:p>
            <a:pPr algn="ctr">
              <a:spcBef>
                <a:spcPct val="50000"/>
              </a:spcBef>
            </a:pPr>
            <a:endParaRPr lang="en-US" b="1" i="1">
              <a:latin typeface="Times New Roman" pitchFamily="18" charset="0"/>
              <a:cs typeface="Times New Roman" pitchFamily="18" charset="0"/>
            </a:endParaRPr>
          </a:p>
        </p:txBody>
      </p:sp>
      <p:sp>
        <p:nvSpPr>
          <p:cNvPr id="259078" name="Text Box 6"/>
          <p:cNvSpPr txBox="1">
            <a:spLocks noChangeArrowheads="1"/>
          </p:cNvSpPr>
          <p:nvPr/>
        </p:nvSpPr>
        <p:spPr bwMode="auto">
          <a:xfrm>
            <a:off x="457200" y="1676400"/>
            <a:ext cx="3048000" cy="5575300"/>
          </a:xfrm>
          <a:prstGeom prst="rect">
            <a:avLst/>
          </a:prstGeom>
          <a:noFill/>
          <a:ln w="9525">
            <a:noFill/>
            <a:miter lim="800000"/>
            <a:headEnd/>
            <a:tailEnd/>
          </a:ln>
          <a:effectLst/>
        </p:spPr>
        <p:txBody>
          <a:bodyPr>
            <a:spAutoFit/>
          </a:bodyPr>
          <a:lstStyle/>
          <a:p>
            <a:pPr algn="ctr">
              <a:spcBef>
                <a:spcPct val="50000"/>
              </a:spcBef>
            </a:pPr>
            <a:r>
              <a:rPr lang="en-US" sz="2400" b="1" i="1">
                <a:latin typeface="Times New Roman" pitchFamily="18" charset="0"/>
                <a:cs typeface="Times New Roman" pitchFamily="18" charset="0"/>
              </a:rPr>
              <a:t>Perfect Duties:  Perfect duties are absolutes &amp; necessary; they conform to the categorical imperative.</a:t>
            </a:r>
          </a:p>
          <a:p>
            <a:pPr algn="ctr">
              <a:spcBef>
                <a:spcPct val="50000"/>
              </a:spcBef>
            </a:pPr>
            <a:r>
              <a:rPr lang="en-US" sz="2400" b="1" i="1">
                <a:latin typeface="Times New Roman" pitchFamily="18" charset="0"/>
                <a:cs typeface="Times New Roman" pitchFamily="18" charset="0"/>
              </a:rPr>
              <a:t>eg., </a:t>
            </a:r>
            <a:r>
              <a:rPr lang="en-US" b="1" i="1">
                <a:latin typeface="Times New Roman" pitchFamily="18" charset="0"/>
                <a:cs typeface="Times New Roman" pitchFamily="18" charset="0"/>
              </a:rPr>
              <a:t>We can and should absolutely refrain from making false or lying promises.</a:t>
            </a:r>
          </a:p>
          <a:p>
            <a:pPr algn="ctr">
              <a:spcBef>
                <a:spcPct val="50000"/>
              </a:spcBef>
            </a:pPr>
            <a:endParaRPr lang="en-US" b="1" i="1">
              <a:latin typeface="Times New Roman" pitchFamily="18" charset="0"/>
              <a:cs typeface="Times New Roman" pitchFamily="18" charset="0"/>
            </a:endParaRPr>
          </a:p>
          <a:p>
            <a:pPr algn="ctr">
              <a:spcBef>
                <a:spcPct val="50000"/>
              </a:spcBef>
            </a:pPr>
            <a:endParaRPr lang="en-US" b="1" i="1">
              <a:latin typeface="Times New Roman" pitchFamily="18" charset="0"/>
              <a:cs typeface="Times New Roman" pitchFamily="18" charset="0"/>
            </a:endParaRPr>
          </a:p>
          <a:p>
            <a:pPr algn="ctr">
              <a:spcBef>
                <a:spcPct val="50000"/>
              </a:spcBef>
            </a:pPr>
            <a:endParaRPr lang="en-US" sz="2400" b="1" i="1">
              <a:latin typeface="Times New Roman" pitchFamily="18" charset="0"/>
              <a:cs typeface="Times New Roman" pitchFamily="18" charset="0"/>
            </a:endParaRPr>
          </a:p>
          <a:p>
            <a:pPr algn="ctr">
              <a:spcBef>
                <a:spcPct val="50000"/>
              </a:spcBef>
            </a:pPr>
            <a:endParaRPr lang="en-US" sz="2400" b="1" i="1">
              <a:latin typeface="Times New Roman" pitchFamily="18" charset="0"/>
              <a:cs typeface="Times New Roman"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9074">
                                            <p:txEl>
                                              <p:pRg st="0" end="0"/>
                                            </p:txEl>
                                          </p:spTgt>
                                        </p:tgtEl>
                                        <p:attrNameLst>
                                          <p:attrName>style.visibility</p:attrName>
                                        </p:attrNameLst>
                                      </p:cBhvr>
                                      <p:to>
                                        <p:strVal val="visible"/>
                                      </p:to>
                                    </p:set>
                                    <p:animEffect transition="in" filter="wipe(left)">
                                      <p:cBhvr>
                                        <p:cTn id="7" dur="500"/>
                                        <p:tgtEl>
                                          <p:spTgt spid="2590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0099" name="Rectangle 3"/>
          <p:cNvSpPr>
            <a:spLocks noGrp="1" noChangeArrowheads="1"/>
          </p:cNvSpPr>
          <p:nvPr>
            <p:ph type="body" idx="1"/>
          </p:nvPr>
        </p:nvSpPr>
        <p:spPr>
          <a:xfrm>
            <a:off x="533400" y="2514600"/>
            <a:ext cx="8229600" cy="4530725"/>
          </a:xfrm>
        </p:spPr>
        <p:txBody>
          <a:bodyPr/>
          <a:lstStyle/>
          <a:p>
            <a:pPr algn="ctr">
              <a:buFont typeface="Wingdings" pitchFamily="2" charset="2"/>
              <a:buNone/>
            </a:pPr>
            <a:r>
              <a:rPr lang="en-US" sz="4000"/>
              <a:t>The following are 4 examples famously used by Kant</a:t>
            </a:r>
            <a:r>
              <a:rPr lang="en-US"/>
              <a:t>.</a:t>
            </a:r>
          </a:p>
        </p:txBody>
      </p:sp>
    </p:spTree>
  </p:cSld>
  <p:clrMapOvr>
    <a:masterClrMapping/>
  </p:clrMapOvr>
  <p:transition>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GB"/>
              <a:t>1st example: Suicide</a:t>
            </a:r>
          </a:p>
        </p:txBody>
      </p:sp>
      <p:sp>
        <p:nvSpPr>
          <p:cNvPr id="261123" name="Rectangle 3"/>
          <p:cNvSpPr>
            <a:spLocks noGrp="1" noChangeArrowheads="1"/>
          </p:cNvSpPr>
          <p:nvPr>
            <p:ph type="body" idx="1"/>
          </p:nvPr>
        </p:nvSpPr>
        <p:spPr>
          <a:xfrm>
            <a:off x="228600" y="1447800"/>
            <a:ext cx="8686800" cy="4530725"/>
          </a:xfrm>
        </p:spPr>
        <p:txBody>
          <a:bodyPr/>
          <a:lstStyle/>
          <a:p>
            <a:pPr marL="609600" indent="-609600" algn="ctr">
              <a:lnSpc>
                <a:spcPct val="80000"/>
              </a:lnSpc>
              <a:buFont typeface="Wingdings" pitchFamily="2" charset="2"/>
              <a:buNone/>
            </a:pPr>
            <a:r>
              <a:rPr lang="en-GB" sz="4000" i="1">
                <a:latin typeface="Times New Roman" pitchFamily="18" charset="0"/>
              </a:rPr>
              <a:t>“Whenever continuing to live will bring more pain than pleasure, I shall commit suicide out of self-love.”</a:t>
            </a:r>
          </a:p>
          <a:p>
            <a:pPr marL="609600" indent="-609600">
              <a:lnSpc>
                <a:spcPct val="80000"/>
              </a:lnSpc>
              <a:buFont typeface="Wingdings" pitchFamily="2" charset="2"/>
              <a:buNone/>
            </a:pPr>
            <a:endParaRPr lang="en-GB" sz="4000" i="1">
              <a:latin typeface="Times New Roman" pitchFamily="18" charset="0"/>
            </a:endParaRPr>
          </a:p>
          <a:p>
            <a:pPr marL="609600" indent="-609600">
              <a:lnSpc>
                <a:spcPct val="80000"/>
              </a:lnSpc>
              <a:buFont typeface="Wingdings" pitchFamily="2" charset="2"/>
              <a:buNone/>
            </a:pPr>
            <a:r>
              <a:rPr lang="en-GB" sz="2800"/>
              <a:t>1.	</a:t>
            </a:r>
            <a:r>
              <a:rPr lang="en-GB" sz="2800">
                <a:latin typeface="Times New Roman" pitchFamily="18" charset="0"/>
              </a:rPr>
              <a:t>Suicide can’t be a universal law for one can’t will that would be universal will.</a:t>
            </a:r>
          </a:p>
          <a:p>
            <a:pPr marL="609600" indent="-609600">
              <a:lnSpc>
                <a:spcPct val="80000"/>
              </a:lnSpc>
              <a:buFont typeface="Wingdings" pitchFamily="2" charset="2"/>
              <a:buNone/>
            </a:pPr>
            <a:endParaRPr lang="en-GB" sz="2800">
              <a:latin typeface="Times New Roman" pitchFamily="18" charset="0"/>
            </a:endParaRPr>
          </a:p>
          <a:p>
            <a:pPr marL="609600" indent="-609600">
              <a:lnSpc>
                <a:spcPct val="80000"/>
              </a:lnSpc>
              <a:buFont typeface="Wingdings" pitchFamily="2" charset="2"/>
              <a:buNone/>
            </a:pPr>
            <a:r>
              <a:rPr lang="en-GB" sz="2800">
                <a:latin typeface="Times New Roman" pitchFamily="18" charset="0"/>
              </a:rPr>
              <a:t>2.	Remember, suicide would be morally right if and only if the person who is thinking about suicide can consistently will that suicide be a universal law.</a:t>
            </a:r>
          </a:p>
          <a:p>
            <a:pPr marL="609600" indent="-609600">
              <a:lnSpc>
                <a:spcPct val="80000"/>
              </a:lnSpc>
              <a:buFont typeface="Wingdings" pitchFamily="2" charset="2"/>
              <a:buNone/>
            </a:pPr>
            <a:endParaRPr lang="en-GB" sz="2800" b="1">
              <a:latin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en-US"/>
              <a:t>1</a:t>
            </a:r>
            <a:r>
              <a:rPr lang="en-US" baseline="30000"/>
              <a:t>st</a:t>
            </a:r>
            <a:r>
              <a:rPr lang="en-US"/>
              <a:t> Example:  Suicide:</a:t>
            </a:r>
          </a:p>
        </p:txBody>
      </p:sp>
      <p:sp>
        <p:nvSpPr>
          <p:cNvPr id="262147" name="Rectangle 3"/>
          <p:cNvSpPr>
            <a:spLocks noGrp="1" noChangeArrowheads="1"/>
          </p:cNvSpPr>
          <p:nvPr>
            <p:ph type="body" idx="1"/>
          </p:nvPr>
        </p:nvSpPr>
        <p:spPr/>
        <p:txBody>
          <a:bodyPr/>
          <a:lstStyle/>
          <a:p>
            <a:pPr>
              <a:lnSpc>
                <a:spcPct val="80000"/>
              </a:lnSpc>
            </a:pPr>
            <a:r>
              <a:rPr lang="en-US" sz="2000"/>
              <a:t>A man reduced to despair by a series of misfortunes feels wearied of life, but is still so far in possession of his reason that he can ask himself whether it would not be contrary to his duty to himself to take his own life. Now he inquires whether the maxim of his action could become a universal law of nature. His maxim is: 'From self-love I adopt it as a principle to shorten my life when its longer duration is likely to bring more evil than satisfaction.' It is asked then simply whether this principle founded on self-love can become a universal law of nature. Now we see at once that a system of nature of which it should be a law to destroy life by means of the very feeling whose special nature it is to impel to the improvement of life would contradict itself and, therefore, could not exist as a system of nature; hence that maxim cannot possibly exist as a universal law of nature and, consequently, would be wholly inconsistent with the supreme principle of all duty." (Quoted from the </a:t>
            </a:r>
            <a:r>
              <a:rPr lang="en-US" sz="2000" i="1"/>
              <a:t>Fundamental Principles of the Metaphysic of Morals</a:t>
            </a:r>
            <a:r>
              <a:rPr lang="en-US" sz="2000"/>
              <a:t>, as translated by T.K. Abbott) </a:t>
            </a:r>
          </a:p>
          <a:p>
            <a:pPr>
              <a:lnSpc>
                <a:spcPct val="80000"/>
              </a:lnSpc>
            </a:pPr>
            <a:endParaRPr lang="en-US" sz="2000"/>
          </a:p>
        </p:txBody>
      </p:sp>
    </p:spTree>
  </p:cSld>
  <p:clrMapOvr>
    <a:masterClrMapping/>
  </p:clrMapOvr>
  <p:transition>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en-GB" sz="3200"/>
              <a:t>2nd example: Lying &amp; Not Keeping Promise:</a:t>
            </a:r>
          </a:p>
        </p:txBody>
      </p:sp>
      <p:sp>
        <p:nvSpPr>
          <p:cNvPr id="263171" name="Rectangle 3"/>
          <p:cNvSpPr>
            <a:spLocks noGrp="1" noChangeArrowheads="1"/>
          </p:cNvSpPr>
          <p:nvPr>
            <p:ph type="body" idx="1"/>
          </p:nvPr>
        </p:nvSpPr>
        <p:spPr>
          <a:xfrm>
            <a:off x="228600" y="1447800"/>
            <a:ext cx="8686800" cy="4530725"/>
          </a:xfrm>
        </p:spPr>
        <p:txBody>
          <a:bodyPr/>
          <a:lstStyle/>
          <a:p>
            <a:pPr marL="609600" indent="-609600" algn="ctr">
              <a:lnSpc>
                <a:spcPct val="80000"/>
              </a:lnSpc>
              <a:buFont typeface="Wingdings" pitchFamily="2" charset="2"/>
              <a:buNone/>
            </a:pPr>
            <a:r>
              <a:rPr lang="en-GB" sz="3600" i="1">
                <a:latin typeface="Times New Roman" pitchFamily="18" charset="0"/>
              </a:rPr>
              <a:t>“Whenever I need money, then I shall borrow the money and promise to repay, even though I know I will not repay.”</a:t>
            </a:r>
          </a:p>
          <a:p>
            <a:pPr marL="609600" indent="-609600">
              <a:lnSpc>
                <a:spcPct val="80000"/>
              </a:lnSpc>
              <a:buFont typeface="Wingdings" pitchFamily="2" charset="2"/>
              <a:buNone/>
            </a:pPr>
            <a:endParaRPr lang="en-GB" sz="3600" i="1">
              <a:latin typeface="Times New Roman" pitchFamily="18" charset="0"/>
            </a:endParaRPr>
          </a:p>
          <a:p>
            <a:pPr marL="609600" indent="-609600">
              <a:lnSpc>
                <a:spcPct val="80000"/>
              </a:lnSpc>
              <a:buFont typeface="Wingdings" pitchFamily="2" charset="2"/>
              <a:buNone/>
            </a:pPr>
            <a:r>
              <a:rPr lang="en-GB" sz="2400">
                <a:latin typeface="Times New Roman" pitchFamily="18" charset="0"/>
              </a:rPr>
              <a:t>1.	Lying and not keeping promise can’t be a universal law for one can’t will that would be universal will.</a:t>
            </a:r>
          </a:p>
          <a:p>
            <a:pPr marL="609600" indent="-609600">
              <a:lnSpc>
                <a:spcPct val="80000"/>
              </a:lnSpc>
              <a:buFont typeface="Wingdings" pitchFamily="2" charset="2"/>
              <a:buNone/>
            </a:pPr>
            <a:endParaRPr lang="en-GB" sz="2400">
              <a:latin typeface="Times New Roman" pitchFamily="18" charset="0"/>
            </a:endParaRPr>
          </a:p>
          <a:p>
            <a:pPr marL="609600" indent="-609600">
              <a:lnSpc>
                <a:spcPct val="80000"/>
              </a:lnSpc>
              <a:buFont typeface="Wingdings" pitchFamily="2" charset="2"/>
              <a:buNone/>
            </a:pPr>
            <a:r>
              <a:rPr lang="en-GB" sz="2400">
                <a:latin typeface="Times New Roman" pitchFamily="18" charset="0"/>
              </a:rPr>
              <a:t>2.	Remember, lying and not repaying would be morally right if and only if the person who is thinking about lying and not keeping promise can consistently will that lying and not keeping promise be a universal law.</a:t>
            </a:r>
          </a:p>
          <a:p>
            <a:pPr marL="609600" indent="-609600">
              <a:lnSpc>
                <a:spcPct val="80000"/>
              </a:lnSpc>
              <a:buFont typeface="Wingdings" pitchFamily="2" charset="2"/>
              <a:buNone/>
            </a:pPr>
            <a:endParaRPr lang="en-GB" sz="2400" b="1">
              <a:latin typeface="Times New Roman" pitchFamily="18" charset="0"/>
            </a:endParaRPr>
          </a:p>
          <a:p>
            <a:pPr marL="609600" indent="-609600">
              <a:lnSpc>
                <a:spcPct val="80000"/>
              </a:lnSpc>
            </a:pPr>
            <a:endParaRPr lang="en-GB" sz="2400" b="1">
              <a:latin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p:txBody>
          <a:bodyPr/>
          <a:lstStyle/>
          <a:p>
            <a:r>
              <a:rPr lang="en-US" sz="4000">
                <a:latin typeface="Times New Roman" pitchFamily="18" charset="0"/>
              </a:rPr>
              <a:t>3</a:t>
            </a:r>
            <a:r>
              <a:rPr lang="en-US" sz="4000" baseline="30000">
                <a:latin typeface="Times New Roman" pitchFamily="18" charset="0"/>
              </a:rPr>
              <a:t>rd</a:t>
            </a:r>
            <a:r>
              <a:rPr lang="en-US" sz="4000">
                <a:latin typeface="Times New Roman" pitchFamily="18" charset="0"/>
              </a:rPr>
              <a:t> Example:  Developing One’s Habits</a:t>
            </a:r>
          </a:p>
        </p:txBody>
      </p:sp>
      <p:sp>
        <p:nvSpPr>
          <p:cNvPr id="264195" name="Rectangle 3"/>
          <p:cNvSpPr>
            <a:spLocks noGrp="1" noChangeArrowheads="1"/>
          </p:cNvSpPr>
          <p:nvPr>
            <p:ph type="body" idx="1"/>
          </p:nvPr>
        </p:nvSpPr>
        <p:spPr>
          <a:xfrm>
            <a:off x="381000" y="2057400"/>
            <a:ext cx="8229600" cy="4530725"/>
          </a:xfrm>
        </p:spPr>
        <p:txBody>
          <a:bodyPr/>
          <a:lstStyle/>
          <a:p>
            <a:pPr>
              <a:lnSpc>
                <a:spcPct val="80000"/>
              </a:lnSpc>
            </a:pPr>
            <a:r>
              <a:rPr lang="en-US" sz="2000" b="1">
                <a:latin typeface="Times New Roman" pitchFamily="18" charset="0"/>
              </a:rPr>
              <a:t>"A third finds in himself a talent which with the help of some culture might make him a useful man in many respects. But he finds himself in comfortable circumstances and prefers to indulge in pleasure rather than to take pains in enlarging and improving his happy natural capacities. He asks, however, whether his maxim of neglect of his natural gifts, besides agreeing with his inclination to indulgence, agrees also with what is called duty. He sees then that a system of nature could indeed subsist with such a universal law although men (like the South Sea islanders) should let their talents rest and resolve to devote their lives merely to idleness, amusement, and propagation of their species- in a word, to enjoyment; but he cannot possibly will that this should be a universal law of nature, or be implanted in us as such by a natural instinct. For, as a rational being, he necessarily wills that his faculties be developed, since they serve him and have been given him, for all sorts of possible purposes." (Quoted from the </a:t>
            </a:r>
            <a:r>
              <a:rPr lang="en-US" sz="2000" b="1" i="1">
                <a:latin typeface="Times New Roman" pitchFamily="18" charset="0"/>
              </a:rPr>
              <a:t>Fundamental Principles of the Metaphysic of Morals</a:t>
            </a:r>
            <a:r>
              <a:rPr lang="en-US" sz="2000" b="1">
                <a:latin typeface="Times New Roman" pitchFamily="18" charset="0"/>
              </a:rPr>
              <a:t>, as translated by T.K. Abbott) </a:t>
            </a:r>
          </a:p>
          <a:p>
            <a:pPr>
              <a:lnSpc>
                <a:spcPct val="80000"/>
              </a:lnSpc>
            </a:pPr>
            <a:endParaRPr lang="en-US" sz="2000" b="1">
              <a:latin typeface="Times New Roman" pitchFamily="18" charset="0"/>
            </a:endParaRPr>
          </a:p>
          <a:p>
            <a:pPr>
              <a:lnSpc>
                <a:spcPct val="80000"/>
              </a:lnSpc>
            </a:pPr>
            <a:endParaRPr lang="en-US" sz="2000"/>
          </a:p>
          <a:p>
            <a:pPr>
              <a:lnSpc>
                <a:spcPct val="80000"/>
              </a:lnSpc>
            </a:pPr>
            <a:endParaRPr lang="en-US" sz="2000"/>
          </a:p>
        </p:txBody>
      </p:sp>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GB" sz="4000"/>
              <a:t>3</a:t>
            </a:r>
            <a:r>
              <a:rPr lang="en-GB" sz="4000" baseline="30000"/>
              <a:t>rd</a:t>
            </a:r>
            <a:r>
              <a:rPr lang="en-GB" sz="4000"/>
              <a:t> example: Developing One’s Habits</a:t>
            </a:r>
          </a:p>
        </p:txBody>
      </p:sp>
      <p:sp>
        <p:nvSpPr>
          <p:cNvPr id="265219" name="Rectangle 3"/>
          <p:cNvSpPr>
            <a:spLocks noGrp="1" noChangeArrowheads="1"/>
          </p:cNvSpPr>
          <p:nvPr>
            <p:ph type="body" idx="1"/>
          </p:nvPr>
        </p:nvSpPr>
        <p:spPr>
          <a:xfrm>
            <a:off x="228600" y="1447800"/>
            <a:ext cx="8686800" cy="4530725"/>
          </a:xfrm>
        </p:spPr>
        <p:txBody>
          <a:bodyPr/>
          <a:lstStyle/>
          <a:p>
            <a:pPr marL="609600" indent="-609600" algn="ctr">
              <a:lnSpc>
                <a:spcPct val="80000"/>
              </a:lnSpc>
              <a:buFont typeface="Wingdings" pitchFamily="2" charset="2"/>
              <a:buNone/>
            </a:pPr>
            <a:r>
              <a:rPr lang="en-GB" i="1">
                <a:latin typeface="Times New Roman" pitchFamily="18" charset="0"/>
              </a:rPr>
              <a:t>“When I’m comfortable as I am, I shall let all my talents rust.”</a:t>
            </a:r>
          </a:p>
          <a:p>
            <a:pPr marL="609600" indent="-609600" algn="ctr">
              <a:lnSpc>
                <a:spcPct val="80000"/>
              </a:lnSpc>
              <a:buFont typeface="Wingdings" pitchFamily="2" charset="2"/>
              <a:buNone/>
            </a:pPr>
            <a:endParaRPr lang="en-US" sz="2000" b="1"/>
          </a:p>
          <a:p>
            <a:pPr marL="609600" indent="-609600">
              <a:lnSpc>
                <a:spcPct val="80000"/>
              </a:lnSpc>
              <a:buFont typeface="Wingdings" pitchFamily="2" charset="2"/>
              <a:buNone/>
            </a:pPr>
            <a:r>
              <a:rPr lang="en-US" sz="2000" b="1">
                <a:latin typeface="Times New Roman" pitchFamily="18" charset="0"/>
              </a:rPr>
              <a:t>1.	Everyone necessarily wills that some of his or her talents be developed.</a:t>
            </a:r>
          </a:p>
          <a:p>
            <a:pPr marL="609600" indent="-609600">
              <a:lnSpc>
                <a:spcPct val="80000"/>
              </a:lnSpc>
              <a:buFont typeface="Wingdings" pitchFamily="2" charset="2"/>
              <a:buNone/>
            </a:pPr>
            <a:endParaRPr lang="en-US" sz="2000" b="1">
              <a:latin typeface="Times New Roman" pitchFamily="18" charset="0"/>
            </a:endParaRPr>
          </a:p>
          <a:p>
            <a:pPr marL="609600" indent="-609600">
              <a:lnSpc>
                <a:spcPct val="80000"/>
              </a:lnSpc>
              <a:buFont typeface="Wingdings" pitchFamily="2" charset="2"/>
              <a:buNone/>
            </a:pPr>
            <a:r>
              <a:rPr lang="en-US" sz="2000" b="1">
                <a:latin typeface="Times New Roman" pitchFamily="18" charset="0"/>
              </a:rPr>
              <a:t>2.	If everyone necessarily wills that some of his or her talents be developed, then no one can consistently will that his non-use of talents to be a universal law.</a:t>
            </a:r>
          </a:p>
          <a:p>
            <a:pPr marL="609600" indent="-609600">
              <a:lnSpc>
                <a:spcPct val="80000"/>
              </a:lnSpc>
            </a:pPr>
            <a:endParaRPr lang="en-US" sz="2000" b="1">
              <a:latin typeface="Times New Roman" pitchFamily="18" charset="0"/>
            </a:endParaRPr>
          </a:p>
          <a:p>
            <a:pPr marL="609600" indent="-609600">
              <a:lnSpc>
                <a:spcPct val="80000"/>
              </a:lnSpc>
              <a:buFont typeface="Wingdings" pitchFamily="2" charset="2"/>
              <a:buNone/>
            </a:pPr>
            <a:r>
              <a:rPr lang="en-US" sz="2000" b="1">
                <a:latin typeface="Times New Roman" pitchFamily="18" charset="0"/>
              </a:rPr>
              <a:t>3.	Non-use of talents is morally right if and only if the agent thinking about non-use of talents can consistently will that non-use of talents be a universal law.  </a:t>
            </a:r>
            <a:r>
              <a:rPr lang="en-US" sz="2000" b="1" i="1">
                <a:latin typeface="Times New Roman" pitchFamily="18" charset="0"/>
              </a:rPr>
              <a:t>(The Categorical Imperative)</a:t>
            </a:r>
          </a:p>
          <a:p>
            <a:pPr marL="609600" indent="-609600">
              <a:lnSpc>
                <a:spcPct val="80000"/>
              </a:lnSpc>
              <a:buFont typeface="Wingdings" pitchFamily="2" charset="2"/>
              <a:buNone/>
            </a:pPr>
            <a:endParaRPr lang="en-US" sz="2000" b="1">
              <a:latin typeface="Times New Roman" pitchFamily="18" charset="0"/>
            </a:endParaRPr>
          </a:p>
          <a:p>
            <a:pPr marL="609600" indent="-609600">
              <a:lnSpc>
                <a:spcPct val="80000"/>
              </a:lnSpc>
              <a:buFont typeface="Wingdings" pitchFamily="2" charset="2"/>
              <a:buNone/>
            </a:pPr>
            <a:r>
              <a:rPr lang="en-US" sz="2000" b="1">
                <a:latin typeface="Times New Roman" pitchFamily="18" charset="0"/>
              </a:rPr>
              <a:t>4.	Therefore, allowing one’s talents to rust is morally wrong.</a:t>
            </a:r>
            <a:endParaRPr lang="en-GB" sz="2000" b="1">
              <a:latin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r>
              <a:rPr lang="en-US"/>
              <a:t>4</a:t>
            </a:r>
            <a:r>
              <a:rPr lang="en-US" baseline="30000"/>
              <a:t>th</a:t>
            </a:r>
            <a:r>
              <a:rPr lang="en-US"/>
              <a:t> Example:  Helping Others.</a:t>
            </a:r>
          </a:p>
        </p:txBody>
      </p:sp>
      <p:sp>
        <p:nvSpPr>
          <p:cNvPr id="266243" name="Rectangle 3"/>
          <p:cNvSpPr>
            <a:spLocks noGrp="1" noChangeArrowheads="1"/>
          </p:cNvSpPr>
          <p:nvPr>
            <p:ph type="body" idx="1"/>
          </p:nvPr>
        </p:nvSpPr>
        <p:spPr/>
        <p:txBody>
          <a:bodyPr/>
          <a:lstStyle/>
          <a:p>
            <a:pPr>
              <a:lnSpc>
                <a:spcPct val="80000"/>
              </a:lnSpc>
            </a:pPr>
            <a:r>
              <a:rPr lang="en-US" sz="2000">
                <a:latin typeface="Times New Roman" pitchFamily="18" charset="0"/>
              </a:rPr>
              <a:t>A fourth, who is in prosperity, while he sees that others have to contend with great wretchedness and that he could help them, thinks: 'What concern is it of mine? Let everyone be as happy as Heaven pleases, or as be can make himself; I will take nothing from him nor even envy him, only I do not wish to contribute anything to his welfare or to his assistance in distress!' Now no doubt if such a mode of thinking were a universal law, the human race might very well subsist and doubtless even better than in a state in which everyone talks of sympathy and good-will, or even takes care occasionally to put it into practice, but, on the other side, also cheats when he can, betrays the rights of men, or otherwise violates them. But although it is possible that a universal law of nature might exist in accordance with that maxim, it is impossible to will that such a principle should have the universal validity of a law of nature. For a will which resolved this would contradict itself, inasmuch as many cases might occur in which one would have need of the love and sympathy of others, and in which, by such a law of nature, sprung from his own will, he would deprive himself of all hope of the aid he desires." (From the </a:t>
            </a:r>
            <a:r>
              <a:rPr lang="en-US" sz="2000" i="1">
                <a:latin typeface="Times New Roman" pitchFamily="18" charset="0"/>
              </a:rPr>
              <a:t>Fundamental Principles of the Metaphysic of Morals</a:t>
            </a:r>
            <a:r>
              <a:rPr lang="en-US" sz="2000">
                <a:latin typeface="Times New Roman" pitchFamily="18" charset="0"/>
              </a:rPr>
              <a:t>, as translated by T.K. Abbott)</a:t>
            </a:r>
            <a:r>
              <a:rPr lang="en-US" sz="2000"/>
              <a:t> </a:t>
            </a:r>
          </a:p>
          <a:p>
            <a:pPr>
              <a:lnSpc>
                <a:spcPct val="80000"/>
              </a:lnSpc>
            </a:pPr>
            <a:endParaRPr lang="en-US" sz="2000"/>
          </a:p>
        </p:txBody>
      </p:sp>
    </p:spTree>
  </p:cSld>
  <p:clrMapOvr>
    <a:masterClrMapping/>
  </p:clrMapOvr>
  <p:transition>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r>
              <a:rPr lang="en-GB"/>
              <a:t>4th example: Helping Others:</a:t>
            </a:r>
          </a:p>
        </p:txBody>
      </p:sp>
      <p:sp>
        <p:nvSpPr>
          <p:cNvPr id="267267" name="Rectangle 3"/>
          <p:cNvSpPr>
            <a:spLocks noGrp="1" noChangeArrowheads="1"/>
          </p:cNvSpPr>
          <p:nvPr>
            <p:ph type="body" idx="1"/>
          </p:nvPr>
        </p:nvSpPr>
        <p:spPr>
          <a:xfrm>
            <a:off x="228600" y="1447800"/>
            <a:ext cx="8686800" cy="4530725"/>
          </a:xfrm>
        </p:spPr>
        <p:txBody>
          <a:bodyPr/>
          <a:lstStyle/>
          <a:p>
            <a:pPr marL="609600" indent="-609600" algn="ctr">
              <a:lnSpc>
                <a:spcPct val="80000"/>
              </a:lnSpc>
              <a:buFont typeface="Wingdings" pitchFamily="2" charset="2"/>
              <a:buNone/>
            </a:pPr>
            <a:r>
              <a:rPr lang="en-GB" sz="2800" i="1">
                <a:latin typeface="Times New Roman" pitchFamily="18" charset="0"/>
              </a:rPr>
              <a:t>“When I am flourishing and others are in distress, I shall give nothing to charity.”</a:t>
            </a:r>
          </a:p>
          <a:p>
            <a:pPr marL="609600" indent="-609600">
              <a:lnSpc>
                <a:spcPct val="80000"/>
              </a:lnSpc>
              <a:buFont typeface="Wingdings" pitchFamily="2" charset="2"/>
              <a:buNone/>
            </a:pPr>
            <a:endParaRPr lang="en-US" sz="1800" b="1"/>
          </a:p>
          <a:p>
            <a:pPr marL="609600" indent="-609600">
              <a:lnSpc>
                <a:spcPct val="80000"/>
              </a:lnSpc>
            </a:pPr>
            <a:r>
              <a:rPr lang="en-US" sz="2000" b="1">
                <a:latin typeface="Times New Roman" pitchFamily="18" charset="0"/>
              </a:rPr>
              <a:t>Everyone necessarily wills that he or she be helped in desperate circumstances.</a:t>
            </a:r>
          </a:p>
          <a:p>
            <a:pPr marL="609600" indent="-609600">
              <a:lnSpc>
                <a:spcPct val="80000"/>
              </a:lnSpc>
            </a:pPr>
            <a:endParaRPr lang="en-US" sz="2000" b="1">
              <a:latin typeface="Times New Roman" pitchFamily="18" charset="0"/>
            </a:endParaRPr>
          </a:p>
          <a:p>
            <a:pPr marL="609600" indent="-609600">
              <a:lnSpc>
                <a:spcPct val="80000"/>
              </a:lnSpc>
              <a:buFont typeface="Wingdings" pitchFamily="2" charset="2"/>
              <a:buNone/>
            </a:pPr>
            <a:r>
              <a:rPr lang="en-US" sz="2000" b="1">
                <a:latin typeface="Times New Roman" pitchFamily="18" charset="0"/>
              </a:rPr>
              <a:t>2.	If everyone necessarily wills this, then no one can consistently will that non-help be a universal law.</a:t>
            </a:r>
          </a:p>
          <a:p>
            <a:pPr marL="609600" indent="-609600">
              <a:lnSpc>
                <a:spcPct val="80000"/>
              </a:lnSpc>
              <a:buFont typeface="Wingdings" pitchFamily="2" charset="2"/>
              <a:buNone/>
            </a:pPr>
            <a:endParaRPr lang="en-US" sz="2000" b="1">
              <a:latin typeface="Times New Roman" pitchFamily="18" charset="0"/>
            </a:endParaRPr>
          </a:p>
          <a:p>
            <a:pPr marL="609600" indent="-609600">
              <a:lnSpc>
                <a:spcPct val="80000"/>
              </a:lnSpc>
              <a:buFont typeface="Wingdings" pitchFamily="2" charset="2"/>
              <a:buNone/>
            </a:pPr>
            <a:r>
              <a:rPr lang="en-US" sz="2000" b="1">
                <a:latin typeface="Times New Roman" pitchFamily="18" charset="0"/>
              </a:rPr>
              <a:t>3.	Not helping others is morally right if and only if the agent thinking about not helping others can consistently will that not helping others be a universal law.  </a:t>
            </a:r>
            <a:r>
              <a:rPr lang="en-US" sz="2000" b="1" i="1">
                <a:latin typeface="Times New Roman" pitchFamily="18" charset="0"/>
              </a:rPr>
              <a:t>(The Categorical Imperative)</a:t>
            </a:r>
          </a:p>
          <a:p>
            <a:pPr marL="609600" indent="-609600">
              <a:lnSpc>
                <a:spcPct val="80000"/>
              </a:lnSpc>
              <a:buFont typeface="Wingdings" pitchFamily="2" charset="2"/>
              <a:buNone/>
            </a:pPr>
            <a:endParaRPr lang="en-US" sz="2000" b="1">
              <a:latin typeface="Times New Roman" pitchFamily="18" charset="0"/>
            </a:endParaRPr>
          </a:p>
          <a:p>
            <a:pPr marL="609600" indent="-609600">
              <a:lnSpc>
                <a:spcPct val="80000"/>
              </a:lnSpc>
              <a:buFont typeface="Wingdings" pitchFamily="2" charset="2"/>
              <a:buNone/>
            </a:pPr>
            <a:r>
              <a:rPr lang="en-US" sz="2000" b="1">
                <a:latin typeface="Times New Roman" pitchFamily="18" charset="0"/>
              </a:rPr>
              <a:t>4.	Therefore, not helping others is not morally right.</a:t>
            </a:r>
            <a:endParaRPr lang="en-GB" sz="2000" b="1">
              <a:latin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8290" name="Rectangle 2"/>
          <p:cNvSpPr>
            <a:spLocks noGrp="1" noChangeArrowheads="1"/>
          </p:cNvSpPr>
          <p:nvPr>
            <p:ph type="body" idx="1"/>
          </p:nvPr>
        </p:nvSpPr>
        <p:spPr>
          <a:xfrm>
            <a:off x="304800" y="228600"/>
            <a:ext cx="8839200" cy="5181600"/>
          </a:xfrm>
        </p:spPr>
        <p:txBody>
          <a:bodyPr/>
          <a:lstStyle/>
          <a:p>
            <a:pPr marL="609600" indent="-609600" algn="ctr">
              <a:buFont typeface="Wingdings" pitchFamily="2" charset="2"/>
              <a:buNone/>
            </a:pPr>
            <a:r>
              <a:rPr lang="en-US">
                <a:latin typeface="Times New Roman" pitchFamily="18" charset="0"/>
                <a:cs typeface="Times New Roman" pitchFamily="18" charset="0"/>
              </a:rPr>
              <a:t>11.	Advantages of Kant’s Moral Theory:</a:t>
            </a:r>
            <a:r>
              <a:rPr lang="en-US" sz="2400">
                <a:latin typeface="Times New Roman" pitchFamily="18" charset="0"/>
                <a:cs typeface="Times New Roman" pitchFamily="18" charset="0"/>
              </a:rPr>
              <a:t>	</a:t>
            </a:r>
          </a:p>
        </p:txBody>
      </p:sp>
      <p:sp>
        <p:nvSpPr>
          <p:cNvPr id="268291" name="Rectangle 3"/>
          <p:cNvSpPr>
            <a:spLocks noChangeArrowheads="1"/>
          </p:cNvSpPr>
          <p:nvPr/>
        </p:nvSpPr>
        <p:spPr bwMode="auto">
          <a:xfrm>
            <a:off x="304800" y="1219200"/>
            <a:ext cx="8229600" cy="914400"/>
          </a:xfrm>
          <a:prstGeom prst="rect">
            <a:avLst/>
          </a:prstGeom>
          <a:solidFill>
            <a:srgbClr val="FF00FF"/>
          </a:solidFill>
          <a:ln w="38100">
            <a:solidFill>
              <a:schemeClr val="tx1"/>
            </a:solidFill>
            <a:miter lim="800000"/>
            <a:headEnd/>
            <a:tailEnd/>
          </a:ln>
          <a:effectLst/>
        </p:spPr>
        <p:txBody>
          <a:bodyPr wrap="none" anchor="ctr"/>
          <a:lstStyle/>
          <a:p>
            <a:endParaRPr lang="en-US"/>
          </a:p>
        </p:txBody>
      </p:sp>
      <p:sp>
        <p:nvSpPr>
          <p:cNvPr id="268292" name="Text Box 4"/>
          <p:cNvSpPr txBox="1">
            <a:spLocks noChangeArrowheads="1"/>
          </p:cNvSpPr>
          <p:nvPr/>
        </p:nvSpPr>
        <p:spPr bwMode="auto">
          <a:xfrm>
            <a:off x="457200" y="1295400"/>
            <a:ext cx="7924800" cy="822325"/>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Fairness, Consistency, and morally equal treatment of all people for they are intrinsically valuable.</a:t>
            </a:r>
          </a:p>
        </p:txBody>
      </p:sp>
      <p:sp>
        <p:nvSpPr>
          <p:cNvPr id="268293" name="Rectangle 5"/>
          <p:cNvSpPr>
            <a:spLocks noChangeArrowheads="1"/>
          </p:cNvSpPr>
          <p:nvPr/>
        </p:nvSpPr>
        <p:spPr bwMode="auto">
          <a:xfrm>
            <a:off x="381000" y="2438400"/>
            <a:ext cx="8153400" cy="1066800"/>
          </a:xfrm>
          <a:prstGeom prst="rect">
            <a:avLst/>
          </a:prstGeom>
          <a:solidFill>
            <a:srgbClr val="CC66FF"/>
          </a:solidFill>
          <a:ln w="38100">
            <a:solidFill>
              <a:schemeClr val="tx1"/>
            </a:solidFill>
            <a:miter lim="800000"/>
            <a:headEnd/>
            <a:tailEnd/>
          </a:ln>
          <a:effectLst/>
        </p:spPr>
        <p:txBody>
          <a:bodyPr wrap="none" anchor="ctr"/>
          <a:lstStyle/>
          <a:p>
            <a:endParaRPr lang="en-US"/>
          </a:p>
        </p:txBody>
      </p:sp>
      <p:sp>
        <p:nvSpPr>
          <p:cNvPr id="268294" name="Text Box 6"/>
          <p:cNvSpPr txBox="1">
            <a:spLocks noChangeArrowheads="1"/>
          </p:cNvSpPr>
          <p:nvPr/>
        </p:nvSpPr>
        <p:spPr bwMode="auto">
          <a:xfrm>
            <a:off x="457200" y="2590800"/>
            <a:ext cx="7924800" cy="822325"/>
          </a:xfrm>
          <a:prstGeom prst="rect">
            <a:avLst/>
          </a:prstGeom>
          <a:noFill/>
          <a:ln w="9525">
            <a:noFill/>
            <a:miter lim="800000"/>
            <a:headEnd/>
            <a:tailEnd/>
          </a:ln>
          <a:effectLst/>
        </p:spPr>
        <p:txBody>
          <a:bodyPr>
            <a:spAutoFit/>
          </a:bodyPr>
          <a:lstStyle/>
          <a:p>
            <a:pPr algn="ctr">
              <a:spcBef>
                <a:spcPct val="50000"/>
              </a:spcBef>
            </a:pPr>
            <a:r>
              <a:rPr lang="en-US" sz="2400" b="1">
                <a:latin typeface="Times New Roman" pitchFamily="18" charset="0"/>
                <a:cs typeface="Times New Roman" pitchFamily="18" charset="0"/>
              </a:rPr>
              <a:t>Emphasizes the Law of Non-contradiction; we would not will anything that is not rational.</a:t>
            </a:r>
          </a:p>
        </p:txBody>
      </p:sp>
      <p:sp>
        <p:nvSpPr>
          <p:cNvPr id="268295" name="Rectangle 7"/>
          <p:cNvSpPr>
            <a:spLocks noChangeArrowheads="1"/>
          </p:cNvSpPr>
          <p:nvPr/>
        </p:nvSpPr>
        <p:spPr bwMode="auto">
          <a:xfrm>
            <a:off x="381000" y="3886200"/>
            <a:ext cx="8153400" cy="914400"/>
          </a:xfrm>
          <a:prstGeom prst="rect">
            <a:avLst/>
          </a:prstGeom>
          <a:solidFill>
            <a:schemeClr val="bg2"/>
          </a:solidFill>
          <a:ln w="38100">
            <a:solidFill>
              <a:schemeClr val="tx1"/>
            </a:solidFill>
            <a:miter lim="800000"/>
            <a:headEnd/>
            <a:tailEnd/>
          </a:ln>
          <a:effectLst/>
        </p:spPr>
        <p:txBody>
          <a:bodyPr wrap="none" anchor="ctr"/>
          <a:lstStyle/>
          <a:p>
            <a:endParaRPr lang="en-US"/>
          </a:p>
        </p:txBody>
      </p:sp>
      <p:sp>
        <p:nvSpPr>
          <p:cNvPr id="268296" name="Text Box 8"/>
          <p:cNvSpPr txBox="1">
            <a:spLocks noChangeArrowheads="1"/>
          </p:cNvSpPr>
          <p:nvPr/>
        </p:nvSpPr>
        <p:spPr bwMode="auto">
          <a:xfrm>
            <a:off x="685800" y="4114800"/>
            <a:ext cx="7620000" cy="473075"/>
          </a:xfrm>
          <a:prstGeom prst="rect">
            <a:avLst/>
          </a:prstGeom>
          <a:noFill/>
          <a:ln w="9525">
            <a:noFill/>
            <a:miter lim="800000"/>
            <a:headEnd/>
            <a:tailEnd/>
          </a:ln>
          <a:effectLst/>
        </p:spPr>
        <p:txBody>
          <a:bodyPr>
            <a:spAutoFit/>
          </a:bodyPr>
          <a:lstStyle/>
          <a:p>
            <a:pPr algn="ctr">
              <a:spcBef>
                <a:spcPct val="50000"/>
              </a:spcBef>
            </a:pPr>
            <a:r>
              <a:rPr lang="en-US" sz="2500" b="1" i="1">
                <a:latin typeface="Times New Roman" pitchFamily="18" charset="0"/>
                <a:cs typeface="Times New Roman" pitchFamily="18" charset="0"/>
              </a:rPr>
              <a:t>Emphasizes doing what is morally right (it is our duty).</a:t>
            </a:r>
          </a:p>
        </p:txBody>
      </p:sp>
      <p:sp>
        <p:nvSpPr>
          <p:cNvPr id="268297" name="Rectangle 9"/>
          <p:cNvSpPr>
            <a:spLocks noChangeArrowheads="1"/>
          </p:cNvSpPr>
          <p:nvPr/>
        </p:nvSpPr>
        <p:spPr bwMode="auto">
          <a:xfrm>
            <a:off x="381000" y="5257800"/>
            <a:ext cx="8153400" cy="914400"/>
          </a:xfrm>
          <a:prstGeom prst="rect">
            <a:avLst/>
          </a:prstGeom>
          <a:solidFill>
            <a:srgbClr val="6600FF"/>
          </a:solidFill>
          <a:ln w="38100">
            <a:solidFill>
              <a:schemeClr val="tx1"/>
            </a:solidFill>
            <a:miter lim="800000"/>
            <a:headEnd/>
            <a:tailEnd/>
          </a:ln>
          <a:effectLst/>
        </p:spPr>
        <p:txBody>
          <a:bodyPr wrap="none" anchor="ctr"/>
          <a:lstStyle/>
          <a:p>
            <a:pPr algn="ctr"/>
            <a:r>
              <a:rPr lang="en-US" sz="2300" b="1" i="1">
                <a:latin typeface="Times New Roman" pitchFamily="18" charset="0"/>
                <a:cs typeface="Times New Roman" pitchFamily="18" charset="0"/>
              </a:rPr>
              <a:t>It is universally binding and Impartial-in order for an action to </a:t>
            </a:r>
          </a:p>
          <a:p>
            <a:pPr algn="ctr"/>
            <a:r>
              <a:rPr lang="en-US" sz="2300" b="1" i="1">
                <a:latin typeface="Times New Roman" pitchFamily="18" charset="0"/>
                <a:cs typeface="Times New Roman" pitchFamily="18" charset="0"/>
              </a:rPr>
              <a:t>be morally permissible, we should be able to will it for all.</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8290">
                                            <p:txEl>
                                              <p:pRg st="0" end="0"/>
                                            </p:txEl>
                                          </p:spTgt>
                                        </p:tgtEl>
                                        <p:attrNameLst>
                                          <p:attrName>style.visibility</p:attrName>
                                        </p:attrNameLst>
                                      </p:cBhvr>
                                      <p:to>
                                        <p:strVal val="visible"/>
                                      </p:to>
                                    </p:set>
                                    <p:animEffect transition="in" filter="wipe(left)">
                                      <p:cBhvr>
                                        <p:cTn id="7" dur="500"/>
                                        <p:tgtEl>
                                          <p:spTgt spid="2682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sz="2800" b="1">
                <a:latin typeface="Times New Roman" pitchFamily="18" charset="0"/>
                <a:cs typeface="Times New Roman" pitchFamily="18" charset="0"/>
              </a:rPr>
              <a:t>12.  Criticisms against Deontological Ethics:  </a:t>
            </a:r>
            <a:br>
              <a:rPr lang="en-US" sz="2800" b="1">
                <a:latin typeface="Times New Roman" pitchFamily="18" charset="0"/>
                <a:cs typeface="Times New Roman" pitchFamily="18" charset="0"/>
              </a:rPr>
            </a:br>
            <a:r>
              <a:rPr lang="en-US" sz="2000" b="1">
                <a:latin typeface="Times New Roman" pitchFamily="18" charset="0"/>
                <a:cs typeface="Times New Roman" pitchFamily="18" charset="0"/>
              </a:rPr>
              <a:t>Duty centered ethics stressing obedience to rules, </a:t>
            </a:r>
            <a:br>
              <a:rPr lang="en-US" sz="2000" b="1">
                <a:latin typeface="Times New Roman" pitchFamily="18" charset="0"/>
                <a:cs typeface="Times New Roman" pitchFamily="18" charset="0"/>
              </a:rPr>
            </a:br>
            <a:r>
              <a:rPr lang="en-US" sz="2000" b="1">
                <a:latin typeface="Times New Roman" pitchFamily="18" charset="0"/>
                <a:cs typeface="Times New Roman" pitchFamily="18" charset="0"/>
              </a:rPr>
              <a:t>as opposed to result-centered or utilitarian ethics.</a:t>
            </a:r>
          </a:p>
        </p:txBody>
      </p:sp>
      <p:sp>
        <p:nvSpPr>
          <p:cNvPr id="269315" name="Rectangle 3"/>
          <p:cNvSpPr>
            <a:spLocks noGrp="1" noChangeArrowheads="1"/>
          </p:cNvSpPr>
          <p:nvPr>
            <p:ph type="body" idx="1"/>
          </p:nvPr>
        </p:nvSpPr>
        <p:spPr>
          <a:xfrm>
            <a:off x="0" y="1600200"/>
            <a:ext cx="9144000" cy="5257800"/>
          </a:xfrm>
        </p:spPr>
        <p:txBody>
          <a:bodyPr/>
          <a:lstStyle/>
          <a:p>
            <a:pPr>
              <a:lnSpc>
                <a:spcPct val="80000"/>
              </a:lnSpc>
              <a:buFont typeface="Wingdings" pitchFamily="2" charset="2"/>
              <a:buNone/>
            </a:pPr>
            <a:r>
              <a:rPr lang="en-US" sz="2000"/>
              <a:t>1.	No clear way to resolve moral duties when they come into conflict with each other.</a:t>
            </a:r>
          </a:p>
          <a:p>
            <a:pPr>
              <a:lnSpc>
                <a:spcPct val="80000"/>
              </a:lnSpc>
              <a:buFont typeface="Wingdings" pitchFamily="2" charset="2"/>
              <a:buNone/>
            </a:pPr>
            <a:endParaRPr lang="en-US" sz="2000"/>
          </a:p>
          <a:p>
            <a:pPr>
              <a:lnSpc>
                <a:spcPct val="80000"/>
              </a:lnSpc>
              <a:buFont typeface="Wingdings" pitchFamily="2" charset="2"/>
              <a:buNone/>
            </a:pPr>
            <a:r>
              <a:rPr lang="en-US" sz="2000"/>
              <a:t>2.	Deontological ethics are consequential moral systems in disguise enshrined in customs and law have been known to give the best consequences.</a:t>
            </a:r>
          </a:p>
          <a:p>
            <a:pPr>
              <a:lnSpc>
                <a:spcPct val="80000"/>
              </a:lnSpc>
              <a:buFont typeface="Wingdings" pitchFamily="2" charset="2"/>
              <a:buNone/>
            </a:pPr>
            <a:endParaRPr lang="en-US" sz="2000"/>
          </a:p>
          <a:p>
            <a:pPr>
              <a:lnSpc>
                <a:spcPct val="80000"/>
              </a:lnSpc>
              <a:buFont typeface="Wingdings" pitchFamily="2" charset="2"/>
              <a:buNone/>
            </a:pPr>
            <a:r>
              <a:rPr lang="en-US" sz="2000"/>
              <a:t>3.	Do not readily allow for gray areas because they are based on absolutes.</a:t>
            </a:r>
          </a:p>
          <a:p>
            <a:pPr>
              <a:lnSpc>
                <a:spcPct val="80000"/>
              </a:lnSpc>
              <a:buFont typeface="Wingdings" pitchFamily="2" charset="2"/>
              <a:buNone/>
            </a:pPr>
            <a:endParaRPr lang="en-US" sz="2000"/>
          </a:p>
          <a:p>
            <a:pPr>
              <a:lnSpc>
                <a:spcPct val="80000"/>
              </a:lnSpc>
              <a:buFont typeface="Wingdings" pitchFamily="2" charset="2"/>
              <a:buNone/>
            </a:pPr>
            <a:r>
              <a:rPr lang="en-US" sz="2000"/>
              <a:t>4.	Which duties qualify given time or location:  Are old duties still valid?</a:t>
            </a:r>
          </a:p>
          <a:p>
            <a:pPr>
              <a:lnSpc>
                <a:spcPct val="80000"/>
              </a:lnSpc>
              <a:buFont typeface="Wingdings" pitchFamily="2" charset="2"/>
              <a:buNone/>
            </a:pPr>
            <a:endParaRPr lang="en-US" sz="2000"/>
          </a:p>
          <a:p>
            <a:pPr>
              <a:lnSpc>
                <a:spcPct val="80000"/>
              </a:lnSpc>
              <a:buFont typeface="Wingdings" pitchFamily="2" charset="2"/>
              <a:buNone/>
            </a:pPr>
            <a:r>
              <a:rPr lang="en-US" sz="2000"/>
              <a:t>5.	Human welfare and misery:  Some principles may result in a clash with what is best for human welfare &amp; prescribe actions which cause human misery.</a:t>
            </a:r>
          </a:p>
          <a:p>
            <a:pPr>
              <a:lnSpc>
                <a:spcPct val="80000"/>
              </a:lnSpc>
              <a:buFont typeface="Wingdings" pitchFamily="2" charset="2"/>
              <a:buNone/>
            </a:pPr>
            <a:endParaRPr lang="en-US" sz="2000"/>
          </a:p>
          <a:p>
            <a:pPr>
              <a:lnSpc>
                <a:spcPct val="80000"/>
              </a:lnSpc>
              <a:buFont typeface="Wingdings" pitchFamily="2" charset="2"/>
              <a:buNone/>
            </a:pPr>
            <a:r>
              <a:rPr lang="en-US" sz="2000"/>
              <a:t>6.	Rule worship:  The refusal to break a generously beneficial rule in those areas in which it is not most beneficial is rule worship.</a:t>
            </a:r>
          </a:p>
          <a:p>
            <a:pPr>
              <a:lnSpc>
                <a:spcPct val="80000"/>
              </a:lnSpc>
              <a:buFont typeface="Wingdings" pitchFamily="2" charset="2"/>
              <a:buNone/>
            </a:pPr>
            <a:endParaRPr lang="en-US" sz="2000"/>
          </a:p>
          <a:p>
            <a:pPr>
              <a:lnSpc>
                <a:spcPct val="80000"/>
              </a:lnSpc>
              <a:buFont typeface="Wingdings" pitchFamily="2" charset="2"/>
              <a:buNone/>
            </a:pPr>
            <a:r>
              <a:rPr lang="en-US" sz="2000"/>
              <a:t>7.	Exclusive focus on “rationality” ignores our relations to &amp; with other human beings.</a:t>
            </a:r>
          </a:p>
        </p:txBody>
      </p:sp>
    </p:spTree>
  </p:cSld>
  <p:clrMapOvr>
    <a:masterClrMapping/>
  </p:clrMapOvr>
  <p:transition>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r>
              <a:rPr lang="en-US" sz="2800" b="1">
                <a:latin typeface="Times New Roman" pitchFamily="18" charset="0"/>
                <a:cs typeface="Times New Roman" pitchFamily="18" charset="0"/>
              </a:rPr>
              <a:t>There is no clear way to deal with moral conflicts consider the following:</a:t>
            </a:r>
          </a:p>
        </p:txBody>
      </p:sp>
      <p:sp>
        <p:nvSpPr>
          <p:cNvPr id="270339" name="Rectangle 3"/>
          <p:cNvSpPr>
            <a:spLocks noGrp="1" noChangeArrowheads="1"/>
          </p:cNvSpPr>
          <p:nvPr>
            <p:ph type="body" idx="1"/>
          </p:nvPr>
        </p:nvSpPr>
        <p:spPr>
          <a:xfrm>
            <a:off x="0" y="1600200"/>
            <a:ext cx="9144000" cy="5029200"/>
          </a:xfrm>
        </p:spPr>
        <p:txBody>
          <a:bodyPr/>
          <a:lstStyle/>
          <a:p>
            <a:pPr marL="609600" indent="-609600">
              <a:buFont typeface="Wingdings" pitchFamily="2" charset="2"/>
              <a:buNone/>
            </a:pPr>
            <a:r>
              <a:rPr lang="en-US" sz="2400" b="1">
                <a:latin typeface="Times New Roman" pitchFamily="18" charset="0"/>
                <a:cs typeface="Times New Roman" pitchFamily="18" charset="0"/>
              </a:rPr>
              <a:t>a.	Killer comes to the door:  If a killer comes to the door and ask for a friend of yours inside whom he intends to kill, you must tell the truth (illustration by Kant).</a:t>
            </a:r>
          </a:p>
          <a:p>
            <a:pPr marL="609600" indent="-609600">
              <a:buFont typeface="Wingdings" pitchFamily="2" charset="2"/>
              <a:buNone/>
            </a:pPr>
            <a:endParaRPr lang="en-US" sz="800" b="1">
              <a:latin typeface="Times New Roman" pitchFamily="18" charset="0"/>
              <a:cs typeface="Times New Roman" pitchFamily="18" charset="0"/>
            </a:endParaRPr>
          </a:p>
          <a:p>
            <a:pPr marL="609600" indent="-609600">
              <a:buFont typeface="Wingdings" pitchFamily="2" charset="2"/>
              <a:buNone/>
            </a:pPr>
            <a:r>
              <a:rPr lang="en-US" sz="2400" b="1">
                <a:latin typeface="Times New Roman" pitchFamily="18" charset="0"/>
                <a:cs typeface="Times New Roman" pitchFamily="18" charset="0"/>
              </a:rPr>
              <a:t>	</a:t>
            </a:r>
            <a:r>
              <a:rPr lang="en-US" sz="2000" b="1">
                <a:latin typeface="Times New Roman" pitchFamily="18" charset="0"/>
                <a:cs typeface="Times New Roman" pitchFamily="18" charset="0"/>
              </a:rPr>
              <a:t>But there is only one exceptionless rule in Kant’s philosophy and that is given in the categorical imperative:  We are never permitted to do what we cannot will as a universal law or what violates the requirement to treat persons as 	persons.</a:t>
            </a:r>
          </a:p>
          <a:p>
            <a:pPr marL="609600" indent="-609600">
              <a:buFont typeface="Wingdings" pitchFamily="2" charset="2"/>
              <a:buNone/>
            </a:pPr>
            <a:endParaRPr lang="en-US" sz="2000" b="1">
              <a:latin typeface="Times New Roman" pitchFamily="18" charset="0"/>
              <a:cs typeface="Times New Roman" pitchFamily="18" charset="0"/>
            </a:endParaRPr>
          </a:p>
          <a:p>
            <a:pPr marL="609600" indent="-609600">
              <a:buFont typeface="Wingdings" pitchFamily="2" charset="2"/>
              <a:buNone/>
            </a:pPr>
            <a:r>
              <a:rPr lang="en-US" sz="2400" b="1">
                <a:latin typeface="Times New Roman" pitchFamily="18" charset="0"/>
                <a:cs typeface="Times New Roman" pitchFamily="18" charset="0"/>
              </a:rPr>
              <a:t>	</a:t>
            </a:r>
            <a:r>
              <a:rPr lang="en-US" sz="2000" b="1">
                <a:latin typeface="Times New Roman" pitchFamily="18" charset="0"/>
                <a:cs typeface="Times New Roman" pitchFamily="18" charset="0"/>
              </a:rPr>
              <a:t>Kant may not give us adequate help in deciding what to do when moral conflicts are involved because in the above example, both to tell the truth and preserve life are moral obligations.</a:t>
            </a:r>
          </a:p>
        </p:txBody>
      </p:sp>
    </p:spTree>
  </p:cSld>
  <p:clrMapOvr>
    <a:masterClrMapping/>
  </p:clrMapOvr>
  <p:transition>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sz="2800" b="1">
                <a:latin typeface="Times New Roman" pitchFamily="18" charset="0"/>
                <a:cs typeface="Times New Roman" pitchFamily="18" charset="0"/>
              </a:rPr>
              <a:t>Regarding Impartiality &amp; Rationality:</a:t>
            </a:r>
          </a:p>
        </p:txBody>
      </p:sp>
      <p:sp>
        <p:nvSpPr>
          <p:cNvPr id="271363" name="Rectangle 3"/>
          <p:cNvSpPr>
            <a:spLocks noGrp="1" noChangeArrowheads="1"/>
          </p:cNvSpPr>
          <p:nvPr>
            <p:ph type="body" idx="1"/>
          </p:nvPr>
        </p:nvSpPr>
        <p:spPr>
          <a:xfrm>
            <a:off x="0" y="1600200"/>
            <a:ext cx="9144000" cy="5029200"/>
          </a:xfrm>
        </p:spPr>
        <p:txBody>
          <a:bodyPr/>
          <a:lstStyle/>
          <a:p>
            <a:pPr marL="609600" indent="-609600">
              <a:buFont typeface="Wingdings" pitchFamily="2" charset="2"/>
              <a:buNone/>
            </a:pPr>
            <a:r>
              <a:rPr lang="en-US" sz="2400" b="1">
                <a:latin typeface="Times New Roman" pitchFamily="18" charset="0"/>
                <a:cs typeface="Times New Roman" pitchFamily="18" charset="0"/>
              </a:rPr>
              <a:t>b.	Kant’s moral philosophy is its belief in impartiality; in order for an action to be rally permissible, we should be able to will it for all.</a:t>
            </a:r>
          </a:p>
          <a:p>
            <a:pPr marL="609600" indent="-609600">
              <a:buFont typeface="Wingdings" pitchFamily="2" charset="2"/>
              <a:buNone/>
            </a:pPr>
            <a:r>
              <a:rPr lang="en-US" sz="2000" b="1">
                <a:latin typeface="Times New Roman" pitchFamily="18" charset="0"/>
                <a:cs typeface="Times New Roman" pitchFamily="18" charset="0"/>
              </a:rPr>
              <a:t>	</a:t>
            </a:r>
          </a:p>
          <a:p>
            <a:pPr marL="609600" indent="-609600">
              <a:buFont typeface="Wingdings" pitchFamily="2" charset="2"/>
              <a:buNone/>
            </a:pPr>
            <a:r>
              <a:rPr lang="en-US" sz="2000" b="1">
                <a:latin typeface="Times New Roman" pitchFamily="18" charset="0"/>
                <a:cs typeface="Times New Roman" pitchFamily="18" charset="0"/>
              </a:rPr>
              <a:t>	However, persons do differ in significant ways (gender, race, age, and talents).  In what way does morality require that everyone be treated equally and in what does it perhaps require that different person be treated differently (e.g., gender).</a:t>
            </a:r>
          </a:p>
          <a:p>
            <a:pPr marL="609600" indent="-609600">
              <a:buFont typeface="Wingdings" pitchFamily="2" charset="2"/>
              <a:buNone/>
            </a:pPr>
            <a:endParaRPr lang="en-US" sz="2000" b="1">
              <a:latin typeface="Times New Roman" pitchFamily="18" charset="0"/>
              <a:cs typeface="Times New Roman" pitchFamily="18" charset="0"/>
            </a:endParaRPr>
          </a:p>
          <a:p>
            <a:pPr marL="609600" indent="-609600">
              <a:buFont typeface="Wingdings" pitchFamily="2" charset="2"/>
              <a:buNone/>
            </a:pPr>
            <a:r>
              <a:rPr lang="en-US" sz="2000" b="1">
                <a:latin typeface="Times New Roman" pitchFamily="18" charset="0"/>
                <a:cs typeface="Times New Roman" pitchFamily="18" charset="0"/>
              </a:rPr>
              <a:t>c.	</a:t>
            </a:r>
            <a:r>
              <a:rPr lang="en-US" sz="2400" b="1">
                <a:latin typeface="Times New Roman" pitchFamily="18" charset="0"/>
                <a:cs typeface="Times New Roman" pitchFamily="18" charset="0"/>
              </a:rPr>
              <a:t>Kant’s stress on rationality may be considered to be too male-oriented, too Westernized.  It is subject to the continental critique of structure (Foucault).</a:t>
            </a:r>
          </a:p>
        </p:txBody>
      </p:sp>
    </p:spTree>
  </p:cSld>
  <p:clrMapOvr>
    <a:masterClrMapping/>
  </p:clrMapOvr>
  <p:transition>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t>Kant’s View of Virtue/Vice</a:t>
            </a:r>
          </a:p>
        </p:txBody>
      </p:sp>
      <p:sp>
        <p:nvSpPr>
          <p:cNvPr id="272387" name="Rectangle 3"/>
          <p:cNvSpPr>
            <a:spLocks noGrp="1" noChangeArrowheads="1"/>
          </p:cNvSpPr>
          <p:nvPr>
            <p:ph type="body" idx="1"/>
          </p:nvPr>
        </p:nvSpPr>
        <p:spPr/>
        <p:txBody>
          <a:bodyPr/>
          <a:lstStyle/>
          <a:p>
            <a:pPr>
              <a:lnSpc>
                <a:spcPct val="80000"/>
              </a:lnSpc>
            </a:pPr>
            <a:r>
              <a:rPr lang="en-US" sz="2000"/>
              <a:t>Kant defines virtue as “the moral strength of a </a:t>
            </a:r>
            <a:r>
              <a:rPr lang="en-US" sz="2000" i="1"/>
              <a:t>human being's</a:t>
            </a:r>
            <a:r>
              <a:rPr lang="en-US" sz="2000"/>
              <a:t> will in fulfilling his duty” (6:405) and vice as principled immorality. (6:390) This definition appears to put Kant's views on virtue at odds with classical views such as Aristotle's in several important respects.</a:t>
            </a:r>
          </a:p>
          <a:p>
            <a:pPr>
              <a:lnSpc>
                <a:spcPct val="80000"/>
              </a:lnSpc>
              <a:buFont typeface="Wingdings" pitchFamily="2" charset="2"/>
              <a:buNone/>
            </a:pPr>
            <a:endParaRPr lang="en-US" sz="2000"/>
          </a:p>
          <a:p>
            <a:pPr>
              <a:lnSpc>
                <a:spcPct val="80000"/>
              </a:lnSpc>
            </a:pPr>
            <a:r>
              <a:rPr lang="en-US" sz="2000"/>
              <a:t>First, Kant's account of virtue presupposes an account of moral duty already in place. Thus, rather than treating admirable character traits as more basic than the notions of right and wrong conduct, Kant takes virtues to be explicable only in terms of a prior account of moral or dutiful behavior. He does not try to make out what shape a good character has and then draw conclusions about how we ought to act on that basis. He sets out the principles of moral conduct based on his philosophical account of rational agency, and then on that basis defines virtue as the trait of acting according to these principles.</a:t>
            </a:r>
          </a:p>
        </p:txBody>
      </p:sp>
    </p:spTree>
  </p:cSld>
  <p:clrMapOvr>
    <a:masterClrMapping/>
  </p:clrMapOvr>
  <p:transition>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a:t>Kant’s View of Virtue/Vice</a:t>
            </a:r>
          </a:p>
        </p:txBody>
      </p:sp>
      <p:sp>
        <p:nvSpPr>
          <p:cNvPr id="273411" name="Rectangle 3"/>
          <p:cNvSpPr>
            <a:spLocks noGrp="1" noChangeArrowheads="1"/>
          </p:cNvSpPr>
          <p:nvPr>
            <p:ph type="body" idx="1"/>
          </p:nvPr>
        </p:nvSpPr>
        <p:spPr/>
        <p:txBody>
          <a:bodyPr/>
          <a:lstStyle/>
          <a:p>
            <a:pPr>
              <a:lnSpc>
                <a:spcPct val="90000"/>
              </a:lnSpc>
            </a:pPr>
            <a:r>
              <a:rPr lang="en-US" sz="2400"/>
              <a:t>Second, virtue is for Kant a strength of will, and hence does not arise as the result of instilling a ‘second nature’ by a process of habituating or training ourselves to act and feel in particular ways. It is indeed a disposition, but a disposition of one's will, not a disposition of emotions, feelings, desires or any other feature of human nature that might be amenable to habituation. Moreover, the disposition is to overcome obstacles to moral behavior that Kant thought were ineradicable features of human nature. Thus, virtue appears to be much more like what Aristotle would have thought of as a lesser trait, viz., continence or self-control.</a:t>
            </a:r>
          </a:p>
        </p:txBody>
      </p:sp>
    </p:spTree>
  </p:cSld>
  <p:clrMapOvr>
    <a:masterClrMapping/>
  </p:clrMapOvr>
  <p:transition>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a:t>Kant’s View of Virtue/Vice</a:t>
            </a:r>
          </a:p>
        </p:txBody>
      </p:sp>
      <p:sp>
        <p:nvSpPr>
          <p:cNvPr id="274435" name="Rectangle 3"/>
          <p:cNvSpPr>
            <a:spLocks noGrp="1" noChangeArrowheads="1"/>
          </p:cNvSpPr>
          <p:nvPr>
            <p:ph type="body" idx="1"/>
          </p:nvPr>
        </p:nvSpPr>
        <p:spPr/>
        <p:txBody>
          <a:bodyPr/>
          <a:lstStyle/>
          <a:p>
            <a:pPr>
              <a:lnSpc>
                <a:spcPct val="80000"/>
              </a:lnSpc>
            </a:pPr>
            <a:r>
              <a:rPr lang="en-US" sz="2400"/>
              <a:t>Third, in viewing virtue as a trait grounded in moral principles, and vice as principled transgression of moral law, Kant thought of himself as thoroughly rejecting what he took to be the Aristotelian view that virtue is a mean between two vices. The Aristotelian view, he claimed, assumes that virtue differs from vice only in terms of degree rather than in terms of the different principles each involves. (6:404, 432) But prodigality and avarice, for instance, do not differ by being too loose or not loose enough with one's means. They differ in that the prodigal acts on the principle of acquiring means with the sole intention of enjoyment, while the avaricious act on the principle of acquiring means with the sole intention of possessing them.</a:t>
            </a:r>
          </a:p>
        </p:txBody>
      </p:sp>
    </p:spTree>
  </p:cSld>
  <p:clrMapOvr>
    <a:masterClrMapping/>
  </p:clrMapOvr>
  <p:transition>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a:t>Kant’s View of Virtue/Vice</a:t>
            </a:r>
          </a:p>
        </p:txBody>
      </p:sp>
      <p:sp>
        <p:nvSpPr>
          <p:cNvPr id="275459" name="Rectangle 3"/>
          <p:cNvSpPr>
            <a:spLocks noGrp="1" noChangeArrowheads="1"/>
          </p:cNvSpPr>
          <p:nvPr>
            <p:ph type="body" idx="1"/>
          </p:nvPr>
        </p:nvSpPr>
        <p:spPr/>
        <p:txBody>
          <a:bodyPr/>
          <a:lstStyle/>
          <a:p>
            <a:pPr>
              <a:lnSpc>
                <a:spcPct val="80000"/>
              </a:lnSpc>
            </a:pPr>
            <a:r>
              <a:rPr lang="en-US" sz="2800"/>
              <a:t>Fourth, in classical views the distinction between moral and non-moral virtues is not particularly significant. A virtue is some sort of excellence of the soul , but one finds classical theorists treating wit and friendliness along side courage and justice. Since Kant holds moral virtue to be a trait grounded in moral principle, the boundary between non-moral and moral virtues could not be more sharp. Even so, Kant shows a remarkable interest in non-moral virtues; indeed, much of </a:t>
            </a:r>
            <a:r>
              <a:rPr lang="en-US" sz="2800" i="1"/>
              <a:t>Anthropology</a:t>
            </a:r>
            <a:r>
              <a:rPr lang="en-US" sz="2800"/>
              <a:t> is given over to discussing the nature and sources of a variety of character traits, both moral and non-moral.</a:t>
            </a:r>
          </a:p>
        </p:txBody>
      </p:sp>
    </p:spTree>
  </p:cSld>
  <p:clrMapOvr>
    <a:masterClrMapping/>
  </p:clrMapOvr>
  <p:transition>
    <p:randomBa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a:t>Kant’s View of Virtue/Vice</a:t>
            </a:r>
          </a:p>
        </p:txBody>
      </p:sp>
      <p:sp>
        <p:nvSpPr>
          <p:cNvPr id="276483" name="Rectangle 3"/>
          <p:cNvSpPr>
            <a:spLocks noGrp="1" noChangeArrowheads="1"/>
          </p:cNvSpPr>
          <p:nvPr>
            <p:ph type="body" idx="1"/>
          </p:nvPr>
        </p:nvSpPr>
        <p:spPr/>
        <p:txBody>
          <a:bodyPr/>
          <a:lstStyle/>
          <a:p>
            <a:pPr>
              <a:lnSpc>
                <a:spcPct val="80000"/>
              </a:lnSpc>
            </a:pPr>
            <a:r>
              <a:rPr lang="en-US" sz="2000"/>
              <a:t>Fifth, virtue cannot be a trait of divine beings, if there are such, since it is the power to overcome obstacles that would not be present in them. This is not to say that to be virtuous is to be the victor in a constant and permanent war with ineradicable evil impulses. Morality is ‘duty’ for human beings because it is </a:t>
            </a:r>
            <a:r>
              <a:rPr lang="en-US" sz="2000" i="1"/>
              <a:t>possible</a:t>
            </a:r>
            <a:r>
              <a:rPr lang="en-US" sz="2000"/>
              <a:t> (and we recognize that it is possible) for our desires and interests to run counter to its demands. Should all of our desires and interests be trained ever so carefully to comport with what morality actually requires of us, this would not change in the least the fact that morality is still duty for us. For should this come to pass, it would not change the fact that each and every desire and interest </a:t>
            </a:r>
            <a:r>
              <a:rPr lang="en-US" sz="2000" i="1"/>
              <a:t>could have</a:t>
            </a:r>
            <a:r>
              <a:rPr lang="en-US" sz="2000"/>
              <a:t> run contrary to the moral law. And it is the fact that they </a:t>
            </a:r>
            <a:r>
              <a:rPr lang="en-US" sz="2000" i="1"/>
              <a:t>can</a:t>
            </a:r>
            <a:r>
              <a:rPr lang="en-US" sz="2000"/>
              <a:t> conflict with moral law, not the fact that they actually </a:t>
            </a:r>
            <a:r>
              <a:rPr lang="en-US" sz="2000" i="1"/>
              <a:t>do</a:t>
            </a:r>
            <a:r>
              <a:rPr lang="en-US" sz="2000"/>
              <a:t> conflict with it, that makes duty a constraint, and hence virtue essentially a trait concerned with constraint.</a:t>
            </a:r>
          </a:p>
        </p:txBody>
      </p:sp>
    </p:spTree>
  </p:cSld>
  <p:clrMapOvr>
    <a:masterClrMapping/>
  </p:clrMapOvr>
  <p:transition>
    <p:randomBa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457200" y="0"/>
            <a:ext cx="8229600" cy="1139825"/>
          </a:xfrm>
        </p:spPr>
        <p:txBody>
          <a:bodyPr/>
          <a:lstStyle/>
          <a:p>
            <a:r>
              <a:rPr lang="en-US"/>
              <a:t>Kant’s View of Virtue/Vice</a:t>
            </a:r>
          </a:p>
        </p:txBody>
      </p:sp>
      <p:sp>
        <p:nvSpPr>
          <p:cNvPr id="277507" name="Rectangle 3"/>
          <p:cNvSpPr>
            <a:spLocks noGrp="1" noChangeArrowheads="1"/>
          </p:cNvSpPr>
          <p:nvPr>
            <p:ph type="body" idx="1"/>
          </p:nvPr>
        </p:nvSpPr>
        <p:spPr>
          <a:xfrm>
            <a:off x="457200" y="1600200"/>
            <a:ext cx="8229600" cy="5029200"/>
          </a:xfrm>
        </p:spPr>
        <p:txBody>
          <a:bodyPr/>
          <a:lstStyle/>
          <a:p>
            <a:pPr>
              <a:lnSpc>
                <a:spcPct val="80000"/>
              </a:lnSpc>
            </a:pPr>
            <a:r>
              <a:rPr lang="en-US" sz="2000"/>
              <a:t>Sixth, virtue, while important, does not hold pride of place in Kant's system in other respects. For instance, he holds that the lack of virtue is compatible with possessing a good will. (6: 408) That one acts from duty, even repeatedly and reliably can thus be quite compatible with an absence of the moral strength to overcome contrary interests and desires. Indeed, it may often be no challenge at all to do one's duty from duty alone. Someone with a good will, who is genuinely committed to duty for its own sake, might simply fail to encounter any significant temptation that would reveal the lack of strength to follow through with that commitment. That said, he also appeared to hold that if an act is to be of genuine moral worth, it must be motivated by the kind of purity of motivation achievable only through a permanent, quasi-religious conversion or “revolution” in the orientation of the will of the sort described in </a:t>
            </a:r>
            <a:r>
              <a:rPr lang="en-US" sz="2000" i="1"/>
              <a:t>Religion</a:t>
            </a:r>
            <a:r>
              <a:rPr lang="en-US" sz="2000"/>
              <a:t>. </a:t>
            </a:r>
          </a:p>
        </p:txBody>
      </p:sp>
    </p:spTree>
  </p:cSld>
  <p:clrMapOvr>
    <a:masterClrMapping/>
  </p:clrMapOvr>
  <p:transition>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457200" y="0"/>
            <a:ext cx="8229600" cy="1139825"/>
          </a:xfrm>
        </p:spPr>
        <p:txBody>
          <a:bodyPr/>
          <a:lstStyle/>
          <a:p>
            <a:r>
              <a:rPr lang="en-US"/>
              <a:t>Kant’s View of Virtue/Vice</a:t>
            </a:r>
          </a:p>
        </p:txBody>
      </p:sp>
      <p:sp>
        <p:nvSpPr>
          <p:cNvPr id="308227" name="Rectangle 3"/>
          <p:cNvSpPr>
            <a:spLocks noGrp="1" noChangeArrowheads="1"/>
          </p:cNvSpPr>
          <p:nvPr>
            <p:ph type="body" idx="1"/>
          </p:nvPr>
        </p:nvSpPr>
        <p:spPr>
          <a:xfrm>
            <a:off x="457200" y="1600200"/>
            <a:ext cx="8229600" cy="5029200"/>
          </a:xfrm>
        </p:spPr>
        <p:txBody>
          <a:bodyPr/>
          <a:lstStyle/>
          <a:p>
            <a:pPr>
              <a:lnSpc>
                <a:spcPct val="80000"/>
              </a:lnSpc>
            </a:pPr>
            <a:r>
              <a:rPr lang="en-US" sz="2400"/>
              <a:t>Kant here describes the natural human condition as one in which no decisive priority is given to the demands of morality over happiness. Until one achieves a permanent change in the will's orientation in this respect, a revolution in which moral righteousness is the nonnegotiable condition of any of one's pursuits, all of one's actions that are in accordance with duty are nevertheless morally worthless, no matter what else may be said of them. However, even this revolution in the will must be followed up with a gradual, lifelong strengthening of one's will to put this revolution into practice. This suggests that Kant's considered view is that a good will is a will in which this revolution of priorities has been achieved, while a virtuous will is one with the strength to overcome obstacles to its manifestation in practice.</a:t>
            </a:r>
          </a:p>
        </p:txBody>
      </p:sp>
    </p:spTree>
  </p:cSld>
  <p:clrMapOvr>
    <a:masterClrMapping/>
  </p:clrMapOvr>
  <p:transition>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04800" y="0"/>
            <a:ext cx="8839200" cy="1104900"/>
          </a:xfrm>
        </p:spPr>
        <p:txBody>
          <a:bodyPr/>
          <a:lstStyle/>
          <a:p>
            <a:r>
              <a:rPr lang="en-US" sz="3600"/>
              <a:t> Criticisms against Deontological Ethics:</a:t>
            </a:r>
          </a:p>
        </p:txBody>
      </p:sp>
      <p:sp>
        <p:nvSpPr>
          <p:cNvPr id="110595" name="Rectangle 3"/>
          <p:cNvSpPr>
            <a:spLocks noGrp="1" noChangeArrowheads="1"/>
          </p:cNvSpPr>
          <p:nvPr>
            <p:ph type="body" idx="1"/>
          </p:nvPr>
        </p:nvSpPr>
        <p:spPr>
          <a:xfrm>
            <a:off x="381000" y="1790700"/>
            <a:ext cx="8534400" cy="5067300"/>
          </a:xfrm>
        </p:spPr>
        <p:txBody>
          <a:bodyPr/>
          <a:lstStyle/>
          <a:p>
            <a:pPr marL="1066800" lvl="1" indent="-609600">
              <a:lnSpc>
                <a:spcPct val="90000"/>
              </a:lnSpc>
              <a:buFontTx/>
              <a:buAutoNum type="arabicPeriod"/>
            </a:pPr>
            <a:r>
              <a:rPr lang="en-GB"/>
              <a:t>How do decide between two principles?  </a:t>
            </a:r>
          </a:p>
          <a:p>
            <a:pPr marL="1066800" lvl="1" indent="-609600">
              <a:lnSpc>
                <a:spcPct val="90000"/>
              </a:lnSpc>
              <a:buFontTx/>
              <a:buNone/>
            </a:pPr>
            <a:endParaRPr lang="en-GB"/>
          </a:p>
          <a:p>
            <a:pPr marL="1066800" lvl="1" indent="-609600">
              <a:lnSpc>
                <a:spcPct val="90000"/>
              </a:lnSpc>
              <a:buFontTx/>
              <a:buAutoNum type="arabicPlain" startAt="2"/>
            </a:pPr>
            <a:r>
              <a:rPr lang="en-GB"/>
              <a:t>What about moral conflict between two morally right principles.</a:t>
            </a:r>
          </a:p>
          <a:p>
            <a:pPr marL="1066800" lvl="1" indent="-609600">
              <a:lnSpc>
                <a:spcPct val="90000"/>
              </a:lnSpc>
              <a:buFontTx/>
              <a:buNone/>
            </a:pPr>
            <a:endParaRPr lang="en-GB"/>
          </a:p>
          <a:p>
            <a:pPr marL="1066800" lvl="1" indent="-609600">
              <a:lnSpc>
                <a:spcPct val="90000"/>
              </a:lnSpc>
              <a:buFontTx/>
              <a:buAutoNum type="arabicPeriod" startAt="3"/>
            </a:pPr>
            <a:r>
              <a:rPr lang="en-GB"/>
              <a:t>From where or whom do we get our principles?  Nature?  God?  				</a:t>
            </a:r>
          </a:p>
          <a:p>
            <a:pPr marL="1066800" lvl="1" indent="-609600">
              <a:lnSpc>
                <a:spcPct val="90000"/>
              </a:lnSpc>
              <a:buFontTx/>
              <a:buAutoNum type="arabicPeriod" startAt="3"/>
            </a:pPr>
            <a:r>
              <a:rPr lang="en-GB"/>
              <a:t>If from nature, that assumes that what is in nature is actually good?  How do we define nature?</a:t>
            </a:r>
          </a:p>
          <a:p>
            <a:pPr marL="1066800" lvl="1" indent="-609600">
              <a:lnSpc>
                <a:spcPct val="90000"/>
              </a:lnSpc>
              <a:buFontTx/>
              <a:buNone/>
            </a:pPr>
            <a:endParaRPr lang="en-GB"/>
          </a:p>
        </p:txBody>
      </p:sp>
    </p:spTree>
  </p:cSld>
  <p:clrMapOvr>
    <a:masterClrMapping/>
  </p:clrMapOvr>
  <p:transition>
    <p:randomBar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a:xfrm>
            <a:off x="304800" y="0"/>
            <a:ext cx="8839200" cy="1104900"/>
          </a:xfrm>
        </p:spPr>
        <p:txBody>
          <a:bodyPr/>
          <a:lstStyle/>
          <a:p>
            <a:r>
              <a:rPr lang="en-US" sz="3600"/>
              <a:t> Criticisms against Deontological Ethics:</a:t>
            </a:r>
          </a:p>
        </p:txBody>
      </p:sp>
      <p:sp>
        <p:nvSpPr>
          <p:cNvPr id="357379" name="Rectangle 3"/>
          <p:cNvSpPr>
            <a:spLocks noGrp="1" noChangeArrowheads="1"/>
          </p:cNvSpPr>
          <p:nvPr>
            <p:ph type="body" idx="1"/>
          </p:nvPr>
        </p:nvSpPr>
        <p:spPr>
          <a:xfrm>
            <a:off x="381000" y="1143000"/>
            <a:ext cx="8534400" cy="5715000"/>
          </a:xfrm>
        </p:spPr>
        <p:txBody>
          <a:bodyPr/>
          <a:lstStyle/>
          <a:p>
            <a:pPr marL="1066800" lvl="1" indent="-609600">
              <a:buFontTx/>
              <a:buNone/>
            </a:pPr>
            <a:r>
              <a:rPr lang="en-GB" sz="2400"/>
              <a:t>1.	No clear way to resolve moral duties when they come into conflict with one another.</a:t>
            </a:r>
          </a:p>
          <a:p>
            <a:pPr marL="1066800" lvl="1" indent="-609600">
              <a:buFontTx/>
              <a:buAutoNum type="arabicPeriod" startAt="2"/>
            </a:pPr>
            <a:r>
              <a:rPr lang="en-GB" sz="2400"/>
              <a:t>They are consequential moral systems in disguised-enshrined in customs and laws that have been known to promote the best consequences.</a:t>
            </a:r>
          </a:p>
          <a:p>
            <a:pPr marL="1066800" lvl="1" indent="-609600">
              <a:buFontTx/>
              <a:buAutoNum type="arabicPeriod" startAt="2"/>
            </a:pPr>
            <a:r>
              <a:rPr lang="en-GB" sz="2400"/>
              <a:t>Do not readily allow for gray areas because they are based on absolutes.</a:t>
            </a:r>
          </a:p>
          <a:p>
            <a:pPr marL="1066800" lvl="1" indent="-609600">
              <a:buFontTx/>
              <a:buAutoNum type="arabicPeriod" startAt="2"/>
            </a:pPr>
            <a:r>
              <a:rPr lang="en-GB" sz="2400"/>
              <a:t>Which duties qualify given time and location.  Are old duties still valid?</a:t>
            </a:r>
          </a:p>
          <a:p>
            <a:pPr marL="1066800" lvl="1" indent="-609600">
              <a:buFontTx/>
              <a:buAutoNum type="arabicPeriod" startAt="2"/>
            </a:pPr>
            <a:r>
              <a:rPr lang="en-GB" sz="2400"/>
              <a:t>Human welfare and misery:  Some principles may result in a  clash with what is best for human welfare and prescribe actions which cause human misery.</a:t>
            </a:r>
          </a:p>
          <a:p>
            <a:pPr marL="1066800" lvl="1" indent="-609600">
              <a:buFontTx/>
              <a:buAutoNum type="arabicPeriod" startAt="2"/>
            </a:pPr>
            <a:r>
              <a:rPr lang="en-GB" sz="2400"/>
              <a:t>Rule worship:  Refusal to break a rule because it is rule, even if it is not beneficial.</a:t>
            </a:r>
          </a:p>
        </p:txBody>
      </p:sp>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1335</TotalTime>
  <Words>3625</Words>
  <Application>Microsoft PowerPoint</Application>
  <PresentationFormat>On-screen Show (4:3)</PresentationFormat>
  <Paragraphs>236</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Orbit</vt:lpstr>
      <vt:lpstr>Deontological &amp; Consequential Ethics     Contd…    </vt:lpstr>
      <vt:lpstr>Summary:</vt:lpstr>
      <vt:lpstr>Categorical Imperative:</vt:lpstr>
      <vt:lpstr>Three Formulations of the Categorical Imperative:</vt:lpstr>
      <vt:lpstr>Major Points to Consider:</vt:lpstr>
      <vt:lpstr>Major Points to Consider:</vt:lpstr>
      <vt:lpstr>Major Points to Consider:</vt:lpstr>
      <vt:lpstr>Slide 8</vt:lpstr>
      <vt:lpstr>According the first formula:</vt:lpstr>
      <vt:lpstr>Slide 10</vt:lpstr>
      <vt:lpstr>Slide 11</vt:lpstr>
      <vt:lpstr>1st Categorical Imperative:</vt:lpstr>
      <vt:lpstr>Slide 13</vt:lpstr>
      <vt:lpstr>Slide 14</vt:lpstr>
      <vt:lpstr>Third Categorical Imperative introduces a social dimension to Kantian Morality</vt:lpstr>
      <vt:lpstr>Summary of first three categorical imperatives:</vt:lpstr>
      <vt:lpstr>1st Categorical Imperative:</vt:lpstr>
      <vt:lpstr>1st Categorical Imperative:</vt:lpstr>
      <vt:lpstr>1st Categorical Imperative:</vt:lpstr>
      <vt:lpstr>What is the connection between the categorical imperative is the following:</vt:lpstr>
      <vt:lpstr>Slide 21</vt:lpstr>
      <vt:lpstr>Slide 22</vt:lpstr>
      <vt:lpstr>1st example: Suicide</vt:lpstr>
      <vt:lpstr>1st Example:  Suicide:</vt:lpstr>
      <vt:lpstr>2nd example: Lying &amp; Not Keeping Promise:</vt:lpstr>
      <vt:lpstr>3rd Example:  Developing One’s Habits</vt:lpstr>
      <vt:lpstr>3rd example: Developing One’s Habits</vt:lpstr>
      <vt:lpstr>4th Example:  Helping Others.</vt:lpstr>
      <vt:lpstr>4th example: Helping Others:</vt:lpstr>
      <vt:lpstr>Slide 30</vt:lpstr>
      <vt:lpstr>12.  Criticisms against Deontological Ethics:   Duty centered ethics stressing obedience to rules,  as opposed to result-centered or utilitarian ethics.</vt:lpstr>
      <vt:lpstr>There is no clear way to deal with moral conflicts consider the following:</vt:lpstr>
      <vt:lpstr>Regarding Impartiality &amp; Rationality:</vt:lpstr>
      <vt:lpstr>Kant’s View of Virtue/Vice</vt:lpstr>
      <vt:lpstr>Kant’s View of Virtue/Vice</vt:lpstr>
      <vt:lpstr>Kant’s View of Virtue/Vice</vt:lpstr>
      <vt:lpstr>Kant’s View of Virtue/Vice</vt:lpstr>
      <vt:lpstr>Kant’s View of Virtue/Vice</vt:lpstr>
      <vt:lpstr>Kant’s View of Virtue/Vice</vt:lpstr>
      <vt:lpstr>Kant’s View of Virtue/Vice</vt:lpstr>
      <vt:lpstr> Criticisms against Deontological Ethics:</vt:lpstr>
      <vt:lpstr> Criticisms against Deontological Ethics:</vt:lpstr>
    </vt:vector>
  </TitlesOfParts>
  <Company>University of Texas at Austin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Bonevac</dc:creator>
  <cp:lastModifiedBy>stdc_lp</cp:lastModifiedBy>
  <cp:revision>60</cp:revision>
  <dcterms:created xsi:type="dcterms:W3CDTF">2004-08-02T03:44:21Z</dcterms:created>
  <dcterms:modified xsi:type="dcterms:W3CDTF">2014-07-11T06:31:20Z</dcterms:modified>
</cp:coreProperties>
</file>