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5" r:id="rId1"/>
  </p:sldMasterIdLst>
  <p:notesMasterIdLst>
    <p:notesMasterId r:id="rId24"/>
  </p:notesMasterIdLst>
  <p:handoutMasterIdLst>
    <p:handoutMasterId r:id="rId25"/>
  </p:handoutMasterIdLst>
  <p:sldIdLst>
    <p:sldId id="426" r:id="rId2"/>
    <p:sldId id="411" r:id="rId3"/>
    <p:sldId id="427" r:id="rId4"/>
    <p:sldId id="428" r:id="rId5"/>
    <p:sldId id="429" r:id="rId6"/>
    <p:sldId id="430" r:id="rId7"/>
    <p:sldId id="431" r:id="rId8"/>
    <p:sldId id="432" r:id="rId9"/>
    <p:sldId id="499" r:id="rId10"/>
    <p:sldId id="575" r:id="rId11"/>
    <p:sldId id="576" r:id="rId12"/>
    <p:sldId id="501" r:id="rId13"/>
    <p:sldId id="325" r:id="rId14"/>
    <p:sldId id="434" r:id="rId15"/>
    <p:sldId id="503" r:id="rId16"/>
    <p:sldId id="502" r:id="rId17"/>
    <p:sldId id="334" r:id="rId18"/>
    <p:sldId id="360" r:id="rId19"/>
    <p:sldId id="335" r:id="rId20"/>
    <p:sldId id="433" r:id="rId21"/>
    <p:sldId id="437" r:id="rId22"/>
    <p:sldId id="438" r:id="rId23"/>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CC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025" autoAdjust="0"/>
    <p:restoredTop sz="94664" autoAdjust="0"/>
  </p:normalViewPr>
  <p:slideViewPr>
    <p:cSldViewPr>
      <p:cViewPr varScale="1">
        <p:scale>
          <a:sx n="51" d="100"/>
          <a:sy n="51" d="100"/>
        </p:scale>
        <p:origin x="-88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17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0" hangingPunct="0">
              <a:defRPr sz="1300">
                <a:latin typeface="Times" charset="0"/>
              </a:defRPr>
            </a:lvl1pPr>
          </a:lstStyle>
          <a:p>
            <a:endParaRPr lang="en-US"/>
          </a:p>
        </p:txBody>
      </p:sp>
      <p:sp>
        <p:nvSpPr>
          <p:cNvPr id="215043"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0" hangingPunct="0">
              <a:defRPr sz="1300">
                <a:latin typeface="Times" charset="0"/>
              </a:defRPr>
            </a:lvl1pPr>
          </a:lstStyle>
          <a:p>
            <a:endParaRPr lang="en-US"/>
          </a:p>
        </p:txBody>
      </p:sp>
      <p:sp>
        <p:nvSpPr>
          <p:cNvPr id="215044"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0" hangingPunct="0">
              <a:defRPr sz="1300">
                <a:latin typeface="Times" charset="0"/>
              </a:defRPr>
            </a:lvl1pPr>
          </a:lstStyle>
          <a:p>
            <a:endParaRPr lang="en-US"/>
          </a:p>
        </p:txBody>
      </p:sp>
      <p:sp>
        <p:nvSpPr>
          <p:cNvPr id="21504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0" hangingPunct="0">
              <a:defRPr sz="1300">
                <a:latin typeface="Times" charset="0"/>
              </a:defRPr>
            </a:lvl1pPr>
          </a:lstStyle>
          <a:p>
            <a:fld id="{744307DA-1CB0-4504-A4A6-897CCA3CC57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0" hangingPunct="0">
              <a:defRPr sz="1300">
                <a:latin typeface="Times" charset="0"/>
              </a:defRPr>
            </a:lvl1pPr>
          </a:lstStyle>
          <a:p>
            <a:endParaRPr lang="en-US"/>
          </a:p>
        </p:txBody>
      </p:sp>
      <p:sp>
        <p:nvSpPr>
          <p:cNvPr id="5123"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0" hangingPunct="0">
              <a:defRPr sz="1300">
                <a:latin typeface="Times" charset="0"/>
              </a:defRPr>
            </a:lvl1pPr>
          </a:lstStyle>
          <a:p>
            <a:endParaRPr lang="en-US"/>
          </a:p>
        </p:txBody>
      </p:sp>
      <p:sp>
        <p:nvSpPr>
          <p:cNvPr id="512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6"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0" hangingPunct="0">
              <a:defRPr sz="1300">
                <a:latin typeface="Times" charset="0"/>
              </a:defRPr>
            </a:lvl1pPr>
          </a:lstStyle>
          <a:p>
            <a:endParaRPr lang="en-US"/>
          </a:p>
        </p:txBody>
      </p:sp>
      <p:sp>
        <p:nvSpPr>
          <p:cNvPr id="5127"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0" hangingPunct="0">
              <a:defRPr sz="1300">
                <a:latin typeface="Times" charset="0"/>
              </a:defRPr>
            </a:lvl1pPr>
          </a:lstStyle>
          <a:p>
            <a:fld id="{E046EBB5-E0EF-4495-A9C4-222F1E01678E}"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charset="0"/>
        <a:ea typeface="+mn-ea"/>
        <a:cs typeface="Arial" pitchFamily="34" charset="0"/>
      </a:defRPr>
    </a:lvl1pPr>
    <a:lvl2pPr marL="457200" algn="l" rtl="0" fontAlgn="base">
      <a:spcBef>
        <a:spcPct val="30000"/>
      </a:spcBef>
      <a:spcAft>
        <a:spcPct val="0"/>
      </a:spcAft>
      <a:defRPr sz="1200" kern="1200">
        <a:solidFill>
          <a:schemeClr val="tx1"/>
        </a:solidFill>
        <a:latin typeface="Times" charset="0"/>
        <a:ea typeface="+mn-ea"/>
        <a:cs typeface="Arial" pitchFamily="34" charset="0"/>
      </a:defRPr>
    </a:lvl2pPr>
    <a:lvl3pPr marL="914400" algn="l" rtl="0" fontAlgn="base">
      <a:spcBef>
        <a:spcPct val="30000"/>
      </a:spcBef>
      <a:spcAft>
        <a:spcPct val="0"/>
      </a:spcAft>
      <a:defRPr sz="1200" kern="1200">
        <a:solidFill>
          <a:schemeClr val="tx1"/>
        </a:solidFill>
        <a:latin typeface="Times" charset="0"/>
        <a:ea typeface="+mn-ea"/>
        <a:cs typeface="Arial" pitchFamily="34" charset="0"/>
      </a:defRPr>
    </a:lvl3pPr>
    <a:lvl4pPr marL="1371600" algn="l" rtl="0" fontAlgn="base">
      <a:spcBef>
        <a:spcPct val="30000"/>
      </a:spcBef>
      <a:spcAft>
        <a:spcPct val="0"/>
      </a:spcAft>
      <a:defRPr sz="1200" kern="1200">
        <a:solidFill>
          <a:schemeClr val="tx1"/>
        </a:solidFill>
        <a:latin typeface="Times" charset="0"/>
        <a:ea typeface="+mn-ea"/>
        <a:cs typeface="Arial" pitchFamily="34" charset="0"/>
      </a:defRPr>
    </a:lvl4pPr>
    <a:lvl5pPr marL="1828800" algn="l" rtl="0" fontAlgn="base">
      <a:spcBef>
        <a:spcPct val="30000"/>
      </a:spcBef>
      <a:spcAft>
        <a:spcPct val="0"/>
      </a:spcAft>
      <a:defRPr sz="1200" kern="1200">
        <a:solidFill>
          <a:schemeClr val="tx1"/>
        </a:solidFill>
        <a:latin typeface="Times"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58722" name="Group 2"/>
          <p:cNvGrpSpPr>
            <a:grpSpLocks/>
          </p:cNvGrpSpPr>
          <p:nvPr/>
        </p:nvGrpSpPr>
        <p:grpSpPr bwMode="auto">
          <a:xfrm>
            <a:off x="0" y="3902075"/>
            <a:ext cx="3400425" cy="2949575"/>
            <a:chOff x="0" y="2458"/>
            <a:chExt cx="2142" cy="1858"/>
          </a:xfrm>
        </p:grpSpPr>
        <p:sp>
          <p:nvSpPr>
            <p:cNvPr id="158723"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8724"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endParaRPr lang="en-US"/>
            </a:p>
          </p:txBody>
        </p:sp>
        <p:sp>
          <p:nvSpPr>
            <p:cNvPr id="158725"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8726"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8727"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sp>
          <p:nvSpPr>
            <p:cNvPr id="158728"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endParaRPr lang="en-US"/>
            </a:p>
          </p:txBody>
        </p:sp>
        <p:sp>
          <p:nvSpPr>
            <p:cNvPr id="158729"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grpSp>
      <p:sp>
        <p:nvSpPr>
          <p:cNvPr id="158730" name="Rectangle 10"/>
          <p:cNvSpPr>
            <a:spLocks noGrp="1" noChangeArrowheads="1"/>
          </p:cNvSpPr>
          <p:nvPr>
            <p:ph type="ctrTitle" sz="quarter"/>
          </p:nvPr>
        </p:nvSpPr>
        <p:spPr>
          <a:xfrm>
            <a:off x="685800" y="1873250"/>
            <a:ext cx="7772400" cy="1555750"/>
          </a:xfrm>
        </p:spPr>
        <p:txBody>
          <a:bodyPr/>
          <a:lstStyle>
            <a:lvl1pPr>
              <a:defRPr sz="4800"/>
            </a:lvl1pPr>
          </a:lstStyle>
          <a:p>
            <a:r>
              <a:rPr lang="en-US"/>
              <a:t>Click to edit Master title style</a:t>
            </a:r>
          </a:p>
        </p:txBody>
      </p:sp>
      <p:sp>
        <p:nvSpPr>
          <p:cNvPr id="158731"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58732" name="Rectangle 12"/>
          <p:cNvSpPr>
            <a:spLocks noGrp="1" noChangeArrowheads="1"/>
          </p:cNvSpPr>
          <p:nvPr>
            <p:ph type="dt" sz="quarter" idx="2"/>
          </p:nvPr>
        </p:nvSpPr>
        <p:spPr/>
        <p:txBody>
          <a:bodyPr/>
          <a:lstStyle>
            <a:lvl1pPr>
              <a:defRPr/>
            </a:lvl1pPr>
          </a:lstStyle>
          <a:p>
            <a:endParaRPr lang="en-US"/>
          </a:p>
        </p:txBody>
      </p:sp>
      <p:sp>
        <p:nvSpPr>
          <p:cNvPr id="158733" name="Rectangle 13"/>
          <p:cNvSpPr>
            <a:spLocks noGrp="1" noChangeArrowheads="1"/>
          </p:cNvSpPr>
          <p:nvPr>
            <p:ph type="ftr" sz="quarter" idx="3"/>
          </p:nvPr>
        </p:nvSpPr>
        <p:spPr/>
        <p:txBody>
          <a:bodyPr/>
          <a:lstStyle>
            <a:lvl1pPr>
              <a:defRPr/>
            </a:lvl1pPr>
          </a:lstStyle>
          <a:p>
            <a:endParaRPr lang="en-US"/>
          </a:p>
        </p:txBody>
      </p:sp>
      <p:sp>
        <p:nvSpPr>
          <p:cNvPr id="158734" name="Rectangle 14"/>
          <p:cNvSpPr>
            <a:spLocks noGrp="1" noChangeArrowheads="1"/>
          </p:cNvSpPr>
          <p:nvPr>
            <p:ph type="sldNum" sz="quarter" idx="4"/>
          </p:nvPr>
        </p:nvSpPr>
        <p:spPr/>
        <p:txBody>
          <a:bodyPr/>
          <a:lstStyle>
            <a:lvl1pPr>
              <a:defRPr/>
            </a:lvl1pPr>
          </a:lstStyle>
          <a:p>
            <a:fld id="{8C0DAFE7-4BA1-4FA2-9F81-0ECBACB9AED4}" type="slidenum">
              <a:rPr lang="en-US"/>
              <a:pPr/>
              <a:t>‹#›</a:t>
            </a:fld>
            <a:endParaRPr lang="en-US"/>
          </a:p>
        </p:txBody>
      </p:sp>
    </p:spTree>
  </p:cSld>
  <p:clrMapOvr>
    <a:masterClrMapping/>
  </p:clrMapOvr>
  <p:transition>
    <p:randomBar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b="1">
                <a:solidFill>
                  <a:schemeClr val="bg1">
                    <a:lumMod val="95000"/>
                    <a:lumOff val="5000"/>
                  </a:schemeClr>
                </a:solidFil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400">
                <a:solidFill>
                  <a:schemeClr val="bg1">
                    <a:lumMod val="95000"/>
                    <a:lumOff val="5000"/>
                  </a:schemeClr>
                </a:solidFill>
                <a:latin typeface="Arial" pitchFamily="34" charset="0"/>
                <a:cs typeface="Arial" pitchFamily="34" charset="0"/>
              </a:defRPr>
            </a:lvl1pPr>
            <a:lvl2pPr>
              <a:defRPr sz="2400">
                <a:solidFill>
                  <a:schemeClr val="bg1">
                    <a:lumMod val="95000"/>
                    <a:lumOff val="5000"/>
                  </a:schemeClr>
                </a:solidFill>
                <a:latin typeface="Arial" pitchFamily="34" charset="0"/>
                <a:cs typeface="Arial" pitchFamily="34" charset="0"/>
              </a:defRPr>
            </a:lvl2pPr>
            <a:lvl3pPr>
              <a:defRPr sz="2400">
                <a:solidFill>
                  <a:schemeClr val="bg1">
                    <a:lumMod val="95000"/>
                    <a:lumOff val="5000"/>
                  </a:schemeClr>
                </a:solidFill>
                <a:latin typeface="Arial" pitchFamily="34" charset="0"/>
                <a:cs typeface="Arial" pitchFamily="34" charset="0"/>
              </a:defRPr>
            </a:lvl3pPr>
            <a:lvl4pPr>
              <a:defRPr sz="2400">
                <a:solidFill>
                  <a:schemeClr val="bg1">
                    <a:lumMod val="95000"/>
                    <a:lumOff val="5000"/>
                  </a:schemeClr>
                </a:solidFill>
                <a:latin typeface="Arial" pitchFamily="34" charset="0"/>
                <a:cs typeface="Arial" pitchFamily="34" charset="0"/>
              </a:defRPr>
            </a:lvl4pPr>
            <a:lvl5pPr>
              <a:defRPr sz="2400">
                <a:solidFill>
                  <a:schemeClr val="bg1">
                    <a:lumMod val="95000"/>
                    <a:lumOff val="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591CE80-F198-4776-A3BD-8C0B29B75BEC}" type="slidenum">
              <a:rPr lang="en-US"/>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27939F1-E7FF-4384-A480-603EFCBCF985}" type="slidenum">
              <a:rPr lang="en-US"/>
              <a:pPr/>
              <a:t>‹#›</a:t>
            </a:fld>
            <a:endParaRPr lang="en-US"/>
          </a:p>
        </p:txBody>
      </p:sp>
    </p:spTree>
  </p:cSld>
  <p:clrMapOvr>
    <a:masterClrMapping/>
  </p:clrMapOvr>
  <p:transition>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4DB4F80-9DFA-4D71-98FE-9818209522FB}" type="slidenum">
              <a:rPr lang="en-US"/>
              <a:pPr/>
              <a:t>‹#›</a:t>
            </a:fld>
            <a:endParaRPr lang="en-US"/>
          </a:p>
        </p:txBody>
      </p:sp>
    </p:spTree>
  </p:cSld>
  <p:clrMapOvr>
    <a:masterClrMapping/>
  </p:clrMapOvr>
  <p:transition>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A361C7A-DDFF-4B54-B8C1-97324360A1D2}" type="slidenum">
              <a:rPr lang="en-US"/>
              <a:pPr/>
              <a:t>‹#›</a:t>
            </a:fld>
            <a:endParaRPr lang="en-US"/>
          </a:p>
        </p:txBody>
      </p:sp>
    </p:spTree>
  </p:cSld>
  <p:clrMapOvr>
    <a:masterClrMapping/>
  </p:clrMapOvr>
  <p:transition>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E85C111-36B8-4A28-BCF4-1D6437EB014B}" type="slidenum">
              <a:rPr lang="en-US"/>
              <a:pPr/>
              <a:t>‹#›</a:t>
            </a:fld>
            <a:endParaRPr lang="en-US"/>
          </a:p>
        </p:txBody>
      </p:sp>
    </p:spTree>
  </p:cSld>
  <p:clrMapOvr>
    <a:masterClrMapping/>
  </p:clrMapOvr>
  <p:transition>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31176AA-8016-4526-8F6F-56102A28BE77}" type="slidenum">
              <a:rPr lang="en-US"/>
              <a:pPr/>
              <a:t>‹#›</a:t>
            </a:fld>
            <a:endParaRPr lang="en-US"/>
          </a:p>
        </p:txBody>
      </p:sp>
    </p:spTree>
  </p:cSld>
  <p:clrMapOvr>
    <a:masterClrMapping/>
  </p:clrMapOvr>
  <p:transition>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33C2618-6452-4BA0-AABA-70BC3235D9A2}" type="slidenum">
              <a:rPr lang="en-US"/>
              <a:pPr/>
              <a:t>‹#›</a:t>
            </a:fld>
            <a:endParaRPr lang="en-US"/>
          </a:p>
        </p:txBody>
      </p:sp>
    </p:spTree>
  </p:cSld>
  <p:clrMapOvr>
    <a:masterClrMapping/>
  </p:clrMapOvr>
  <p:transition>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6130BE3-688B-4319-A18C-B085C95325E8}" type="slidenum">
              <a:rPr lang="en-US"/>
              <a:pPr/>
              <a:t>‹#›</a:t>
            </a:fld>
            <a:endParaRPr lang="en-US"/>
          </a:p>
        </p:txBody>
      </p:sp>
    </p:spTree>
  </p:cSld>
  <p:clrMapOvr>
    <a:masterClrMapping/>
  </p:clrMapOvr>
  <p:transition>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6EEB339-771F-4203-A45E-CDF3B4176E61}" type="slidenum">
              <a:rPr lang="en-US"/>
              <a:pPr/>
              <a:t>‹#›</a:t>
            </a:fld>
            <a:endParaRPr lang="en-US"/>
          </a:p>
        </p:txBody>
      </p:sp>
    </p:spTree>
  </p:cSld>
  <p:clrMapOvr>
    <a:masterClrMapping/>
  </p:clrMapOvr>
  <p:transition>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7BA8D97-A27B-456E-9FFC-648ED9AF2CB0}" type="slidenum">
              <a:rPr lang="en-US"/>
              <a:pPr/>
              <a:t>‹#›</a:t>
            </a:fld>
            <a:endParaRPr lang="en-US"/>
          </a:p>
        </p:txBody>
      </p:sp>
    </p:spTree>
  </p:cSld>
  <p:clrMapOvr>
    <a:masterClrMapping/>
  </p:clrMapOvr>
  <p:transition>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57698" name="Group 2"/>
          <p:cNvGrpSpPr>
            <a:grpSpLocks/>
          </p:cNvGrpSpPr>
          <p:nvPr/>
        </p:nvGrpSpPr>
        <p:grpSpPr bwMode="auto">
          <a:xfrm>
            <a:off x="0" y="3902075"/>
            <a:ext cx="3400425" cy="2949575"/>
            <a:chOff x="0" y="2458"/>
            <a:chExt cx="2142" cy="1858"/>
          </a:xfrm>
        </p:grpSpPr>
        <p:sp>
          <p:nvSpPr>
            <p:cNvPr id="157699"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7700"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endParaRPr lang="en-US"/>
            </a:p>
          </p:txBody>
        </p:sp>
        <p:sp>
          <p:nvSpPr>
            <p:cNvPr id="157701"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7702"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7703"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sp>
          <p:nvSpPr>
            <p:cNvPr id="157704"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endParaRPr lang="en-US"/>
            </a:p>
          </p:txBody>
        </p:sp>
        <p:sp>
          <p:nvSpPr>
            <p:cNvPr id="157705"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grpSp>
      <p:sp>
        <p:nvSpPr>
          <p:cNvPr id="157706"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57707"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7708"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10199"/>
                  </a:outerShdw>
                </a:effectLst>
              </a:defRPr>
            </a:lvl1pPr>
          </a:lstStyle>
          <a:p>
            <a:endParaRPr lang="en-US"/>
          </a:p>
        </p:txBody>
      </p:sp>
      <p:sp>
        <p:nvSpPr>
          <p:cNvPr id="157709"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10199"/>
                  </a:outerShdw>
                </a:effectLst>
              </a:defRPr>
            </a:lvl1pPr>
          </a:lstStyle>
          <a:p>
            <a:endParaRPr lang="en-US"/>
          </a:p>
        </p:txBody>
      </p:sp>
      <p:sp>
        <p:nvSpPr>
          <p:cNvPr id="157710"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10199"/>
                  </a:outerShdw>
                </a:effectLst>
              </a:defRPr>
            </a:lvl1pPr>
          </a:lstStyle>
          <a:p>
            <a:fld id="{0E80DEF2-9AFB-42AD-8048-C1C2B3A2CD78}"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ransition>
    <p:randomBar dir="vert"/>
  </p:transition>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9pPr>
    </p:titleStyle>
    <p:bodyStyle>
      <a:lvl1pPr marL="342900" indent="-342900" algn="l" rtl="0" fontAlgn="base">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cs typeface="+mn-cs"/>
        </a:defRPr>
      </a:lvl2pPr>
      <a:lvl3pPr marL="1143000" indent="-228600" algn="l" rtl="0" fontAlgn="base">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cs typeface="+mn-cs"/>
        </a:defRPr>
      </a:lvl3pPr>
      <a:lvl4pPr marL="1600200" indent="-228600" algn="l" rtl="0" fontAlgn="base">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4pPr>
      <a:lvl5pPr marL="20574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p:txBody>
          <a:bodyPr/>
          <a:lstStyle/>
          <a:p>
            <a:r>
              <a:rPr lang="en-US" sz="4000" dirty="0" smtClean="0"/>
              <a:t>Deontological </a:t>
            </a:r>
            <a:r>
              <a:rPr lang="en-US" sz="4000" dirty="0"/>
              <a:t>&amp; Consequential Ethics</a:t>
            </a:r>
          </a:p>
        </p:txBody>
      </p:sp>
      <p:sp>
        <p:nvSpPr>
          <p:cNvPr id="227331" name="Rectangle 3"/>
          <p:cNvSpPr>
            <a:spLocks noGrp="1" noChangeArrowheads="1"/>
          </p:cNvSpPr>
          <p:nvPr>
            <p:ph type="body" idx="1"/>
          </p:nvPr>
        </p:nvSpPr>
        <p:spPr>
          <a:xfrm>
            <a:off x="457200" y="1752600"/>
            <a:ext cx="8229600" cy="4530725"/>
          </a:xfrm>
        </p:spPr>
        <p:txBody>
          <a:bodyPr/>
          <a:lstStyle/>
          <a:p>
            <a:pPr>
              <a:buFont typeface="Wingdings" pitchFamily="2" charset="2"/>
              <a:buNone/>
            </a:pPr>
            <a:endParaRPr lang="en-US" b="1">
              <a:latin typeface="Informal Roman" pitchFamily="66" charset="0"/>
            </a:endParaRPr>
          </a:p>
        </p:txBody>
      </p:sp>
      <p:pic>
        <p:nvPicPr>
          <p:cNvPr id="227333" name="Picture 5" descr="Church Portal"/>
          <p:cNvPicPr>
            <a:picLocks noChangeAspect="1" noChangeArrowheads="1"/>
          </p:cNvPicPr>
          <p:nvPr/>
        </p:nvPicPr>
        <p:blipFill>
          <a:blip r:embed="rId2"/>
          <a:srcRect/>
          <a:stretch>
            <a:fillRect/>
          </a:stretch>
        </p:blipFill>
        <p:spPr bwMode="auto">
          <a:xfrm>
            <a:off x="0" y="1676400"/>
            <a:ext cx="9144000" cy="5181600"/>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en-US" sz="4000"/>
              <a:t>Consider these quotes:</a:t>
            </a:r>
          </a:p>
        </p:txBody>
      </p:sp>
      <p:sp>
        <p:nvSpPr>
          <p:cNvPr id="207875" name="Rectangle 3"/>
          <p:cNvSpPr>
            <a:spLocks noGrp="1" noChangeArrowheads="1"/>
          </p:cNvSpPr>
          <p:nvPr>
            <p:ph type="body" idx="1"/>
          </p:nvPr>
        </p:nvSpPr>
        <p:spPr>
          <a:xfrm>
            <a:off x="457200" y="1752600"/>
            <a:ext cx="8229600" cy="4530725"/>
          </a:xfrm>
        </p:spPr>
        <p:txBody>
          <a:bodyPr/>
          <a:lstStyle/>
          <a:p>
            <a:pPr>
              <a:lnSpc>
                <a:spcPct val="90000"/>
              </a:lnSpc>
              <a:buFont typeface="Wingdings" pitchFamily="2" charset="2"/>
              <a:buNone/>
            </a:pPr>
            <a:r>
              <a:rPr lang="en-US" b="1"/>
              <a:t>	“The remarkable thing is that we really love our neighbor as ourselves: we do unto others as we do unto ourselves. We hate others when we hate ourselves. We are tolerant toward others when we tolerate ourselves. We forgive others when we forgive ourselves. We are prone to sacrifice others when we are ready to sacrifice ourselves.” ~ Eric Hoffer</a:t>
            </a:r>
          </a:p>
          <a:p>
            <a:pPr>
              <a:lnSpc>
                <a:spcPct val="90000"/>
              </a:lnSpc>
              <a:buFont typeface="Wingdings" pitchFamily="2" charset="2"/>
              <a:buNone/>
            </a:pPr>
            <a:endParaRPr lang="en-US" b="1">
              <a:latin typeface="Informal Roman" pitchFamily="66"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r>
              <a:rPr lang="en-US" sz="4000"/>
              <a:t>Consider these quotes:</a:t>
            </a:r>
          </a:p>
        </p:txBody>
      </p:sp>
      <p:sp>
        <p:nvSpPr>
          <p:cNvPr id="228355" name="Rectangle 3"/>
          <p:cNvSpPr>
            <a:spLocks noGrp="1" noChangeArrowheads="1"/>
          </p:cNvSpPr>
          <p:nvPr>
            <p:ph type="body" idx="1"/>
          </p:nvPr>
        </p:nvSpPr>
        <p:spPr>
          <a:xfrm>
            <a:off x="457200" y="1752600"/>
            <a:ext cx="8229600" cy="4530725"/>
          </a:xfrm>
        </p:spPr>
        <p:txBody>
          <a:bodyPr/>
          <a:lstStyle/>
          <a:p>
            <a:pPr>
              <a:buFont typeface="Wingdings" pitchFamily="2" charset="2"/>
              <a:buNone/>
            </a:pPr>
            <a:r>
              <a:rPr lang="en-US" b="1"/>
              <a:t>	“We can discover this meaning in life in three different ways: (1) by doing a deed; (2) by experiencing a value; and (3) by suffering.”  ~ Victor Frankl.</a:t>
            </a:r>
          </a:p>
          <a:p>
            <a:pPr>
              <a:buFont typeface="Wingdings" pitchFamily="2" charset="2"/>
              <a:buNone/>
            </a:pPr>
            <a:endParaRPr lang="en-US" b="1"/>
          </a:p>
          <a:p>
            <a:pPr>
              <a:buFont typeface="Wingdings" pitchFamily="2" charset="2"/>
              <a:buNone/>
            </a:pPr>
            <a:endParaRPr lang="en-US" b="1">
              <a:latin typeface="Informal Roman" pitchFamily="66"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lstStyle/>
          <a:p>
            <a:r>
              <a:rPr lang="en-US" sz="4000"/>
              <a:t>Consider these quotes:</a:t>
            </a:r>
          </a:p>
        </p:txBody>
      </p:sp>
      <p:sp>
        <p:nvSpPr>
          <p:cNvPr id="229379" name="Rectangle 3"/>
          <p:cNvSpPr>
            <a:spLocks noGrp="1" noChangeArrowheads="1"/>
          </p:cNvSpPr>
          <p:nvPr>
            <p:ph type="body" idx="1"/>
          </p:nvPr>
        </p:nvSpPr>
        <p:spPr>
          <a:xfrm>
            <a:off x="457200" y="1752600"/>
            <a:ext cx="8229600" cy="4530725"/>
          </a:xfrm>
        </p:spPr>
        <p:txBody>
          <a:bodyPr/>
          <a:lstStyle/>
          <a:p>
            <a:pPr>
              <a:buFont typeface="Wingdings" pitchFamily="2" charset="2"/>
              <a:buNone/>
            </a:pPr>
            <a:r>
              <a:rPr lang="en-US" b="1"/>
              <a:t>	“ Never let your sense of morals get in the way of doing what's right.”  ~ Isaac Asimov.</a:t>
            </a:r>
          </a:p>
          <a:p>
            <a:pPr>
              <a:buFont typeface="Wingdings" pitchFamily="2" charset="2"/>
              <a:buNone/>
            </a:pPr>
            <a:endParaRPr lang="en-US" b="1"/>
          </a:p>
          <a:p>
            <a:pPr>
              <a:buFont typeface="Wingdings" pitchFamily="2" charset="2"/>
              <a:buNone/>
            </a:pPr>
            <a:r>
              <a:rPr lang="en-US" b="1"/>
              <a:t>	“When morality comes up against profit, it is seldom that profit loses.”  ~ Shirley Chisholm</a:t>
            </a:r>
          </a:p>
          <a:p>
            <a:pPr>
              <a:buFont typeface="Wingdings" pitchFamily="2" charset="2"/>
              <a:buNone/>
            </a:pPr>
            <a:endParaRPr lang="en-US" b="1"/>
          </a:p>
          <a:p>
            <a:pPr>
              <a:buFont typeface="Wingdings" pitchFamily="2" charset="2"/>
              <a:buNone/>
            </a:pPr>
            <a:endParaRPr lang="en-US" b="1">
              <a:latin typeface="Informal Roman" pitchFamily="66"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r>
              <a:rPr lang="en-US" sz="4000"/>
              <a:t>Consider these quotes:</a:t>
            </a:r>
          </a:p>
        </p:txBody>
      </p:sp>
      <p:sp>
        <p:nvSpPr>
          <p:cNvPr id="230403" name="Rectangle 3"/>
          <p:cNvSpPr>
            <a:spLocks noGrp="1" noChangeArrowheads="1"/>
          </p:cNvSpPr>
          <p:nvPr>
            <p:ph type="body" idx="1"/>
          </p:nvPr>
        </p:nvSpPr>
        <p:spPr>
          <a:xfrm>
            <a:off x="457200" y="1752600"/>
            <a:ext cx="8229600" cy="4530725"/>
          </a:xfrm>
        </p:spPr>
        <p:txBody>
          <a:bodyPr/>
          <a:lstStyle/>
          <a:p>
            <a:pPr>
              <a:buFont typeface="Wingdings" pitchFamily="2" charset="2"/>
              <a:buNone/>
            </a:pPr>
            <a:r>
              <a:rPr lang="en-US" b="1"/>
              <a:t>	“Actions are right in proportion as they tend to promote happiness; wrong as they tend to produce the reverse of happiness.  By happiness is intended pleasure and the absence of pain.”  ~ John Stuart Mill</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xfrm>
            <a:off x="457200" y="-304800"/>
            <a:ext cx="8229600" cy="1139825"/>
          </a:xfrm>
        </p:spPr>
        <p:txBody>
          <a:bodyPr/>
          <a:lstStyle/>
          <a:p>
            <a:r>
              <a:rPr lang="en-US"/>
              <a:t>Major Ideas:</a:t>
            </a:r>
          </a:p>
        </p:txBody>
      </p:sp>
      <p:sp>
        <p:nvSpPr>
          <p:cNvPr id="231427" name="Rectangle 3"/>
          <p:cNvSpPr>
            <a:spLocks noGrp="1" noChangeArrowheads="1"/>
          </p:cNvSpPr>
          <p:nvPr>
            <p:ph type="body" idx="1"/>
          </p:nvPr>
        </p:nvSpPr>
        <p:spPr>
          <a:xfrm>
            <a:off x="457200" y="838200"/>
            <a:ext cx="8229600" cy="5867400"/>
          </a:xfrm>
        </p:spPr>
        <p:txBody>
          <a:bodyPr/>
          <a:lstStyle/>
          <a:p>
            <a:r>
              <a:rPr lang="en-US" dirty="0"/>
              <a:t>Virtue Ethics:  An action is right </a:t>
            </a:r>
            <a:r>
              <a:rPr lang="en-US" dirty="0" smtClean="0"/>
              <a:t>if </a:t>
            </a:r>
            <a:r>
              <a:rPr lang="en-US" dirty="0"/>
              <a:t>it is what the virtuous agent would do. </a:t>
            </a:r>
            <a:endParaRPr lang="en-US" dirty="0" smtClean="0"/>
          </a:p>
          <a:p>
            <a:r>
              <a:rPr lang="en-US" dirty="0" smtClean="0">
                <a:effectLst/>
              </a:rPr>
              <a:t>1</a:t>
            </a:r>
            <a:r>
              <a:rPr lang="en-US" dirty="0">
                <a:effectLst/>
              </a:rPr>
              <a:t>. An action is right </a:t>
            </a:r>
            <a:r>
              <a:rPr lang="en-US" dirty="0" smtClean="0">
                <a:effectLst/>
              </a:rPr>
              <a:t>if </a:t>
            </a:r>
            <a:r>
              <a:rPr lang="en-US" dirty="0">
                <a:effectLst/>
              </a:rPr>
              <a:t>it is what a virtuous agent would do in the circumstances; </a:t>
            </a:r>
            <a:endParaRPr lang="en-US" dirty="0" smtClean="0">
              <a:effectLst/>
            </a:endParaRPr>
          </a:p>
          <a:p>
            <a:pPr lvl="1"/>
            <a:r>
              <a:rPr lang="en-US" dirty="0" smtClean="0">
                <a:effectLst/>
              </a:rPr>
              <a:t>1a</a:t>
            </a:r>
            <a:r>
              <a:rPr lang="en-US" dirty="0">
                <a:effectLst/>
              </a:rPr>
              <a:t>. A virtuous agent is one who acts virtuously, i.e., one who has &amp; exercises the virtues. </a:t>
            </a:r>
            <a:endParaRPr lang="en-US" dirty="0" smtClean="0">
              <a:effectLst/>
            </a:endParaRPr>
          </a:p>
          <a:p>
            <a:pPr lvl="1"/>
            <a:r>
              <a:rPr lang="en-US" dirty="0" smtClean="0">
                <a:effectLst/>
              </a:rPr>
              <a:t>2 </a:t>
            </a:r>
            <a:r>
              <a:rPr lang="en-US" dirty="0">
                <a:effectLst/>
              </a:rPr>
              <a:t>A virtue is a character trait a human being needs to flourish or live well. What is essential is to note the conceptual link between virtue &amp; flourishing (living well or </a:t>
            </a:r>
            <a:r>
              <a:rPr lang="en-US" dirty="0" smtClean="0">
                <a:effectLst/>
              </a:rPr>
              <a:t>eudemonia).</a:t>
            </a:r>
            <a:endParaRPr lang="en-US" dirty="0"/>
          </a:p>
          <a:p>
            <a:pPr>
              <a:buFont typeface="Wingdings" pitchFamily="2" charset="2"/>
              <a:buNone/>
            </a:pP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457200" y="-304800"/>
            <a:ext cx="8229600" cy="1139825"/>
          </a:xfrm>
        </p:spPr>
        <p:txBody>
          <a:bodyPr/>
          <a:lstStyle/>
          <a:p>
            <a:r>
              <a:rPr lang="en-US"/>
              <a:t>Major Ideas:</a:t>
            </a:r>
          </a:p>
        </p:txBody>
      </p:sp>
      <p:sp>
        <p:nvSpPr>
          <p:cNvPr id="232451" name="Rectangle 3"/>
          <p:cNvSpPr>
            <a:spLocks noGrp="1" noChangeArrowheads="1"/>
          </p:cNvSpPr>
          <p:nvPr>
            <p:ph type="body" idx="1"/>
          </p:nvPr>
        </p:nvSpPr>
        <p:spPr>
          <a:xfrm>
            <a:off x="457200" y="838200"/>
            <a:ext cx="8229600" cy="5867400"/>
          </a:xfrm>
        </p:spPr>
        <p:txBody>
          <a:bodyPr/>
          <a:lstStyle/>
          <a:p>
            <a:r>
              <a:rPr lang="en-US" dirty="0"/>
              <a:t>Deontological Ethics:   </a:t>
            </a:r>
            <a:r>
              <a:rPr lang="en-US" dirty="0">
                <a:effectLst/>
              </a:rPr>
              <a:t>An action is right </a:t>
            </a:r>
            <a:r>
              <a:rPr lang="en-US" dirty="0" err="1">
                <a:effectLst/>
              </a:rPr>
              <a:t>iff</a:t>
            </a:r>
            <a:r>
              <a:rPr lang="en-US" dirty="0">
                <a:effectLst/>
              </a:rPr>
              <a:t> it is in accordance with a moral rule or principle. A moral rule is one that </a:t>
            </a:r>
            <a:r>
              <a:rPr lang="en-US" dirty="0" smtClean="0">
                <a:effectLst/>
              </a:rPr>
              <a:t>is</a:t>
            </a:r>
          </a:p>
          <a:p>
            <a:r>
              <a:rPr lang="en-US" dirty="0" smtClean="0">
                <a:effectLst/>
              </a:rPr>
              <a:t>(</a:t>
            </a:r>
            <a:r>
              <a:rPr lang="en-US" dirty="0">
                <a:effectLst/>
              </a:rPr>
              <a:t>a) laid on us by God</a:t>
            </a:r>
            <a:r>
              <a:rPr lang="en-US" dirty="0" smtClean="0">
                <a:effectLst/>
              </a:rPr>
              <a:t>,</a:t>
            </a:r>
          </a:p>
          <a:p>
            <a:r>
              <a:rPr lang="en-US" dirty="0" smtClean="0">
                <a:effectLst/>
              </a:rPr>
              <a:t> </a:t>
            </a:r>
            <a:r>
              <a:rPr lang="en-US" dirty="0">
                <a:effectLst/>
              </a:rPr>
              <a:t>(b) required by natural law, </a:t>
            </a:r>
            <a:endParaRPr lang="en-US" dirty="0" smtClean="0">
              <a:effectLst/>
            </a:endParaRPr>
          </a:p>
          <a:p>
            <a:r>
              <a:rPr lang="en-US" dirty="0" smtClean="0">
                <a:effectLst/>
              </a:rPr>
              <a:t>(</a:t>
            </a:r>
            <a:r>
              <a:rPr lang="en-US" dirty="0">
                <a:effectLst/>
              </a:rPr>
              <a:t>c) laid on us by reason, </a:t>
            </a:r>
            <a:endParaRPr lang="en-US" dirty="0" smtClean="0">
              <a:effectLst/>
            </a:endParaRPr>
          </a:p>
          <a:p>
            <a:r>
              <a:rPr lang="en-US" dirty="0" smtClean="0">
                <a:effectLst/>
              </a:rPr>
              <a:t>(</a:t>
            </a:r>
            <a:r>
              <a:rPr lang="en-US" dirty="0">
                <a:effectLst/>
              </a:rPr>
              <a:t>d) required by rationality, </a:t>
            </a:r>
            <a:endParaRPr lang="en-US" dirty="0" smtClean="0">
              <a:effectLst/>
            </a:endParaRPr>
          </a:p>
          <a:p>
            <a:r>
              <a:rPr lang="en-US" dirty="0" smtClean="0">
                <a:effectLst/>
              </a:rPr>
              <a:t>(</a:t>
            </a:r>
            <a:r>
              <a:rPr lang="en-US" dirty="0">
                <a:effectLst/>
              </a:rPr>
              <a:t>e) would command universal rational acceptance, or </a:t>
            </a:r>
            <a:endParaRPr lang="en-US" dirty="0" smtClean="0">
              <a:effectLst/>
            </a:endParaRPr>
          </a:p>
          <a:p>
            <a:r>
              <a:rPr lang="en-US" dirty="0" smtClean="0">
                <a:effectLst/>
              </a:rPr>
              <a:t>(</a:t>
            </a:r>
            <a:r>
              <a:rPr lang="en-US" dirty="0">
                <a:effectLst/>
              </a:rPr>
              <a:t>f) would be the object of choice of all rational beings. What is essential is the link between right action, moral rule, &amp; rationality.</a:t>
            </a:r>
          </a:p>
          <a:p>
            <a:pPr>
              <a:buFont typeface="Wingdings" pitchFamily="2" charset="2"/>
              <a:buNone/>
            </a:pP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457200" y="-304800"/>
            <a:ext cx="8229600" cy="1139825"/>
          </a:xfrm>
        </p:spPr>
        <p:txBody>
          <a:bodyPr/>
          <a:lstStyle/>
          <a:p>
            <a:r>
              <a:rPr lang="en-US"/>
              <a:t>Major Ideas:</a:t>
            </a:r>
          </a:p>
        </p:txBody>
      </p:sp>
      <p:sp>
        <p:nvSpPr>
          <p:cNvPr id="233475" name="Rectangle 3"/>
          <p:cNvSpPr>
            <a:spLocks noGrp="1" noChangeArrowheads="1"/>
          </p:cNvSpPr>
          <p:nvPr>
            <p:ph type="body" idx="1"/>
          </p:nvPr>
        </p:nvSpPr>
        <p:spPr>
          <a:xfrm>
            <a:off x="457200" y="838200"/>
            <a:ext cx="8229600" cy="5867400"/>
          </a:xfrm>
        </p:spPr>
        <p:txBody>
          <a:bodyPr/>
          <a:lstStyle/>
          <a:p>
            <a:pPr>
              <a:buFont typeface="Wingdings" pitchFamily="2" charset="2"/>
              <a:buNone/>
            </a:pPr>
            <a:endParaRPr lang="en-US" dirty="0"/>
          </a:p>
          <a:p>
            <a:r>
              <a:rPr lang="en-US" dirty="0"/>
              <a:t>Consequential Ethics:  An action is right </a:t>
            </a:r>
            <a:r>
              <a:rPr lang="en-US" dirty="0" smtClean="0"/>
              <a:t>if </a:t>
            </a:r>
            <a:r>
              <a:rPr lang="en-US" dirty="0"/>
              <a:t>it promotes the best consequences. </a:t>
            </a:r>
            <a:r>
              <a:rPr lang="en-US" dirty="0">
                <a:effectLst/>
              </a:rPr>
              <a:t>The best consequences are those in which happiness is maximized. What is essential to note is that it forges a link between consequences &amp; happiness.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a:xfrm>
            <a:off x="457200" y="-304800"/>
            <a:ext cx="8229600" cy="1139825"/>
          </a:xfrm>
        </p:spPr>
        <p:txBody>
          <a:bodyPr/>
          <a:lstStyle/>
          <a:p>
            <a:r>
              <a:rPr lang="en-US"/>
              <a:t>Major Ideas:</a:t>
            </a:r>
          </a:p>
        </p:txBody>
      </p:sp>
      <p:sp>
        <p:nvSpPr>
          <p:cNvPr id="303107" name="Rectangle 3"/>
          <p:cNvSpPr>
            <a:spLocks noGrp="1" noChangeArrowheads="1"/>
          </p:cNvSpPr>
          <p:nvPr>
            <p:ph type="body" idx="1"/>
          </p:nvPr>
        </p:nvSpPr>
        <p:spPr>
          <a:xfrm>
            <a:off x="457200" y="838200"/>
            <a:ext cx="4038600" cy="5867400"/>
          </a:xfrm>
        </p:spPr>
        <p:txBody>
          <a:bodyPr/>
          <a:lstStyle/>
          <a:p>
            <a:pPr algn="ctr">
              <a:lnSpc>
                <a:spcPct val="90000"/>
              </a:lnSpc>
              <a:buFont typeface="Wingdings" pitchFamily="2" charset="2"/>
              <a:buNone/>
            </a:pPr>
            <a:endParaRPr lang="en-US"/>
          </a:p>
          <a:p>
            <a:pPr algn="ctr">
              <a:lnSpc>
                <a:spcPct val="90000"/>
              </a:lnSpc>
              <a:buFont typeface="Wingdings" pitchFamily="2" charset="2"/>
              <a:buNone/>
            </a:pPr>
            <a:r>
              <a:rPr lang="en-US">
                <a:effectLst/>
              </a:rPr>
              <a:t>	Before we consider consequential and deontological ethics, let’s explore some other basic terms that are important to know:</a:t>
            </a:r>
          </a:p>
          <a:p>
            <a:pPr>
              <a:lnSpc>
                <a:spcPct val="90000"/>
              </a:lnSpc>
              <a:buFont typeface="Wingdings" pitchFamily="2" charset="2"/>
              <a:buNone/>
            </a:pPr>
            <a:endParaRPr lang="en-US">
              <a:effectLst/>
            </a:endParaRPr>
          </a:p>
          <a:p>
            <a:pPr algn="ctr">
              <a:lnSpc>
                <a:spcPct val="90000"/>
              </a:lnSpc>
              <a:buFont typeface="Wingdings" pitchFamily="2" charset="2"/>
              <a:buNone/>
            </a:pPr>
            <a:r>
              <a:rPr lang="en-US" sz="2800" i="1">
                <a:effectLst/>
                <a:latin typeface="Times New Roman" pitchFamily="18" charset="0"/>
              </a:rPr>
              <a:t>Good ideas have good consequences, bad ideas have bad consequences.</a:t>
            </a:r>
          </a:p>
        </p:txBody>
      </p:sp>
      <p:pic>
        <p:nvPicPr>
          <p:cNvPr id="303108" name="Picture 4" descr="Church Split"/>
          <p:cNvPicPr>
            <a:picLocks noChangeAspect="1" noChangeArrowheads="1"/>
          </p:cNvPicPr>
          <p:nvPr/>
        </p:nvPicPr>
        <p:blipFill>
          <a:blip r:embed="rId2"/>
          <a:srcRect/>
          <a:stretch>
            <a:fillRect/>
          </a:stretch>
        </p:blipFill>
        <p:spPr bwMode="auto">
          <a:xfrm>
            <a:off x="5029200" y="838200"/>
            <a:ext cx="3657600" cy="5867400"/>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ethics-28845238.jpg"/>
          <p:cNvPicPr>
            <a:picLocks noGrp="1" noChangeAspect="1"/>
          </p:cNvPicPr>
          <p:nvPr>
            <p:ph idx="1"/>
          </p:nvPr>
        </p:nvPicPr>
        <p:blipFill>
          <a:blip r:embed="rId2" cstate="print"/>
          <a:stretch>
            <a:fillRect/>
          </a:stretch>
        </p:blipFill>
        <p:spPr>
          <a:xfrm>
            <a:off x="2590800" y="2242502"/>
            <a:ext cx="3962400" cy="3246120"/>
          </a:xfrm>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eta ethics.jpg"/>
          <p:cNvPicPr>
            <a:picLocks noGrp="1" noChangeAspect="1"/>
          </p:cNvPicPr>
          <p:nvPr>
            <p:ph idx="1"/>
          </p:nvPr>
        </p:nvPicPr>
        <p:blipFill>
          <a:blip r:embed="rId2"/>
          <a:stretch>
            <a:fillRect/>
          </a:stretch>
        </p:blipFill>
        <p:spPr>
          <a:xfrm>
            <a:off x="457200" y="2153973"/>
            <a:ext cx="8229600" cy="3423178"/>
          </a:xfrm>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5155" name="Rectangle 3"/>
          <p:cNvSpPr>
            <a:spLocks noGrp="1" noChangeArrowheads="1"/>
          </p:cNvSpPr>
          <p:nvPr>
            <p:ph type="body" idx="1"/>
          </p:nvPr>
        </p:nvSpPr>
        <p:spPr>
          <a:xfrm>
            <a:off x="762000" y="2743200"/>
            <a:ext cx="3429000" cy="4530725"/>
          </a:xfrm>
        </p:spPr>
        <p:txBody>
          <a:bodyPr/>
          <a:lstStyle/>
          <a:p>
            <a:pPr algn="ctr">
              <a:buFont typeface="Wingdings" pitchFamily="2" charset="2"/>
              <a:buNone/>
            </a:pPr>
            <a:r>
              <a:rPr lang="en-US"/>
              <a:t>Let’s now explore Deontological Ethics:</a:t>
            </a:r>
          </a:p>
        </p:txBody>
      </p:sp>
      <p:pic>
        <p:nvPicPr>
          <p:cNvPr id="305157" name="Picture 5" descr="Kant 1"/>
          <p:cNvPicPr>
            <a:picLocks noChangeAspect="1" noChangeArrowheads="1"/>
          </p:cNvPicPr>
          <p:nvPr/>
        </p:nvPicPr>
        <p:blipFill>
          <a:blip r:embed="rId2"/>
          <a:srcRect/>
          <a:stretch>
            <a:fillRect/>
          </a:stretch>
        </p:blipFill>
        <p:spPr bwMode="auto">
          <a:xfrm>
            <a:off x="4572000" y="228600"/>
            <a:ext cx="4572000" cy="6629400"/>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	Deontological Ethics</a:t>
            </a:r>
          </a:p>
        </p:txBody>
      </p:sp>
      <p:sp>
        <p:nvSpPr>
          <p:cNvPr id="94211" name="Rectangle 3"/>
          <p:cNvSpPr>
            <a:spLocks noGrp="1" noChangeArrowheads="1"/>
          </p:cNvSpPr>
          <p:nvPr>
            <p:ph type="body" idx="1"/>
          </p:nvPr>
        </p:nvSpPr>
        <p:spPr/>
        <p:txBody>
          <a:bodyPr/>
          <a:lstStyle/>
          <a:p>
            <a:pPr marL="609600" indent="-609600">
              <a:buFont typeface="Wingdings" pitchFamily="2" charset="2"/>
              <a:buNone/>
            </a:pPr>
            <a:r>
              <a:rPr lang="en-US" sz="2800" b="1">
                <a:latin typeface="Times New Roman" pitchFamily="18" charset="0"/>
                <a:cs typeface="Times New Roman" pitchFamily="18" charset="0"/>
              </a:rPr>
              <a:t>	</a:t>
            </a:r>
            <a:r>
              <a:rPr lang="en-US" sz="2800">
                <a:latin typeface="Times New Roman" pitchFamily="18" charset="0"/>
                <a:cs typeface="Times New Roman" pitchFamily="18" charset="0"/>
              </a:rPr>
              <a:t>We should choose actions based on their inherent, intrinsic worth; evangelical approaches to ethics are deontological because it presupposes Scripture as revelation.</a:t>
            </a:r>
          </a:p>
          <a:p>
            <a:pPr marL="609600" indent="-609600">
              <a:buFont typeface="Wingdings" pitchFamily="2" charset="2"/>
              <a:buNone/>
            </a:pPr>
            <a:endParaRPr lang="en-US" sz="2800">
              <a:latin typeface="Times New Roman" pitchFamily="18" charset="0"/>
              <a:cs typeface="Times New Roman" pitchFamily="18" charset="0"/>
            </a:endParaRPr>
          </a:p>
          <a:p>
            <a:pPr marL="609600" indent="-609600">
              <a:buFont typeface="Wingdings" pitchFamily="2" charset="2"/>
              <a:buNone/>
            </a:pPr>
            <a:r>
              <a:rPr lang="en-US" sz="2800">
                <a:latin typeface="Times New Roman" pitchFamily="18" charset="0"/>
                <a:cs typeface="Times New Roman" pitchFamily="18" charset="0"/>
              </a:rPr>
              <a:t>	</a:t>
            </a:r>
            <a:r>
              <a:rPr lang="en-US" sz="2800" i="1">
                <a:latin typeface="Times New Roman" pitchFamily="18" charset="0"/>
                <a:cs typeface="Times New Roman" pitchFamily="18" charset="0"/>
              </a:rPr>
              <a:t>“Deontological</a:t>
            </a:r>
            <a:r>
              <a:rPr lang="en-US" sz="2800">
                <a:latin typeface="Times New Roman" pitchFamily="18" charset="0"/>
                <a:cs typeface="Times New Roman" pitchFamily="18" charset="0"/>
              </a:rPr>
              <a:t>” comes from the Greek word “</a:t>
            </a:r>
            <a:r>
              <a:rPr lang="en-US" sz="2800" i="1">
                <a:latin typeface="Times New Roman" pitchFamily="18" charset="0"/>
                <a:cs typeface="Times New Roman" pitchFamily="18" charset="0"/>
              </a:rPr>
              <a:t>deon</a:t>
            </a:r>
            <a:r>
              <a:rPr lang="en-US" sz="2800">
                <a:latin typeface="Times New Roman" pitchFamily="18" charset="0"/>
                <a:cs typeface="Times New Roman" pitchFamily="18" charset="0"/>
              </a:rPr>
              <a:t>”, meaning that which is binding, in particular a binding duty.  So, you are bound to your duty.</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r>
              <a:rPr lang="en-US"/>
              <a:t>Deontological Framework:</a:t>
            </a:r>
          </a:p>
        </p:txBody>
      </p:sp>
      <p:sp>
        <p:nvSpPr>
          <p:cNvPr id="235523" name="Rectangle 3"/>
          <p:cNvSpPr>
            <a:spLocks noGrp="1" noChangeArrowheads="1"/>
          </p:cNvSpPr>
          <p:nvPr>
            <p:ph type="body" idx="1"/>
          </p:nvPr>
        </p:nvSpPr>
        <p:spPr/>
        <p:txBody>
          <a:bodyPr/>
          <a:lstStyle/>
          <a:p>
            <a:r>
              <a:rPr lang="en-US" sz="2400" dirty="0">
                <a:latin typeface="Times New Roman" pitchFamily="18" charset="0"/>
              </a:rPr>
              <a:t>An action is right if and only if (</a:t>
            </a:r>
            <a:r>
              <a:rPr lang="en-US" sz="2400" dirty="0" smtClean="0">
                <a:latin typeface="Times New Roman" pitchFamily="18" charset="0"/>
              </a:rPr>
              <a:t>if</a:t>
            </a:r>
            <a:r>
              <a:rPr lang="en-US" sz="2400" dirty="0">
                <a:latin typeface="Times New Roman" pitchFamily="18" charset="0"/>
              </a:rPr>
              <a:t>) it is in accordance with a moral rule or principle.</a:t>
            </a:r>
          </a:p>
          <a:p>
            <a:pPr>
              <a:buFont typeface="Wingdings" pitchFamily="2" charset="2"/>
              <a:buNone/>
            </a:pPr>
            <a:endParaRPr lang="en-US" sz="2400" dirty="0">
              <a:latin typeface="Times New Roman" pitchFamily="18" charset="0"/>
            </a:endParaRPr>
          </a:p>
          <a:p>
            <a:pPr lvl="1"/>
            <a:r>
              <a:rPr lang="en-US" sz="2400" dirty="0">
                <a:latin typeface="Times New Roman" pitchFamily="18" charset="0"/>
              </a:rPr>
              <a:t>This is a purely formal specification, forging a link between the concepts of right and action and moral rule, and gives one no guidance until one knows what a moral rule is.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r>
              <a:rPr lang="en-US"/>
              <a:t>Deontological Framework:</a:t>
            </a:r>
          </a:p>
        </p:txBody>
      </p:sp>
      <p:sp>
        <p:nvSpPr>
          <p:cNvPr id="307203" name="Rectangle 3"/>
          <p:cNvSpPr>
            <a:spLocks noGrp="1" noChangeArrowheads="1"/>
          </p:cNvSpPr>
          <p:nvPr>
            <p:ph type="body" idx="1"/>
          </p:nvPr>
        </p:nvSpPr>
        <p:spPr/>
        <p:txBody>
          <a:bodyPr/>
          <a:lstStyle/>
          <a:p>
            <a:r>
              <a:rPr lang="en-US"/>
              <a:t>Therefore, the links between right action, moral rule, and rationality based upon moral rule + given by God or required by natural or laid on us by reason or required by rationality or would command universal rational acceptance or would by the object of choice of all rational being—are all essential aspects to any deontological framework.</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p:txBody>
          <a:bodyPr/>
          <a:lstStyle/>
          <a:p>
            <a:r>
              <a:rPr lang="en-US"/>
              <a:t>Deontological Framework:</a:t>
            </a:r>
          </a:p>
        </p:txBody>
      </p:sp>
      <p:sp>
        <p:nvSpPr>
          <p:cNvPr id="306179" name="Rectangle 3"/>
          <p:cNvSpPr>
            <a:spLocks noGrp="1" noChangeArrowheads="1"/>
          </p:cNvSpPr>
          <p:nvPr>
            <p:ph type="body" idx="1"/>
          </p:nvPr>
        </p:nvSpPr>
        <p:spPr>
          <a:xfrm>
            <a:off x="457200" y="1600200"/>
            <a:ext cx="8458200" cy="4530725"/>
          </a:xfrm>
        </p:spPr>
        <p:txBody>
          <a:bodyPr/>
          <a:lstStyle/>
          <a:p>
            <a:pPr lvl="1"/>
            <a:r>
              <a:rPr lang="en-US" sz="2000">
                <a:latin typeface="Times New Roman" pitchFamily="18" charset="0"/>
              </a:rPr>
              <a:t>So, the next thing the theory needs is a premise about that:  A moral rule is one that would have been historically:</a:t>
            </a:r>
          </a:p>
          <a:p>
            <a:pPr lvl="1">
              <a:buFont typeface="Wingdings" pitchFamily="2" charset="2"/>
              <a:buNone/>
            </a:pPr>
            <a:endParaRPr lang="en-US" sz="2000">
              <a:latin typeface="Times New Roman" pitchFamily="18" charset="0"/>
            </a:endParaRPr>
          </a:p>
          <a:p>
            <a:pPr lvl="1">
              <a:buFont typeface="Wingdings" pitchFamily="2" charset="2"/>
              <a:buNone/>
            </a:pPr>
            <a:r>
              <a:rPr lang="en-US" sz="2000">
                <a:latin typeface="Times New Roman" pitchFamily="18" charset="0"/>
              </a:rPr>
              <a:t>	A.	Theistic:</a:t>
            </a:r>
          </a:p>
          <a:p>
            <a:pPr lvl="1">
              <a:buFont typeface="Wingdings" pitchFamily="2" charset="2"/>
              <a:buNone/>
            </a:pPr>
            <a:r>
              <a:rPr lang="en-US" sz="2000">
                <a:latin typeface="Times New Roman" pitchFamily="18" charset="0"/>
              </a:rPr>
              <a:t>			1.	Given to us by God;</a:t>
            </a:r>
          </a:p>
          <a:p>
            <a:pPr lvl="1">
              <a:buFont typeface="Wingdings" pitchFamily="2" charset="2"/>
              <a:buNone/>
            </a:pPr>
            <a:r>
              <a:rPr lang="en-US" sz="2000">
                <a:latin typeface="Times New Roman" pitchFamily="18" charset="0"/>
              </a:rPr>
              <a:t>			2.	Is required by Natural Law (theistic connection);</a:t>
            </a:r>
          </a:p>
          <a:p>
            <a:pPr lvl="1">
              <a:buFont typeface="Wingdings" pitchFamily="2" charset="2"/>
              <a:buNone/>
            </a:pPr>
            <a:endParaRPr lang="en-US" sz="2000">
              <a:latin typeface="Times New Roman" pitchFamily="18" charset="0"/>
            </a:endParaRPr>
          </a:p>
          <a:p>
            <a:pPr lvl="1">
              <a:buFont typeface="Wingdings" pitchFamily="2" charset="2"/>
              <a:buNone/>
            </a:pPr>
            <a:r>
              <a:rPr lang="en-US" sz="2000">
                <a:latin typeface="Times New Roman" pitchFamily="18" charset="0"/>
              </a:rPr>
              <a:t>    B.	Secular (though can still be connected to God):</a:t>
            </a:r>
          </a:p>
          <a:p>
            <a:pPr lvl="2">
              <a:buFont typeface="Wingdings" pitchFamily="2" charset="2"/>
              <a:buNone/>
            </a:pPr>
            <a:r>
              <a:rPr lang="en-US" sz="1800">
                <a:latin typeface="Times New Roman" pitchFamily="18" charset="0"/>
              </a:rPr>
              <a:t>		1.	Is laid on us by reason.</a:t>
            </a:r>
          </a:p>
          <a:p>
            <a:pPr lvl="2">
              <a:buFont typeface="Wingdings" pitchFamily="2" charset="2"/>
              <a:buNone/>
            </a:pPr>
            <a:r>
              <a:rPr lang="en-US" sz="1800">
                <a:latin typeface="Times New Roman" pitchFamily="18" charset="0"/>
              </a:rPr>
              <a:t>		2.	Is required by rationality;</a:t>
            </a:r>
          </a:p>
          <a:p>
            <a:pPr lvl="2">
              <a:buFont typeface="Wingdings" pitchFamily="2" charset="2"/>
              <a:buNone/>
            </a:pPr>
            <a:r>
              <a:rPr lang="en-US" sz="1800">
                <a:latin typeface="Times New Roman" pitchFamily="18" charset="0"/>
              </a:rPr>
              <a:t>		3.	Would command universal acceptance;</a:t>
            </a:r>
          </a:p>
          <a:p>
            <a:pPr lvl="2">
              <a:buFont typeface="Wingdings" pitchFamily="2" charset="2"/>
              <a:buNone/>
            </a:pPr>
            <a:r>
              <a:rPr lang="en-US" sz="1800">
                <a:latin typeface="Times New Roman" pitchFamily="18" charset="0"/>
              </a:rPr>
              <a:t>		4.	Would be the object of choice of all rational beings.</a:t>
            </a:r>
          </a:p>
          <a:p>
            <a:pPr lvl="1">
              <a:buFont typeface="Wingdings" pitchFamily="2" charset="2"/>
              <a:buNone/>
            </a:pPr>
            <a:endParaRPr lang="en-US" sz="2000">
              <a:latin typeface="Times New Roman" pitchFamily="18" charset="0"/>
            </a:endParaRPr>
          </a:p>
          <a:p>
            <a:endParaRPr lang="en-US" sz="280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a:t>	 Deontological Ethics</a:t>
            </a:r>
          </a:p>
        </p:txBody>
      </p:sp>
      <p:sp>
        <p:nvSpPr>
          <p:cNvPr id="103427" name="Rectangle 3"/>
          <p:cNvSpPr>
            <a:spLocks noGrp="1" noChangeArrowheads="1"/>
          </p:cNvSpPr>
          <p:nvPr>
            <p:ph type="body" idx="1"/>
          </p:nvPr>
        </p:nvSpPr>
        <p:spPr/>
        <p:txBody>
          <a:bodyPr/>
          <a:lstStyle/>
          <a:p>
            <a:pPr marL="609600" indent="-609600">
              <a:lnSpc>
                <a:spcPct val="90000"/>
              </a:lnSpc>
              <a:buFont typeface="Wingdings" pitchFamily="2" charset="2"/>
              <a:buNone/>
            </a:pPr>
            <a:r>
              <a:rPr lang="en-US" sz="2800">
                <a:latin typeface="Times New Roman" pitchFamily="18" charset="0"/>
              </a:rPr>
              <a:t>	It holds that acts are right or wrong in and of themselves because of the kinds of acts they are and not simply because of their ends or consequences. </a:t>
            </a:r>
          </a:p>
          <a:p>
            <a:pPr marL="609600" indent="-609600">
              <a:lnSpc>
                <a:spcPct val="90000"/>
              </a:lnSpc>
              <a:buFont typeface="Wingdings" pitchFamily="2" charset="2"/>
              <a:buNone/>
            </a:pPr>
            <a:endParaRPr lang="en-US" sz="2800">
              <a:latin typeface="Times New Roman" pitchFamily="18" charset="0"/>
            </a:endParaRPr>
          </a:p>
          <a:p>
            <a:pPr marL="609600" indent="-609600">
              <a:lnSpc>
                <a:spcPct val="90000"/>
              </a:lnSpc>
              <a:buFont typeface="Wingdings" pitchFamily="2" charset="2"/>
              <a:buNone/>
            </a:pPr>
            <a:r>
              <a:rPr lang="en-US" sz="2800">
                <a:latin typeface="Times New Roman" pitchFamily="18" charset="0"/>
              </a:rPr>
              <a:t>	-	 The ends do not justify the means.  </a:t>
            </a:r>
          </a:p>
          <a:p>
            <a:pPr marL="609600" indent="-609600">
              <a:lnSpc>
                <a:spcPct val="90000"/>
              </a:lnSpc>
              <a:buFont typeface="Wingdings" pitchFamily="2" charset="2"/>
              <a:buNone/>
            </a:pPr>
            <a:r>
              <a:rPr lang="en-US" sz="2800">
                <a:latin typeface="Times New Roman" pitchFamily="18" charset="0"/>
              </a:rPr>
              <a:t>	-	 A good end or purpose does not justify a bad 	actions.</a:t>
            </a:r>
          </a:p>
          <a:p>
            <a:pPr marL="609600" indent="-609600">
              <a:lnSpc>
                <a:spcPct val="90000"/>
              </a:lnSpc>
              <a:buFont typeface="Wingdings" pitchFamily="2" charset="2"/>
              <a:buNone/>
            </a:pPr>
            <a:r>
              <a:rPr lang="en-US" sz="2800">
                <a:latin typeface="Times New Roman" pitchFamily="18" charset="0"/>
              </a:rPr>
              <a:t>	-  You are duty-bound; binding is not dependent 	on consequences, no matter if it is painful or 	pleasurable.</a:t>
            </a:r>
          </a:p>
          <a:p>
            <a:pPr marL="609600" indent="-609600">
              <a:lnSpc>
                <a:spcPct val="90000"/>
              </a:lnSpc>
              <a:buFont typeface="Wingdings" pitchFamily="2" charset="2"/>
              <a:buNone/>
            </a:pPr>
            <a:endParaRPr lang="en-US" sz="240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a:t>	 Deontological Ethics</a:t>
            </a:r>
          </a:p>
        </p:txBody>
      </p:sp>
      <p:sp>
        <p:nvSpPr>
          <p:cNvPr id="132099" name="Rectangle 3"/>
          <p:cNvSpPr>
            <a:spLocks noGrp="1" noChangeArrowheads="1"/>
          </p:cNvSpPr>
          <p:nvPr>
            <p:ph type="body" idx="1"/>
          </p:nvPr>
        </p:nvSpPr>
        <p:spPr/>
        <p:txBody>
          <a:bodyPr/>
          <a:lstStyle/>
          <a:p>
            <a:pPr marL="609600" indent="-609600">
              <a:lnSpc>
                <a:spcPct val="80000"/>
              </a:lnSpc>
              <a:buFont typeface="Wingdings" pitchFamily="2" charset="2"/>
              <a:buNone/>
            </a:pPr>
            <a:r>
              <a:rPr lang="en-US" sz="2800">
                <a:latin typeface="Times New Roman" pitchFamily="18" charset="0"/>
              </a:rPr>
              <a:t>For example:</a:t>
            </a:r>
          </a:p>
          <a:p>
            <a:pPr marL="609600" indent="-609600">
              <a:lnSpc>
                <a:spcPct val="80000"/>
              </a:lnSpc>
              <a:buFont typeface="Wingdings" pitchFamily="2" charset="2"/>
              <a:buNone/>
            </a:pPr>
            <a:endParaRPr lang="en-US" sz="2800">
              <a:latin typeface="Times New Roman" pitchFamily="18" charset="0"/>
            </a:endParaRPr>
          </a:p>
          <a:p>
            <a:pPr marL="609600" indent="-609600">
              <a:lnSpc>
                <a:spcPct val="80000"/>
              </a:lnSpc>
              <a:buFont typeface="Wingdings" pitchFamily="2" charset="2"/>
              <a:buNone/>
            </a:pPr>
            <a:r>
              <a:rPr lang="en-US" sz="2800">
                <a:latin typeface="Times New Roman" pitchFamily="18" charset="0"/>
              </a:rPr>
              <a:t>1.	You are duty-bound to keep your promise to be faithful to your spouse, even if a more attractive person comes along.</a:t>
            </a:r>
          </a:p>
          <a:p>
            <a:pPr marL="609600" indent="-609600">
              <a:lnSpc>
                <a:spcPct val="80000"/>
              </a:lnSpc>
              <a:buFont typeface="Wingdings" pitchFamily="2" charset="2"/>
              <a:buChar char="n"/>
            </a:pPr>
            <a:endParaRPr lang="en-US" sz="2800">
              <a:latin typeface="Times New Roman" pitchFamily="18" charset="0"/>
            </a:endParaRPr>
          </a:p>
          <a:p>
            <a:pPr marL="609600" indent="-609600">
              <a:lnSpc>
                <a:spcPct val="80000"/>
              </a:lnSpc>
              <a:buFont typeface="Wingdings" pitchFamily="2" charset="2"/>
              <a:buNone/>
            </a:pPr>
            <a:r>
              <a:rPr lang="en-US" sz="2800">
                <a:latin typeface="Times New Roman" pitchFamily="18" charset="0"/>
              </a:rPr>
              <a:t>2.	You are duty-bound to always telling the truth, even if it cost you a job. </a:t>
            </a:r>
          </a:p>
          <a:p>
            <a:pPr marL="609600" indent="-609600">
              <a:lnSpc>
                <a:spcPct val="80000"/>
              </a:lnSpc>
              <a:buFont typeface="Wingdings" pitchFamily="2" charset="2"/>
              <a:buNone/>
            </a:pPr>
            <a:endParaRPr lang="en-US" sz="2400">
              <a:latin typeface="Times New Roman" pitchFamily="18" charset="0"/>
              <a:cs typeface="Times New Roman" pitchFamily="18" charset="0"/>
            </a:endParaRPr>
          </a:p>
          <a:p>
            <a:pPr marL="609600" indent="-609600" algn="ctr">
              <a:lnSpc>
                <a:spcPct val="80000"/>
              </a:lnSpc>
              <a:buFont typeface="Wingdings" pitchFamily="2" charset="2"/>
              <a:buNone/>
            </a:pPr>
            <a:r>
              <a:rPr lang="en-US" sz="2400" b="1" i="1">
                <a:latin typeface="Times New Roman" pitchFamily="18" charset="0"/>
                <a:cs typeface="Times New Roman" pitchFamily="18" charset="0"/>
              </a:rPr>
              <a:t>Duty is not based on what is pleasant or beneficial, but rather upon the obligation itself.</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a:t>Deontological Ethics</a:t>
            </a:r>
          </a:p>
        </p:txBody>
      </p:sp>
      <p:sp>
        <p:nvSpPr>
          <p:cNvPr id="104451" name="Rectangle 3"/>
          <p:cNvSpPr>
            <a:spLocks noGrp="1" noChangeArrowheads="1"/>
          </p:cNvSpPr>
          <p:nvPr>
            <p:ph type="body" idx="1"/>
          </p:nvPr>
        </p:nvSpPr>
        <p:spPr/>
        <p:txBody>
          <a:bodyPr/>
          <a:lstStyle/>
          <a:p>
            <a:pPr marL="609600" indent="-609600">
              <a:buFont typeface="Wingdings" pitchFamily="2" charset="2"/>
              <a:buNone/>
            </a:pPr>
            <a:r>
              <a:rPr lang="en-US">
                <a:latin typeface="Times New Roman" pitchFamily="18" charset="0"/>
              </a:rPr>
              <a:t>	 </a:t>
            </a:r>
            <a:r>
              <a:rPr lang="en-US" sz="2800">
                <a:latin typeface="Times New Roman" pitchFamily="18" charset="0"/>
              </a:rPr>
              <a:t>For example, a deontologist might argue that a promise ought to be kept simply because it is right to keep a promise, regardless whether the doing so will have good or bad consequences.  </a:t>
            </a:r>
          </a:p>
          <a:p>
            <a:pPr marL="609600" indent="-609600">
              <a:buFont typeface="Wingdings" pitchFamily="2" charset="2"/>
              <a:buNone/>
            </a:pPr>
            <a:endParaRPr lang="en-US" sz="2800">
              <a:latin typeface="Times New Roman" pitchFamily="18" charset="0"/>
            </a:endParaRPr>
          </a:p>
          <a:p>
            <a:pPr marL="609600" indent="-609600">
              <a:buFont typeface="Wingdings" pitchFamily="2" charset="2"/>
              <a:buNone/>
            </a:pPr>
            <a:r>
              <a:rPr lang="en-US" sz="2800">
                <a:latin typeface="Times New Roman" pitchFamily="18" charset="0"/>
              </a:rPr>
              <a:t>	 In contrast, a utilitarian will argue that we should keep our promises only when keeping them results in better consequences than the alternatives</a:t>
            </a:r>
            <a:r>
              <a:rPr lang="en-US">
                <a:latin typeface="Times New Roman" pitchFamily="18" charset="0"/>
              </a:rPr>
              <a:t>.</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152400" y="0"/>
            <a:ext cx="8991600" cy="625475"/>
          </a:xfrm>
        </p:spPr>
        <p:txBody>
          <a:bodyPr/>
          <a:lstStyle/>
          <a:p>
            <a:r>
              <a:rPr lang="en-US" sz="2800">
                <a:latin typeface="Times New Roman" pitchFamily="18" charset="0"/>
                <a:cs typeface="Times New Roman" pitchFamily="18" charset="0"/>
              </a:rPr>
              <a:t>Overview of Ethical Systems:  Immanuel Kant (1724-1804):</a:t>
            </a:r>
          </a:p>
        </p:txBody>
      </p:sp>
      <p:sp>
        <p:nvSpPr>
          <p:cNvPr id="234499" name="Rectangle 3"/>
          <p:cNvSpPr>
            <a:spLocks noChangeArrowheads="1"/>
          </p:cNvSpPr>
          <p:nvPr/>
        </p:nvSpPr>
        <p:spPr bwMode="auto">
          <a:xfrm>
            <a:off x="457200" y="762000"/>
            <a:ext cx="8382000" cy="1676400"/>
          </a:xfrm>
          <a:prstGeom prst="rect">
            <a:avLst/>
          </a:prstGeom>
          <a:solidFill>
            <a:schemeClr val="accent1"/>
          </a:solidFill>
          <a:ln w="9525">
            <a:solidFill>
              <a:schemeClr val="tx1"/>
            </a:solidFill>
            <a:miter lim="800000"/>
            <a:headEnd/>
            <a:tailEnd/>
          </a:ln>
          <a:effectLst/>
        </p:spPr>
        <p:txBody>
          <a:bodyPr wrap="none" anchor="ctr"/>
          <a:lstStyle/>
          <a:p>
            <a:pPr algn="ctr"/>
            <a:r>
              <a:rPr lang="en-US" sz="2000" b="1">
                <a:latin typeface="Times New Roman" pitchFamily="18" charset="0"/>
                <a:cs typeface="Times New Roman" pitchFamily="18" charset="0"/>
              </a:rPr>
              <a:t>. To act morally you must be motivated exclusively </a:t>
            </a:r>
          </a:p>
          <a:p>
            <a:pPr algn="ctr"/>
            <a:r>
              <a:rPr lang="en-US" sz="2000" b="1">
                <a:latin typeface="Times New Roman" pitchFamily="18" charset="0"/>
                <a:cs typeface="Times New Roman" pitchFamily="18" charset="0"/>
              </a:rPr>
              <a:t>by rational commitment to the universal moral law or the categorical </a:t>
            </a:r>
          </a:p>
          <a:p>
            <a:pPr algn="ctr"/>
            <a:r>
              <a:rPr lang="en-US" sz="2000" b="1">
                <a:latin typeface="Times New Roman" pitchFamily="18" charset="0"/>
                <a:cs typeface="Times New Roman" pitchFamily="18" charset="0"/>
              </a:rPr>
              <a:t>Imperative: “Act in conformity with that maxim, and that maxim only, </a:t>
            </a:r>
          </a:p>
          <a:p>
            <a:pPr algn="ctr"/>
            <a:r>
              <a:rPr lang="en-US" sz="2000" b="1">
                <a:latin typeface="Times New Roman" pitchFamily="18" charset="0"/>
                <a:cs typeface="Times New Roman" pitchFamily="18" charset="0"/>
              </a:rPr>
              <a:t>that you can will at the same time be a universal law.” </a:t>
            </a:r>
          </a:p>
          <a:p>
            <a:pPr algn="ctr"/>
            <a:r>
              <a:rPr lang="en-US" sz="2000" b="1">
                <a:latin typeface="Times New Roman" pitchFamily="18" charset="0"/>
                <a:cs typeface="Times New Roman" pitchFamily="18" charset="0"/>
              </a:rPr>
              <a:t>Right actions flow out of right principles</a:t>
            </a:r>
          </a:p>
        </p:txBody>
      </p:sp>
      <p:sp>
        <p:nvSpPr>
          <p:cNvPr id="234500" name="Rectangle 4"/>
          <p:cNvSpPr>
            <a:spLocks noChangeArrowheads="1"/>
          </p:cNvSpPr>
          <p:nvPr/>
        </p:nvSpPr>
        <p:spPr bwMode="auto">
          <a:xfrm>
            <a:off x="2590800" y="2514600"/>
            <a:ext cx="1905000" cy="4098925"/>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34501" name="Rectangle 5"/>
          <p:cNvSpPr>
            <a:spLocks noChangeArrowheads="1"/>
          </p:cNvSpPr>
          <p:nvPr/>
        </p:nvSpPr>
        <p:spPr bwMode="auto">
          <a:xfrm>
            <a:off x="4648200" y="2514600"/>
            <a:ext cx="1752600" cy="4098925"/>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34502" name="Text Box 6"/>
          <p:cNvSpPr txBox="1">
            <a:spLocks noChangeArrowheads="1"/>
          </p:cNvSpPr>
          <p:nvPr/>
        </p:nvSpPr>
        <p:spPr bwMode="auto">
          <a:xfrm>
            <a:off x="3946525" y="4016375"/>
            <a:ext cx="184150" cy="701675"/>
          </a:xfrm>
          <a:prstGeom prst="rect">
            <a:avLst/>
          </a:prstGeom>
          <a:noFill/>
          <a:ln w="9525">
            <a:noFill/>
            <a:miter lim="800000"/>
            <a:headEnd/>
            <a:tailEnd/>
          </a:ln>
          <a:effectLst/>
        </p:spPr>
        <p:txBody>
          <a:bodyPr wrap="none">
            <a:spAutoFit/>
          </a:bodyPr>
          <a:lstStyle/>
          <a:p>
            <a:endParaRPr lang="en-US" sz="4000"/>
          </a:p>
        </p:txBody>
      </p:sp>
      <p:sp>
        <p:nvSpPr>
          <p:cNvPr id="234503" name="Text Box 7"/>
          <p:cNvSpPr txBox="1">
            <a:spLocks noChangeArrowheads="1"/>
          </p:cNvSpPr>
          <p:nvPr/>
        </p:nvSpPr>
        <p:spPr bwMode="auto">
          <a:xfrm>
            <a:off x="4724400" y="2590800"/>
            <a:ext cx="1524000" cy="4054475"/>
          </a:xfrm>
          <a:prstGeom prst="rect">
            <a:avLst/>
          </a:prstGeom>
          <a:noFill/>
          <a:ln w="9525">
            <a:noFill/>
            <a:miter lim="800000"/>
            <a:headEnd/>
            <a:tailEnd/>
          </a:ln>
          <a:effectLst/>
        </p:spPr>
        <p:txBody>
          <a:bodyPr>
            <a:spAutoFit/>
          </a:bodyPr>
          <a:lstStyle/>
          <a:p>
            <a:pPr algn="ctr">
              <a:spcBef>
                <a:spcPct val="50000"/>
              </a:spcBef>
            </a:pPr>
            <a:r>
              <a:rPr lang="en-US" sz="2000" b="1">
                <a:latin typeface="Times New Roman" pitchFamily="18" charset="0"/>
                <a:cs typeface="Times New Roman" pitchFamily="18" charset="0"/>
              </a:rPr>
              <a:t>To act morally requires the power of the will to rise above all natural feelings and inclinations. This raises us above our natural world.</a:t>
            </a:r>
          </a:p>
        </p:txBody>
      </p:sp>
      <p:sp>
        <p:nvSpPr>
          <p:cNvPr id="234504" name="Text Box 8"/>
          <p:cNvSpPr txBox="1">
            <a:spLocks noChangeArrowheads="1"/>
          </p:cNvSpPr>
          <p:nvPr/>
        </p:nvSpPr>
        <p:spPr bwMode="auto">
          <a:xfrm>
            <a:off x="2667000" y="2574925"/>
            <a:ext cx="1600200" cy="3749675"/>
          </a:xfrm>
          <a:prstGeom prst="rect">
            <a:avLst/>
          </a:prstGeom>
          <a:noFill/>
          <a:ln w="9525">
            <a:noFill/>
            <a:miter lim="800000"/>
            <a:headEnd/>
            <a:tailEnd/>
          </a:ln>
          <a:effectLst/>
        </p:spPr>
        <p:txBody>
          <a:bodyPr>
            <a:spAutoFit/>
          </a:bodyPr>
          <a:lstStyle/>
          <a:p>
            <a:pPr algn="ctr">
              <a:spcBef>
                <a:spcPct val="50000"/>
              </a:spcBef>
            </a:pPr>
            <a:r>
              <a:rPr lang="en-US" sz="2000" b="1">
                <a:latin typeface="Times New Roman" pitchFamily="18" charset="0"/>
                <a:cs typeface="Times New Roman" pitchFamily="18" charset="0"/>
              </a:rPr>
              <a:t>To act morally requires the rational power to recognize absolute moral laws that transcend our natural world.</a:t>
            </a:r>
          </a:p>
        </p:txBody>
      </p:sp>
      <p:sp>
        <p:nvSpPr>
          <p:cNvPr id="234505" name="Rectangle 9"/>
          <p:cNvSpPr>
            <a:spLocks noChangeArrowheads="1"/>
          </p:cNvSpPr>
          <p:nvPr/>
        </p:nvSpPr>
        <p:spPr bwMode="auto">
          <a:xfrm>
            <a:off x="6553200" y="2514600"/>
            <a:ext cx="2286000" cy="4098925"/>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34506" name="Text Box 10"/>
          <p:cNvSpPr txBox="1">
            <a:spLocks noChangeArrowheads="1"/>
          </p:cNvSpPr>
          <p:nvPr/>
        </p:nvSpPr>
        <p:spPr bwMode="auto">
          <a:xfrm>
            <a:off x="6629400" y="2590800"/>
            <a:ext cx="2057400" cy="3597275"/>
          </a:xfrm>
          <a:prstGeom prst="rect">
            <a:avLst/>
          </a:prstGeom>
          <a:noFill/>
          <a:ln w="9525">
            <a:noFill/>
            <a:miter lim="800000"/>
            <a:headEnd/>
            <a:tailEnd/>
          </a:ln>
          <a:effectLst/>
        </p:spPr>
        <p:txBody>
          <a:bodyPr>
            <a:spAutoFit/>
          </a:bodyPr>
          <a:lstStyle/>
          <a:p>
            <a:pPr algn="ctr">
              <a:spcBef>
                <a:spcPct val="50000"/>
              </a:spcBef>
            </a:pPr>
            <a:r>
              <a:rPr lang="en-US" sz="2000" b="1">
                <a:latin typeface="Times New Roman" pitchFamily="18" charset="0"/>
                <a:cs typeface="Times New Roman" pitchFamily="18" charset="0"/>
              </a:rPr>
              <a:t>Second form of categorical imperative:</a:t>
            </a:r>
          </a:p>
          <a:p>
            <a:pPr algn="ctr">
              <a:spcBef>
                <a:spcPct val="50000"/>
              </a:spcBef>
            </a:pPr>
            <a:r>
              <a:rPr lang="en-US" sz="2000" b="1">
                <a:latin typeface="Times New Roman" pitchFamily="18" charset="0"/>
                <a:cs typeface="Times New Roman" pitchFamily="18" charset="0"/>
              </a:rPr>
              <a:t>“Act in such a way that you always treat humans not merely as a means to an end but also as an end.”</a:t>
            </a:r>
          </a:p>
        </p:txBody>
      </p:sp>
      <p:sp>
        <p:nvSpPr>
          <p:cNvPr id="234507" name="Rectangle 11"/>
          <p:cNvSpPr>
            <a:spLocks noChangeArrowheads="1"/>
          </p:cNvSpPr>
          <p:nvPr/>
        </p:nvSpPr>
        <p:spPr bwMode="auto">
          <a:xfrm>
            <a:off x="457200" y="2514600"/>
            <a:ext cx="1981200" cy="41148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34508" name="Text Box 12"/>
          <p:cNvSpPr txBox="1">
            <a:spLocks noChangeArrowheads="1"/>
          </p:cNvSpPr>
          <p:nvPr/>
        </p:nvSpPr>
        <p:spPr bwMode="auto">
          <a:xfrm>
            <a:off x="533400" y="2590800"/>
            <a:ext cx="1828800" cy="4054475"/>
          </a:xfrm>
          <a:prstGeom prst="rect">
            <a:avLst/>
          </a:prstGeom>
          <a:noFill/>
          <a:ln w="9525">
            <a:noFill/>
            <a:miter lim="800000"/>
            <a:headEnd/>
            <a:tailEnd/>
          </a:ln>
          <a:effectLst/>
        </p:spPr>
        <p:txBody>
          <a:bodyPr>
            <a:spAutoFit/>
          </a:bodyPr>
          <a:lstStyle/>
          <a:p>
            <a:pPr algn="ctr">
              <a:spcBef>
                <a:spcPct val="50000"/>
              </a:spcBef>
            </a:pPr>
            <a:r>
              <a:rPr lang="en-US" sz="2000" b="1">
                <a:latin typeface="Times New Roman" pitchFamily="18" charset="0"/>
                <a:cs typeface="Times New Roman" pitchFamily="18" charset="0"/>
              </a:rPr>
              <a:t>Do the act that is motivated by the sincere belief that what you are doing is the right thing not merely for you, but for anybody seeking to act properly in any situation.</a:t>
            </a:r>
          </a:p>
        </p:txBody>
      </p:sp>
      <p:sp>
        <p:nvSpPr>
          <p:cNvPr id="234509" name="Text Box 13"/>
          <p:cNvSpPr txBox="1">
            <a:spLocks noChangeArrowheads="1"/>
          </p:cNvSpPr>
          <p:nvPr/>
        </p:nvSpPr>
        <p:spPr bwMode="auto">
          <a:xfrm>
            <a:off x="990600" y="6156325"/>
            <a:ext cx="4953000" cy="701675"/>
          </a:xfrm>
          <a:prstGeom prst="rect">
            <a:avLst/>
          </a:prstGeom>
          <a:noFill/>
          <a:ln w="9525">
            <a:noFill/>
            <a:miter lim="800000"/>
            <a:headEnd/>
            <a:tailEnd/>
          </a:ln>
          <a:effectLst/>
        </p:spPr>
        <p:txBody>
          <a:bodyPr>
            <a:spAutoFit/>
          </a:bodyPr>
          <a:lstStyle/>
          <a:p>
            <a:pPr>
              <a:spcBef>
                <a:spcPct val="50000"/>
              </a:spcBef>
            </a:pPr>
            <a:endParaRPr lang="en-US" sz="4000"/>
          </a:p>
        </p:txBody>
      </p:sp>
      <p:sp>
        <p:nvSpPr>
          <p:cNvPr id="234510" name="Text Box 14"/>
          <p:cNvSpPr txBox="1">
            <a:spLocks noChangeArrowheads="1"/>
          </p:cNvSpPr>
          <p:nvPr/>
        </p:nvSpPr>
        <p:spPr bwMode="auto">
          <a:xfrm>
            <a:off x="1066800" y="6140450"/>
            <a:ext cx="4953000" cy="701675"/>
          </a:xfrm>
          <a:prstGeom prst="rect">
            <a:avLst/>
          </a:prstGeom>
          <a:noFill/>
          <a:ln w="9525">
            <a:noFill/>
            <a:miter lim="800000"/>
            <a:headEnd/>
            <a:tailEnd/>
          </a:ln>
          <a:effectLst/>
        </p:spPr>
        <p:txBody>
          <a:bodyPr>
            <a:spAutoFit/>
          </a:bodyPr>
          <a:lstStyle/>
          <a:p>
            <a:pPr>
              <a:spcBef>
                <a:spcPct val="50000"/>
              </a:spcBef>
            </a:pPr>
            <a:endParaRPr lang="en-US" sz="4000"/>
          </a:p>
        </p:txBody>
      </p:sp>
      <p:sp>
        <p:nvSpPr>
          <p:cNvPr id="234511" name="Text Box 15"/>
          <p:cNvSpPr txBox="1">
            <a:spLocks noChangeArrowheads="1"/>
          </p:cNvSpPr>
          <p:nvPr/>
        </p:nvSpPr>
        <p:spPr bwMode="auto">
          <a:xfrm>
            <a:off x="1371600" y="6140450"/>
            <a:ext cx="4953000" cy="701675"/>
          </a:xfrm>
          <a:prstGeom prst="rect">
            <a:avLst/>
          </a:prstGeom>
          <a:noFill/>
          <a:ln w="9525">
            <a:noFill/>
            <a:miter lim="800000"/>
            <a:headEnd/>
            <a:tailEnd/>
          </a:ln>
          <a:effectLst/>
        </p:spPr>
        <p:txBody>
          <a:bodyPr>
            <a:spAutoFit/>
          </a:bodyPr>
          <a:lstStyle/>
          <a:p>
            <a:pPr>
              <a:spcBef>
                <a:spcPct val="50000"/>
              </a:spcBef>
            </a:pPr>
            <a:endParaRPr lang="en-US" sz="400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lstStyle/>
          <a:p>
            <a:r>
              <a:rPr lang="en-US"/>
              <a:t>Basic Terms to Know:</a:t>
            </a:r>
          </a:p>
        </p:txBody>
      </p:sp>
      <p:sp>
        <p:nvSpPr>
          <p:cNvPr id="238595" name="Rectangle 3"/>
          <p:cNvSpPr>
            <a:spLocks noGrp="1" noChangeArrowheads="1"/>
          </p:cNvSpPr>
          <p:nvPr>
            <p:ph type="body" idx="1"/>
          </p:nvPr>
        </p:nvSpPr>
        <p:spPr/>
        <p:txBody>
          <a:bodyPr/>
          <a:lstStyle/>
          <a:p>
            <a:pPr marL="609600" indent="-609600">
              <a:lnSpc>
                <a:spcPct val="80000"/>
              </a:lnSpc>
              <a:buFont typeface="Wingdings" pitchFamily="2" charset="2"/>
              <a:buNone/>
            </a:pPr>
            <a:r>
              <a:rPr lang="en-US" sz="2000" b="1"/>
              <a:t>1.	Deontological Ethics</a:t>
            </a:r>
            <a:r>
              <a:rPr lang="en-US" sz="2000"/>
              <a:t>: "rule or duty-based morality; ...emphasizes right action over good consequences“</a:t>
            </a:r>
          </a:p>
          <a:p>
            <a:pPr marL="609600" indent="-609600">
              <a:lnSpc>
                <a:spcPct val="80000"/>
              </a:lnSpc>
              <a:buFont typeface="Wingdings" pitchFamily="2" charset="2"/>
              <a:buNone/>
            </a:pPr>
            <a:endParaRPr lang="en-US" sz="2000" b="1"/>
          </a:p>
          <a:p>
            <a:pPr marL="609600" indent="-609600">
              <a:lnSpc>
                <a:spcPct val="80000"/>
              </a:lnSpc>
              <a:buFont typeface="Wingdings" pitchFamily="2" charset="2"/>
              <a:buNone/>
            </a:pPr>
            <a:r>
              <a:rPr lang="en-US" sz="2000" b="1"/>
              <a:t>2.	a priori</a:t>
            </a:r>
            <a:r>
              <a:rPr lang="en-US" sz="2000"/>
              <a:t>: "not in any way derived from experience or dependent upon it"; concepts derived a priori are universal rules that determine, in advance, the conditions for knowledge in a particular domain</a:t>
            </a:r>
          </a:p>
          <a:p>
            <a:pPr marL="609600" indent="-609600">
              <a:lnSpc>
                <a:spcPct val="80000"/>
              </a:lnSpc>
              <a:buFont typeface="Wingdings" pitchFamily="2" charset="2"/>
              <a:buNone/>
            </a:pPr>
            <a:endParaRPr lang="en-US" sz="2000"/>
          </a:p>
          <a:p>
            <a:pPr marL="609600" indent="-609600">
              <a:lnSpc>
                <a:spcPct val="80000"/>
              </a:lnSpc>
              <a:buFont typeface="Wingdings" pitchFamily="2" charset="2"/>
              <a:buNone/>
            </a:pPr>
            <a:r>
              <a:rPr lang="en-US" sz="2000" b="1"/>
              <a:t>3.	maxim</a:t>
            </a:r>
            <a:r>
              <a:rPr lang="en-US" sz="2000"/>
              <a:t>: rule of conduct;</a:t>
            </a:r>
          </a:p>
          <a:p>
            <a:pPr marL="609600" indent="-609600">
              <a:lnSpc>
                <a:spcPct val="80000"/>
              </a:lnSpc>
              <a:buFont typeface="Wingdings" pitchFamily="2" charset="2"/>
              <a:buNone/>
            </a:pPr>
            <a:endParaRPr lang="en-US" sz="2000" b="1"/>
          </a:p>
          <a:p>
            <a:pPr marL="609600" indent="-609600">
              <a:lnSpc>
                <a:spcPct val="80000"/>
              </a:lnSpc>
              <a:buFont typeface="Wingdings" pitchFamily="2" charset="2"/>
              <a:buNone/>
            </a:pPr>
            <a:r>
              <a:rPr lang="en-US" sz="2000" b="1"/>
              <a:t>4.	Hypothetical imperative</a:t>
            </a:r>
            <a:r>
              <a:rPr lang="en-US" sz="2000"/>
              <a:t>: an action that is good only as a means to something else;</a:t>
            </a:r>
          </a:p>
          <a:p>
            <a:pPr marL="609600" indent="-609600">
              <a:lnSpc>
                <a:spcPct val="80000"/>
              </a:lnSpc>
              <a:buFont typeface="Wingdings" pitchFamily="2" charset="2"/>
              <a:buNone/>
            </a:pPr>
            <a:endParaRPr lang="en-US" sz="2000" b="1"/>
          </a:p>
          <a:p>
            <a:pPr marL="609600" indent="-609600">
              <a:lnSpc>
                <a:spcPct val="80000"/>
              </a:lnSpc>
              <a:buFont typeface="Wingdings" pitchFamily="2" charset="2"/>
              <a:buNone/>
            </a:pPr>
            <a:r>
              <a:rPr lang="en-US" sz="2000" b="1"/>
              <a:t>5.	Categorical imperative</a:t>
            </a:r>
            <a:r>
              <a:rPr lang="en-US" sz="2000"/>
              <a:t>: an action that is good in itself and conforms to reason; categorical imperatives act as universal rules governing a situation regardless of circumstance </a:t>
            </a:r>
          </a:p>
          <a:p>
            <a:pPr marL="609600" indent="-609600">
              <a:lnSpc>
                <a:spcPct val="80000"/>
              </a:lnSpc>
              <a:buFont typeface="Wingdings" pitchFamily="2" charset="2"/>
              <a:buNone/>
            </a:pPr>
            <a:endParaRPr lang="en-US" sz="200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p:txBody>
          <a:bodyPr/>
          <a:lstStyle/>
          <a:p>
            <a:r>
              <a:rPr lang="en-US"/>
              <a:t>Summary:</a:t>
            </a:r>
          </a:p>
        </p:txBody>
      </p:sp>
      <p:sp>
        <p:nvSpPr>
          <p:cNvPr id="239619" name="Rectangle 3"/>
          <p:cNvSpPr>
            <a:spLocks noGrp="1" noChangeArrowheads="1"/>
          </p:cNvSpPr>
          <p:nvPr>
            <p:ph type="body" idx="1"/>
          </p:nvPr>
        </p:nvSpPr>
        <p:spPr/>
        <p:txBody>
          <a:bodyPr/>
          <a:lstStyle/>
          <a:p>
            <a:pPr>
              <a:lnSpc>
                <a:spcPct val="80000"/>
              </a:lnSpc>
            </a:pPr>
            <a:r>
              <a:rPr lang="en-US" sz="2800"/>
              <a:t>Thus, Kantian ethics states an action is right iff it is in accord with the Categorical Imperative (the supreme principle of morality).  Right actions flow from right principles. </a:t>
            </a:r>
          </a:p>
          <a:p>
            <a:pPr>
              <a:lnSpc>
                <a:spcPct val="80000"/>
              </a:lnSpc>
              <a:buFont typeface="Wingdings" pitchFamily="2" charset="2"/>
              <a:buNone/>
            </a:pPr>
            <a:endParaRPr lang="en-US" sz="2800"/>
          </a:p>
          <a:p>
            <a:pPr>
              <a:lnSpc>
                <a:spcPct val="80000"/>
              </a:lnSpc>
            </a:pPr>
            <a:r>
              <a:rPr lang="en-US" sz="2800"/>
              <a:t>From using our capacity to reason Kant believes the Categorical Imperative can be formulated in at least three ways; they are all equivalent with the first formulation being the basis.  Though they bring out various aspects of the moral law, they cannot tell us more than what the first formula does.  </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1315</TotalTime>
  <Words>701</Words>
  <Application>Microsoft PowerPoint</Application>
  <PresentationFormat>On-screen Show (4:3)</PresentationFormat>
  <Paragraphs>98</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Orbit</vt:lpstr>
      <vt:lpstr>Deontological &amp; Consequential Ethics</vt:lpstr>
      <vt:lpstr>Consider these quotes:</vt:lpstr>
      <vt:lpstr>Consider these quotes:</vt:lpstr>
      <vt:lpstr>Consider these quotes:</vt:lpstr>
      <vt:lpstr>Consider these quotes:</vt:lpstr>
      <vt:lpstr>Major Ideas:</vt:lpstr>
      <vt:lpstr>Major Ideas:</vt:lpstr>
      <vt:lpstr>Major Ideas:</vt:lpstr>
      <vt:lpstr>Major Ideas:</vt:lpstr>
      <vt:lpstr>Slide 10</vt:lpstr>
      <vt:lpstr>Slide 11</vt:lpstr>
      <vt:lpstr>Slide 12</vt:lpstr>
      <vt:lpstr> Deontological Ethics</vt:lpstr>
      <vt:lpstr>Deontological Framework:</vt:lpstr>
      <vt:lpstr>Deontological Framework:</vt:lpstr>
      <vt:lpstr>Deontological Framework:</vt:lpstr>
      <vt:lpstr>  Deontological Ethics</vt:lpstr>
      <vt:lpstr>  Deontological Ethics</vt:lpstr>
      <vt:lpstr>Deontological Ethics</vt:lpstr>
      <vt:lpstr>Overview of Ethical Systems:  Immanuel Kant (1724-1804):</vt:lpstr>
      <vt:lpstr>Basic Terms to Know:</vt:lpstr>
      <vt:lpstr>Summary:</vt:lpstr>
    </vt:vector>
  </TitlesOfParts>
  <Company>University of Texas at Austin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Bonevac</dc:creator>
  <cp:lastModifiedBy>stdc_lp</cp:lastModifiedBy>
  <cp:revision>57</cp:revision>
  <dcterms:created xsi:type="dcterms:W3CDTF">2004-08-02T03:44:21Z</dcterms:created>
  <dcterms:modified xsi:type="dcterms:W3CDTF">2014-07-09T08:16:33Z</dcterms:modified>
</cp:coreProperties>
</file>