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9"/>
  </p:notesMasterIdLst>
  <p:sldIdLst>
    <p:sldId id="337" r:id="rId2"/>
    <p:sldId id="256" r:id="rId3"/>
    <p:sldId id="257" r:id="rId4"/>
    <p:sldId id="267" r:id="rId5"/>
    <p:sldId id="301" r:id="rId6"/>
    <p:sldId id="281" r:id="rId7"/>
    <p:sldId id="282" r:id="rId8"/>
    <p:sldId id="283" r:id="rId9"/>
    <p:sldId id="262" r:id="rId10"/>
    <p:sldId id="263" r:id="rId11"/>
    <p:sldId id="264" r:id="rId12"/>
    <p:sldId id="265" r:id="rId13"/>
    <p:sldId id="266" r:id="rId14"/>
    <p:sldId id="268" r:id="rId15"/>
    <p:sldId id="258" r:id="rId16"/>
    <p:sldId id="270" r:id="rId17"/>
    <p:sldId id="271" r:id="rId18"/>
    <p:sldId id="272" r:id="rId19"/>
    <p:sldId id="273" r:id="rId20"/>
    <p:sldId id="274" r:id="rId21"/>
    <p:sldId id="275" r:id="rId22"/>
    <p:sldId id="276" r:id="rId23"/>
    <p:sldId id="277" r:id="rId24"/>
    <p:sldId id="279" r:id="rId25"/>
    <p:sldId id="280" r:id="rId26"/>
    <p:sldId id="278" r:id="rId27"/>
    <p:sldId id="293" r:id="rId28"/>
    <p:sldId id="296" r:id="rId29"/>
    <p:sldId id="297" r:id="rId30"/>
    <p:sldId id="298" r:id="rId31"/>
    <p:sldId id="300" r:id="rId32"/>
    <p:sldId id="299" r:id="rId33"/>
    <p:sldId id="269" r:id="rId34"/>
    <p:sldId id="284" r:id="rId35"/>
    <p:sldId id="285" r:id="rId36"/>
    <p:sldId id="286" r:id="rId37"/>
    <p:sldId id="287" r:id="rId38"/>
    <p:sldId id="288" r:id="rId39"/>
    <p:sldId id="289" r:id="rId40"/>
    <p:sldId id="290" r:id="rId41"/>
    <p:sldId id="291" r:id="rId42"/>
    <p:sldId id="333" r:id="rId43"/>
    <p:sldId id="334" r:id="rId44"/>
    <p:sldId id="335" r:id="rId45"/>
    <p:sldId id="336"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292" r:id="rId62"/>
    <p:sldId id="317" r:id="rId63"/>
    <p:sldId id="328" r:id="rId64"/>
    <p:sldId id="329" r:id="rId65"/>
    <p:sldId id="318" r:id="rId66"/>
    <p:sldId id="319" r:id="rId67"/>
    <p:sldId id="320" r:id="rId68"/>
    <p:sldId id="321" r:id="rId69"/>
    <p:sldId id="322" r:id="rId70"/>
    <p:sldId id="323" r:id="rId71"/>
    <p:sldId id="324" r:id="rId72"/>
    <p:sldId id="325" r:id="rId73"/>
    <p:sldId id="326" r:id="rId74"/>
    <p:sldId id="327" r:id="rId75"/>
    <p:sldId id="330" r:id="rId76"/>
    <p:sldId id="331" r:id="rId77"/>
    <p:sldId id="332" r:id="rId7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3BE5"/>
    <a:srgbClr val="CCECFF"/>
    <a:srgbClr val="FFCC66"/>
    <a:srgbClr val="FF9933"/>
    <a:srgbClr val="FF99FF"/>
    <a:srgbClr val="34EBF4"/>
    <a:srgbClr val="4052F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350" autoAdjust="0"/>
    <p:restoredTop sz="94660"/>
  </p:normalViewPr>
  <p:slideViewPr>
    <p:cSldViewPr>
      <p:cViewPr varScale="1">
        <p:scale>
          <a:sx n="54" d="100"/>
          <a:sy n="54" d="100"/>
        </p:scale>
        <p:origin x="-518"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37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endParaRPr lang="en-US"/>
          </a:p>
        </p:txBody>
      </p:sp>
      <p:sp>
        <p:nvSpPr>
          <p:cNvPr id="368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endParaRPr lang="en-US"/>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68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endParaRPr lang="en-US"/>
          </a:p>
        </p:txBody>
      </p:sp>
      <p:sp>
        <p:nvSpPr>
          <p:cNvPr id="368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fld id="{23C76B99-F627-4E77-B248-8150DE11D90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37C872-3550-4FEF-8AEC-AC9CE475ED30}" type="slidenum">
              <a:rPr lang="en-US"/>
              <a:pPr/>
              <a:t>13</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r>
              <a:rPr lang="en-US"/>
              <a:t>Strong public support for this effort; very few people expect schools only to teach academics.  </a:t>
            </a:r>
          </a:p>
          <a:p>
            <a:r>
              <a:rPr lang="en-US"/>
              <a:t>Responsibility for effective schools lies not only with schools, business and government leaders, but with parents and communities as well.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22"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endParaRPr lang="en-US"/>
          </a:p>
        </p:txBody>
      </p:sp>
      <p:sp>
        <p:nvSpPr>
          <p:cNvPr id="30723"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000000"/>
                  </a:outerShdw>
                </a:effectLst>
              </a:defRPr>
            </a:lvl1pPr>
          </a:lstStyle>
          <a:p>
            <a:r>
              <a:rPr lang="en-US"/>
              <a:t>Click to edit Master title style</a:t>
            </a:r>
          </a:p>
        </p:txBody>
      </p:sp>
      <p:sp>
        <p:nvSpPr>
          <p:cNvPr id="30724"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FFFFFF"/>
                  </a:outerShdw>
                </a:effectLst>
              </a:defRPr>
            </a:lvl1pPr>
          </a:lstStyle>
          <a:p>
            <a:r>
              <a:rPr lang="en-US"/>
              <a:t>Click to edit Master subtitle style</a:t>
            </a:r>
          </a:p>
        </p:txBody>
      </p:sp>
      <p:sp>
        <p:nvSpPr>
          <p:cNvPr id="30725" name="Rectangle 5"/>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30726" name="Rectangle 6"/>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30727" name="Rectangle 7"/>
          <p:cNvSpPr>
            <a:spLocks noGrp="1" noChangeArrowheads="1"/>
          </p:cNvSpPr>
          <p:nvPr>
            <p:ph type="sldNum" sz="quarter" idx="4"/>
          </p:nvPr>
        </p:nvSpPr>
        <p:spPr>
          <a:xfrm>
            <a:off x="6553200" y="6248400"/>
            <a:ext cx="1905000" cy="457200"/>
          </a:xfrm>
        </p:spPr>
        <p:txBody>
          <a:bodyPr/>
          <a:lstStyle>
            <a:lvl1pPr>
              <a:defRPr/>
            </a:lvl1pPr>
          </a:lstStyle>
          <a:p>
            <a:fld id="{1D25F30D-E6E7-4249-9AFB-543FDD04DA9A}" type="slidenum">
              <a:rPr lang="en-US"/>
              <a:pPr/>
              <a:t>‹#›</a:t>
            </a:fld>
            <a:endParaRPr lang="en-US"/>
          </a:p>
        </p:txBody>
      </p:sp>
      <p:grpSp>
        <p:nvGrpSpPr>
          <p:cNvPr id="30728" name="Group 8"/>
          <p:cNvGrpSpPr>
            <a:grpSpLocks/>
          </p:cNvGrpSpPr>
          <p:nvPr/>
        </p:nvGrpSpPr>
        <p:grpSpPr bwMode="auto">
          <a:xfrm>
            <a:off x="195263" y="234950"/>
            <a:ext cx="3787775" cy="1778000"/>
            <a:chOff x="123" y="148"/>
            <a:chExt cx="2386" cy="1120"/>
          </a:xfrm>
        </p:grpSpPr>
        <p:sp>
          <p:nvSpPr>
            <p:cNvPr id="30729"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30730"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30731"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30732" name="Group 12"/>
            <p:cNvGrpSpPr>
              <a:grpSpLocks/>
            </p:cNvGrpSpPr>
            <p:nvPr userDrawn="1"/>
          </p:nvGrpSpPr>
          <p:grpSpPr bwMode="auto">
            <a:xfrm>
              <a:off x="123" y="148"/>
              <a:ext cx="2386" cy="1081"/>
              <a:chOff x="123" y="148"/>
              <a:chExt cx="2386" cy="1081"/>
            </a:xfrm>
          </p:grpSpPr>
          <p:sp>
            <p:nvSpPr>
              <p:cNvPr id="30733"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30734"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30735"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30736"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30737"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grpSp>
        <p:nvGrpSpPr>
          <p:cNvPr id="30738" name="Group 18"/>
          <p:cNvGrpSpPr>
            <a:grpSpLocks/>
          </p:cNvGrpSpPr>
          <p:nvPr/>
        </p:nvGrpSpPr>
        <p:grpSpPr bwMode="auto">
          <a:xfrm>
            <a:off x="7915275" y="4368800"/>
            <a:ext cx="742950" cy="1058863"/>
            <a:chOff x="4986" y="2752"/>
            <a:chExt cx="468" cy="667"/>
          </a:xfrm>
        </p:grpSpPr>
        <p:sp>
          <p:nvSpPr>
            <p:cNvPr id="30739"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30740"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endParaRPr lang="en-US"/>
            </a:p>
          </p:txBody>
        </p:sp>
        <p:sp>
          <p:nvSpPr>
            <p:cNvPr id="30741" name="Freeform 21"/>
            <p:cNvSpPr>
              <a:spLocks/>
            </p:cNvSpPr>
            <p:nvPr userDrawn="1"/>
          </p:nvSpPr>
          <p:spPr bwMode="auto">
            <a:xfrm rot="7320404">
              <a:off x="5000" y="2912"/>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30742" name="Group 22"/>
            <p:cNvGrpSpPr>
              <a:grpSpLocks/>
            </p:cNvGrpSpPr>
            <p:nvPr userDrawn="1"/>
          </p:nvGrpSpPr>
          <p:grpSpPr bwMode="auto">
            <a:xfrm>
              <a:off x="4986" y="2752"/>
              <a:ext cx="468" cy="667"/>
              <a:chOff x="4986" y="2752"/>
              <a:chExt cx="468" cy="667"/>
            </a:xfrm>
          </p:grpSpPr>
          <p:sp>
            <p:nvSpPr>
              <p:cNvPr id="30743"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30744"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30745"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30746" name="Freeform 26"/>
              <p:cNvSpPr>
                <a:spLocks/>
              </p:cNvSpPr>
              <p:nvPr userDrawn="1"/>
            </p:nvSpPr>
            <p:spPr bwMode="auto">
              <a:xfrm rot="7320404">
                <a:off x="5363" y="2874"/>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30747" name="Freeform 27"/>
              <p:cNvSpPr>
                <a:spLocks/>
              </p:cNvSpPr>
              <p:nvPr userDrawn="1"/>
            </p:nvSpPr>
            <p:spPr bwMode="auto">
              <a:xfrm rot="7320404">
                <a:off x="5136"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sp>
        <p:nvSpPr>
          <p:cNvPr id="30748"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endParaRPr lang="en-US"/>
          </a:p>
        </p:txBody>
      </p:sp>
      <p:sp>
        <p:nvSpPr>
          <p:cNvPr id="30749"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latin typeface="Arial" pitchFamily="34" charset="0"/>
                <a:cs typeface="Arial"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solidFill>
                  <a:schemeClr val="tx1"/>
                </a:solidFill>
                <a:latin typeface="Arial" pitchFamily="34" charset="0"/>
                <a:cs typeface="Arial" pitchFamily="34" charset="0"/>
              </a:defRPr>
            </a:lvl1pPr>
            <a:lvl2pPr>
              <a:defRPr sz="2400">
                <a:solidFill>
                  <a:schemeClr val="tx1"/>
                </a:solidFill>
                <a:latin typeface="Arial" pitchFamily="34" charset="0"/>
                <a:cs typeface="Arial" pitchFamily="34" charset="0"/>
              </a:defRPr>
            </a:lvl2pPr>
            <a:lvl3pPr>
              <a:defRPr sz="2400">
                <a:solidFill>
                  <a:schemeClr val="tx1"/>
                </a:solidFill>
                <a:latin typeface="Arial" pitchFamily="34" charset="0"/>
                <a:cs typeface="Arial" pitchFamily="34" charset="0"/>
              </a:defRPr>
            </a:lvl3pPr>
            <a:lvl4pPr>
              <a:defRPr sz="2400">
                <a:solidFill>
                  <a:schemeClr val="tx1"/>
                </a:solidFill>
                <a:latin typeface="Arial" pitchFamily="34" charset="0"/>
                <a:cs typeface="Arial" pitchFamily="34" charset="0"/>
              </a:defRPr>
            </a:lvl4pPr>
            <a:lvl5pPr>
              <a:defRPr sz="2400">
                <a:solidFill>
                  <a:schemeClr val="tx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FEE479-8C14-4C61-AC77-FD0A8AA5F4E9}"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A186083-D16A-4646-8DAD-C52F1B881DEC}"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B4F1170-F7D1-4F10-BE12-63FE08AE3D34}"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5100B03-A82D-4236-85AA-0958918D2A60}"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D94756A-B5ED-4B9B-8054-02B7741124BB}"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C214072-6332-4A87-995A-E2FDCE5D327C}"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BB1DD08-8B8C-4F29-8013-FF98B7E70470}"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DE34922-CE76-413C-81DE-3D907E2F4172}"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458C68-BC85-4C4F-9ED9-6C9DD5ED782B}"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93C8DCB-B5CF-444C-9487-DE4C4F5ADCCE}" type="slidenum">
              <a:rPr lang="en-US"/>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600200"/>
          </a:xfrm>
        </p:spPr>
        <p:txBody>
          <a:bodyPr/>
          <a:lstStyle>
            <a:lvl1pPr>
              <a:defRPr sz="3600">
                <a:latin typeface="Arial" pitchFamily="34" charset="0"/>
                <a:cs typeface="Arial" pitchFamily="34" charset="0"/>
              </a:defRPr>
            </a:lvl1pPr>
          </a:lstStyle>
          <a:p>
            <a:r>
              <a:rPr lang="en-US" smtClean="0"/>
              <a:t>Click to edit Master title style</a:t>
            </a:r>
            <a:endParaRPr lang="en-US"/>
          </a:p>
        </p:txBody>
      </p:sp>
      <p:sp>
        <p:nvSpPr>
          <p:cNvPr id="3" name="Text Placeholder 2"/>
          <p:cNvSpPr>
            <a:spLocks noGrp="1"/>
          </p:cNvSpPr>
          <p:nvPr>
            <p:ph type="body" sz="half" idx="1"/>
          </p:nvPr>
        </p:nvSpPr>
        <p:spPr>
          <a:xfrm>
            <a:off x="685800" y="1828800"/>
            <a:ext cx="3771900" cy="3657600"/>
          </a:xfrm>
        </p:spPr>
        <p:txBody>
          <a:bodyPr/>
          <a:lstStyle>
            <a:lvl1pPr>
              <a:defRPr sz="2000">
                <a:latin typeface="Arial" pitchFamily="34" charset="0"/>
                <a:cs typeface="Arial" pitchFamily="34" charset="0"/>
              </a:defRPr>
            </a:lvl1pPr>
            <a:lvl2pPr>
              <a:defRPr sz="2000">
                <a:latin typeface="Arial" pitchFamily="34" charset="0"/>
                <a:cs typeface="Arial" pitchFamily="34" charset="0"/>
              </a:defRPr>
            </a:lvl2pPr>
            <a:lvl3pPr>
              <a:defRPr sz="2000">
                <a:latin typeface="Arial" pitchFamily="34" charset="0"/>
                <a:cs typeface="Arial" pitchFamily="34" charset="0"/>
              </a:defRPr>
            </a:lvl3pPr>
            <a:lvl4pPr>
              <a:defRPr sz="2000">
                <a:latin typeface="Arial" pitchFamily="34" charset="0"/>
                <a:cs typeface="Arial" pitchFamily="34" charset="0"/>
              </a:defRPr>
            </a:lvl4pPr>
            <a:lvl5pPr>
              <a:defRPr sz="20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000">
                <a:latin typeface="Arial" pitchFamily="34" charset="0"/>
                <a:cs typeface="Arial" pitchFamily="34" charset="0"/>
              </a:defRPr>
            </a:lvl1pPr>
            <a:lvl2pPr>
              <a:defRPr sz="2000">
                <a:latin typeface="Arial" pitchFamily="34" charset="0"/>
                <a:cs typeface="Arial" pitchFamily="34" charset="0"/>
              </a:defRPr>
            </a:lvl2pPr>
            <a:lvl3pPr>
              <a:defRPr sz="2000">
                <a:latin typeface="Arial" pitchFamily="34" charset="0"/>
                <a:cs typeface="Arial" pitchFamily="34" charset="0"/>
              </a:defRPr>
            </a:lvl3pPr>
            <a:lvl4pPr>
              <a:defRPr sz="2000">
                <a:latin typeface="Arial" pitchFamily="34" charset="0"/>
                <a:cs typeface="Arial" pitchFamily="34" charset="0"/>
              </a:defRPr>
            </a:lvl4pPr>
            <a:lvl5pPr>
              <a:defRPr sz="20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13716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560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18300" y="6248400"/>
            <a:ext cx="1905000" cy="457200"/>
          </a:xfrm>
        </p:spPr>
        <p:txBody>
          <a:bodyPr/>
          <a:lstStyle>
            <a:lvl1pPr>
              <a:defRPr/>
            </a:lvl1pPr>
          </a:lstStyle>
          <a:p>
            <a:fld id="{7678E7F4-747E-4E7C-8F54-B8A9DA62A38F}"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endParaRPr lang="en-US"/>
          </a:p>
        </p:txBody>
      </p:sp>
      <p:sp>
        <p:nvSpPr>
          <p:cNvPr id="29699"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9700"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1"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29702"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29703"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vl1pPr>
          </a:lstStyle>
          <a:p>
            <a:fld id="{FFC1775A-A51F-4960-813F-2CE4123A2B7D}" type="slidenum">
              <a:rPr lang="en-US"/>
              <a:pPr/>
              <a:t>‹#›</a:t>
            </a:fld>
            <a:endParaRPr lang="en-US"/>
          </a:p>
        </p:txBody>
      </p:sp>
      <p:sp>
        <p:nvSpPr>
          <p:cNvPr id="29704"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endParaRPr lang="en-US"/>
          </a:p>
        </p:txBody>
      </p:sp>
      <p:sp>
        <p:nvSpPr>
          <p:cNvPr id="29705"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endParaRPr lang="en-US"/>
          </a:p>
        </p:txBody>
      </p:sp>
      <p:grpSp>
        <p:nvGrpSpPr>
          <p:cNvPr id="29706" name="Group 10"/>
          <p:cNvGrpSpPr>
            <a:grpSpLocks/>
          </p:cNvGrpSpPr>
          <p:nvPr/>
        </p:nvGrpSpPr>
        <p:grpSpPr bwMode="auto">
          <a:xfrm>
            <a:off x="7938" y="5540375"/>
            <a:ext cx="1784350" cy="1246188"/>
            <a:chOff x="5" y="3490"/>
            <a:chExt cx="1124" cy="785"/>
          </a:xfrm>
        </p:grpSpPr>
        <p:sp>
          <p:nvSpPr>
            <p:cNvPr id="29707"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endParaRPr lang="en-US"/>
            </a:p>
          </p:txBody>
        </p:sp>
        <p:sp>
          <p:nvSpPr>
            <p:cNvPr id="29708"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endParaRPr lang="en-US"/>
            </a:p>
          </p:txBody>
        </p:sp>
        <p:sp>
          <p:nvSpPr>
            <p:cNvPr id="29709"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29710"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sp>
          <p:nvSpPr>
            <p:cNvPr id="29711"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endParaRPr lang="en-US"/>
            </a:p>
          </p:txBody>
        </p:sp>
        <p:sp>
          <p:nvSpPr>
            <p:cNvPr id="29712"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endParaRPr lang="en-US"/>
            </a:p>
          </p:txBody>
        </p:sp>
        <p:sp>
          <p:nvSpPr>
            <p:cNvPr id="29713"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endParaRPr lang="en-US"/>
            </a:p>
          </p:txBody>
        </p:sp>
        <p:sp>
          <p:nvSpPr>
            <p:cNvPr id="29714"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endParaRPr lang="en-US"/>
            </a:p>
          </p:txBody>
        </p:sp>
        <p:sp>
          <p:nvSpPr>
            <p:cNvPr id="29715"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endParaRPr lang="en-US"/>
            </a:p>
          </p:txBody>
        </p:sp>
        <p:grpSp>
          <p:nvGrpSpPr>
            <p:cNvPr id="29716" name="Group 20"/>
            <p:cNvGrpSpPr>
              <a:grpSpLocks/>
            </p:cNvGrpSpPr>
            <p:nvPr userDrawn="1"/>
          </p:nvGrpSpPr>
          <p:grpSpPr bwMode="auto">
            <a:xfrm>
              <a:off x="5" y="3490"/>
              <a:ext cx="1124" cy="780"/>
              <a:chOff x="5" y="3490"/>
              <a:chExt cx="1124" cy="780"/>
            </a:xfrm>
          </p:grpSpPr>
          <p:grpSp>
            <p:nvGrpSpPr>
              <p:cNvPr id="29717" name="Group 21"/>
              <p:cNvGrpSpPr>
                <a:grpSpLocks/>
              </p:cNvGrpSpPr>
              <p:nvPr userDrawn="1"/>
            </p:nvGrpSpPr>
            <p:grpSpPr bwMode="auto">
              <a:xfrm>
                <a:off x="499" y="3562"/>
                <a:ext cx="548" cy="708"/>
                <a:chOff x="499" y="3562"/>
                <a:chExt cx="548" cy="708"/>
              </a:xfrm>
            </p:grpSpPr>
            <p:sp>
              <p:nvSpPr>
                <p:cNvPr id="29718"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endParaRPr lang="en-US"/>
                </a:p>
              </p:txBody>
            </p:sp>
            <p:sp>
              <p:nvSpPr>
                <p:cNvPr id="29719"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endParaRPr lang="en-US"/>
                </a:p>
              </p:txBody>
            </p:sp>
            <p:sp>
              <p:nvSpPr>
                <p:cNvPr id="29720"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endParaRPr lang="en-US"/>
                </a:p>
              </p:txBody>
            </p:sp>
          </p:grpSp>
          <p:sp>
            <p:nvSpPr>
              <p:cNvPr id="29721"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29722"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sp>
            <p:nvSpPr>
              <p:cNvPr id="29723"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endParaRPr lang="en-US"/>
              </a:p>
            </p:txBody>
          </p:sp>
          <p:grpSp>
            <p:nvGrpSpPr>
              <p:cNvPr id="29724" name="Group 28"/>
              <p:cNvGrpSpPr>
                <a:grpSpLocks/>
              </p:cNvGrpSpPr>
              <p:nvPr userDrawn="1"/>
            </p:nvGrpSpPr>
            <p:grpSpPr bwMode="auto">
              <a:xfrm>
                <a:off x="5" y="3490"/>
                <a:ext cx="1124" cy="678"/>
                <a:chOff x="5" y="3490"/>
                <a:chExt cx="1124" cy="678"/>
              </a:xfrm>
            </p:grpSpPr>
            <p:sp>
              <p:nvSpPr>
                <p:cNvPr id="29725"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29726"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29727"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29728"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endParaRPr lang="en-US"/>
                </a:p>
              </p:txBody>
            </p:sp>
            <p:sp>
              <p:nvSpPr>
                <p:cNvPr id="29729"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endParaRPr lang="en-US"/>
                </a:p>
              </p:txBody>
            </p:sp>
            <p:sp>
              <p:nvSpPr>
                <p:cNvPr id="29730"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endParaRPr lang="en-US"/>
                </a:p>
              </p:txBody>
            </p:sp>
            <p:sp>
              <p:nvSpPr>
                <p:cNvPr id="29731"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endParaRPr lang="en-US"/>
                </a:p>
              </p:txBody>
            </p:sp>
            <p:sp>
              <p:nvSpPr>
                <p:cNvPr id="29732"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endParaRPr lang="en-US"/>
                </a:p>
              </p:txBody>
            </p:sp>
          </p:grpSp>
        </p:grpSp>
      </p:grpSp>
      <p:grpSp>
        <p:nvGrpSpPr>
          <p:cNvPr id="29733" name="Group 37"/>
          <p:cNvGrpSpPr>
            <a:grpSpLocks/>
          </p:cNvGrpSpPr>
          <p:nvPr/>
        </p:nvGrpSpPr>
        <p:grpSpPr bwMode="auto">
          <a:xfrm>
            <a:off x="8680450" y="2116138"/>
            <a:ext cx="385763" cy="4308475"/>
            <a:chOff x="5468" y="1333"/>
            <a:chExt cx="243" cy="2714"/>
          </a:xfrm>
        </p:grpSpPr>
        <p:sp>
          <p:nvSpPr>
            <p:cNvPr id="29734"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sp>
          <p:nvSpPr>
            <p:cNvPr id="29735"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grpSp>
      <p:grpSp>
        <p:nvGrpSpPr>
          <p:cNvPr id="29736" name="Group 40"/>
          <p:cNvGrpSpPr>
            <a:grpSpLocks/>
          </p:cNvGrpSpPr>
          <p:nvPr/>
        </p:nvGrpSpPr>
        <p:grpSpPr bwMode="auto">
          <a:xfrm>
            <a:off x="7318375" y="90488"/>
            <a:ext cx="2133600" cy="1911350"/>
            <a:chOff x="4610" y="57"/>
            <a:chExt cx="1344" cy="1204"/>
          </a:xfrm>
        </p:grpSpPr>
        <p:grpSp>
          <p:nvGrpSpPr>
            <p:cNvPr id="29737" name="Group 41"/>
            <p:cNvGrpSpPr>
              <a:grpSpLocks/>
            </p:cNvGrpSpPr>
            <p:nvPr userDrawn="1"/>
          </p:nvGrpSpPr>
          <p:grpSpPr bwMode="auto">
            <a:xfrm>
              <a:off x="4610" y="57"/>
              <a:ext cx="1344" cy="1204"/>
              <a:chOff x="4610" y="57"/>
              <a:chExt cx="1344" cy="1204"/>
            </a:xfrm>
          </p:grpSpPr>
          <p:sp>
            <p:nvSpPr>
              <p:cNvPr id="29738"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endParaRPr lang="en-US"/>
              </a:p>
            </p:txBody>
          </p:sp>
          <p:grpSp>
            <p:nvGrpSpPr>
              <p:cNvPr id="29739" name="Group 43"/>
              <p:cNvGrpSpPr>
                <a:grpSpLocks/>
              </p:cNvGrpSpPr>
              <p:nvPr userDrawn="1"/>
            </p:nvGrpSpPr>
            <p:grpSpPr bwMode="auto">
              <a:xfrm>
                <a:off x="4610" y="57"/>
                <a:ext cx="1344" cy="985"/>
                <a:chOff x="4610" y="57"/>
                <a:chExt cx="1344" cy="985"/>
              </a:xfrm>
            </p:grpSpPr>
            <p:sp>
              <p:nvSpPr>
                <p:cNvPr id="29740"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endParaRPr lang="en-US"/>
                </a:p>
              </p:txBody>
            </p:sp>
            <p:sp>
              <p:nvSpPr>
                <p:cNvPr id="29741" name="Freeform 45"/>
                <p:cNvSpPr>
                  <a:spLocks/>
                </p:cNvSpPr>
                <p:nvPr userDrawn="1"/>
              </p:nvSpPr>
              <p:spPr bwMode="auto">
                <a:xfrm rot="-3172564">
                  <a:off x="5048" y="332"/>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endParaRPr lang="en-US"/>
                </a:p>
              </p:txBody>
            </p:sp>
            <p:sp>
              <p:nvSpPr>
                <p:cNvPr id="29742" name="Freeform 46"/>
                <p:cNvSpPr>
                  <a:spLocks/>
                </p:cNvSpPr>
                <p:nvPr userDrawn="1"/>
              </p:nvSpPr>
              <p:spPr bwMode="auto">
                <a:xfrm rot="-3172564">
                  <a:off x="4858" y="182"/>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endParaRPr lang="en-US"/>
                </a:p>
              </p:txBody>
            </p:sp>
            <p:sp>
              <p:nvSpPr>
                <p:cNvPr id="29743"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endParaRPr lang="en-US"/>
                </a:p>
              </p:txBody>
            </p:sp>
            <p:sp>
              <p:nvSpPr>
                <p:cNvPr id="29744" name="Freeform 48"/>
                <p:cNvSpPr>
                  <a:spLocks/>
                </p:cNvSpPr>
                <p:nvPr userDrawn="1"/>
              </p:nvSpPr>
              <p:spPr bwMode="auto">
                <a:xfrm rot="-3172564">
                  <a:off x="5297" y="897"/>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endParaRPr lang="en-US"/>
                </a:p>
              </p:txBody>
            </p:sp>
            <p:sp>
              <p:nvSpPr>
                <p:cNvPr id="29745" name="Freeform 49"/>
                <p:cNvSpPr>
                  <a:spLocks/>
                </p:cNvSpPr>
                <p:nvPr userDrawn="1"/>
              </p:nvSpPr>
              <p:spPr bwMode="auto">
                <a:xfrm rot="-3172564">
                  <a:off x="5253" y="806"/>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endParaRPr lang="en-US"/>
                </a:p>
              </p:txBody>
            </p:sp>
            <p:sp>
              <p:nvSpPr>
                <p:cNvPr id="29746"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endParaRPr lang="en-US"/>
                </a:p>
              </p:txBody>
            </p:sp>
            <p:sp>
              <p:nvSpPr>
                <p:cNvPr id="29747" name="Freeform 51"/>
                <p:cNvSpPr>
                  <a:spLocks/>
                </p:cNvSpPr>
                <p:nvPr userDrawn="1"/>
              </p:nvSpPr>
              <p:spPr bwMode="auto">
                <a:xfrm rot="-3172564">
                  <a:off x="4948" y="142"/>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endParaRPr lang="en-US"/>
                </a:p>
              </p:txBody>
            </p:sp>
          </p:grpSp>
        </p:grpSp>
        <p:sp>
          <p:nvSpPr>
            <p:cNvPr id="29748"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timing>
    <p:tnLst>
      <p:par>
        <p:cTn id="1" dur="indefinite" restart="never" nodeType="tmRoot"/>
      </p:par>
    </p:tnLst>
  </p:timing>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itchFamily="66" charset="0"/>
        </a:defRPr>
      </a:lvl2pPr>
      <a:lvl3pPr algn="ctr" rtl="0" fontAlgn="base">
        <a:spcBef>
          <a:spcPct val="0"/>
        </a:spcBef>
        <a:spcAft>
          <a:spcPct val="0"/>
        </a:spcAft>
        <a:defRPr sz="4400">
          <a:solidFill>
            <a:schemeClr val="tx1"/>
          </a:solidFill>
          <a:latin typeface="Comic Sans MS" pitchFamily="66" charset="0"/>
        </a:defRPr>
      </a:lvl3pPr>
      <a:lvl4pPr algn="ctr" rtl="0" fontAlgn="base">
        <a:spcBef>
          <a:spcPct val="0"/>
        </a:spcBef>
        <a:spcAft>
          <a:spcPct val="0"/>
        </a:spcAft>
        <a:defRPr sz="4400">
          <a:solidFill>
            <a:schemeClr val="tx1"/>
          </a:solidFill>
          <a:latin typeface="Comic Sans MS" pitchFamily="66" charset="0"/>
        </a:defRPr>
      </a:lvl4pPr>
      <a:lvl5pPr algn="ctr" rtl="0" fontAlgn="base">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ilovethatteachingidea.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143000" y="2057400"/>
            <a:ext cx="6870700" cy="1600200"/>
          </a:xfrm>
        </p:spPr>
        <p:txBody>
          <a:bodyPr/>
          <a:lstStyle/>
          <a:p>
            <a:r>
              <a:rPr lang="en-US" dirty="0" smtClean="0"/>
              <a:t>Lecture 7</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box(in)">
                                      <p:cBhvr>
                                        <p:cTn id="7" dur="500"/>
                                        <p:tgtEl>
                                          <p:spTgt spid="47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990600" y="457200"/>
            <a:ext cx="6934200" cy="1905000"/>
          </a:xfrm>
        </p:spPr>
        <p:txBody>
          <a:bodyPr/>
          <a:lstStyle/>
          <a:p>
            <a:r>
              <a:rPr lang="en-US" sz="4800" b="1" dirty="0" smtClean="0">
                <a:effectLst>
                  <a:outerShdw blurRad="38100" dist="38100" dir="2700000" algn="tl">
                    <a:srgbClr val="000000">
                      <a:alpha val="43137"/>
                    </a:srgbClr>
                  </a:outerShdw>
                </a:effectLst>
                <a:latin typeface="Papyrus" pitchFamily="66" charset="0"/>
              </a:rPr>
              <a:t>Teaching</a:t>
            </a:r>
            <a:br>
              <a:rPr lang="en-US" sz="4800" b="1" dirty="0" smtClean="0">
                <a:effectLst>
                  <a:outerShdw blurRad="38100" dist="38100" dir="2700000" algn="tl">
                    <a:srgbClr val="000000">
                      <a:alpha val="43137"/>
                    </a:srgbClr>
                  </a:outerShdw>
                </a:effectLst>
                <a:latin typeface="Papyrus" pitchFamily="66" charset="0"/>
              </a:rPr>
            </a:br>
            <a:r>
              <a:rPr lang="en-US" sz="4800" b="1" dirty="0" smtClean="0">
                <a:solidFill>
                  <a:srgbClr val="193BE5"/>
                </a:solidFill>
                <a:effectLst>
                  <a:outerShdw blurRad="38100" dist="38100" dir="2700000" algn="tl">
                    <a:srgbClr val="000000">
                      <a:alpha val="43137"/>
                    </a:srgbClr>
                  </a:outerShdw>
                </a:effectLst>
                <a:latin typeface="Papyrus" pitchFamily="66" charset="0"/>
              </a:rPr>
              <a:t>Morality</a:t>
            </a:r>
            <a:r>
              <a:rPr lang="en-US" sz="4800" b="1" dirty="0" smtClean="0">
                <a:effectLst>
                  <a:outerShdw blurRad="38100" dist="38100" dir="2700000" algn="tl">
                    <a:srgbClr val="000000">
                      <a:alpha val="43137"/>
                    </a:srgbClr>
                  </a:outerShdw>
                </a:effectLst>
                <a:latin typeface="Papyrus" pitchFamily="66" charset="0"/>
              </a:rPr>
              <a:t> </a:t>
            </a:r>
            <a:r>
              <a:rPr lang="en-US" sz="4800" b="1" dirty="0">
                <a:effectLst>
                  <a:outerShdw blurRad="38100" dist="38100" dir="2700000" algn="tl">
                    <a:srgbClr val="000000">
                      <a:alpha val="43137"/>
                    </a:srgbClr>
                  </a:outerShdw>
                </a:effectLst>
                <a:latin typeface="Papyrus" pitchFamily="66" charset="0"/>
              </a:rPr>
              <a:t>and </a:t>
            </a:r>
            <a:r>
              <a:rPr lang="en-US" sz="4800" b="1" dirty="0">
                <a:solidFill>
                  <a:srgbClr val="193BE5"/>
                </a:solidFill>
                <a:effectLst>
                  <a:outerShdw blurRad="38100" dist="38100" dir="2700000" algn="tl">
                    <a:srgbClr val="000000">
                      <a:alpha val="43137"/>
                    </a:srgbClr>
                  </a:outerShdw>
                </a:effectLst>
                <a:latin typeface="Papyrus" pitchFamily="66" charset="0"/>
              </a:rPr>
              <a:t>Values</a:t>
            </a:r>
            <a:r>
              <a:rPr lang="en-US" sz="4800" b="1" dirty="0">
                <a:effectLst>
                  <a:outerShdw blurRad="38100" dist="38100" dir="2700000" algn="tl">
                    <a:srgbClr val="000000">
                      <a:alpha val="43137"/>
                    </a:srgbClr>
                  </a:outerShdw>
                </a:effectLst>
                <a:latin typeface="Papyrus" pitchFamily="66" charset="0"/>
              </a:rPr>
              <a:t> In </a:t>
            </a:r>
            <a:r>
              <a:rPr lang="en-US" sz="4800" b="1" dirty="0" smtClean="0">
                <a:effectLst>
                  <a:outerShdw blurRad="38100" dist="38100" dir="2700000" algn="tl">
                    <a:srgbClr val="000000">
                      <a:alpha val="43137"/>
                    </a:srgbClr>
                  </a:outerShdw>
                </a:effectLst>
                <a:latin typeface="Papyrus" pitchFamily="66" charset="0"/>
              </a:rPr>
              <a:t>Early Life</a:t>
            </a:r>
            <a:endParaRPr lang="en-US" sz="4800" b="1" dirty="0">
              <a:effectLst>
                <a:outerShdw blurRad="38100" dist="38100" dir="2700000" algn="tl">
                  <a:srgbClr val="000000">
                    <a:alpha val="43137"/>
                  </a:srgbClr>
                </a:outerShdw>
              </a:effectLst>
              <a:latin typeface="Papyrus" pitchFamily="66" charset="0"/>
            </a:endParaRPr>
          </a:p>
        </p:txBody>
      </p:sp>
      <p:pic>
        <p:nvPicPr>
          <p:cNvPr id="7" name="Content Placeholder 6" descr="Ed_concStrands.jpg"/>
          <p:cNvPicPr>
            <a:picLocks noGrp="1" noChangeAspect="1"/>
          </p:cNvPicPr>
          <p:nvPr>
            <p:ph sz="half" idx="2"/>
          </p:nvPr>
        </p:nvPicPr>
        <p:blipFill>
          <a:blip r:embed="rId2"/>
          <a:stretch>
            <a:fillRect/>
          </a:stretch>
        </p:blipFill>
        <p:spPr>
          <a:xfrm>
            <a:off x="2743200" y="2438400"/>
            <a:ext cx="3352800" cy="3352800"/>
          </a:xfr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457200"/>
            <a:ext cx="6934200" cy="990600"/>
          </a:xfrm>
        </p:spPr>
        <p:txBody>
          <a:bodyPr/>
          <a:lstStyle/>
          <a:p>
            <a:r>
              <a:rPr lang="en-US"/>
              <a:t>Definition of Morals</a:t>
            </a:r>
          </a:p>
        </p:txBody>
      </p:sp>
      <p:sp>
        <p:nvSpPr>
          <p:cNvPr id="31747" name="Rectangle 3"/>
          <p:cNvSpPr>
            <a:spLocks noGrp="1" noChangeArrowheads="1"/>
          </p:cNvSpPr>
          <p:nvPr>
            <p:ph type="body" idx="1"/>
          </p:nvPr>
        </p:nvSpPr>
        <p:spPr/>
        <p:txBody>
          <a:bodyPr/>
          <a:lstStyle/>
          <a:p>
            <a:r>
              <a:rPr lang="en-US"/>
              <a:t>Morals are the rules which people use to guide their behavior and thinking.  </a:t>
            </a:r>
          </a:p>
          <a:p>
            <a:endParaRPr lang="en-US"/>
          </a:p>
          <a:p>
            <a:r>
              <a:rPr lang="en-US"/>
              <a:t>When an individual is dealing with, or capable of distinguishing between, right and wrong.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blinds(horizontal)">
                                      <p:cBhvr>
                                        <p:cTn id="7" dur="5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 calcmode="lin" valueType="num">
                                      <p:cBhvr additive="base">
                                        <p:cTn id="12" dur="5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1747">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 calcmode="lin" valueType="num">
                                      <p:cBhvr additive="base">
                                        <p:cTn id="17" dur="5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17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7"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Definition of Values</a:t>
            </a:r>
          </a:p>
        </p:txBody>
      </p:sp>
      <p:sp>
        <p:nvSpPr>
          <p:cNvPr id="47107" name="Rectangle 3"/>
          <p:cNvSpPr>
            <a:spLocks noGrp="1" noChangeArrowheads="1"/>
          </p:cNvSpPr>
          <p:nvPr>
            <p:ph type="body" idx="1"/>
          </p:nvPr>
        </p:nvSpPr>
        <p:spPr>
          <a:xfrm>
            <a:off x="685800" y="2514600"/>
            <a:ext cx="7696200" cy="2971800"/>
          </a:xfrm>
        </p:spPr>
        <p:txBody>
          <a:bodyPr/>
          <a:lstStyle/>
          <a:p>
            <a:pPr marL="609600" indent="-609600"/>
            <a:r>
              <a:rPr lang="en-US"/>
              <a:t>A principle, standard, or quality considered worthwhile or desirable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box(in)">
                                      <p:cBhvr>
                                        <p:cTn id="7" dur="500"/>
                                        <p:tgtEl>
                                          <p:spTgt spid="4710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7107">
                                            <p:txEl>
                                              <p:pRg st="0" end="0"/>
                                            </p:txEl>
                                          </p:spTgt>
                                        </p:tgtEl>
                                        <p:attrNameLst>
                                          <p:attrName>style.visibility</p:attrName>
                                        </p:attrNameLst>
                                      </p:cBhvr>
                                      <p:to>
                                        <p:strVal val="visible"/>
                                      </p:to>
                                    </p:set>
                                    <p:anim calcmode="lin" valueType="num">
                                      <p:cBhvr>
                                        <p:cTn id="12" dur="1000" fill="hold"/>
                                        <p:tgtEl>
                                          <p:spTgt spid="47107">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47107">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71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7"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533400" y="533400"/>
            <a:ext cx="6870700" cy="914400"/>
          </a:xfrm>
        </p:spPr>
        <p:txBody>
          <a:bodyPr/>
          <a:lstStyle/>
          <a:p>
            <a:r>
              <a:rPr lang="en-US"/>
              <a:t>Morals and Values</a:t>
            </a:r>
          </a:p>
        </p:txBody>
      </p:sp>
      <p:sp>
        <p:nvSpPr>
          <p:cNvPr id="82947" name="Rectangle 3"/>
          <p:cNvSpPr>
            <a:spLocks noGrp="1" noChangeArrowheads="1"/>
          </p:cNvSpPr>
          <p:nvPr>
            <p:ph type="body" idx="1"/>
          </p:nvPr>
        </p:nvSpPr>
        <p:spPr>
          <a:xfrm>
            <a:off x="685800" y="1524000"/>
            <a:ext cx="7620000" cy="4267200"/>
          </a:xfrm>
        </p:spPr>
        <p:txBody>
          <a:bodyPr/>
          <a:lstStyle/>
          <a:p>
            <a:pPr>
              <a:lnSpc>
                <a:spcPct val="80000"/>
              </a:lnSpc>
            </a:pPr>
            <a:r>
              <a:rPr lang="en-US" sz="2800" dirty="0"/>
              <a:t>Our children are taught in various environments- at home, at school, at </a:t>
            </a:r>
            <a:r>
              <a:rPr lang="en-US" sz="2800" dirty="0" smtClean="0"/>
              <a:t>religious institute</a:t>
            </a:r>
            <a:r>
              <a:rPr lang="en-US" sz="2800" dirty="0" smtClean="0"/>
              <a:t>, </a:t>
            </a:r>
            <a:r>
              <a:rPr lang="en-US" sz="2800" dirty="0"/>
              <a:t>at the movies, and they are taught by reading books or magazines, and by television and their friends.  Whatever they are taught will guide them in their decision making and their problem solving.  </a:t>
            </a:r>
          </a:p>
          <a:p>
            <a:pPr>
              <a:lnSpc>
                <a:spcPct val="80000"/>
              </a:lnSpc>
            </a:pPr>
            <a:r>
              <a:rPr lang="en-US" sz="2800" dirty="0"/>
              <a:t>If morals are not taught our children will make decisions based on immediate needs and desires, and based on emotions, not on sound judgment.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304800"/>
            <a:ext cx="8153400" cy="1143000"/>
          </a:xfrm>
        </p:spPr>
        <p:txBody>
          <a:bodyPr/>
          <a:lstStyle/>
          <a:p>
            <a:r>
              <a:rPr lang="en-US" sz="3200" dirty="0"/>
              <a:t>Percent of Adults Who Support the Teaching of Specific Values</a:t>
            </a:r>
          </a:p>
        </p:txBody>
      </p:sp>
      <p:sp>
        <p:nvSpPr>
          <p:cNvPr id="61443" name="Rectangle 3"/>
          <p:cNvSpPr>
            <a:spLocks noGrp="1" noChangeArrowheads="1"/>
          </p:cNvSpPr>
          <p:nvPr>
            <p:ph type="body" idx="1"/>
          </p:nvPr>
        </p:nvSpPr>
        <p:spPr/>
        <p:txBody>
          <a:bodyPr/>
          <a:lstStyle/>
          <a:p>
            <a:pPr algn="just">
              <a:lnSpc>
                <a:spcPct val="90000"/>
              </a:lnSpc>
            </a:pPr>
            <a:endParaRPr lang="en-US" sz="1800" dirty="0"/>
          </a:p>
          <a:p>
            <a:pPr algn="just">
              <a:lnSpc>
                <a:spcPct val="80000"/>
              </a:lnSpc>
              <a:buNone/>
            </a:pPr>
            <a:r>
              <a:rPr lang="en-US" sz="2400" dirty="0" smtClean="0"/>
              <a:t>   The </a:t>
            </a:r>
            <a:r>
              <a:rPr lang="en-US" sz="2400" dirty="0"/>
              <a:t>findings of one study indicate that the top five values that are thought to be the most important values to be taught are:</a:t>
            </a:r>
          </a:p>
          <a:p>
            <a:pPr lvl="1" algn="just">
              <a:lnSpc>
                <a:spcPct val="80000"/>
              </a:lnSpc>
            </a:pPr>
            <a:r>
              <a:rPr lang="en-US" sz="2400" dirty="0"/>
              <a:t>Personal responsibility</a:t>
            </a:r>
            <a:r>
              <a:rPr lang="en-US" sz="2400" dirty="0" smtClean="0"/>
              <a:t>…………		97</a:t>
            </a:r>
            <a:r>
              <a:rPr lang="en-US" sz="2400" dirty="0"/>
              <a:t>%</a:t>
            </a:r>
          </a:p>
          <a:p>
            <a:pPr lvl="1" algn="just">
              <a:lnSpc>
                <a:spcPct val="80000"/>
              </a:lnSpc>
            </a:pPr>
            <a:r>
              <a:rPr lang="en-US" sz="2400" dirty="0"/>
              <a:t>Strong work ethic</a:t>
            </a:r>
            <a:r>
              <a:rPr lang="en-US" sz="2400" dirty="0" smtClean="0"/>
              <a:t>…………………		96</a:t>
            </a:r>
            <a:r>
              <a:rPr lang="en-US" sz="2400" dirty="0"/>
              <a:t>%</a:t>
            </a:r>
          </a:p>
          <a:p>
            <a:pPr lvl="1" algn="just">
              <a:lnSpc>
                <a:spcPct val="80000"/>
              </a:lnSpc>
            </a:pPr>
            <a:r>
              <a:rPr lang="en-US" sz="2400" dirty="0"/>
              <a:t>Honesty</a:t>
            </a:r>
            <a:r>
              <a:rPr lang="en-US" sz="2400" dirty="0" smtClean="0"/>
              <a:t>……………………………………	96</a:t>
            </a:r>
            <a:r>
              <a:rPr lang="en-US" sz="2400" dirty="0"/>
              <a:t>%</a:t>
            </a:r>
          </a:p>
          <a:p>
            <a:pPr lvl="1" algn="just">
              <a:lnSpc>
                <a:spcPct val="80000"/>
              </a:lnSpc>
            </a:pPr>
            <a:r>
              <a:rPr lang="en-US" sz="2400" dirty="0"/>
              <a:t>Democracy</a:t>
            </a:r>
            <a:r>
              <a:rPr lang="en-US" sz="2400" dirty="0" smtClean="0"/>
              <a:t>………………………………	95</a:t>
            </a:r>
            <a:r>
              <a:rPr lang="en-US" sz="2400" dirty="0"/>
              <a:t>%</a:t>
            </a:r>
          </a:p>
          <a:p>
            <a:pPr lvl="1" algn="just">
              <a:lnSpc>
                <a:spcPct val="80000"/>
              </a:lnSpc>
            </a:pPr>
            <a:r>
              <a:rPr lang="en-US" sz="2400" dirty="0"/>
              <a:t>Acceptance of people </a:t>
            </a:r>
            <a:r>
              <a:rPr lang="en-US" sz="2400" dirty="0" smtClean="0"/>
              <a:t>of different</a:t>
            </a:r>
          </a:p>
          <a:p>
            <a:pPr lvl="1" algn="just">
              <a:lnSpc>
                <a:spcPct val="80000"/>
              </a:lnSpc>
              <a:buNone/>
            </a:pPr>
            <a:r>
              <a:rPr lang="en-US" dirty="0"/>
              <a:t> </a:t>
            </a:r>
            <a:r>
              <a:rPr lang="en-US" dirty="0" smtClean="0"/>
              <a:t> </a:t>
            </a:r>
            <a:r>
              <a:rPr lang="en-US" sz="2400" dirty="0" smtClean="0"/>
              <a:t> </a:t>
            </a:r>
            <a:r>
              <a:rPr lang="en-US" sz="2400" dirty="0"/>
              <a:t>races and ethnic </a:t>
            </a:r>
            <a:r>
              <a:rPr lang="en-US" sz="2400" dirty="0" smtClean="0"/>
              <a:t>backgrounds </a:t>
            </a:r>
            <a:r>
              <a:rPr lang="en-US" dirty="0" smtClean="0"/>
              <a:t>…………… 91</a:t>
            </a:r>
            <a:r>
              <a:rPr lang="en-US" dirty="0"/>
              <a:t>%</a:t>
            </a:r>
            <a:endParaRPr lang="en-US" sz="2400" dirty="0"/>
          </a:p>
          <a:p>
            <a:pPr algn="just">
              <a:lnSpc>
                <a:spcPct val="90000"/>
              </a:lnSpc>
            </a:pPr>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slide(fromBottom)">
                                      <p:cBhvr>
                                        <p:cTn id="7" dur="500"/>
                                        <p:tgtEl>
                                          <p:spTgt spid="6144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 calcmode="lin" valueType="num">
                                      <p:cBhvr additive="base">
                                        <p:cTn id="12" dur="5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144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61443">
                                            <p:txEl>
                                              <p:pRg st="2" end="2"/>
                                            </p:txEl>
                                          </p:spTgt>
                                        </p:tgtEl>
                                        <p:attrNameLst>
                                          <p:attrName>style.visibility</p:attrName>
                                        </p:attrNameLst>
                                      </p:cBhvr>
                                      <p:to>
                                        <p:strVal val="visible"/>
                                      </p:to>
                                    </p:set>
                                    <p:anim calcmode="lin" valueType="num">
                                      <p:cBhvr additive="base">
                                        <p:cTn id="16" dur="5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1443">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1443">
                                            <p:txEl>
                                              <p:pRg st="3" end="3"/>
                                            </p:txEl>
                                          </p:spTgt>
                                        </p:tgtEl>
                                        <p:attrNameLst>
                                          <p:attrName>style.visibility</p:attrName>
                                        </p:attrNameLst>
                                      </p:cBhvr>
                                      <p:to>
                                        <p:strVal val="visible"/>
                                      </p:to>
                                    </p:set>
                                    <p:anim calcmode="lin" valueType="num">
                                      <p:cBhvr additive="base">
                                        <p:cTn id="20" dur="5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1443">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61443">
                                            <p:txEl>
                                              <p:pRg st="4" end="4"/>
                                            </p:txEl>
                                          </p:spTgt>
                                        </p:tgtEl>
                                        <p:attrNameLst>
                                          <p:attrName>style.visibility</p:attrName>
                                        </p:attrNameLst>
                                      </p:cBhvr>
                                      <p:to>
                                        <p:strVal val="visible"/>
                                      </p:to>
                                    </p:set>
                                    <p:anim calcmode="lin" valueType="num">
                                      <p:cBhvr additive="base">
                                        <p:cTn id="24" dur="500" fill="hold"/>
                                        <p:tgtEl>
                                          <p:spTgt spid="6144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61443">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1443">
                                            <p:txEl>
                                              <p:pRg st="5" end="5"/>
                                            </p:txEl>
                                          </p:spTgt>
                                        </p:tgtEl>
                                        <p:attrNameLst>
                                          <p:attrName>style.visibility</p:attrName>
                                        </p:attrNameLst>
                                      </p:cBhvr>
                                      <p:to>
                                        <p:strVal val="visible"/>
                                      </p:to>
                                    </p:set>
                                    <p:anim calcmode="lin" valueType="num">
                                      <p:cBhvr additive="base">
                                        <p:cTn id="28" dur="500" fill="hold"/>
                                        <p:tgtEl>
                                          <p:spTgt spid="61443">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1443">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61443">
                                            <p:txEl>
                                              <p:pRg st="6" end="6"/>
                                            </p:txEl>
                                          </p:spTgt>
                                        </p:tgtEl>
                                        <p:attrNameLst>
                                          <p:attrName>style.visibility</p:attrName>
                                        </p:attrNameLst>
                                      </p:cBhvr>
                                      <p:to>
                                        <p:strVal val="visible"/>
                                      </p:to>
                                    </p:set>
                                    <p:anim calcmode="lin" valueType="num">
                                      <p:cBhvr additive="base">
                                        <p:cTn id="32" dur="500" fill="hold"/>
                                        <p:tgtEl>
                                          <p:spTgt spid="6144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1443">
                                            <p:txEl>
                                              <p:pRg st="6" end="6"/>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61443">
                                            <p:txEl>
                                              <p:pRg st="7" end="7"/>
                                            </p:txEl>
                                          </p:spTgt>
                                        </p:tgtEl>
                                        <p:attrNameLst>
                                          <p:attrName>style.visibility</p:attrName>
                                        </p:attrNameLst>
                                      </p:cBhvr>
                                      <p:to>
                                        <p:strVal val="visible"/>
                                      </p:to>
                                    </p:set>
                                    <p:anim calcmode="lin" valueType="num">
                                      <p:cBhvr additive="base">
                                        <p:cTn id="36" dur="500" fill="hold"/>
                                        <p:tgtEl>
                                          <p:spTgt spid="6144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144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Some Stats…</a:t>
            </a:r>
            <a:br>
              <a:rPr lang="en-US"/>
            </a:br>
            <a:endParaRPr lang="en-US"/>
          </a:p>
        </p:txBody>
      </p:sp>
      <p:sp>
        <p:nvSpPr>
          <p:cNvPr id="63491" name="Rectangle 3"/>
          <p:cNvSpPr>
            <a:spLocks noGrp="1" noChangeArrowheads="1"/>
          </p:cNvSpPr>
          <p:nvPr>
            <p:ph type="body" idx="1"/>
          </p:nvPr>
        </p:nvSpPr>
        <p:spPr/>
        <p:txBody>
          <a:bodyPr/>
          <a:lstStyle/>
          <a:p>
            <a:r>
              <a:rPr lang="en-US" dirty="0" smtClean="0"/>
              <a:t>91</a:t>
            </a:r>
            <a:r>
              <a:rPr lang="en-US" dirty="0"/>
              <a:t>% thought that schools should emphasize character education, teaching students values such as respect for others, personal responsibility, and citizenship.</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wedge">
                                      <p:cBhvr>
                                        <p:cTn id="7" dur="2000"/>
                                        <p:tgtEl>
                                          <p:spTgt spid="6349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3491">
                                            <p:txEl>
                                              <p:pRg st="0" end="0"/>
                                            </p:txEl>
                                          </p:spTgt>
                                        </p:tgtEl>
                                        <p:attrNameLst>
                                          <p:attrName>style.visibility</p:attrName>
                                        </p:attrNameLst>
                                      </p:cBhvr>
                                      <p:to>
                                        <p:strVal val="visible"/>
                                      </p:to>
                                    </p:set>
                                    <p:animEffect transition="in" filter="randombar(horizontal)">
                                      <p:cBhvr>
                                        <p:cTn id="12" dur="500"/>
                                        <p:tgtEl>
                                          <p:spTgt spid="634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sz="3200" dirty="0"/>
              <a:t>A poll </a:t>
            </a:r>
            <a:r>
              <a:rPr lang="en-US" sz="3200" dirty="0" smtClean="0"/>
              <a:t>found</a:t>
            </a:r>
            <a:r>
              <a:rPr lang="en-US" sz="3200" dirty="0"/>
              <a:t>…</a:t>
            </a:r>
            <a:br>
              <a:rPr lang="en-US" sz="3200" dirty="0"/>
            </a:br>
            <a:endParaRPr lang="en-US" sz="3200" dirty="0"/>
          </a:p>
        </p:txBody>
      </p:sp>
      <p:sp>
        <p:nvSpPr>
          <p:cNvPr id="64515" name="Rectangle 3"/>
          <p:cNvSpPr>
            <a:spLocks noGrp="1" noChangeArrowheads="1"/>
          </p:cNvSpPr>
          <p:nvPr>
            <p:ph type="body" idx="1"/>
          </p:nvPr>
        </p:nvSpPr>
        <p:spPr/>
        <p:txBody>
          <a:bodyPr/>
          <a:lstStyle/>
          <a:p>
            <a:r>
              <a:rPr lang="en-US" sz="2400" dirty="0"/>
              <a:t>Morality and values topped the list of issues of most concern to the </a:t>
            </a:r>
            <a:r>
              <a:rPr lang="en-US" sz="2400" dirty="0" smtClean="0"/>
              <a:t>public</a:t>
            </a:r>
            <a:r>
              <a:rPr lang="en-US" sz="2400" dirty="0"/>
              <a:t>.</a:t>
            </a:r>
          </a:p>
          <a:p>
            <a:r>
              <a:rPr lang="en-US" sz="2400" dirty="0"/>
              <a:t>The most pressing issues were said to be:</a:t>
            </a:r>
          </a:p>
          <a:p>
            <a:pPr lvl="1"/>
            <a:r>
              <a:rPr lang="en-US" sz="2400" dirty="0"/>
              <a:t>Morality and values..........36%</a:t>
            </a:r>
          </a:p>
          <a:p>
            <a:pPr lvl="1"/>
            <a:r>
              <a:rPr lang="en-US" sz="2400" dirty="0"/>
              <a:t>Education............................27%</a:t>
            </a:r>
          </a:p>
          <a:p>
            <a:pPr lvl="1"/>
            <a:r>
              <a:rPr lang="en-US" sz="2400" dirty="0"/>
              <a:t>Health Care........................17%</a:t>
            </a:r>
          </a:p>
          <a:p>
            <a:pPr lvl="1"/>
            <a:r>
              <a:rPr lang="en-US" sz="2400" dirty="0"/>
              <a:t>Crime....................................13%</a:t>
            </a:r>
          </a:p>
          <a:p>
            <a:pPr lvl="1"/>
            <a:r>
              <a:rPr lang="en-US" sz="2400" dirty="0"/>
              <a:t>Taxes.....................................6% </a:t>
            </a:r>
          </a:p>
          <a:p>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plus(in)">
                                      <p:cBhvr>
                                        <p:cTn id="7" dur="2000"/>
                                        <p:tgtEl>
                                          <p:spTgt spid="645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4515">
                                            <p:txEl>
                                              <p:pRg st="0" end="0"/>
                                            </p:txEl>
                                          </p:spTgt>
                                        </p:tgtEl>
                                        <p:attrNameLst>
                                          <p:attrName>style.visibility</p:attrName>
                                        </p:attrNameLst>
                                      </p:cBhvr>
                                      <p:to>
                                        <p:strVal val="visible"/>
                                      </p:to>
                                    </p:set>
                                    <p:animEffect transition="in" filter="wipe(down)">
                                      <p:cBhvr>
                                        <p:cTn id="12" dur="500"/>
                                        <p:tgtEl>
                                          <p:spTgt spid="64515">
                                            <p:txEl>
                                              <p:pRg st="0" end="0"/>
                                            </p:txEl>
                                          </p:spTgt>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64515">
                                            <p:txEl>
                                              <p:pRg st="1" end="1"/>
                                            </p:txEl>
                                          </p:spTgt>
                                        </p:tgtEl>
                                        <p:attrNameLst>
                                          <p:attrName>style.visibility</p:attrName>
                                        </p:attrNameLst>
                                      </p:cBhvr>
                                      <p:to>
                                        <p:strVal val="visible"/>
                                      </p:to>
                                    </p:set>
                                    <p:animEffect transition="in" filter="wipe(down)">
                                      <p:cBhvr>
                                        <p:cTn id="16" dur="500"/>
                                        <p:tgtEl>
                                          <p:spTgt spid="64515">
                                            <p:txEl>
                                              <p:pRg st="1" end="1"/>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4515">
                                            <p:txEl>
                                              <p:pRg st="2" end="2"/>
                                            </p:txEl>
                                          </p:spTgt>
                                        </p:tgtEl>
                                        <p:attrNameLst>
                                          <p:attrName>style.visibility</p:attrName>
                                        </p:attrNameLst>
                                      </p:cBhvr>
                                      <p:to>
                                        <p:strVal val="visible"/>
                                      </p:to>
                                    </p:set>
                                    <p:animEffect transition="in" filter="wipe(down)">
                                      <p:cBhvr>
                                        <p:cTn id="19" dur="500"/>
                                        <p:tgtEl>
                                          <p:spTgt spid="64515">
                                            <p:txEl>
                                              <p:pRg st="2" end="2"/>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4515">
                                            <p:txEl>
                                              <p:pRg st="3" end="3"/>
                                            </p:txEl>
                                          </p:spTgt>
                                        </p:tgtEl>
                                        <p:attrNameLst>
                                          <p:attrName>style.visibility</p:attrName>
                                        </p:attrNameLst>
                                      </p:cBhvr>
                                      <p:to>
                                        <p:strVal val="visible"/>
                                      </p:to>
                                    </p:set>
                                    <p:animEffect transition="in" filter="wipe(down)">
                                      <p:cBhvr>
                                        <p:cTn id="22" dur="500"/>
                                        <p:tgtEl>
                                          <p:spTgt spid="64515">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4515">
                                            <p:txEl>
                                              <p:pRg st="4" end="4"/>
                                            </p:txEl>
                                          </p:spTgt>
                                        </p:tgtEl>
                                        <p:attrNameLst>
                                          <p:attrName>style.visibility</p:attrName>
                                        </p:attrNameLst>
                                      </p:cBhvr>
                                      <p:to>
                                        <p:strVal val="visible"/>
                                      </p:to>
                                    </p:set>
                                    <p:animEffect transition="in" filter="wipe(down)">
                                      <p:cBhvr>
                                        <p:cTn id="25" dur="500"/>
                                        <p:tgtEl>
                                          <p:spTgt spid="64515">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4515">
                                            <p:txEl>
                                              <p:pRg st="5" end="5"/>
                                            </p:txEl>
                                          </p:spTgt>
                                        </p:tgtEl>
                                        <p:attrNameLst>
                                          <p:attrName>style.visibility</p:attrName>
                                        </p:attrNameLst>
                                      </p:cBhvr>
                                      <p:to>
                                        <p:strVal val="visible"/>
                                      </p:to>
                                    </p:set>
                                    <p:animEffect transition="in" filter="wipe(down)">
                                      <p:cBhvr>
                                        <p:cTn id="28" dur="500"/>
                                        <p:tgtEl>
                                          <p:spTgt spid="64515">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4515">
                                            <p:txEl>
                                              <p:pRg st="6" end="6"/>
                                            </p:txEl>
                                          </p:spTgt>
                                        </p:tgtEl>
                                        <p:attrNameLst>
                                          <p:attrName>style.visibility</p:attrName>
                                        </p:attrNameLst>
                                      </p:cBhvr>
                                      <p:to>
                                        <p:strVal val="visible"/>
                                      </p:to>
                                    </p:set>
                                    <p:animEffect transition="in" filter="wipe(down)">
                                      <p:cBhvr>
                                        <p:cTn id="31" dur="500"/>
                                        <p:tgtEl>
                                          <p:spTgt spid="64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P spid="6451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152400"/>
            <a:ext cx="7924800" cy="762000"/>
          </a:xfrm>
        </p:spPr>
        <p:txBody>
          <a:bodyPr/>
          <a:lstStyle/>
          <a:p>
            <a:pPr algn="l"/>
            <a:r>
              <a:rPr lang="en-US" sz="4000" dirty="0" smtClean="0"/>
              <a:t>The </a:t>
            </a:r>
            <a:r>
              <a:rPr lang="en-US" sz="4000" dirty="0"/>
              <a:t>Shell Poll</a:t>
            </a:r>
          </a:p>
        </p:txBody>
      </p:sp>
      <p:sp>
        <p:nvSpPr>
          <p:cNvPr id="39939" name="Rectangle 3"/>
          <p:cNvSpPr>
            <a:spLocks noGrp="1" noChangeArrowheads="1"/>
          </p:cNvSpPr>
          <p:nvPr>
            <p:ph type="body" idx="1"/>
          </p:nvPr>
        </p:nvSpPr>
        <p:spPr>
          <a:xfrm>
            <a:off x="304800" y="1143000"/>
            <a:ext cx="8458200" cy="5334000"/>
          </a:xfrm>
        </p:spPr>
        <p:txBody>
          <a:bodyPr/>
          <a:lstStyle/>
          <a:p>
            <a:pPr algn="just">
              <a:lnSpc>
                <a:spcPct val="80000"/>
              </a:lnSpc>
              <a:buFontTx/>
              <a:buChar char="o"/>
            </a:pPr>
            <a:r>
              <a:rPr lang="en-US"/>
              <a:t>The study suggests that the three values that are most endangered in America are respect, responsibility, and honesty.</a:t>
            </a:r>
          </a:p>
          <a:p>
            <a:pPr algn="just">
              <a:lnSpc>
                <a:spcPct val="80000"/>
              </a:lnSpc>
              <a:buFontTx/>
              <a:buChar char="o"/>
            </a:pPr>
            <a:r>
              <a:rPr lang="en-US"/>
              <a:t>Large majorities feel that the nation has become weaker in terms of respect for other people (74%), respect for the law (77%), and respect for authority (86%).</a:t>
            </a:r>
          </a:p>
          <a:p>
            <a:pPr algn="just">
              <a:lnSpc>
                <a:spcPct val="80000"/>
              </a:lnSpc>
              <a:buFontTx/>
              <a:buChar char="o"/>
            </a:pPr>
            <a:r>
              <a:rPr lang="en-US"/>
              <a:t>2/3 also say that society’s standards for acceptable behavior are getting worse.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dissolve">
                                      <p:cBhvr>
                                        <p:cTn id="7" dur="500"/>
                                        <p:tgtEl>
                                          <p:spTgt spid="3993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box(in)">
                                      <p:cBhvr>
                                        <p:cTn id="12" dur="500"/>
                                        <p:tgtEl>
                                          <p:spTgt spid="39939">
                                            <p:txEl>
                                              <p:pRg st="0" end="0"/>
                                            </p:txEl>
                                          </p:spTgt>
                                        </p:tgtEl>
                                      </p:cBhvr>
                                    </p:animEffect>
                                  </p:childTnLst>
                                </p:cTn>
                              </p:par>
                            </p:childTnLst>
                          </p:cTn>
                        </p:par>
                        <p:par>
                          <p:cTn id="13" fill="hold">
                            <p:stCondLst>
                              <p:cond delay="500"/>
                            </p:stCondLst>
                            <p:childTnLst>
                              <p:par>
                                <p:cTn id="14" presetID="4" presetClass="entr" presetSubtype="16" fill="hold" grpId="0" nodeType="afterEffect">
                                  <p:stCondLst>
                                    <p:cond delay="0"/>
                                  </p:stCondLst>
                                  <p:childTnLst>
                                    <p:set>
                                      <p:cBhvr>
                                        <p:cTn id="15" dur="1" fill="hold">
                                          <p:stCondLst>
                                            <p:cond delay="0"/>
                                          </p:stCondLst>
                                        </p:cTn>
                                        <p:tgtEl>
                                          <p:spTgt spid="39939">
                                            <p:txEl>
                                              <p:pRg st="1" end="1"/>
                                            </p:txEl>
                                          </p:spTgt>
                                        </p:tgtEl>
                                        <p:attrNameLst>
                                          <p:attrName>style.visibility</p:attrName>
                                        </p:attrNameLst>
                                      </p:cBhvr>
                                      <p:to>
                                        <p:strVal val="visible"/>
                                      </p:to>
                                    </p:set>
                                    <p:animEffect transition="in" filter="box(in)">
                                      <p:cBhvr>
                                        <p:cTn id="16" dur="500"/>
                                        <p:tgtEl>
                                          <p:spTgt spid="39939">
                                            <p:txEl>
                                              <p:pRg st="1" end="1"/>
                                            </p:txEl>
                                          </p:spTgt>
                                        </p:tgtEl>
                                      </p:cBhvr>
                                    </p:animEffect>
                                  </p:childTnLst>
                                </p:cTn>
                              </p:par>
                            </p:childTnLst>
                          </p:cTn>
                        </p:par>
                        <p:par>
                          <p:cTn id="17" fill="hold">
                            <p:stCondLst>
                              <p:cond delay="1000"/>
                            </p:stCondLst>
                            <p:childTnLst>
                              <p:par>
                                <p:cTn id="18" presetID="4" presetClass="entr" presetSubtype="16" fill="hold" grpId="0" nodeType="afterEffect">
                                  <p:stCondLst>
                                    <p:cond delay="0"/>
                                  </p:stCondLst>
                                  <p:childTnLst>
                                    <p:set>
                                      <p:cBhvr>
                                        <p:cTn id="19" dur="1" fill="hold">
                                          <p:stCondLst>
                                            <p:cond delay="0"/>
                                          </p:stCondLst>
                                        </p:cTn>
                                        <p:tgtEl>
                                          <p:spTgt spid="39939">
                                            <p:txEl>
                                              <p:pRg st="2" end="2"/>
                                            </p:txEl>
                                          </p:spTgt>
                                        </p:tgtEl>
                                        <p:attrNameLst>
                                          <p:attrName>style.visibility</p:attrName>
                                        </p:attrNameLst>
                                      </p:cBhvr>
                                      <p:to>
                                        <p:strVal val="visible"/>
                                      </p:to>
                                    </p:set>
                                    <p:animEffect transition="in" filter="box(in)">
                                      <p:cBhvr>
                                        <p:cTn id="20"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3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p:txBody>
          <a:bodyPr/>
          <a:lstStyle/>
          <a:p>
            <a:pPr algn="ctr">
              <a:buNone/>
            </a:pPr>
            <a:r>
              <a:rPr lang="en-US" sz="3600" b="1" dirty="0" smtClean="0"/>
              <a:t>  There </a:t>
            </a:r>
            <a:r>
              <a:rPr lang="en-US" sz="3600" b="1" dirty="0"/>
              <a:t>were significant findings in the </a:t>
            </a:r>
            <a:r>
              <a:rPr lang="en-US" sz="3600" b="1" dirty="0" smtClean="0"/>
              <a:t>polls </a:t>
            </a:r>
            <a:r>
              <a:rPr lang="en-US" sz="3600" b="1" dirty="0"/>
              <a:t>regarding three different questions.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edge">
                                      <p:cBhvr>
                                        <p:cTn id="7" dur="2000"/>
                                        <p:tgtEl>
                                          <p:spTgt spid="419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Which issue is the most serious problem in America?</a:t>
            </a:r>
          </a:p>
        </p:txBody>
      </p:sp>
      <p:sp>
        <p:nvSpPr>
          <p:cNvPr id="43011" name="Rectangle 3"/>
          <p:cNvSpPr>
            <a:spLocks noGrp="1" noChangeArrowheads="1"/>
          </p:cNvSpPr>
          <p:nvPr>
            <p:ph type="body" idx="1"/>
          </p:nvPr>
        </p:nvSpPr>
        <p:spPr>
          <a:xfrm>
            <a:off x="1828800" y="2057400"/>
            <a:ext cx="5867400" cy="3657600"/>
          </a:xfrm>
        </p:spPr>
        <p:txBody>
          <a:bodyPr/>
          <a:lstStyle/>
          <a:p>
            <a:r>
              <a:rPr lang="en-US"/>
              <a:t>Moral values………………56%</a:t>
            </a:r>
          </a:p>
          <a:p>
            <a:r>
              <a:rPr lang="en-US"/>
              <a:t>Race relations……………14%</a:t>
            </a:r>
          </a:p>
          <a:p>
            <a:r>
              <a:rPr lang="en-US"/>
              <a:t>The environment……….12%</a:t>
            </a:r>
          </a:p>
          <a:p>
            <a:r>
              <a:rPr lang="en-US"/>
              <a:t>The economy………………..7%</a:t>
            </a:r>
          </a:p>
          <a:p>
            <a:r>
              <a:rPr lang="en-US"/>
              <a:t>National defense…………6%</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p:cTn id="7" dur="1000" fill="hold"/>
                                        <p:tgtEl>
                                          <p:spTgt spid="43010"/>
                                        </p:tgtEl>
                                        <p:attrNameLst>
                                          <p:attrName>ppt_w</p:attrName>
                                        </p:attrNameLst>
                                      </p:cBhvr>
                                      <p:tavLst>
                                        <p:tav tm="0">
                                          <p:val>
                                            <p:strVal val="#ppt_w*0.70"/>
                                          </p:val>
                                        </p:tav>
                                        <p:tav tm="100000">
                                          <p:val>
                                            <p:strVal val="#ppt_w"/>
                                          </p:val>
                                        </p:tav>
                                      </p:tavLst>
                                    </p:anim>
                                    <p:anim calcmode="lin" valueType="num">
                                      <p:cBhvr>
                                        <p:cTn id="8" dur="1000" fill="hold"/>
                                        <p:tgtEl>
                                          <p:spTgt spid="43010"/>
                                        </p:tgtEl>
                                        <p:attrNameLst>
                                          <p:attrName>ppt_h</p:attrName>
                                        </p:attrNameLst>
                                      </p:cBhvr>
                                      <p:tavLst>
                                        <p:tav tm="0">
                                          <p:val>
                                            <p:strVal val="#ppt_h"/>
                                          </p:val>
                                        </p:tav>
                                        <p:tav tm="100000">
                                          <p:val>
                                            <p:strVal val="#ppt_h"/>
                                          </p:val>
                                        </p:tav>
                                      </p:tavLst>
                                    </p:anim>
                                    <p:animEffect transition="in" filter="fade">
                                      <p:cBhvr>
                                        <p:cTn id="9" dur="1000"/>
                                        <p:tgtEl>
                                          <p:spTgt spid="43010"/>
                                        </p:tgtEl>
                                      </p:cBhvr>
                                    </p:animEffect>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43011">
                                            <p:txEl>
                                              <p:pRg st="0" end="0"/>
                                            </p:txEl>
                                          </p:spTgt>
                                        </p:tgtEl>
                                        <p:attrNameLst>
                                          <p:attrName>style.visibility</p:attrName>
                                        </p:attrNameLst>
                                      </p:cBhvr>
                                      <p:to>
                                        <p:strVal val="visible"/>
                                      </p:to>
                                    </p:set>
                                    <p:anim calcmode="lin" valueType="num">
                                      <p:cBhvr additive="base">
                                        <p:cTn id="13"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11">
                                            <p:txEl>
                                              <p:pRg st="0" end="0"/>
                                            </p:txEl>
                                          </p:spTgt>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43011">
                                            <p:txEl>
                                              <p:pRg st="1" end="1"/>
                                            </p:txEl>
                                          </p:spTgt>
                                        </p:tgtEl>
                                        <p:attrNameLst>
                                          <p:attrName>style.visibility</p:attrName>
                                        </p:attrNameLst>
                                      </p:cBhvr>
                                      <p:to>
                                        <p:strVal val="visible"/>
                                      </p:to>
                                    </p:set>
                                    <p:anim calcmode="lin" valueType="num">
                                      <p:cBhvr additive="base">
                                        <p:cTn id="18"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3011">
                                            <p:txEl>
                                              <p:pRg st="1" end="1"/>
                                            </p:txEl>
                                          </p:spTgt>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43011">
                                            <p:txEl>
                                              <p:pRg st="2" end="2"/>
                                            </p:txEl>
                                          </p:spTgt>
                                        </p:tgtEl>
                                        <p:attrNameLst>
                                          <p:attrName>style.visibility</p:attrName>
                                        </p:attrNameLst>
                                      </p:cBhvr>
                                      <p:to>
                                        <p:strVal val="visible"/>
                                      </p:to>
                                    </p:set>
                                    <p:anim calcmode="lin" valueType="num">
                                      <p:cBhvr additive="base">
                                        <p:cTn id="23"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3011">
                                            <p:txEl>
                                              <p:pRg st="2" end="2"/>
                                            </p:txEl>
                                          </p:spTgt>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43011">
                                            <p:txEl>
                                              <p:pRg st="3" end="3"/>
                                            </p:txEl>
                                          </p:spTgt>
                                        </p:tgtEl>
                                        <p:attrNameLst>
                                          <p:attrName>style.visibility</p:attrName>
                                        </p:attrNameLst>
                                      </p:cBhvr>
                                      <p:to>
                                        <p:strVal val="visible"/>
                                      </p:to>
                                    </p:set>
                                    <p:anim calcmode="lin" valueType="num">
                                      <p:cBhvr additive="base">
                                        <p:cTn id="28" dur="5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3011">
                                            <p:txEl>
                                              <p:pRg st="3" end="3"/>
                                            </p:txEl>
                                          </p:spTgt>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3011">
                                            <p:txEl>
                                              <p:pRg st="4" end="4"/>
                                            </p:txEl>
                                          </p:spTgt>
                                        </p:tgtEl>
                                        <p:attrNameLst>
                                          <p:attrName>style.visibility</p:attrName>
                                        </p:attrNameLst>
                                      </p:cBhvr>
                                      <p:to>
                                        <p:strVal val="visible"/>
                                      </p:to>
                                    </p:set>
                                    <p:anim calcmode="lin" valueType="num">
                                      <p:cBhvr additive="base">
                                        <p:cTn id="33" dur="500" fill="hold"/>
                                        <p:tgtEl>
                                          <p:spTgt spid="43011">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30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1"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04800" y="1219200"/>
            <a:ext cx="7924800" cy="533400"/>
          </a:xfrm>
        </p:spPr>
        <p:txBody>
          <a:bodyPr/>
          <a:lstStyle/>
          <a:p>
            <a:r>
              <a:rPr lang="en-US" sz="3600" dirty="0"/>
              <a:t>Which of these problems regarding moral standards concern you most?</a:t>
            </a:r>
          </a:p>
        </p:txBody>
      </p:sp>
      <p:sp>
        <p:nvSpPr>
          <p:cNvPr id="44035" name="Rectangle 3"/>
          <p:cNvSpPr>
            <a:spLocks noGrp="1" noChangeArrowheads="1"/>
          </p:cNvSpPr>
          <p:nvPr>
            <p:ph type="body" idx="1"/>
          </p:nvPr>
        </p:nvSpPr>
        <p:spPr>
          <a:xfrm>
            <a:off x="0" y="1905000"/>
            <a:ext cx="8610600" cy="4572000"/>
          </a:xfrm>
        </p:spPr>
        <p:txBody>
          <a:bodyPr/>
          <a:lstStyle/>
          <a:p>
            <a:r>
              <a:rPr lang="en-US" dirty="0"/>
              <a:t>A tendency to blame others instead of taking responsibility......................................................39%</a:t>
            </a:r>
          </a:p>
          <a:p>
            <a:r>
              <a:rPr lang="en-US" dirty="0"/>
              <a:t>A lack of respect for other people...............30%</a:t>
            </a:r>
          </a:p>
          <a:p>
            <a:r>
              <a:rPr lang="en-US" dirty="0"/>
              <a:t>Too much focus on money and materialism..28%</a:t>
            </a:r>
          </a:p>
          <a:p>
            <a:r>
              <a:rPr lang="en-US" dirty="0"/>
              <a:t>Lower standards of honesty and integrity..24%</a:t>
            </a:r>
          </a:p>
          <a:p>
            <a:r>
              <a:rPr lang="en-US" dirty="0"/>
              <a:t>More permissive sexual attitudes..................15%</a:t>
            </a:r>
          </a:p>
          <a:p>
            <a:r>
              <a:rPr lang="en-US" dirty="0"/>
              <a:t>All of </a:t>
            </a:r>
            <a:r>
              <a:rPr lang="en-US" dirty="0" smtClean="0"/>
              <a:t>these</a:t>
            </a:r>
            <a:r>
              <a:rPr lang="en-US" dirty="0"/>
              <a:t>..........................................................14%</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p:cTn id="7" dur="1000" fill="hold"/>
                                        <p:tgtEl>
                                          <p:spTgt spid="44034"/>
                                        </p:tgtEl>
                                        <p:attrNameLst>
                                          <p:attrName>ppt_w</p:attrName>
                                        </p:attrNameLst>
                                      </p:cBhvr>
                                      <p:tavLst>
                                        <p:tav tm="0">
                                          <p:val>
                                            <p:strVal val="#ppt_w*0.70"/>
                                          </p:val>
                                        </p:tav>
                                        <p:tav tm="100000">
                                          <p:val>
                                            <p:strVal val="#ppt_w"/>
                                          </p:val>
                                        </p:tav>
                                      </p:tavLst>
                                    </p:anim>
                                    <p:anim calcmode="lin" valueType="num">
                                      <p:cBhvr>
                                        <p:cTn id="8" dur="1000" fill="hold"/>
                                        <p:tgtEl>
                                          <p:spTgt spid="44034"/>
                                        </p:tgtEl>
                                        <p:attrNameLst>
                                          <p:attrName>ppt_h</p:attrName>
                                        </p:attrNameLst>
                                      </p:cBhvr>
                                      <p:tavLst>
                                        <p:tav tm="0">
                                          <p:val>
                                            <p:strVal val="#ppt_h"/>
                                          </p:val>
                                        </p:tav>
                                        <p:tav tm="100000">
                                          <p:val>
                                            <p:strVal val="#ppt_h"/>
                                          </p:val>
                                        </p:tav>
                                      </p:tavLst>
                                    </p:anim>
                                    <p:animEffect transition="in" filter="fade">
                                      <p:cBhvr>
                                        <p:cTn id="9" dur="1000"/>
                                        <p:tgtEl>
                                          <p:spTgt spid="44034"/>
                                        </p:tgtEl>
                                      </p:cBhvr>
                                    </p:animEffect>
                                  </p:childTnLst>
                                </p:cTn>
                              </p:par>
                            </p:childTnLst>
                          </p:cTn>
                        </p:par>
                        <p:par>
                          <p:cTn id="10" fill="hold">
                            <p:stCondLst>
                              <p:cond delay="1000"/>
                            </p:stCondLst>
                            <p:childTnLst>
                              <p:par>
                                <p:cTn id="11" presetID="9" presetClass="entr" presetSubtype="0" fill="hold" grpId="0" nodeType="afterEffect">
                                  <p:stCondLst>
                                    <p:cond delay="0"/>
                                  </p:stCondLst>
                                  <p:childTnLst>
                                    <p:set>
                                      <p:cBhvr>
                                        <p:cTn id="12" dur="1" fill="hold">
                                          <p:stCondLst>
                                            <p:cond delay="0"/>
                                          </p:stCondLst>
                                        </p:cTn>
                                        <p:tgtEl>
                                          <p:spTgt spid="44035">
                                            <p:txEl>
                                              <p:pRg st="0" end="0"/>
                                            </p:txEl>
                                          </p:spTgt>
                                        </p:tgtEl>
                                        <p:attrNameLst>
                                          <p:attrName>style.visibility</p:attrName>
                                        </p:attrNameLst>
                                      </p:cBhvr>
                                      <p:to>
                                        <p:strVal val="visible"/>
                                      </p:to>
                                    </p:set>
                                    <p:animEffect transition="in" filter="dissolve">
                                      <p:cBhvr>
                                        <p:cTn id="13" dur="500"/>
                                        <p:tgtEl>
                                          <p:spTgt spid="44035">
                                            <p:txEl>
                                              <p:pRg st="0" end="0"/>
                                            </p:txEl>
                                          </p:spTgt>
                                        </p:tgtEl>
                                      </p:cBhvr>
                                    </p:animEffect>
                                  </p:childTnLst>
                                </p:cTn>
                              </p:par>
                            </p:childTnLst>
                          </p:cTn>
                        </p:par>
                        <p:par>
                          <p:cTn id="14" fill="hold">
                            <p:stCondLst>
                              <p:cond delay="1500"/>
                            </p:stCondLst>
                            <p:childTnLst>
                              <p:par>
                                <p:cTn id="15" presetID="9" presetClass="entr" presetSubtype="0" fill="hold" grpId="0" nodeType="afterEffect">
                                  <p:stCondLst>
                                    <p:cond delay="0"/>
                                  </p:stCondLst>
                                  <p:childTnLst>
                                    <p:set>
                                      <p:cBhvr>
                                        <p:cTn id="16" dur="1" fill="hold">
                                          <p:stCondLst>
                                            <p:cond delay="0"/>
                                          </p:stCondLst>
                                        </p:cTn>
                                        <p:tgtEl>
                                          <p:spTgt spid="44035">
                                            <p:txEl>
                                              <p:pRg st="1" end="1"/>
                                            </p:txEl>
                                          </p:spTgt>
                                        </p:tgtEl>
                                        <p:attrNameLst>
                                          <p:attrName>style.visibility</p:attrName>
                                        </p:attrNameLst>
                                      </p:cBhvr>
                                      <p:to>
                                        <p:strVal val="visible"/>
                                      </p:to>
                                    </p:set>
                                    <p:animEffect transition="in" filter="dissolve">
                                      <p:cBhvr>
                                        <p:cTn id="17" dur="500"/>
                                        <p:tgtEl>
                                          <p:spTgt spid="44035">
                                            <p:txEl>
                                              <p:pRg st="1" end="1"/>
                                            </p:txEl>
                                          </p:spTgt>
                                        </p:tgtEl>
                                      </p:cBhvr>
                                    </p:animEffect>
                                  </p:childTnLst>
                                </p:cTn>
                              </p:par>
                            </p:childTnLst>
                          </p:cTn>
                        </p:par>
                        <p:par>
                          <p:cTn id="18" fill="hold">
                            <p:stCondLst>
                              <p:cond delay="2000"/>
                            </p:stCondLst>
                            <p:childTnLst>
                              <p:par>
                                <p:cTn id="19" presetID="9" presetClass="entr" presetSubtype="0" fill="hold" grpId="0" nodeType="afterEffect">
                                  <p:stCondLst>
                                    <p:cond delay="0"/>
                                  </p:stCondLst>
                                  <p:childTnLst>
                                    <p:set>
                                      <p:cBhvr>
                                        <p:cTn id="20" dur="1" fill="hold">
                                          <p:stCondLst>
                                            <p:cond delay="0"/>
                                          </p:stCondLst>
                                        </p:cTn>
                                        <p:tgtEl>
                                          <p:spTgt spid="44035">
                                            <p:txEl>
                                              <p:pRg st="2" end="2"/>
                                            </p:txEl>
                                          </p:spTgt>
                                        </p:tgtEl>
                                        <p:attrNameLst>
                                          <p:attrName>style.visibility</p:attrName>
                                        </p:attrNameLst>
                                      </p:cBhvr>
                                      <p:to>
                                        <p:strVal val="visible"/>
                                      </p:to>
                                    </p:set>
                                    <p:animEffect transition="in" filter="dissolve">
                                      <p:cBhvr>
                                        <p:cTn id="21" dur="500"/>
                                        <p:tgtEl>
                                          <p:spTgt spid="44035">
                                            <p:txEl>
                                              <p:pRg st="2" end="2"/>
                                            </p:txEl>
                                          </p:spTgt>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44035">
                                            <p:txEl>
                                              <p:pRg st="3" end="3"/>
                                            </p:txEl>
                                          </p:spTgt>
                                        </p:tgtEl>
                                        <p:attrNameLst>
                                          <p:attrName>style.visibility</p:attrName>
                                        </p:attrNameLst>
                                      </p:cBhvr>
                                      <p:to>
                                        <p:strVal val="visible"/>
                                      </p:to>
                                    </p:set>
                                    <p:animEffect transition="in" filter="dissolve">
                                      <p:cBhvr>
                                        <p:cTn id="25" dur="500"/>
                                        <p:tgtEl>
                                          <p:spTgt spid="44035">
                                            <p:txEl>
                                              <p:pRg st="3" end="3"/>
                                            </p:txEl>
                                          </p:spTgt>
                                        </p:tgtEl>
                                      </p:cBhvr>
                                    </p:animEffect>
                                  </p:childTnLst>
                                </p:cTn>
                              </p:par>
                            </p:childTnLst>
                          </p:cTn>
                        </p:par>
                        <p:par>
                          <p:cTn id="26" fill="hold">
                            <p:stCondLst>
                              <p:cond delay="3000"/>
                            </p:stCondLst>
                            <p:childTnLst>
                              <p:par>
                                <p:cTn id="27" presetID="9" presetClass="entr" presetSubtype="0" fill="hold" grpId="0" nodeType="afterEffect">
                                  <p:stCondLst>
                                    <p:cond delay="0"/>
                                  </p:stCondLst>
                                  <p:childTnLst>
                                    <p:set>
                                      <p:cBhvr>
                                        <p:cTn id="28" dur="1" fill="hold">
                                          <p:stCondLst>
                                            <p:cond delay="0"/>
                                          </p:stCondLst>
                                        </p:cTn>
                                        <p:tgtEl>
                                          <p:spTgt spid="44035">
                                            <p:txEl>
                                              <p:pRg st="4" end="4"/>
                                            </p:txEl>
                                          </p:spTgt>
                                        </p:tgtEl>
                                        <p:attrNameLst>
                                          <p:attrName>style.visibility</p:attrName>
                                        </p:attrNameLst>
                                      </p:cBhvr>
                                      <p:to>
                                        <p:strVal val="visible"/>
                                      </p:to>
                                    </p:set>
                                    <p:animEffect transition="in" filter="dissolve">
                                      <p:cBhvr>
                                        <p:cTn id="29" dur="500"/>
                                        <p:tgtEl>
                                          <p:spTgt spid="44035">
                                            <p:txEl>
                                              <p:pRg st="4" end="4"/>
                                            </p:txEl>
                                          </p:spTgt>
                                        </p:tgtEl>
                                      </p:cBhvr>
                                    </p:animEffect>
                                  </p:childTnLst>
                                </p:cTn>
                              </p:par>
                            </p:childTnLst>
                          </p:cTn>
                        </p:par>
                        <p:par>
                          <p:cTn id="30" fill="hold">
                            <p:stCondLst>
                              <p:cond delay="3500"/>
                            </p:stCondLst>
                            <p:childTnLst>
                              <p:par>
                                <p:cTn id="31" presetID="9" presetClass="entr" presetSubtype="0" fill="hold" grpId="0" nodeType="afterEffect">
                                  <p:stCondLst>
                                    <p:cond delay="0"/>
                                  </p:stCondLst>
                                  <p:childTnLst>
                                    <p:set>
                                      <p:cBhvr>
                                        <p:cTn id="32" dur="1" fill="hold">
                                          <p:stCondLst>
                                            <p:cond delay="0"/>
                                          </p:stCondLst>
                                        </p:cTn>
                                        <p:tgtEl>
                                          <p:spTgt spid="44035">
                                            <p:txEl>
                                              <p:pRg st="5" end="5"/>
                                            </p:txEl>
                                          </p:spTgt>
                                        </p:tgtEl>
                                        <p:attrNameLst>
                                          <p:attrName>style.visibility</p:attrName>
                                        </p:attrNameLst>
                                      </p:cBhvr>
                                      <p:to>
                                        <p:strVal val="visible"/>
                                      </p:to>
                                    </p:set>
                                    <p:animEffect transition="in" filter="dissolve">
                                      <p:cBhvr>
                                        <p:cTn id="33" dur="500"/>
                                        <p:tgtEl>
                                          <p:spTgt spid="440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04800" y="381000"/>
            <a:ext cx="7620000" cy="1752600"/>
          </a:xfrm>
        </p:spPr>
        <p:txBody>
          <a:bodyPr/>
          <a:lstStyle/>
          <a:p>
            <a:r>
              <a:rPr lang="en-US" sz="3200"/>
              <a:t>What has the most potential to create a positive effect on a child’s moral and ethical standards?</a:t>
            </a:r>
          </a:p>
        </p:txBody>
      </p:sp>
      <p:sp>
        <p:nvSpPr>
          <p:cNvPr id="45059" name="Rectangle 3"/>
          <p:cNvSpPr>
            <a:spLocks noGrp="1" noChangeArrowheads="1"/>
          </p:cNvSpPr>
          <p:nvPr>
            <p:ph type="body" idx="1"/>
          </p:nvPr>
        </p:nvSpPr>
        <p:spPr>
          <a:xfrm>
            <a:off x="2286000" y="2743200"/>
            <a:ext cx="4876800" cy="3657600"/>
          </a:xfrm>
        </p:spPr>
        <p:txBody>
          <a:bodyPr/>
          <a:lstStyle/>
          <a:p>
            <a:r>
              <a:rPr lang="en-US"/>
              <a:t>Parents…………………72%</a:t>
            </a:r>
          </a:p>
          <a:p>
            <a:r>
              <a:rPr lang="en-US"/>
              <a:t>Peers/Friends…….26%</a:t>
            </a:r>
          </a:p>
          <a:p>
            <a:r>
              <a:rPr lang="en-US"/>
              <a:t>Teachers………………18%</a:t>
            </a:r>
          </a:p>
          <a:p>
            <a:r>
              <a:rPr lang="en-US"/>
              <a:t>Clergy……………………15%</a:t>
            </a:r>
          </a:p>
          <a:p>
            <a:r>
              <a:rPr lang="en-US"/>
              <a:t>TV…………………………….8%</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p:cTn id="7" dur="1000" fill="hold"/>
                                        <p:tgtEl>
                                          <p:spTgt spid="45058"/>
                                        </p:tgtEl>
                                        <p:attrNameLst>
                                          <p:attrName>ppt_w</p:attrName>
                                        </p:attrNameLst>
                                      </p:cBhvr>
                                      <p:tavLst>
                                        <p:tav tm="0">
                                          <p:val>
                                            <p:strVal val="#ppt_w*0.70"/>
                                          </p:val>
                                        </p:tav>
                                        <p:tav tm="100000">
                                          <p:val>
                                            <p:strVal val="#ppt_w"/>
                                          </p:val>
                                        </p:tav>
                                      </p:tavLst>
                                    </p:anim>
                                    <p:anim calcmode="lin" valueType="num">
                                      <p:cBhvr>
                                        <p:cTn id="8" dur="1000" fill="hold"/>
                                        <p:tgtEl>
                                          <p:spTgt spid="45058"/>
                                        </p:tgtEl>
                                        <p:attrNameLst>
                                          <p:attrName>ppt_h</p:attrName>
                                        </p:attrNameLst>
                                      </p:cBhvr>
                                      <p:tavLst>
                                        <p:tav tm="0">
                                          <p:val>
                                            <p:strVal val="#ppt_h"/>
                                          </p:val>
                                        </p:tav>
                                        <p:tav tm="100000">
                                          <p:val>
                                            <p:strVal val="#ppt_h"/>
                                          </p:val>
                                        </p:tav>
                                      </p:tavLst>
                                    </p:anim>
                                    <p:animEffect transition="in" filter="fade">
                                      <p:cBhvr>
                                        <p:cTn id="9" dur="1000"/>
                                        <p:tgtEl>
                                          <p:spTgt spid="45058"/>
                                        </p:tgtEl>
                                      </p:cBhvr>
                                    </p:animEffect>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45059">
                                            <p:txEl>
                                              <p:pRg st="0" end="0"/>
                                            </p:txEl>
                                          </p:spTgt>
                                        </p:tgtEl>
                                        <p:attrNameLst>
                                          <p:attrName>style.visibility</p:attrName>
                                        </p:attrNameLst>
                                      </p:cBhvr>
                                      <p:to>
                                        <p:strVal val="visible"/>
                                      </p:to>
                                    </p:set>
                                    <p:anim calcmode="lin" valueType="num">
                                      <p:cBhvr>
                                        <p:cTn id="13" dur="500" fill="hold"/>
                                        <p:tgtEl>
                                          <p:spTgt spid="4505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505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45059">
                                            <p:txEl>
                                              <p:pRg st="0" end="0"/>
                                            </p:txEl>
                                          </p:spTgt>
                                        </p:tgtEl>
                                      </p:cBhvr>
                                    </p:animEffect>
                                  </p:childTnLst>
                                </p:cTn>
                              </p:par>
                            </p:childTnLst>
                          </p:cTn>
                        </p:par>
                        <p:par>
                          <p:cTn id="16" fill="hold">
                            <p:stCondLst>
                              <p:cond delay="1500"/>
                            </p:stCondLst>
                            <p:childTnLst>
                              <p:par>
                                <p:cTn id="17" presetID="53" presetClass="entr" presetSubtype="0" fill="hold" grpId="0" nodeType="afterEffect">
                                  <p:stCondLst>
                                    <p:cond delay="0"/>
                                  </p:stCondLst>
                                  <p:childTnLst>
                                    <p:set>
                                      <p:cBhvr>
                                        <p:cTn id="18" dur="1" fill="hold">
                                          <p:stCondLst>
                                            <p:cond delay="0"/>
                                          </p:stCondLst>
                                        </p:cTn>
                                        <p:tgtEl>
                                          <p:spTgt spid="45059">
                                            <p:txEl>
                                              <p:pRg st="1" end="1"/>
                                            </p:txEl>
                                          </p:spTgt>
                                        </p:tgtEl>
                                        <p:attrNameLst>
                                          <p:attrName>style.visibility</p:attrName>
                                        </p:attrNameLst>
                                      </p:cBhvr>
                                      <p:to>
                                        <p:strVal val="visible"/>
                                      </p:to>
                                    </p:set>
                                    <p:anim calcmode="lin" valueType="num">
                                      <p:cBhvr>
                                        <p:cTn id="19" dur="500" fill="hold"/>
                                        <p:tgtEl>
                                          <p:spTgt spid="4505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5059">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5059">
                                            <p:txEl>
                                              <p:pRg st="1" end="1"/>
                                            </p:txEl>
                                          </p:spTgt>
                                        </p:tgtEl>
                                      </p:cBhvr>
                                    </p:animEffect>
                                  </p:childTnLst>
                                </p:cTn>
                              </p:par>
                            </p:childTnLst>
                          </p:cTn>
                        </p:par>
                        <p:par>
                          <p:cTn id="22" fill="hold">
                            <p:stCondLst>
                              <p:cond delay="2000"/>
                            </p:stCondLst>
                            <p:childTnLst>
                              <p:par>
                                <p:cTn id="23" presetID="53" presetClass="entr" presetSubtype="0" fill="hold" grpId="0" nodeType="afterEffect">
                                  <p:stCondLst>
                                    <p:cond delay="0"/>
                                  </p:stCondLst>
                                  <p:childTnLst>
                                    <p:set>
                                      <p:cBhvr>
                                        <p:cTn id="24" dur="1" fill="hold">
                                          <p:stCondLst>
                                            <p:cond delay="0"/>
                                          </p:stCondLst>
                                        </p:cTn>
                                        <p:tgtEl>
                                          <p:spTgt spid="45059">
                                            <p:txEl>
                                              <p:pRg st="2" end="2"/>
                                            </p:txEl>
                                          </p:spTgt>
                                        </p:tgtEl>
                                        <p:attrNameLst>
                                          <p:attrName>style.visibility</p:attrName>
                                        </p:attrNameLst>
                                      </p:cBhvr>
                                      <p:to>
                                        <p:strVal val="visible"/>
                                      </p:to>
                                    </p:set>
                                    <p:anim calcmode="lin" valueType="num">
                                      <p:cBhvr>
                                        <p:cTn id="25" dur="500" fill="hold"/>
                                        <p:tgtEl>
                                          <p:spTgt spid="45059">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45059">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45059">
                                            <p:txEl>
                                              <p:pRg st="2" end="2"/>
                                            </p:txEl>
                                          </p:spTgt>
                                        </p:tgtEl>
                                      </p:cBhvr>
                                    </p:animEffect>
                                  </p:childTnLst>
                                </p:cTn>
                              </p:par>
                            </p:childTnLst>
                          </p:cTn>
                        </p:par>
                        <p:par>
                          <p:cTn id="28" fill="hold">
                            <p:stCondLst>
                              <p:cond delay="2500"/>
                            </p:stCondLst>
                            <p:childTnLst>
                              <p:par>
                                <p:cTn id="29" presetID="53" presetClass="entr" presetSubtype="0" fill="hold" grpId="0" nodeType="afterEffect">
                                  <p:stCondLst>
                                    <p:cond delay="0"/>
                                  </p:stCondLst>
                                  <p:childTnLst>
                                    <p:set>
                                      <p:cBhvr>
                                        <p:cTn id="30" dur="1" fill="hold">
                                          <p:stCondLst>
                                            <p:cond delay="0"/>
                                          </p:stCondLst>
                                        </p:cTn>
                                        <p:tgtEl>
                                          <p:spTgt spid="45059">
                                            <p:txEl>
                                              <p:pRg st="3" end="3"/>
                                            </p:txEl>
                                          </p:spTgt>
                                        </p:tgtEl>
                                        <p:attrNameLst>
                                          <p:attrName>style.visibility</p:attrName>
                                        </p:attrNameLst>
                                      </p:cBhvr>
                                      <p:to>
                                        <p:strVal val="visible"/>
                                      </p:to>
                                    </p:set>
                                    <p:anim calcmode="lin" valueType="num">
                                      <p:cBhvr>
                                        <p:cTn id="31" dur="500" fill="hold"/>
                                        <p:tgtEl>
                                          <p:spTgt spid="45059">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45059">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45059">
                                            <p:txEl>
                                              <p:pRg st="3" end="3"/>
                                            </p:txEl>
                                          </p:spTgt>
                                        </p:tgtEl>
                                      </p:cBhvr>
                                    </p:animEffect>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45059">
                                            <p:txEl>
                                              <p:pRg st="4" end="4"/>
                                            </p:txEl>
                                          </p:spTgt>
                                        </p:tgtEl>
                                        <p:attrNameLst>
                                          <p:attrName>style.visibility</p:attrName>
                                        </p:attrNameLst>
                                      </p:cBhvr>
                                      <p:to>
                                        <p:strVal val="visible"/>
                                      </p:to>
                                    </p:set>
                                    <p:anim calcmode="lin" valueType="num">
                                      <p:cBhvr>
                                        <p:cTn id="37" dur="500" fill="hold"/>
                                        <p:tgtEl>
                                          <p:spTgt spid="45059">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45059">
                                            <p:txEl>
                                              <p:pRg st="4" end="4"/>
                                            </p:txEl>
                                          </p:spTgt>
                                        </p:tgtEl>
                                        <p:attrNameLst>
                                          <p:attrName>ppt_h</p:attrName>
                                        </p:attrNameLst>
                                      </p:cBhvr>
                                      <p:tavLst>
                                        <p:tav tm="0">
                                          <p:val>
                                            <p:fltVal val="0"/>
                                          </p:val>
                                        </p:tav>
                                        <p:tav tm="100000">
                                          <p:val>
                                            <p:strVal val="#ppt_h"/>
                                          </p:val>
                                        </p:tav>
                                      </p:tavLst>
                                    </p:anim>
                                    <p:animEffect transition="in" filter="fade">
                                      <p:cBhvr>
                                        <p:cTn id="39" dur="500"/>
                                        <p:tgtEl>
                                          <p:spTgt spid="450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152400"/>
            <a:ext cx="6870700" cy="685800"/>
          </a:xfrm>
        </p:spPr>
        <p:txBody>
          <a:bodyPr/>
          <a:lstStyle/>
          <a:p>
            <a:r>
              <a:rPr lang="en-US" sz="4000"/>
              <a:t>Character Education</a:t>
            </a:r>
          </a:p>
        </p:txBody>
      </p:sp>
      <p:sp>
        <p:nvSpPr>
          <p:cNvPr id="48131" name="Rectangle 3"/>
          <p:cNvSpPr>
            <a:spLocks noGrp="1" noChangeArrowheads="1"/>
          </p:cNvSpPr>
          <p:nvPr>
            <p:ph type="body" idx="1"/>
          </p:nvPr>
        </p:nvSpPr>
        <p:spPr>
          <a:xfrm>
            <a:off x="228600" y="1066800"/>
            <a:ext cx="8763000" cy="4419600"/>
          </a:xfrm>
        </p:spPr>
        <p:txBody>
          <a:bodyPr/>
          <a:lstStyle/>
          <a:p>
            <a:pPr algn="just">
              <a:lnSpc>
                <a:spcPct val="90000"/>
              </a:lnSpc>
            </a:pPr>
            <a:r>
              <a:rPr lang="en-US" dirty="0"/>
              <a:t>“Let’s get one thing perfectly clear you are a character educator. Whether you are a teacher, administrator, custodian, or school bus driver you are helping to shape the character of the kids you come in contact with. It’s in the way that you talk, the behaviors that you model, the conduct you tolerate, the deeds that you encourage, the expectations that you transmit. Yes, for better or for worse you are already doing character education. The real question is what kind? Are you doing it well or poorly? By design or default? And what kinds of values are you actually  teaching?”</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09600" y="457200"/>
            <a:ext cx="7239000" cy="762000"/>
          </a:xfrm>
        </p:spPr>
        <p:txBody>
          <a:bodyPr/>
          <a:lstStyle/>
          <a:p>
            <a:r>
              <a:rPr lang="en-US" u="sng"/>
              <a:t>Character Education</a:t>
            </a:r>
          </a:p>
        </p:txBody>
      </p:sp>
      <p:sp>
        <p:nvSpPr>
          <p:cNvPr id="33795" name="Rectangle 3"/>
          <p:cNvSpPr>
            <a:spLocks noGrp="1" noChangeArrowheads="1"/>
          </p:cNvSpPr>
          <p:nvPr>
            <p:ph type="body" idx="1"/>
          </p:nvPr>
        </p:nvSpPr>
        <p:spPr>
          <a:xfrm>
            <a:off x="685800" y="1447800"/>
            <a:ext cx="8001000" cy="4724400"/>
          </a:xfrm>
        </p:spPr>
        <p:txBody>
          <a:bodyPr/>
          <a:lstStyle/>
          <a:p>
            <a:r>
              <a:rPr lang="en-US" sz="2800"/>
              <a:t>Character education often is used synonymously with terms such as moral education, values clarification, and moral reasoning.</a:t>
            </a:r>
          </a:p>
          <a:p>
            <a:endParaRPr lang="en-US" sz="2800"/>
          </a:p>
          <a:p>
            <a:r>
              <a:rPr lang="en-US" sz="2800"/>
              <a:t>It has been defined as “the intentional intervention to promote the formation of any or all aspects of moral functioning of individuals.”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t>Traits of Character Education</a:t>
            </a:r>
          </a:p>
        </p:txBody>
      </p:sp>
      <p:sp>
        <p:nvSpPr>
          <p:cNvPr id="50179" name="Rectangle 3"/>
          <p:cNvSpPr>
            <a:spLocks noGrp="1" noChangeArrowheads="1"/>
          </p:cNvSpPr>
          <p:nvPr>
            <p:ph type="body" idx="1"/>
          </p:nvPr>
        </p:nvSpPr>
        <p:spPr>
          <a:xfrm>
            <a:off x="609600" y="1981200"/>
            <a:ext cx="7696200" cy="3657600"/>
          </a:xfrm>
        </p:spPr>
        <p:txBody>
          <a:bodyPr/>
          <a:lstStyle/>
          <a:p>
            <a:r>
              <a:rPr lang="en-US" b="1"/>
              <a:t>Responsibility</a:t>
            </a:r>
            <a:r>
              <a:rPr lang="en-US"/>
              <a:t/>
            </a:r>
            <a:br>
              <a:rPr lang="en-US"/>
            </a:br>
            <a:r>
              <a:rPr lang="en-US"/>
              <a:t>Being accountable in word and deed. Having a sense of duty to fulfill tasks with reliability, dependability and commitment.</a:t>
            </a:r>
          </a:p>
          <a:p>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Traits of Character Education</a:t>
            </a:r>
          </a:p>
        </p:txBody>
      </p:sp>
      <p:sp>
        <p:nvSpPr>
          <p:cNvPr id="51203" name="Rectangle 3"/>
          <p:cNvSpPr>
            <a:spLocks noGrp="1" noChangeArrowheads="1"/>
          </p:cNvSpPr>
          <p:nvPr>
            <p:ph type="body" idx="1"/>
          </p:nvPr>
        </p:nvSpPr>
        <p:spPr>
          <a:xfrm>
            <a:off x="685800" y="2133600"/>
            <a:ext cx="7696200" cy="3657600"/>
          </a:xfrm>
        </p:spPr>
        <p:txBody>
          <a:bodyPr/>
          <a:lstStyle/>
          <a:p>
            <a:r>
              <a:rPr lang="en-US" b="1"/>
              <a:t>Perseverance</a:t>
            </a:r>
            <a:r>
              <a:rPr lang="en-US"/>
              <a:t/>
            </a:r>
            <a:br>
              <a:rPr lang="en-US"/>
            </a:br>
            <a:r>
              <a:rPr lang="en-US"/>
              <a:t>Pursuing worthy objectives with determination and patience while exhibiting fortitude when confronted with failure. </a:t>
            </a:r>
            <a:br>
              <a:rPr lang="en-US"/>
            </a:br>
            <a:endParaRPr lang="en-US"/>
          </a:p>
          <a:p>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Traits of Character Education</a:t>
            </a:r>
          </a:p>
        </p:txBody>
      </p:sp>
      <p:sp>
        <p:nvSpPr>
          <p:cNvPr id="52227" name="Rectangle 3"/>
          <p:cNvSpPr>
            <a:spLocks noGrp="1" noChangeArrowheads="1"/>
          </p:cNvSpPr>
          <p:nvPr>
            <p:ph type="body" idx="1"/>
          </p:nvPr>
        </p:nvSpPr>
        <p:spPr>
          <a:xfrm>
            <a:off x="685800" y="2133600"/>
            <a:ext cx="7696200" cy="3657600"/>
          </a:xfrm>
        </p:spPr>
        <p:txBody>
          <a:bodyPr/>
          <a:lstStyle/>
          <a:p>
            <a:r>
              <a:rPr lang="en-US" b="1"/>
              <a:t>Caring</a:t>
            </a:r>
            <a:r>
              <a:rPr lang="en-US"/>
              <a:t/>
            </a:r>
            <a:br>
              <a:rPr lang="en-US"/>
            </a:br>
            <a:r>
              <a:rPr lang="en-US"/>
              <a:t>Showing understanding of others by treating them with kindness, compassion, generosity and a forgiving spirit. </a:t>
            </a:r>
            <a:br>
              <a:rPr lang="en-US"/>
            </a:br>
            <a:endParaRPr lang="en-US"/>
          </a:p>
          <a:p>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Traits of Character Education</a:t>
            </a:r>
          </a:p>
        </p:txBody>
      </p:sp>
      <p:sp>
        <p:nvSpPr>
          <p:cNvPr id="53251" name="Rectangle 3"/>
          <p:cNvSpPr>
            <a:spLocks noGrp="1" noChangeArrowheads="1"/>
          </p:cNvSpPr>
          <p:nvPr>
            <p:ph type="body" idx="1"/>
          </p:nvPr>
        </p:nvSpPr>
        <p:spPr>
          <a:xfrm>
            <a:off x="685800" y="2133600"/>
            <a:ext cx="7696200" cy="3657600"/>
          </a:xfrm>
        </p:spPr>
        <p:txBody>
          <a:bodyPr/>
          <a:lstStyle/>
          <a:p>
            <a:r>
              <a:rPr lang="en-US" b="1"/>
              <a:t>Self-discipline</a:t>
            </a:r>
            <a:r>
              <a:rPr lang="en-US"/>
              <a:t/>
            </a:r>
            <a:br>
              <a:rPr lang="en-US"/>
            </a:br>
            <a:r>
              <a:rPr lang="en-US"/>
              <a:t>Demonstrating hard work controlling your emotions, words, actions, impulses and desires. Giving your best in all situations. </a:t>
            </a:r>
            <a:br>
              <a:rPr lang="en-US"/>
            </a:br>
            <a:endParaRPr lang="en-US"/>
          </a:p>
          <a:p>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Traits of Character Education</a:t>
            </a:r>
          </a:p>
        </p:txBody>
      </p:sp>
      <p:sp>
        <p:nvSpPr>
          <p:cNvPr id="54275" name="Rectangle 3"/>
          <p:cNvSpPr>
            <a:spLocks noGrp="1" noChangeArrowheads="1"/>
          </p:cNvSpPr>
          <p:nvPr>
            <p:ph type="body" idx="1"/>
          </p:nvPr>
        </p:nvSpPr>
        <p:spPr>
          <a:xfrm>
            <a:off x="685800" y="2209800"/>
            <a:ext cx="7696200" cy="3657600"/>
          </a:xfrm>
        </p:spPr>
        <p:txBody>
          <a:bodyPr/>
          <a:lstStyle/>
          <a:p>
            <a:r>
              <a:rPr lang="en-US" b="1"/>
              <a:t>Citizenship</a:t>
            </a:r>
            <a:r>
              <a:rPr lang="en-US"/>
              <a:t/>
            </a:r>
            <a:br>
              <a:rPr lang="en-US"/>
            </a:br>
            <a:r>
              <a:rPr lang="en-US"/>
              <a:t>Being law abiding and involved in service to school, community and country. </a:t>
            </a:r>
            <a:br>
              <a:rPr lang="en-US"/>
            </a:br>
            <a:endParaRPr lang="en-US"/>
          </a:p>
          <a:p>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Traits of Character Education</a:t>
            </a:r>
          </a:p>
        </p:txBody>
      </p:sp>
      <p:sp>
        <p:nvSpPr>
          <p:cNvPr id="55299" name="Rectangle 3"/>
          <p:cNvSpPr>
            <a:spLocks noGrp="1" noChangeArrowheads="1"/>
          </p:cNvSpPr>
          <p:nvPr>
            <p:ph type="body" idx="1"/>
          </p:nvPr>
        </p:nvSpPr>
        <p:spPr>
          <a:xfrm>
            <a:off x="685800" y="2133600"/>
            <a:ext cx="7696200" cy="3657600"/>
          </a:xfrm>
        </p:spPr>
        <p:txBody>
          <a:bodyPr/>
          <a:lstStyle/>
          <a:p>
            <a:r>
              <a:rPr lang="en-US" b="1"/>
              <a:t>Honesty</a:t>
            </a:r>
            <a:r>
              <a:rPr lang="en-US"/>
              <a:t/>
            </a:r>
            <a:br>
              <a:rPr lang="en-US"/>
            </a:br>
            <a:r>
              <a:rPr lang="en-US"/>
              <a:t>Telling the truth, admitting wrongdoing. Being trustworthy and acting with integrity. </a:t>
            </a:r>
            <a:br>
              <a:rPr lang="en-US"/>
            </a:br>
            <a:endParaRPr lang="en-US"/>
          </a:p>
          <a:p>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Traits of Character Education</a:t>
            </a:r>
          </a:p>
        </p:txBody>
      </p:sp>
      <p:sp>
        <p:nvSpPr>
          <p:cNvPr id="56323" name="Rectangle 3"/>
          <p:cNvSpPr>
            <a:spLocks noGrp="1" noChangeArrowheads="1"/>
          </p:cNvSpPr>
          <p:nvPr>
            <p:ph type="body" idx="1"/>
          </p:nvPr>
        </p:nvSpPr>
        <p:spPr>
          <a:xfrm>
            <a:off x="685800" y="2286000"/>
            <a:ext cx="7696200" cy="3657600"/>
          </a:xfrm>
        </p:spPr>
        <p:txBody>
          <a:bodyPr/>
          <a:lstStyle/>
          <a:p>
            <a:r>
              <a:rPr lang="en-US" b="1"/>
              <a:t>Courage</a:t>
            </a:r>
            <a:r>
              <a:rPr lang="en-US"/>
              <a:t/>
            </a:r>
            <a:br>
              <a:rPr lang="en-US"/>
            </a:br>
            <a:r>
              <a:rPr lang="en-US"/>
              <a:t>Doing the right thing in face of difficulty and following your conscience instead of the crowd. </a:t>
            </a:r>
            <a:br>
              <a:rPr lang="en-US"/>
            </a:br>
            <a:endParaRPr lang="en-US"/>
          </a:p>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Traits of Character Education</a:t>
            </a:r>
          </a:p>
        </p:txBody>
      </p:sp>
      <p:sp>
        <p:nvSpPr>
          <p:cNvPr id="57347" name="Rectangle 3"/>
          <p:cNvSpPr>
            <a:spLocks noGrp="1" noChangeArrowheads="1"/>
          </p:cNvSpPr>
          <p:nvPr>
            <p:ph type="body" idx="1"/>
          </p:nvPr>
        </p:nvSpPr>
        <p:spPr>
          <a:xfrm>
            <a:off x="685800" y="1981200"/>
            <a:ext cx="7696200" cy="3657600"/>
          </a:xfrm>
        </p:spPr>
        <p:txBody>
          <a:bodyPr/>
          <a:lstStyle/>
          <a:p>
            <a:r>
              <a:rPr lang="en-US" b="1"/>
              <a:t>Fairness</a:t>
            </a:r>
            <a:r>
              <a:rPr lang="en-US"/>
              <a:t/>
            </a:r>
            <a:br>
              <a:rPr lang="en-US"/>
            </a:br>
            <a:r>
              <a:rPr lang="en-US"/>
              <a:t>Practicing justice, equity and equality. Cooperating with one another. Recognizing the uniqueness and value of each individual within our diverse society. </a:t>
            </a:r>
            <a:br>
              <a:rPr lang="en-US"/>
            </a:br>
            <a:endParaRPr lang="en-US"/>
          </a:p>
          <a:p>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Traits of Character Education</a:t>
            </a:r>
          </a:p>
        </p:txBody>
      </p:sp>
      <p:sp>
        <p:nvSpPr>
          <p:cNvPr id="59395" name="Rectangle 3"/>
          <p:cNvSpPr>
            <a:spLocks noGrp="1" noChangeArrowheads="1"/>
          </p:cNvSpPr>
          <p:nvPr>
            <p:ph type="body" idx="1"/>
          </p:nvPr>
        </p:nvSpPr>
        <p:spPr>
          <a:xfrm>
            <a:off x="685800" y="2057400"/>
            <a:ext cx="7696200" cy="3657600"/>
          </a:xfrm>
        </p:spPr>
        <p:txBody>
          <a:bodyPr/>
          <a:lstStyle/>
          <a:p>
            <a:r>
              <a:rPr lang="en-US" b="1"/>
              <a:t>Integrity</a:t>
            </a:r>
            <a:r>
              <a:rPr lang="en-US"/>
              <a:t/>
            </a:r>
            <a:br>
              <a:rPr lang="en-US"/>
            </a:br>
            <a:r>
              <a:rPr lang="en-US"/>
              <a:t>A firm adherence to a code of especially moral or artistic values. Being honest, trustworthy and incorruptible. </a:t>
            </a:r>
          </a:p>
          <a:p>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Traits of Character Education</a:t>
            </a:r>
          </a:p>
        </p:txBody>
      </p:sp>
      <p:sp>
        <p:nvSpPr>
          <p:cNvPr id="60419" name="Rectangle 3"/>
          <p:cNvSpPr>
            <a:spLocks noGrp="1" noChangeArrowheads="1"/>
          </p:cNvSpPr>
          <p:nvPr>
            <p:ph type="body" idx="1"/>
          </p:nvPr>
        </p:nvSpPr>
        <p:spPr>
          <a:xfrm>
            <a:off x="685800" y="2209800"/>
            <a:ext cx="7696200" cy="3657600"/>
          </a:xfrm>
        </p:spPr>
        <p:txBody>
          <a:bodyPr/>
          <a:lstStyle/>
          <a:p>
            <a:r>
              <a:rPr lang="en-US" b="1"/>
              <a:t>Patriotism</a:t>
            </a:r>
            <a:r>
              <a:rPr lang="en-US"/>
              <a:t/>
            </a:r>
            <a:br>
              <a:rPr lang="en-US"/>
            </a:br>
            <a:r>
              <a:rPr lang="en-US"/>
              <a:t>A love for and loyalty to one's country</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Traits of Character Education</a:t>
            </a:r>
          </a:p>
        </p:txBody>
      </p:sp>
      <p:sp>
        <p:nvSpPr>
          <p:cNvPr id="58371" name="Rectangle 3"/>
          <p:cNvSpPr>
            <a:spLocks noGrp="1" noChangeArrowheads="1"/>
          </p:cNvSpPr>
          <p:nvPr>
            <p:ph type="body" idx="1"/>
          </p:nvPr>
        </p:nvSpPr>
        <p:spPr>
          <a:xfrm>
            <a:off x="533400" y="1676400"/>
            <a:ext cx="7696200" cy="3657600"/>
          </a:xfrm>
        </p:spPr>
        <p:txBody>
          <a:bodyPr/>
          <a:lstStyle/>
          <a:p>
            <a:r>
              <a:rPr lang="en-US" sz="2800" b="1"/>
              <a:t>Respect</a:t>
            </a:r>
            <a:r>
              <a:rPr lang="en-US" sz="2800"/>
              <a:t/>
            </a:r>
            <a:br>
              <a:rPr lang="en-US" sz="2800"/>
            </a:br>
            <a:r>
              <a:rPr lang="en-US" sz="2800"/>
              <a:t>Showing high regard for an authority, other people, self and country. Treating others as you would want to be treated. Understanding that all people have value as human beings. </a:t>
            </a:r>
            <a:br>
              <a:rPr lang="en-US" sz="2800"/>
            </a:br>
            <a:endParaRPr lang="en-US" sz="2800"/>
          </a:p>
          <a:p>
            <a:r>
              <a:rPr lang="en-US" sz="2800">
                <a:hlinkClick r:id="rId2"/>
              </a:rPr>
              <a:t>http://www.ilovethatteachingidea.com</a:t>
            </a:r>
            <a:endParaRPr lang="en-US" sz="2800"/>
          </a:p>
          <a:p>
            <a:pPr>
              <a:buFontTx/>
              <a:buNone/>
            </a:pPr>
            <a:endParaRPr lang="en-US" sz="280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t>Approaches to effective Character Ed.</a:t>
            </a:r>
          </a:p>
        </p:txBody>
      </p:sp>
      <p:sp>
        <p:nvSpPr>
          <p:cNvPr id="74755" name="Rectangle 3"/>
          <p:cNvSpPr>
            <a:spLocks noGrp="1" noChangeArrowheads="1"/>
          </p:cNvSpPr>
          <p:nvPr>
            <p:ph type="body" idx="1"/>
          </p:nvPr>
        </p:nvSpPr>
        <p:spPr>
          <a:xfrm>
            <a:off x="685800" y="1828800"/>
            <a:ext cx="7696200" cy="3733800"/>
          </a:xfrm>
        </p:spPr>
        <p:txBody>
          <a:bodyPr/>
          <a:lstStyle/>
          <a:p>
            <a:r>
              <a:rPr lang="en-US"/>
              <a:t>There are many different approaches  for providing meaningful character building experiences for your students, but we will concentrate on the following:</a:t>
            </a:r>
          </a:p>
          <a:p>
            <a:pPr lvl="1"/>
            <a:r>
              <a:rPr lang="en-US"/>
              <a:t>The Holistic Approach</a:t>
            </a:r>
          </a:p>
          <a:p>
            <a:pPr lvl="1"/>
            <a:r>
              <a:rPr lang="en-US"/>
              <a:t>The Smorgasbord Approach</a:t>
            </a:r>
          </a:p>
          <a:p>
            <a:pPr lvl="1"/>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152400" y="0"/>
            <a:ext cx="6870700" cy="1066800"/>
          </a:xfrm>
        </p:spPr>
        <p:txBody>
          <a:bodyPr/>
          <a:lstStyle/>
          <a:p>
            <a:r>
              <a:rPr lang="en-US"/>
              <a:t>The Holistic Approach</a:t>
            </a:r>
          </a:p>
        </p:txBody>
      </p:sp>
      <p:sp>
        <p:nvSpPr>
          <p:cNvPr id="77827" name="Rectangle 3"/>
          <p:cNvSpPr>
            <a:spLocks noGrp="1" noChangeArrowheads="1"/>
          </p:cNvSpPr>
          <p:nvPr>
            <p:ph type="body" idx="1"/>
          </p:nvPr>
        </p:nvSpPr>
        <p:spPr>
          <a:xfrm>
            <a:off x="304800" y="1295400"/>
            <a:ext cx="7924800" cy="4267200"/>
          </a:xfrm>
        </p:spPr>
        <p:txBody>
          <a:bodyPr/>
          <a:lstStyle/>
          <a:p>
            <a:pPr>
              <a:lnSpc>
                <a:spcPct val="90000"/>
              </a:lnSpc>
            </a:pPr>
            <a:r>
              <a:rPr lang="en-US" sz="2400"/>
              <a:t>Integrates character development into every aspect of school life.  </a:t>
            </a:r>
          </a:p>
          <a:p>
            <a:pPr>
              <a:lnSpc>
                <a:spcPct val="90000"/>
              </a:lnSpc>
            </a:pPr>
            <a:r>
              <a:rPr lang="en-US" sz="2400"/>
              <a:t>The distinguishing features of this approach are:</a:t>
            </a:r>
          </a:p>
          <a:p>
            <a:pPr lvl="1">
              <a:lnSpc>
                <a:spcPct val="90000"/>
              </a:lnSpc>
            </a:pPr>
            <a:r>
              <a:rPr lang="en-US" sz="2000"/>
              <a:t>Everything in the school is organized around the development of the relationships between and among students, staff, and community.</a:t>
            </a:r>
          </a:p>
          <a:p>
            <a:pPr lvl="1">
              <a:lnSpc>
                <a:spcPct val="90000"/>
              </a:lnSpc>
            </a:pPr>
            <a:r>
              <a:rPr lang="en-US" sz="2000"/>
              <a:t>The school is a caring community of learners in which there is a obvious bond connecting the students, the staff, and the school.</a:t>
            </a:r>
          </a:p>
          <a:p>
            <a:pPr lvl="1">
              <a:lnSpc>
                <a:spcPct val="90000"/>
              </a:lnSpc>
            </a:pPr>
            <a:r>
              <a:rPr lang="en-US" sz="2000"/>
              <a:t>Social and emotional learning is emphasized as much as academic learning.</a:t>
            </a:r>
          </a:p>
          <a:p>
            <a:pPr lvl="1">
              <a:lnSpc>
                <a:spcPct val="90000"/>
              </a:lnSpc>
            </a:pPr>
            <a:r>
              <a:rPr lang="en-US" sz="2000"/>
              <a:t>Cooperation and collaboration among students are emphasized over competition.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990600" y="0"/>
            <a:ext cx="8382000" cy="762000"/>
          </a:xfrm>
        </p:spPr>
        <p:txBody>
          <a:bodyPr/>
          <a:lstStyle/>
          <a:p>
            <a:r>
              <a:rPr lang="en-US" sz="3600"/>
              <a:t>The Holistic Approach</a:t>
            </a:r>
            <a:r>
              <a:rPr lang="en-US"/>
              <a:t> </a:t>
            </a:r>
          </a:p>
        </p:txBody>
      </p:sp>
      <p:sp>
        <p:nvSpPr>
          <p:cNvPr id="78851" name="Rectangle 3"/>
          <p:cNvSpPr>
            <a:spLocks noGrp="1" noChangeArrowheads="1"/>
          </p:cNvSpPr>
          <p:nvPr>
            <p:ph type="body" idx="1"/>
          </p:nvPr>
        </p:nvSpPr>
        <p:spPr>
          <a:xfrm>
            <a:off x="609600" y="762000"/>
            <a:ext cx="7696200" cy="5105400"/>
          </a:xfrm>
        </p:spPr>
        <p:txBody>
          <a:bodyPr/>
          <a:lstStyle/>
          <a:p>
            <a:r>
              <a:rPr lang="en-US" sz="2200"/>
              <a:t>Values such as fairness, respect, and honesty are part of everyday lessons in and out of the classroom.</a:t>
            </a:r>
          </a:p>
          <a:p>
            <a:r>
              <a:rPr lang="en-US" sz="2200"/>
              <a:t>Students are given ample opportunities to practice moral behavior through activities such as service learning.</a:t>
            </a:r>
          </a:p>
          <a:p>
            <a:r>
              <a:rPr lang="en-US" sz="2200"/>
              <a:t>Discipline and classroom management concentrate on problem solving rather than rewards and punishments.</a:t>
            </a:r>
          </a:p>
          <a:p>
            <a:r>
              <a:rPr lang="en-US" sz="2200"/>
              <a:t>The old model of the teacher-centered classroom is abandoned in favor of democratic classrooms where teachers and students hold class meetings to build unity, establish norms, and solve problems.</a:t>
            </a:r>
          </a:p>
          <a:p>
            <a:endParaRPr lang="en-US" sz="2200"/>
          </a:p>
          <a:p>
            <a:pPr lvl="2"/>
            <a:r>
              <a:rPr lang="en-US" sz="1800"/>
              <a:t>Obviously this is a “best-of-all-worlds” approach and requires a significant commitment from the administration and teaching staff.</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228600" y="304800"/>
            <a:ext cx="7696200" cy="838200"/>
          </a:xfrm>
        </p:spPr>
        <p:txBody>
          <a:bodyPr/>
          <a:lstStyle/>
          <a:p>
            <a:r>
              <a:rPr lang="en-US" dirty="0"/>
              <a:t>The Smorgasbord Approach</a:t>
            </a:r>
          </a:p>
        </p:txBody>
      </p:sp>
      <p:sp>
        <p:nvSpPr>
          <p:cNvPr id="79875" name="Rectangle 3"/>
          <p:cNvSpPr>
            <a:spLocks noGrp="1" noChangeArrowheads="1"/>
          </p:cNvSpPr>
          <p:nvPr>
            <p:ph type="body" idx="1"/>
          </p:nvPr>
        </p:nvSpPr>
        <p:spPr>
          <a:xfrm>
            <a:off x="304800" y="1066800"/>
            <a:ext cx="8153400" cy="4953000"/>
          </a:xfrm>
        </p:spPr>
        <p:txBody>
          <a:bodyPr/>
          <a:lstStyle/>
          <a:p>
            <a:pPr lvl="1">
              <a:lnSpc>
                <a:spcPct val="90000"/>
              </a:lnSpc>
              <a:buFontTx/>
              <a:buChar char="•"/>
            </a:pPr>
            <a:r>
              <a:rPr lang="en-US" sz="2400"/>
              <a:t>Building a caring community</a:t>
            </a:r>
          </a:p>
          <a:p>
            <a:pPr lvl="2">
              <a:lnSpc>
                <a:spcPct val="90000"/>
              </a:lnSpc>
            </a:pPr>
            <a:r>
              <a:rPr lang="en-US" sz="2000"/>
              <a:t>This approach is about building a community in the school with students playing an active role in shaping the culture and environment of the classroom as well as the school at large.</a:t>
            </a:r>
          </a:p>
          <a:p>
            <a:pPr lvl="1">
              <a:lnSpc>
                <a:spcPct val="90000"/>
              </a:lnSpc>
              <a:buFontTx/>
              <a:buChar char="•"/>
            </a:pPr>
            <a:r>
              <a:rPr lang="en-US" sz="2400"/>
              <a:t>Teach values through the curriculum</a:t>
            </a:r>
          </a:p>
          <a:p>
            <a:pPr lvl="2">
              <a:lnSpc>
                <a:spcPct val="90000"/>
              </a:lnSpc>
            </a:pPr>
            <a:r>
              <a:rPr lang="en-US" sz="2000"/>
              <a:t>Give students opportunities to engage in thinking about character and values by asking more higher order thinking questions.</a:t>
            </a:r>
          </a:p>
          <a:p>
            <a:pPr lvl="1">
              <a:lnSpc>
                <a:spcPct val="90000"/>
              </a:lnSpc>
              <a:buFontTx/>
              <a:buChar char="•"/>
            </a:pPr>
            <a:r>
              <a:rPr lang="en-US" sz="2400"/>
              <a:t>Class discussions</a:t>
            </a:r>
          </a:p>
          <a:p>
            <a:pPr lvl="2">
              <a:lnSpc>
                <a:spcPct val="90000"/>
              </a:lnSpc>
            </a:pPr>
            <a:r>
              <a:rPr lang="en-US" sz="2000"/>
              <a:t>Includes morally challenging classroom discussion using critical thinking skills and providing a group bonding experience and engaging students in deep, meaningful reflection about the kinds of people they are and want to be.</a:t>
            </a:r>
          </a:p>
          <a:p>
            <a:pPr lvl="2">
              <a:lnSpc>
                <a:spcPct val="90000"/>
              </a:lnSpc>
              <a:buFontTx/>
              <a:buNone/>
            </a:pPr>
            <a:endParaRPr lang="en-US" sz="2000"/>
          </a:p>
          <a:p>
            <a:pPr lvl="1">
              <a:lnSpc>
                <a:spcPct val="90000"/>
              </a:lnSpc>
              <a:buFontTx/>
              <a:buChar char="•"/>
            </a:pPr>
            <a:endParaRPr lang="en-US" sz="240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228600" y="381000"/>
            <a:ext cx="7391400" cy="685800"/>
          </a:xfrm>
        </p:spPr>
        <p:txBody>
          <a:bodyPr/>
          <a:lstStyle/>
          <a:p>
            <a:r>
              <a:rPr lang="en-US" sz="4000"/>
              <a:t>The Smorgasbord Approach</a:t>
            </a:r>
          </a:p>
        </p:txBody>
      </p:sp>
      <p:sp>
        <p:nvSpPr>
          <p:cNvPr id="81923" name="Rectangle 3"/>
          <p:cNvSpPr>
            <a:spLocks noGrp="1" noChangeArrowheads="1"/>
          </p:cNvSpPr>
          <p:nvPr>
            <p:ph type="body" idx="1"/>
          </p:nvPr>
        </p:nvSpPr>
        <p:spPr>
          <a:xfrm>
            <a:off x="685800" y="1447800"/>
            <a:ext cx="7696200" cy="4038600"/>
          </a:xfrm>
        </p:spPr>
        <p:txBody>
          <a:bodyPr/>
          <a:lstStyle/>
          <a:p>
            <a:pPr lvl="2"/>
            <a:r>
              <a:rPr lang="en-US"/>
              <a:t>Service learning</a:t>
            </a:r>
          </a:p>
          <a:p>
            <a:pPr lvl="3">
              <a:buFontTx/>
              <a:buChar char="•"/>
            </a:pPr>
            <a:r>
              <a:rPr lang="en-US" sz="2400"/>
              <a:t>Approach to teaching in which academic goals are accomplished through community service.</a:t>
            </a:r>
          </a:p>
          <a:p>
            <a:pPr lvl="2"/>
            <a:r>
              <a:rPr lang="en-US"/>
              <a:t>Explicit instruction in character and values</a:t>
            </a:r>
          </a:p>
          <a:p>
            <a:pPr lvl="3">
              <a:buFontTx/>
              <a:buChar char="•"/>
            </a:pPr>
            <a:r>
              <a:rPr lang="en-US" sz="2400"/>
              <a:t>This direct approach is to teach it as a subject within itself, by creating specific character education lesson plans.</a:t>
            </a:r>
          </a:p>
          <a:p>
            <a:pPr lvl="2"/>
            <a:endParaRPr lang="en-US"/>
          </a:p>
          <a:p>
            <a:pPr lvl="2"/>
            <a:endParaRPr lang="en-US" sz="1800"/>
          </a:p>
          <a:p>
            <a:endParaRPr lang="en-US" sz="280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0" y="0"/>
            <a:ext cx="7772400" cy="1371600"/>
          </a:xfrm>
        </p:spPr>
        <p:txBody>
          <a:bodyPr/>
          <a:lstStyle/>
          <a:p>
            <a:r>
              <a:rPr lang="en-US" sz="4000"/>
              <a:t>Character Education:</a:t>
            </a:r>
            <a:br>
              <a:rPr lang="en-US" sz="4000"/>
            </a:br>
            <a:r>
              <a:rPr lang="en-US" sz="4000"/>
              <a:t>Why are we doing this?</a:t>
            </a:r>
          </a:p>
        </p:txBody>
      </p:sp>
      <p:sp>
        <p:nvSpPr>
          <p:cNvPr id="80899" name="Rectangle 3"/>
          <p:cNvSpPr>
            <a:spLocks noGrp="1" noChangeArrowheads="1"/>
          </p:cNvSpPr>
          <p:nvPr>
            <p:ph type="body" idx="1"/>
          </p:nvPr>
        </p:nvSpPr>
        <p:spPr>
          <a:xfrm>
            <a:off x="457200" y="1447800"/>
            <a:ext cx="7772400" cy="4114800"/>
          </a:xfrm>
        </p:spPr>
        <p:txBody>
          <a:bodyPr/>
          <a:lstStyle/>
          <a:p>
            <a:pPr>
              <a:lnSpc>
                <a:spcPct val="90000"/>
              </a:lnSpc>
            </a:pPr>
            <a:r>
              <a:rPr lang="en-US" sz="2600"/>
              <a:t>Quality character education helps schools create a safe, caring, and inclusive learning environment for every student and supports academic development.  It fosters qualities that will help students be successful as citizens, in the workplace, and with the academic curriculum.  It lays the foundation to help students be successful in all of the goals we have for our public schools.  It is the common denominator that will help schools reach all of their goals!</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Group Discussion</a:t>
            </a:r>
          </a:p>
        </p:txBody>
      </p:sp>
      <p:sp>
        <p:nvSpPr>
          <p:cNvPr id="49155" name="Rectangle 3"/>
          <p:cNvSpPr>
            <a:spLocks noGrp="1" noChangeArrowheads="1"/>
          </p:cNvSpPr>
          <p:nvPr>
            <p:ph type="body" idx="1"/>
          </p:nvPr>
        </p:nvSpPr>
        <p:spPr/>
        <p:txBody>
          <a:bodyPr/>
          <a:lstStyle/>
          <a:p>
            <a:r>
              <a:rPr lang="en-US"/>
              <a:t>In your opinion, is it being done well or poorly?</a:t>
            </a:r>
          </a:p>
          <a:p>
            <a:r>
              <a:rPr lang="en-US"/>
              <a:t>Do you think it is done by design or default?</a:t>
            </a:r>
          </a:p>
          <a:p>
            <a:r>
              <a:rPr lang="en-US"/>
              <a:t>What kinds of values do you think should be taught?</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solidFill>
                  <a:schemeClr val="bg1"/>
                </a:solidFill>
              </a:rPr>
              <a:t>Patriotism</a:t>
            </a:r>
          </a:p>
        </p:txBody>
      </p:sp>
      <p:sp>
        <p:nvSpPr>
          <p:cNvPr id="65539" name="Rectangle 3"/>
          <p:cNvSpPr>
            <a:spLocks noGrp="1" noChangeArrowheads="1"/>
          </p:cNvSpPr>
          <p:nvPr>
            <p:ph type="body" idx="1"/>
          </p:nvPr>
        </p:nvSpPr>
        <p:spPr/>
        <p:txBody>
          <a:bodyPr/>
          <a:lstStyle/>
          <a:p>
            <a:pPr>
              <a:lnSpc>
                <a:spcPct val="90000"/>
              </a:lnSpc>
            </a:pPr>
            <a:r>
              <a:rPr lang="en-US">
                <a:solidFill>
                  <a:schemeClr val="bg1"/>
                </a:solidFill>
              </a:rPr>
              <a:t>What does it mean to be an American?</a:t>
            </a:r>
          </a:p>
          <a:p>
            <a:pPr lvl="1">
              <a:lnSpc>
                <a:spcPct val="90000"/>
              </a:lnSpc>
            </a:pPr>
            <a:r>
              <a:rPr lang="en-US">
                <a:solidFill>
                  <a:schemeClr val="bg1"/>
                </a:solidFill>
              </a:rPr>
              <a:t>September 11 has raised this question that few Americans have seriously considered since WWII. </a:t>
            </a:r>
          </a:p>
          <a:p>
            <a:pPr lvl="1">
              <a:lnSpc>
                <a:spcPct val="90000"/>
              </a:lnSpc>
            </a:pPr>
            <a:r>
              <a:rPr lang="en-US">
                <a:solidFill>
                  <a:schemeClr val="bg1"/>
                </a:solidFill>
              </a:rPr>
              <a:t>Young people especially need to reflect on patriotism, for they will soon hold the future of our democracy in their hands.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solidFill>
                  <a:schemeClr val="bg1"/>
                </a:solidFill>
              </a:rPr>
              <a:t>Patriotism</a:t>
            </a:r>
          </a:p>
        </p:txBody>
      </p:sp>
      <p:sp>
        <p:nvSpPr>
          <p:cNvPr id="66563" name="Rectangle 3"/>
          <p:cNvSpPr>
            <a:spLocks noGrp="1" noChangeArrowheads="1"/>
          </p:cNvSpPr>
          <p:nvPr>
            <p:ph type="body" idx="1"/>
          </p:nvPr>
        </p:nvSpPr>
        <p:spPr/>
        <p:txBody>
          <a:bodyPr/>
          <a:lstStyle/>
          <a:p>
            <a:r>
              <a:rPr lang="en-US">
                <a:solidFill>
                  <a:schemeClr val="bg1"/>
                </a:solidFill>
              </a:rPr>
              <a:t>Most teachers have been urged to mark September 11 with lessons that stress the need for enhanced “tolerance” and “diversity.” </a:t>
            </a:r>
          </a:p>
          <a:p>
            <a:r>
              <a:rPr lang="en-US">
                <a:solidFill>
                  <a:schemeClr val="bg1"/>
                </a:solidFill>
              </a:rPr>
              <a:t>Few have lessons about America’s founding principles, or the cost at which our freedom was won. </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152400"/>
            <a:ext cx="6870700" cy="1219200"/>
          </a:xfrm>
        </p:spPr>
        <p:txBody>
          <a:bodyPr/>
          <a:lstStyle/>
          <a:p>
            <a:r>
              <a:rPr lang="en-US">
                <a:solidFill>
                  <a:schemeClr val="bg1"/>
                </a:solidFill>
              </a:rPr>
              <a:t>How can our schools encourage patriotism</a:t>
            </a:r>
          </a:p>
        </p:txBody>
      </p:sp>
      <p:sp>
        <p:nvSpPr>
          <p:cNvPr id="67587" name="Rectangle 3"/>
          <p:cNvSpPr>
            <a:spLocks noGrp="1" noChangeArrowheads="1"/>
          </p:cNvSpPr>
          <p:nvPr>
            <p:ph type="body" idx="1"/>
          </p:nvPr>
        </p:nvSpPr>
        <p:spPr>
          <a:xfrm>
            <a:off x="152400" y="1371600"/>
            <a:ext cx="8686800" cy="4114800"/>
          </a:xfrm>
        </p:spPr>
        <p:txBody>
          <a:bodyPr/>
          <a:lstStyle/>
          <a:p>
            <a:pPr algn="ctr">
              <a:lnSpc>
                <a:spcPct val="90000"/>
              </a:lnSpc>
            </a:pPr>
            <a:r>
              <a:rPr lang="en-US" sz="2800">
                <a:solidFill>
                  <a:schemeClr val="bg1"/>
                </a:solidFill>
              </a:rPr>
              <a:t>If students are to become patriots they must understand and embrace the principles of liberty, equality and justice on which the nation is founded. </a:t>
            </a:r>
          </a:p>
          <a:p>
            <a:pPr algn="ctr">
              <a:lnSpc>
                <a:spcPct val="90000"/>
              </a:lnSpc>
            </a:pPr>
            <a:r>
              <a:rPr lang="en-US" sz="2800">
                <a:solidFill>
                  <a:schemeClr val="bg1"/>
                </a:solidFill>
              </a:rPr>
              <a:t>They must develop the qualities of character that mark true citizenship: courage, responsibility, gratitude, and self sacrificing devotion to the common good.</a:t>
            </a:r>
          </a:p>
          <a:p>
            <a:pPr algn="ctr">
              <a:lnSpc>
                <a:spcPct val="90000"/>
              </a:lnSpc>
            </a:pPr>
            <a:r>
              <a:rPr lang="en-US" sz="2800">
                <a:solidFill>
                  <a:schemeClr val="bg1"/>
                </a:solidFill>
              </a:rPr>
              <a:t>As educators, our task is to help young people see that America is worthy of their love, and to help them become worthy of their heritage as U.S. citizens.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152400"/>
            <a:ext cx="6870700" cy="1371600"/>
          </a:xfrm>
        </p:spPr>
        <p:txBody>
          <a:bodyPr/>
          <a:lstStyle/>
          <a:p>
            <a:r>
              <a:rPr lang="en-US">
                <a:solidFill>
                  <a:schemeClr val="bg1"/>
                </a:solidFill>
              </a:rPr>
              <a:t>How can our schools encourage patriotism</a:t>
            </a:r>
          </a:p>
        </p:txBody>
      </p:sp>
      <p:sp>
        <p:nvSpPr>
          <p:cNvPr id="68611" name="Rectangle 3"/>
          <p:cNvSpPr>
            <a:spLocks noGrp="1" noChangeArrowheads="1"/>
          </p:cNvSpPr>
          <p:nvPr>
            <p:ph type="body" idx="1"/>
          </p:nvPr>
        </p:nvSpPr>
        <p:spPr>
          <a:xfrm>
            <a:off x="685800" y="1524000"/>
            <a:ext cx="7696200" cy="3962400"/>
          </a:xfrm>
        </p:spPr>
        <p:txBody>
          <a:bodyPr/>
          <a:lstStyle/>
          <a:p>
            <a:pPr>
              <a:lnSpc>
                <a:spcPct val="90000"/>
              </a:lnSpc>
            </a:pPr>
            <a:r>
              <a:rPr lang="en-US" sz="2800">
                <a:solidFill>
                  <a:schemeClr val="bg1"/>
                </a:solidFill>
              </a:rPr>
              <a:t>A way to go about doing this is to change the way that our schools teach history government and literature. </a:t>
            </a:r>
          </a:p>
          <a:p>
            <a:pPr lvl="1">
              <a:lnSpc>
                <a:spcPct val="90000"/>
              </a:lnSpc>
            </a:pPr>
            <a:r>
              <a:rPr lang="en-US" sz="2400">
                <a:solidFill>
                  <a:schemeClr val="bg1"/>
                </a:solidFill>
              </a:rPr>
              <a:t>Most schools use standard- issue textbooks in history and government classes. Unfortunately these text are generally dry, lacking in detail, and monotonous in style.</a:t>
            </a:r>
          </a:p>
          <a:p>
            <a:pPr lvl="1">
              <a:lnSpc>
                <a:spcPct val="90000"/>
              </a:lnSpc>
            </a:pPr>
            <a:r>
              <a:rPr lang="en-US" sz="2400">
                <a:solidFill>
                  <a:schemeClr val="bg1"/>
                </a:solidFill>
              </a:rPr>
              <a:t>Students can never grow to love America by reading these types of text, and need stories that engage their imagination, excites their gratitude. </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solidFill>
                  <a:schemeClr val="bg1"/>
                </a:solidFill>
              </a:rPr>
              <a:t>How can our schools encourage patriotism</a:t>
            </a:r>
          </a:p>
        </p:txBody>
      </p:sp>
      <p:sp>
        <p:nvSpPr>
          <p:cNvPr id="69635" name="Rectangle 3"/>
          <p:cNvSpPr>
            <a:spLocks noGrp="1" noChangeArrowheads="1"/>
          </p:cNvSpPr>
          <p:nvPr>
            <p:ph type="body" idx="1"/>
          </p:nvPr>
        </p:nvSpPr>
        <p:spPr/>
        <p:txBody>
          <a:bodyPr/>
          <a:lstStyle/>
          <a:p>
            <a:r>
              <a:rPr lang="en-US" sz="2800">
                <a:solidFill>
                  <a:schemeClr val="bg1"/>
                </a:solidFill>
              </a:rPr>
              <a:t>America’s story consists of two major components: principles and people. Our challenge is to bring both to live for students. </a:t>
            </a:r>
          </a:p>
          <a:p>
            <a:r>
              <a:rPr lang="en-US" sz="2800">
                <a:solidFill>
                  <a:schemeClr val="bg1"/>
                </a:solidFill>
              </a:rPr>
              <a:t>Even though these are important components, teaching young people to be patriots requires more. It is what the Greeks call a paragon, or character ideal. </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solidFill>
                  <a:schemeClr val="bg1"/>
                </a:solidFill>
              </a:rPr>
              <a:t>How can our schools encourage patriotism</a:t>
            </a:r>
          </a:p>
        </p:txBody>
      </p:sp>
      <p:sp>
        <p:nvSpPr>
          <p:cNvPr id="70659" name="Rectangle 3"/>
          <p:cNvSpPr>
            <a:spLocks noGrp="1" noChangeArrowheads="1"/>
          </p:cNvSpPr>
          <p:nvPr>
            <p:ph type="body" idx="1"/>
          </p:nvPr>
        </p:nvSpPr>
        <p:spPr/>
        <p:txBody>
          <a:bodyPr/>
          <a:lstStyle/>
          <a:p>
            <a:r>
              <a:rPr lang="en-US" sz="2800">
                <a:solidFill>
                  <a:schemeClr val="bg1"/>
                </a:solidFill>
              </a:rPr>
              <a:t>Many of today’s students difficulty distinguishing between celebrities and heroes. </a:t>
            </a:r>
          </a:p>
          <a:p>
            <a:r>
              <a:rPr lang="en-US" sz="2800">
                <a:solidFill>
                  <a:schemeClr val="bg1"/>
                </a:solidFill>
              </a:rPr>
              <a:t>We must acquaint them with America’s great statesmen, lawgivers, military heroes, and social crusaders, lead them to say, “I want to be like that.” </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152400"/>
            <a:ext cx="6870700" cy="1219200"/>
          </a:xfrm>
        </p:spPr>
        <p:txBody>
          <a:bodyPr/>
          <a:lstStyle/>
          <a:p>
            <a:r>
              <a:rPr lang="en-US">
                <a:solidFill>
                  <a:schemeClr val="bg1"/>
                </a:solidFill>
              </a:rPr>
              <a:t>How can our schools encourage patriotism</a:t>
            </a:r>
          </a:p>
        </p:txBody>
      </p:sp>
      <p:sp>
        <p:nvSpPr>
          <p:cNvPr id="71683" name="Rectangle 3"/>
          <p:cNvSpPr>
            <a:spLocks noGrp="1" noChangeArrowheads="1"/>
          </p:cNvSpPr>
          <p:nvPr>
            <p:ph type="body" idx="1"/>
          </p:nvPr>
        </p:nvSpPr>
        <p:spPr>
          <a:xfrm>
            <a:off x="457200" y="1371600"/>
            <a:ext cx="8153400" cy="4114800"/>
          </a:xfrm>
        </p:spPr>
        <p:txBody>
          <a:bodyPr/>
          <a:lstStyle/>
          <a:p>
            <a:r>
              <a:rPr lang="en-US" sz="2800">
                <a:solidFill>
                  <a:schemeClr val="bg1"/>
                </a:solidFill>
              </a:rPr>
              <a:t>Today’s affluent students generally take Americas economic freedom for granted. For this reason, they need to hear the stories of immigrants, who endure great hardships for a chance to live the American dream.</a:t>
            </a:r>
          </a:p>
          <a:p>
            <a:r>
              <a:rPr lang="en-US" sz="2800">
                <a:solidFill>
                  <a:schemeClr val="bg1"/>
                </a:solidFill>
              </a:rPr>
              <a:t>Students should also read the inspiring stories of African Americans who despite a heritage of slavery overcame extraordinary obstacles to achieve success. </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solidFill>
                  <a:schemeClr val="bg1"/>
                </a:solidFill>
              </a:rPr>
              <a:t>Pledge of Allegiance and it’s controversial issues</a:t>
            </a:r>
          </a:p>
        </p:txBody>
      </p:sp>
      <p:sp>
        <p:nvSpPr>
          <p:cNvPr id="72707" name="Rectangle 3"/>
          <p:cNvSpPr>
            <a:spLocks noGrp="1" noChangeArrowheads="1"/>
          </p:cNvSpPr>
          <p:nvPr>
            <p:ph type="body" idx="1"/>
          </p:nvPr>
        </p:nvSpPr>
        <p:spPr/>
        <p:txBody>
          <a:bodyPr/>
          <a:lstStyle/>
          <a:p>
            <a:r>
              <a:rPr lang="en-US" sz="2800">
                <a:solidFill>
                  <a:schemeClr val="bg1"/>
                </a:solidFill>
              </a:rPr>
              <a:t>A federals appeals court ruled that reciting the Pledge of Allegiance is unconstitutional because the pledge contains the words “under God”</a:t>
            </a:r>
          </a:p>
          <a:p>
            <a:r>
              <a:rPr lang="en-US" sz="2800">
                <a:solidFill>
                  <a:schemeClr val="bg1"/>
                </a:solidFill>
              </a:rPr>
              <a:t>The U.S. court of appeals said that the phrase violates the First Amendment’s prohibition on the establishment of religion. </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solidFill>
                  <a:schemeClr val="bg1"/>
                </a:solidFill>
              </a:rPr>
              <a:t>Pledge of Allegiance</a:t>
            </a:r>
            <a:r>
              <a:rPr lang="en-US"/>
              <a:t> </a:t>
            </a:r>
          </a:p>
        </p:txBody>
      </p:sp>
      <p:sp>
        <p:nvSpPr>
          <p:cNvPr id="116739" name="Rectangle 3"/>
          <p:cNvSpPr>
            <a:spLocks noGrp="1" noChangeArrowheads="1"/>
          </p:cNvSpPr>
          <p:nvPr>
            <p:ph type="body" idx="1"/>
          </p:nvPr>
        </p:nvSpPr>
        <p:spPr/>
        <p:txBody>
          <a:bodyPr/>
          <a:lstStyle/>
          <a:p>
            <a:pPr>
              <a:lnSpc>
                <a:spcPct val="90000"/>
              </a:lnSpc>
            </a:pPr>
            <a:r>
              <a:rPr lang="en-US">
                <a:solidFill>
                  <a:schemeClr val="bg1"/>
                </a:solidFill>
              </a:rPr>
              <a:t>The court said “a profession that we are a nation ‘under God’ is identical, for the establishment clause purpose, to a profession that we are a nation ‘under Jesus’, a nation “under Zeus’, or a nation under ‘no god,’ because none of these professions can be neutral with respect to religion.”</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solidFill>
                  <a:schemeClr val="bg1"/>
                </a:solidFill>
              </a:rPr>
              <a:t>Pledge of Allegiance</a:t>
            </a:r>
            <a:r>
              <a:rPr lang="en-US"/>
              <a:t> </a:t>
            </a:r>
          </a:p>
        </p:txBody>
      </p:sp>
      <p:sp>
        <p:nvSpPr>
          <p:cNvPr id="117763" name="Rectangle 3"/>
          <p:cNvSpPr>
            <a:spLocks noGrp="1" noChangeArrowheads="1"/>
          </p:cNvSpPr>
          <p:nvPr>
            <p:ph type="body" idx="1"/>
          </p:nvPr>
        </p:nvSpPr>
        <p:spPr/>
        <p:txBody>
          <a:bodyPr/>
          <a:lstStyle/>
          <a:p>
            <a:r>
              <a:rPr lang="en-US">
                <a:solidFill>
                  <a:schemeClr val="bg1"/>
                </a:solidFill>
              </a:rPr>
              <a:t>The pledge of allegiance is considered to be an important recognition of the freedoms on which the united states was founded and a tribute to those who have defended the ideals of liberty, equality and justice for all. </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solidFill>
                  <a:schemeClr val="bg1"/>
                </a:solidFill>
              </a:rPr>
              <a:t>Pledge of Allegiance</a:t>
            </a:r>
          </a:p>
        </p:txBody>
      </p:sp>
      <p:sp>
        <p:nvSpPr>
          <p:cNvPr id="118787" name="Rectangle 3"/>
          <p:cNvSpPr>
            <a:spLocks noGrp="1" noChangeArrowheads="1"/>
          </p:cNvSpPr>
          <p:nvPr>
            <p:ph type="body" idx="1"/>
          </p:nvPr>
        </p:nvSpPr>
        <p:spPr/>
        <p:txBody>
          <a:bodyPr/>
          <a:lstStyle/>
          <a:p>
            <a:r>
              <a:rPr lang="en-US" sz="2800">
                <a:solidFill>
                  <a:schemeClr val="bg1"/>
                </a:solidFill>
              </a:rPr>
              <a:t>Virginia State Senator Warren Barry says not enough schools make a regular practice of saying the Pledge of Allegiance these days. As a result he says he feels these students don’t have a real appreciation of the Pledge and should know the flag is symbolic of “our freedoms, our liberties, and our culture”. </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solidFill>
                  <a:schemeClr val="bg1"/>
                </a:solidFill>
              </a:rPr>
              <a:t>Discussion</a:t>
            </a:r>
          </a:p>
        </p:txBody>
      </p:sp>
      <p:sp>
        <p:nvSpPr>
          <p:cNvPr id="119811" name="Rectangle 3"/>
          <p:cNvSpPr>
            <a:spLocks noGrp="1" noChangeArrowheads="1"/>
          </p:cNvSpPr>
          <p:nvPr>
            <p:ph type="body" idx="1"/>
          </p:nvPr>
        </p:nvSpPr>
        <p:spPr/>
        <p:txBody>
          <a:bodyPr/>
          <a:lstStyle/>
          <a:p>
            <a:r>
              <a:rPr lang="en-US">
                <a:solidFill>
                  <a:schemeClr val="bg1"/>
                </a:solidFill>
              </a:rPr>
              <a:t>Should the Pledge be recited everyday?</a:t>
            </a:r>
          </a:p>
          <a:p>
            <a:r>
              <a:rPr lang="en-US">
                <a:solidFill>
                  <a:schemeClr val="bg1"/>
                </a:solidFill>
              </a:rPr>
              <a:t>Do our students understand and respect what the Pledge stands for?</a:t>
            </a:r>
          </a:p>
          <a:p>
            <a:r>
              <a:rPr lang="en-US">
                <a:solidFill>
                  <a:schemeClr val="bg1"/>
                </a:solidFill>
              </a:rPr>
              <a:t>Do you think that it is unconstitutional to recite the Pledge?</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sz="4000"/>
              <a:t>Can “Character Education” Reverse Moral Decline?</a:t>
            </a:r>
          </a:p>
        </p:txBody>
      </p:sp>
      <p:sp>
        <p:nvSpPr>
          <p:cNvPr id="83971" name="Rectangle 3"/>
          <p:cNvSpPr>
            <a:spLocks noGrp="1" noChangeArrowheads="1"/>
          </p:cNvSpPr>
          <p:nvPr>
            <p:ph type="body" idx="1"/>
          </p:nvPr>
        </p:nvSpPr>
        <p:spPr>
          <a:xfrm>
            <a:off x="685800" y="2286000"/>
            <a:ext cx="7696200" cy="3657600"/>
          </a:xfrm>
        </p:spPr>
        <p:txBody>
          <a:bodyPr/>
          <a:lstStyle/>
          <a:p>
            <a:r>
              <a:rPr lang="en-US"/>
              <a:t>There are many debates about this question with some feeling as though it would make a significant difference, yet others view character education as useless.</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762000" y="304800"/>
            <a:ext cx="6870700" cy="1600200"/>
          </a:xfrm>
        </p:spPr>
        <p:txBody>
          <a:bodyPr/>
          <a:lstStyle/>
          <a:p>
            <a:r>
              <a:rPr lang="en-US"/>
              <a:t>Character Education Can Reverse Moral Decline</a:t>
            </a:r>
          </a:p>
        </p:txBody>
      </p:sp>
      <p:sp>
        <p:nvSpPr>
          <p:cNvPr id="84995" name="Rectangle 3"/>
          <p:cNvSpPr>
            <a:spLocks noGrp="1" noChangeArrowheads="1"/>
          </p:cNvSpPr>
          <p:nvPr>
            <p:ph type="body" idx="1"/>
          </p:nvPr>
        </p:nvSpPr>
        <p:spPr>
          <a:xfrm>
            <a:off x="762000" y="2209800"/>
            <a:ext cx="7696200" cy="3657600"/>
          </a:xfrm>
        </p:spPr>
        <p:txBody>
          <a:bodyPr/>
          <a:lstStyle/>
          <a:p>
            <a:r>
              <a:rPr lang="en-US"/>
              <a:t>“If we want our children to possess the traits of character we most admire, we need to teach them what those traits are and why they deserve both admiration and allegiance.”</a:t>
            </a:r>
          </a:p>
          <a:p>
            <a:pPr lvl="3"/>
            <a:r>
              <a:rPr lang="en-US"/>
              <a:t>William J. Bennet</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228600"/>
            <a:ext cx="6870700" cy="1219200"/>
          </a:xfrm>
        </p:spPr>
        <p:txBody>
          <a:bodyPr/>
          <a:lstStyle/>
          <a:p>
            <a:r>
              <a:rPr lang="en-US" sz="3600"/>
              <a:t>Character Education Can Reverse Moral Decline</a:t>
            </a:r>
          </a:p>
        </p:txBody>
      </p:sp>
      <p:sp>
        <p:nvSpPr>
          <p:cNvPr id="86019" name="Rectangle 3"/>
          <p:cNvSpPr>
            <a:spLocks noGrp="1" noChangeArrowheads="1"/>
          </p:cNvSpPr>
          <p:nvPr>
            <p:ph type="body" idx="1"/>
          </p:nvPr>
        </p:nvSpPr>
        <p:spPr>
          <a:xfrm>
            <a:off x="609600" y="1447800"/>
            <a:ext cx="7924800" cy="5105400"/>
          </a:xfrm>
        </p:spPr>
        <p:txBody>
          <a:bodyPr/>
          <a:lstStyle/>
          <a:p>
            <a:pPr>
              <a:lnSpc>
                <a:spcPct val="90000"/>
              </a:lnSpc>
            </a:pPr>
            <a:r>
              <a:rPr lang="en-US" sz="2400"/>
              <a:t>Many people have come to the realization that our society is in deep moral trouble.  Some of the signs of this include:</a:t>
            </a:r>
          </a:p>
          <a:p>
            <a:pPr lvl="1">
              <a:lnSpc>
                <a:spcPct val="90000"/>
              </a:lnSpc>
            </a:pPr>
            <a:r>
              <a:rPr lang="en-US" sz="2000"/>
              <a:t>The breakdown of the family</a:t>
            </a:r>
          </a:p>
          <a:p>
            <a:pPr lvl="1">
              <a:lnSpc>
                <a:spcPct val="90000"/>
              </a:lnSpc>
            </a:pPr>
            <a:r>
              <a:rPr lang="en-US" sz="2000"/>
              <a:t>The deterioration of civility in everyday life</a:t>
            </a:r>
          </a:p>
          <a:p>
            <a:pPr lvl="1">
              <a:lnSpc>
                <a:spcPct val="90000"/>
              </a:lnSpc>
            </a:pPr>
            <a:r>
              <a:rPr lang="en-US" sz="2000"/>
              <a:t>Rampant greed at a time when 1 in 5 children is poor</a:t>
            </a:r>
          </a:p>
          <a:p>
            <a:pPr lvl="1">
              <a:lnSpc>
                <a:spcPct val="90000"/>
              </a:lnSpc>
            </a:pPr>
            <a:r>
              <a:rPr lang="en-US" sz="2000"/>
              <a:t>A sexual culture that fills our television and movie screens with sleaze</a:t>
            </a:r>
          </a:p>
          <a:p>
            <a:pPr lvl="1">
              <a:lnSpc>
                <a:spcPct val="90000"/>
              </a:lnSpc>
            </a:pPr>
            <a:r>
              <a:rPr lang="en-US" sz="2000"/>
              <a:t>Beckoning the young toward sexual activity at even earlier ages</a:t>
            </a:r>
          </a:p>
          <a:p>
            <a:pPr lvl="1">
              <a:lnSpc>
                <a:spcPct val="90000"/>
              </a:lnSpc>
            </a:pPr>
            <a:r>
              <a:rPr lang="en-US" sz="2000"/>
              <a:t>The enormous betrayal of children through sexual abuse</a:t>
            </a:r>
          </a:p>
          <a:p>
            <a:pPr lvl="1">
              <a:lnSpc>
                <a:spcPct val="90000"/>
              </a:lnSpc>
            </a:pPr>
            <a:r>
              <a:rPr lang="en-US" sz="2000"/>
              <a:t>A report (1992) indicating that the United States is the most violent of all industrialized nations.</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z="4000"/>
              <a:t>Character Education Can Reverse Moral Decline</a:t>
            </a:r>
          </a:p>
        </p:txBody>
      </p:sp>
      <p:sp>
        <p:nvSpPr>
          <p:cNvPr id="87043" name="Rectangle 3"/>
          <p:cNvSpPr>
            <a:spLocks noGrp="1" noChangeArrowheads="1"/>
          </p:cNvSpPr>
          <p:nvPr>
            <p:ph type="body" idx="1"/>
          </p:nvPr>
        </p:nvSpPr>
        <p:spPr/>
        <p:txBody>
          <a:bodyPr/>
          <a:lstStyle/>
          <a:p>
            <a:r>
              <a:rPr lang="en-US"/>
              <a:t>With the awareness of these critical issues in our society, schools cannot be “ethical bystanders.”  Schools must do something about this societal crisis, therefore, it is necessary to teach morals and values in schools.</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7" name="Rectangle 3"/>
          <p:cNvSpPr>
            <a:spLocks noGrp="1" noChangeArrowheads="1"/>
          </p:cNvSpPr>
          <p:nvPr>
            <p:ph type="body" idx="1"/>
          </p:nvPr>
        </p:nvSpPr>
        <p:spPr>
          <a:xfrm>
            <a:off x="457200" y="457200"/>
            <a:ext cx="7696200" cy="3657600"/>
          </a:xfrm>
        </p:spPr>
        <p:txBody>
          <a:bodyPr/>
          <a:lstStyle/>
          <a:p>
            <a:pPr>
              <a:lnSpc>
                <a:spcPct val="90000"/>
              </a:lnSpc>
              <a:buFontTx/>
              <a:buNone/>
            </a:pPr>
            <a:r>
              <a:rPr lang="en-US" sz="2800"/>
              <a:t>Theodore Roosevelt stated it best, “to educate a person in mind and not in morals is to educate a menace to society.”</a:t>
            </a:r>
          </a:p>
          <a:p>
            <a:pPr>
              <a:lnSpc>
                <a:spcPct val="90000"/>
              </a:lnSpc>
              <a:buFontTx/>
              <a:buNone/>
            </a:pPr>
            <a:r>
              <a:rPr lang="en-US" sz="2800"/>
              <a:t>William Killpatrick adds that “the schools are failing to provide the moral education they once did; they have abandoned moral teaching.”</a:t>
            </a:r>
          </a:p>
          <a:p>
            <a:pPr>
              <a:lnSpc>
                <a:spcPct val="90000"/>
              </a:lnSpc>
              <a:buFontTx/>
              <a:buNone/>
            </a:pPr>
            <a:r>
              <a:rPr lang="en-US" sz="2800"/>
              <a:t>Character education was taught in the earliest days of schools through discipline, the teacher’s example, and the daily school curriculum.</a:t>
            </a:r>
          </a:p>
          <a:p>
            <a:pPr>
              <a:lnSpc>
                <a:spcPct val="90000"/>
              </a:lnSpc>
              <a:buFontTx/>
              <a:buNone/>
            </a:pPr>
            <a:r>
              <a:rPr lang="en-US" sz="2800"/>
              <a:t>Why then did Character education decline?</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152400"/>
            <a:ext cx="6870700" cy="1066800"/>
          </a:xfrm>
        </p:spPr>
        <p:txBody>
          <a:bodyPr/>
          <a:lstStyle/>
          <a:p>
            <a:r>
              <a:rPr lang="en-US" sz="3200"/>
              <a:t>Why Did Character Education Decline?</a:t>
            </a:r>
          </a:p>
        </p:txBody>
      </p:sp>
      <p:sp>
        <p:nvSpPr>
          <p:cNvPr id="89091" name="Rectangle 3"/>
          <p:cNvSpPr>
            <a:spLocks noGrp="1" noChangeArrowheads="1"/>
          </p:cNvSpPr>
          <p:nvPr>
            <p:ph type="body" idx="1"/>
          </p:nvPr>
        </p:nvSpPr>
        <p:spPr>
          <a:xfrm>
            <a:off x="304800" y="1143000"/>
            <a:ext cx="8153400" cy="4648200"/>
          </a:xfrm>
        </p:spPr>
        <p:txBody>
          <a:bodyPr/>
          <a:lstStyle/>
          <a:p>
            <a:pPr lvl="1">
              <a:lnSpc>
                <a:spcPct val="80000"/>
              </a:lnSpc>
            </a:pPr>
            <a:r>
              <a:rPr lang="en-US" sz="2000"/>
              <a:t>Darwinism</a:t>
            </a:r>
          </a:p>
          <a:p>
            <a:pPr lvl="2">
              <a:lnSpc>
                <a:spcPct val="80000"/>
              </a:lnSpc>
            </a:pPr>
            <a:r>
              <a:rPr lang="en-US" sz="1800"/>
              <a:t>Led people to see all things, including morality, as being in flux (continually changing).</a:t>
            </a:r>
          </a:p>
          <a:p>
            <a:pPr lvl="1">
              <a:lnSpc>
                <a:spcPct val="80000"/>
              </a:lnSpc>
            </a:pPr>
            <a:r>
              <a:rPr lang="en-US" sz="2000"/>
              <a:t>Logical positivism</a:t>
            </a:r>
          </a:p>
          <a:p>
            <a:pPr lvl="2">
              <a:lnSpc>
                <a:spcPct val="80000"/>
              </a:lnSpc>
            </a:pPr>
            <a:r>
              <a:rPr lang="en-US" sz="1800"/>
              <a:t>Asserted a radical distinction between facts (which could be scientifically proven) and values (which were mere expressions of feeling, not objective truth).</a:t>
            </a:r>
          </a:p>
          <a:p>
            <a:pPr lvl="1">
              <a:lnSpc>
                <a:spcPct val="80000"/>
              </a:lnSpc>
            </a:pPr>
            <a:r>
              <a:rPr lang="en-US" sz="2000"/>
              <a:t>Personalism</a:t>
            </a:r>
          </a:p>
          <a:p>
            <a:pPr lvl="2">
              <a:lnSpc>
                <a:spcPct val="80000"/>
              </a:lnSpc>
            </a:pPr>
            <a:r>
              <a:rPr lang="en-US" sz="1800"/>
              <a:t>Celebrated the worth, autonomy, and subjectivity of the person, emphasizing individual rights and freedom over responsibility.</a:t>
            </a:r>
          </a:p>
          <a:p>
            <a:pPr lvl="2">
              <a:lnSpc>
                <a:spcPct val="80000"/>
              </a:lnSpc>
            </a:pPr>
            <a:r>
              <a:rPr lang="en-US" sz="1800"/>
              <a:t>Turned people inward toward self-fulfillment </a:t>
            </a:r>
          </a:p>
          <a:p>
            <a:pPr lvl="1">
              <a:lnSpc>
                <a:spcPct val="80000"/>
              </a:lnSpc>
            </a:pPr>
            <a:r>
              <a:rPr lang="en-US" sz="2000"/>
              <a:t>Pluralism of American society</a:t>
            </a:r>
          </a:p>
          <a:p>
            <a:pPr lvl="2">
              <a:lnSpc>
                <a:spcPct val="80000"/>
              </a:lnSpc>
            </a:pPr>
            <a:r>
              <a:rPr lang="en-US" sz="1800"/>
              <a:t>Who’s values should we teach?</a:t>
            </a:r>
          </a:p>
          <a:p>
            <a:pPr lvl="1">
              <a:lnSpc>
                <a:spcPct val="80000"/>
              </a:lnSpc>
            </a:pPr>
            <a:r>
              <a:rPr lang="en-US" sz="2000"/>
              <a:t>Secularization of public arena</a:t>
            </a:r>
          </a:p>
          <a:p>
            <a:pPr lvl="2">
              <a:lnSpc>
                <a:spcPct val="80000"/>
              </a:lnSpc>
            </a:pPr>
            <a:r>
              <a:rPr lang="en-US" sz="1800"/>
              <a:t>Won’t moral education violate the separation of church and state?</a:t>
            </a:r>
          </a:p>
          <a:p>
            <a:pPr lvl="1">
              <a:lnSpc>
                <a:spcPct val="80000"/>
              </a:lnSpc>
            </a:pPr>
            <a:endParaRPr lang="en-US" sz="2000"/>
          </a:p>
          <a:p>
            <a:pPr lvl="1">
              <a:lnSpc>
                <a:spcPct val="80000"/>
              </a:lnSpc>
            </a:pPr>
            <a:endParaRPr lang="en-US" sz="200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0"/>
            <a:ext cx="8001000" cy="838200"/>
          </a:xfrm>
        </p:spPr>
        <p:txBody>
          <a:bodyPr/>
          <a:lstStyle/>
          <a:p>
            <a:r>
              <a:rPr lang="en-US" sz="4000"/>
              <a:t>Why Character Education Now? </a:t>
            </a:r>
          </a:p>
        </p:txBody>
      </p:sp>
      <p:sp>
        <p:nvSpPr>
          <p:cNvPr id="90115" name="Rectangle 3"/>
          <p:cNvSpPr>
            <a:spLocks noGrp="1" noChangeArrowheads="1"/>
          </p:cNvSpPr>
          <p:nvPr>
            <p:ph type="body" idx="1"/>
          </p:nvPr>
        </p:nvSpPr>
        <p:spPr>
          <a:xfrm>
            <a:off x="457200" y="1447800"/>
            <a:ext cx="8077200" cy="4800600"/>
          </a:xfrm>
        </p:spPr>
        <p:txBody>
          <a:bodyPr/>
          <a:lstStyle/>
          <a:p>
            <a:pPr marL="609600" indent="-609600"/>
            <a:r>
              <a:rPr lang="en-US"/>
              <a:t>Three causes:</a:t>
            </a:r>
          </a:p>
          <a:p>
            <a:pPr marL="990600" lvl="1" indent="-533400">
              <a:buFontTx/>
              <a:buChar char="•"/>
            </a:pPr>
            <a:r>
              <a:rPr lang="en-US"/>
              <a:t>The decline of the family</a:t>
            </a:r>
          </a:p>
          <a:p>
            <a:pPr marL="1752600" lvl="3" indent="-381000">
              <a:buFont typeface="Wingdings" pitchFamily="2" charset="2"/>
              <a:buChar char="v"/>
            </a:pPr>
            <a:r>
              <a:rPr lang="en-US" sz="2400"/>
              <a:t>Schools have to teach values kids aren’t learning at home and schools, in order to conduct teaching and learning, must become caring moral communities that help children from unhappy homes focus on their work, control their anger, feel cared about, and become responsible students.</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0" y="304800"/>
            <a:ext cx="8229600" cy="838200"/>
          </a:xfrm>
        </p:spPr>
        <p:txBody>
          <a:bodyPr/>
          <a:lstStyle/>
          <a:p>
            <a:r>
              <a:rPr lang="en-US" sz="4000"/>
              <a:t>Why Character Education Now?</a:t>
            </a:r>
          </a:p>
        </p:txBody>
      </p:sp>
      <p:sp>
        <p:nvSpPr>
          <p:cNvPr id="91139" name="Rectangle 3"/>
          <p:cNvSpPr>
            <a:spLocks noGrp="1" noChangeArrowheads="1"/>
          </p:cNvSpPr>
          <p:nvPr>
            <p:ph type="body" idx="1"/>
          </p:nvPr>
        </p:nvSpPr>
        <p:spPr>
          <a:xfrm>
            <a:off x="685800" y="1295400"/>
            <a:ext cx="7620000" cy="4953000"/>
          </a:xfrm>
        </p:spPr>
        <p:txBody>
          <a:bodyPr/>
          <a:lstStyle/>
          <a:p>
            <a:pPr marL="609600" indent="-609600"/>
            <a:r>
              <a:rPr lang="en-US" sz="2800"/>
              <a:t>Troubling trends in youth character</a:t>
            </a:r>
          </a:p>
          <a:p>
            <a:pPr marL="990600" lvl="1" indent="-533400">
              <a:buFont typeface="Wingdings" pitchFamily="2" charset="2"/>
              <a:buChar char="v"/>
            </a:pPr>
            <a:r>
              <a:rPr lang="en-US" sz="2400"/>
              <a:t>Young people have been adversely affected by poor parenting; the wrong kind of adult role models; sex, violence, and materialism portrayed in the media; and pressures of peer groups.</a:t>
            </a:r>
          </a:p>
          <a:p>
            <a:pPr marL="990600" lvl="1" indent="-533400">
              <a:buFont typeface="Wingdings" pitchFamily="2" charset="2"/>
              <a:buChar char="v"/>
            </a:pPr>
            <a:r>
              <a:rPr lang="en-US" sz="2400"/>
              <a:t>This is evident by trends in:</a:t>
            </a:r>
          </a:p>
          <a:p>
            <a:pPr marL="1371600" lvl="2" indent="-457200"/>
            <a:r>
              <a:rPr lang="en-US" sz="2000"/>
              <a:t>Rising youth violence, increasing dishonesty, growing disrespect for authority, peer cruelty, bigotry on school campuses, decline in work ethic, sexual precocity, growing self-centeredness and declining civil responsibility, increase in self-destructive behavior and ethical illiteracy. </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228600" y="304800"/>
            <a:ext cx="8458200" cy="609600"/>
          </a:xfrm>
        </p:spPr>
        <p:txBody>
          <a:bodyPr/>
          <a:lstStyle/>
          <a:p>
            <a:r>
              <a:rPr lang="en-US" sz="4000"/>
              <a:t>Why Character Education Now?</a:t>
            </a:r>
          </a:p>
        </p:txBody>
      </p:sp>
      <p:sp>
        <p:nvSpPr>
          <p:cNvPr id="92163" name="Rectangle 3"/>
          <p:cNvSpPr>
            <a:spLocks noGrp="1" noChangeArrowheads="1"/>
          </p:cNvSpPr>
          <p:nvPr>
            <p:ph type="body" idx="1"/>
          </p:nvPr>
        </p:nvSpPr>
        <p:spPr>
          <a:xfrm>
            <a:off x="609600" y="1143000"/>
            <a:ext cx="7696200" cy="4953000"/>
          </a:xfrm>
        </p:spPr>
        <p:txBody>
          <a:bodyPr/>
          <a:lstStyle/>
          <a:p>
            <a:r>
              <a:rPr lang="en-US"/>
              <a:t>A recovery of shared, objectively important ethical values.</a:t>
            </a:r>
          </a:p>
          <a:p>
            <a:pPr lvl="1">
              <a:buFont typeface="Wingdings" pitchFamily="2" charset="2"/>
              <a:buChar char="v"/>
            </a:pPr>
            <a:r>
              <a:rPr lang="en-US"/>
              <a:t>Adults must promote this morality by teaching the young values as respect, responsibility, trustworthiness, fairness, caring, and civil virtue.</a:t>
            </a:r>
          </a:p>
          <a:p>
            <a:pPr lvl="1">
              <a:buFont typeface="Wingdings" pitchFamily="2" charset="2"/>
              <a:buChar char="v"/>
            </a:pPr>
            <a:r>
              <a:rPr lang="en-US"/>
              <a:t>“Good character consists of knowing the good, desiring the good, and doing the good.”</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762000" y="228600"/>
            <a:ext cx="6870700" cy="762000"/>
          </a:xfrm>
        </p:spPr>
        <p:txBody>
          <a:bodyPr/>
          <a:lstStyle/>
          <a:p>
            <a:r>
              <a:rPr lang="en-US"/>
              <a:t>Developing Character</a:t>
            </a:r>
          </a:p>
        </p:txBody>
      </p:sp>
      <p:sp>
        <p:nvSpPr>
          <p:cNvPr id="93187" name="Rectangle 3"/>
          <p:cNvSpPr>
            <a:spLocks noGrp="1" noChangeArrowheads="1"/>
          </p:cNvSpPr>
          <p:nvPr>
            <p:ph type="body" idx="1"/>
          </p:nvPr>
        </p:nvSpPr>
        <p:spPr>
          <a:xfrm>
            <a:off x="685800" y="1219200"/>
            <a:ext cx="7772400" cy="4724400"/>
          </a:xfrm>
        </p:spPr>
        <p:txBody>
          <a:bodyPr/>
          <a:lstStyle/>
          <a:p>
            <a:pPr>
              <a:lnSpc>
                <a:spcPct val="90000"/>
              </a:lnSpc>
            </a:pPr>
            <a:r>
              <a:rPr lang="en-US" sz="2800"/>
              <a:t>In order to establish Character Education, each teacher needs to:</a:t>
            </a:r>
          </a:p>
          <a:p>
            <a:pPr lvl="1">
              <a:lnSpc>
                <a:spcPct val="90000"/>
              </a:lnSpc>
            </a:pPr>
            <a:r>
              <a:rPr lang="en-US" sz="2400"/>
              <a:t>Act as a caregiver, model, and mentor</a:t>
            </a:r>
          </a:p>
          <a:p>
            <a:pPr lvl="1">
              <a:lnSpc>
                <a:spcPct val="90000"/>
              </a:lnSpc>
            </a:pPr>
            <a:r>
              <a:rPr lang="en-US" sz="2400"/>
              <a:t>Create a moral community</a:t>
            </a:r>
          </a:p>
          <a:p>
            <a:pPr lvl="1">
              <a:lnSpc>
                <a:spcPct val="90000"/>
              </a:lnSpc>
            </a:pPr>
            <a:r>
              <a:rPr lang="en-US" sz="2400"/>
              <a:t>Practice moral discipline</a:t>
            </a:r>
          </a:p>
          <a:p>
            <a:pPr lvl="1">
              <a:lnSpc>
                <a:spcPct val="90000"/>
              </a:lnSpc>
            </a:pPr>
            <a:r>
              <a:rPr lang="en-US" sz="2400"/>
              <a:t>Create a democratic classroom environment</a:t>
            </a:r>
          </a:p>
          <a:p>
            <a:pPr lvl="1">
              <a:lnSpc>
                <a:spcPct val="90000"/>
              </a:lnSpc>
            </a:pPr>
            <a:r>
              <a:rPr lang="en-US" sz="2400"/>
              <a:t>Teach values through the curriculum </a:t>
            </a:r>
          </a:p>
          <a:p>
            <a:pPr lvl="1">
              <a:lnSpc>
                <a:spcPct val="90000"/>
              </a:lnSpc>
            </a:pPr>
            <a:r>
              <a:rPr lang="en-US" sz="2400"/>
              <a:t>Use cooperative learning</a:t>
            </a:r>
          </a:p>
          <a:p>
            <a:pPr lvl="1">
              <a:lnSpc>
                <a:spcPct val="90000"/>
              </a:lnSpc>
            </a:pPr>
            <a:r>
              <a:rPr lang="en-US" sz="2400"/>
              <a:t>Develop the “conscience of craft”</a:t>
            </a:r>
          </a:p>
          <a:p>
            <a:pPr lvl="1">
              <a:lnSpc>
                <a:spcPct val="90000"/>
              </a:lnSpc>
            </a:pPr>
            <a:r>
              <a:rPr lang="en-US" sz="2400"/>
              <a:t>Encourage moral reflection</a:t>
            </a:r>
          </a:p>
          <a:p>
            <a:pPr lvl="1">
              <a:lnSpc>
                <a:spcPct val="90000"/>
              </a:lnSpc>
            </a:pPr>
            <a:r>
              <a:rPr lang="en-US" sz="2400"/>
              <a:t>Teach conflict resolution</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762000" y="228600"/>
            <a:ext cx="6870700" cy="762000"/>
          </a:xfrm>
        </p:spPr>
        <p:txBody>
          <a:bodyPr/>
          <a:lstStyle/>
          <a:p>
            <a:r>
              <a:rPr lang="en-US"/>
              <a:t>Developing Character</a:t>
            </a:r>
          </a:p>
        </p:txBody>
      </p:sp>
      <p:sp>
        <p:nvSpPr>
          <p:cNvPr id="94211" name="Rectangle 3"/>
          <p:cNvSpPr>
            <a:spLocks noGrp="1" noChangeArrowheads="1"/>
          </p:cNvSpPr>
          <p:nvPr>
            <p:ph type="body" idx="1"/>
          </p:nvPr>
        </p:nvSpPr>
        <p:spPr/>
        <p:txBody>
          <a:bodyPr/>
          <a:lstStyle/>
          <a:p>
            <a:r>
              <a:rPr lang="en-US"/>
              <a:t>The school as a whole should:</a:t>
            </a:r>
          </a:p>
          <a:p>
            <a:pPr lvl="1"/>
            <a:r>
              <a:rPr lang="en-US"/>
              <a:t>Foster caring beyond the classroom</a:t>
            </a:r>
          </a:p>
          <a:p>
            <a:pPr lvl="1"/>
            <a:r>
              <a:rPr lang="en-US"/>
              <a:t>Create a positive moral culture in the school</a:t>
            </a:r>
          </a:p>
          <a:p>
            <a:pPr lvl="1"/>
            <a:r>
              <a:rPr lang="en-US"/>
              <a:t>Recruit parents and the community as partners in character education</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152400"/>
            <a:ext cx="6858000" cy="914400"/>
          </a:xfrm>
        </p:spPr>
        <p:txBody>
          <a:bodyPr/>
          <a:lstStyle/>
          <a:p>
            <a:r>
              <a:rPr lang="en-US"/>
              <a:t>Challenges Ahead</a:t>
            </a:r>
          </a:p>
        </p:txBody>
      </p:sp>
      <p:sp>
        <p:nvSpPr>
          <p:cNvPr id="95235" name="Rectangle 3"/>
          <p:cNvSpPr>
            <a:spLocks noGrp="1" noChangeArrowheads="1"/>
          </p:cNvSpPr>
          <p:nvPr>
            <p:ph type="body" idx="1"/>
          </p:nvPr>
        </p:nvSpPr>
        <p:spPr>
          <a:xfrm>
            <a:off x="685800" y="990600"/>
            <a:ext cx="7772400" cy="5029200"/>
          </a:xfrm>
        </p:spPr>
        <p:txBody>
          <a:bodyPr/>
          <a:lstStyle/>
          <a:p>
            <a:r>
              <a:rPr lang="en-US" sz="2800"/>
              <a:t>The factors that will determine if Character Education will take hold in American schools and succeed are:</a:t>
            </a:r>
          </a:p>
          <a:p>
            <a:pPr lvl="1"/>
            <a:r>
              <a:rPr lang="en-US" sz="2400"/>
              <a:t>Support for schools</a:t>
            </a:r>
          </a:p>
          <a:p>
            <a:pPr lvl="1"/>
            <a:r>
              <a:rPr lang="en-US" sz="2400"/>
              <a:t>Role of religion</a:t>
            </a:r>
          </a:p>
          <a:p>
            <a:pPr lvl="1"/>
            <a:r>
              <a:rPr lang="en-US" sz="2400"/>
              <a:t>Moral leadership</a:t>
            </a:r>
          </a:p>
          <a:p>
            <a:pPr lvl="1"/>
            <a:r>
              <a:rPr lang="en-US" sz="2400"/>
              <a:t>Teacher education</a:t>
            </a:r>
          </a:p>
          <a:p>
            <a:pPr lvl="1"/>
            <a:endParaRPr lang="en-US" sz="2400"/>
          </a:p>
          <a:p>
            <a:pPr lvl="3">
              <a:buFont typeface="Wingdings" pitchFamily="2" charset="2"/>
              <a:buChar char="v"/>
            </a:pPr>
            <a:r>
              <a:rPr lang="en-US" sz="2400"/>
              <a:t>“Educating for character is a moral imperative if we care about the future of our society and our children.”</a:t>
            </a:r>
          </a:p>
          <a:p>
            <a:pPr lvl="1"/>
            <a:endParaRPr lang="en-US" sz="240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09600" y="0"/>
            <a:ext cx="7086600" cy="838200"/>
          </a:xfrm>
        </p:spPr>
        <p:txBody>
          <a:bodyPr/>
          <a:lstStyle/>
          <a:p>
            <a:r>
              <a:rPr lang="en-US"/>
              <a:t>Which Values?</a:t>
            </a:r>
          </a:p>
        </p:txBody>
      </p:sp>
      <p:sp>
        <p:nvSpPr>
          <p:cNvPr id="96259" name="Rectangle 3"/>
          <p:cNvSpPr>
            <a:spLocks noGrp="1" noChangeArrowheads="1"/>
          </p:cNvSpPr>
          <p:nvPr>
            <p:ph type="body" idx="1"/>
          </p:nvPr>
        </p:nvSpPr>
        <p:spPr>
          <a:xfrm>
            <a:off x="457200" y="914400"/>
            <a:ext cx="7772400" cy="5029200"/>
          </a:xfrm>
        </p:spPr>
        <p:txBody>
          <a:bodyPr/>
          <a:lstStyle/>
          <a:p>
            <a:pPr>
              <a:lnSpc>
                <a:spcPct val="80000"/>
              </a:lnSpc>
            </a:pPr>
            <a:r>
              <a:rPr lang="en-US" sz="2800"/>
              <a:t>Some have argued that it is not possible to reach an agreement regarding which values to teach.  </a:t>
            </a:r>
          </a:p>
          <a:p>
            <a:pPr>
              <a:lnSpc>
                <a:spcPct val="80000"/>
              </a:lnSpc>
            </a:pPr>
            <a:r>
              <a:rPr lang="en-US" sz="2800"/>
              <a:t>Others are concerned about the separation of church and state and believe any attempts to teach values or morality will introduce religion into the classroom.</a:t>
            </a:r>
          </a:p>
          <a:p>
            <a:pPr>
              <a:lnSpc>
                <a:spcPct val="80000"/>
              </a:lnSpc>
            </a:pPr>
            <a:r>
              <a:rPr lang="en-US" sz="2800"/>
              <a:t>“Whether or not we deliberately adopt a character or moral education program, we are always teaching values.  Even people who insist that they are opposed to values in school usually mean that they are opposed to values other than their own.”</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981200" y="0"/>
            <a:ext cx="4343400" cy="990600"/>
          </a:xfrm>
        </p:spPr>
        <p:txBody>
          <a:bodyPr/>
          <a:lstStyle/>
          <a:p>
            <a:r>
              <a:rPr lang="en-US"/>
              <a:t>Values</a:t>
            </a:r>
          </a:p>
        </p:txBody>
      </p:sp>
      <p:sp>
        <p:nvSpPr>
          <p:cNvPr id="97283" name="Rectangle 3"/>
          <p:cNvSpPr>
            <a:spLocks noGrp="1" noChangeArrowheads="1"/>
          </p:cNvSpPr>
          <p:nvPr>
            <p:ph type="body" idx="1"/>
          </p:nvPr>
        </p:nvSpPr>
        <p:spPr>
          <a:xfrm>
            <a:off x="609600" y="990600"/>
            <a:ext cx="7772400" cy="4724400"/>
          </a:xfrm>
        </p:spPr>
        <p:txBody>
          <a:bodyPr/>
          <a:lstStyle/>
          <a:p>
            <a:pPr>
              <a:lnSpc>
                <a:spcPct val="90000"/>
              </a:lnSpc>
            </a:pPr>
            <a:r>
              <a:rPr lang="en-US" sz="2800"/>
              <a:t>The fact is that there are a lot of values we all share.  Nobody argues that discrimination is morally appropriate or that lying is better than telling the truth.</a:t>
            </a:r>
          </a:p>
          <a:p>
            <a:pPr>
              <a:lnSpc>
                <a:spcPct val="90000"/>
              </a:lnSpc>
            </a:pPr>
            <a:r>
              <a:rPr lang="en-US" sz="2800"/>
              <a:t>“There is no way of teaching subjects without teaching values.  So let’s be up front about that and have explicit curriculum.  If we don’t, we are going to teach values only in hidden and most devious ways.  Let’s have discussions about the values we want to transmit.”</a:t>
            </a:r>
          </a:p>
          <a:p>
            <a:pPr>
              <a:lnSpc>
                <a:spcPct val="90000"/>
              </a:lnSpc>
            </a:pPr>
            <a:endParaRPr lang="en-US" sz="280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Reason to Oppose Character Education</a:t>
            </a:r>
          </a:p>
        </p:txBody>
      </p:sp>
      <p:sp>
        <p:nvSpPr>
          <p:cNvPr id="98307" name="Rectangle 3"/>
          <p:cNvSpPr>
            <a:spLocks noGrp="1" noChangeArrowheads="1"/>
          </p:cNvSpPr>
          <p:nvPr>
            <p:ph type="body" idx="1"/>
          </p:nvPr>
        </p:nvSpPr>
        <p:spPr>
          <a:xfrm>
            <a:off x="685800" y="1981200"/>
            <a:ext cx="7696200" cy="3657600"/>
          </a:xfrm>
        </p:spPr>
        <p:txBody>
          <a:bodyPr/>
          <a:lstStyle/>
          <a:p>
            <a:r>
              <a:rPr lang="en-US" sz="2800"/>
              <a:t>Alfie Kohn does not think that Character Education can reverse moral decline because he says that “the techniques of character education may succeed in temporarily buying a particular behavior.  But they are unlikely to leave children with a </a:t>
            </a:r>
            <a:r>
              <a:rPr lang="en-US" sz="2800" i="1"/>
              <a:t>commitment</a:t>
            </a:r>
            <a:r>
              <a:rPr lang="en-US" sz="2800"/>
              <a:t> to that behavior, a reason to continue acting that way in the future.</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1" name="Rectangle 3"/>
          <p:cNvSpPr>
            <a:spLocks noGrp="1" noChangeArrowheads="1"/>
          </p:cNvSpPr>
          <p:nvPr>
            <p:ph type="body" idx="1"/>
          </p:nvPr>
        </p:nvSpPr>
        <p:spPr>
          <a:xfrm>
            <a:off x="0" y="914400"/>
            <a:ext cx="8763000" cy="4724400"/>
          </a:xfrm>
        </p:spPr>
        <p:txBody>
          <a:bodyPr/>
          <a:lstStyle/>
          <a:p>
            <a:pPr>
              <a:lnSpc>
                <a:spcPct val="90000"/>
              </a:lnSpc>
            </a:pPr>
            <a:r>
              <a:rPr lang="en-US"/>
              <a:t>“Today, we have children raising children, we have children in overcrowded adult prisons and jails, we have children attending drug and alcohol treatment centers, children suffering and dying from illness and sexually transmitted diseases, children killing themselves and children killing other children.  This is what happens when we do not teach our children morals or live as an appropriate example.”</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	Moral Controversy</a:t>
            </a:r>
            <a:br>
              <a:rPr lang="en-US"/>
            </a:br>
            <a:endParaRPr lang="en-US"/>
          </a:p>
        </p:txBody>
      </p:sp>
      <p:sp>
        <p:nvSpPr>
          <p:cNvPr id="99331" name="Rectangle 3"/>
          <p:cNvSpPr>
            <a:spLocks noGrp="1" noChangeArrowheads="1"/>
          </p:cNvSpPr>
          <p:nvPr>
            <p:ph type="body" idx="1"/>
          </p:nvPr>
        </p:nvSpPr>
        <p:spPr/>
        <p:txBody>
          <a:bodyPr/>
          <a:lstStyle/>
          <a:p>
            <a:pPr algn="ctr">
              <a:buFontTx/>
              <a:buNone/>
            </a:pPr>
            <a:r>
              <a:rPr lang="en-US" sz="7200"/>
              <a:t>Sex </a:t>
            </a:r>
          </a:p>
          <a:p>
            <a:pPr algn="ctr">
              <a:buFontTx/>
              <a:buNone/>
            </a:pPr>
            <a:r>
              <a:rPr lang="en-US" sz="7200"/>
              <a:t>Education</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685800" y="0"/>
            <a:ext cx="6870700" cy="990600"/>
          </a:xfrm>
        </p:spPr>
        <p:txBody>
          <a:bodyPr/>
          <a:lstStyle/>
          <a:p>
            <a:r>
              <a:rPr lang="en-US"/>
              <a:t>Interesting Facts</a:t>
            </a:r>
          </a:p>
        </p:txBody>
      </p:sp>
      <p:sp>
        <p:nvSpPr>
          <p:cNvPr id="111619" name="Rectangle 3"/>
          <p:cNvSpPr>
            <a:spLocks noGrp="1" noChangeArrowheads="1"/>
          </p:cNvSpPr>
          <p:nvPr>
            <p:ph type="body" idx="1"/>
          </p:nvPr>
        </p:nvSpPr>
        <p:spPr>
          <a:xfrm>
            <a:off x="685800" y="1066800"/>
            <a:ext cx="7696200" cy="4419600"/>
          </a:xfrm>
        </p:spPr>
        <p:txBody>
          <a:bodyPr/>
          <a:lstStyle/>
          <a:p>
            <a:pPr>
              <a:lnSpc>
                <a:spcPct val="80000"/>
              </a:lnSpc>
            </a:pPr>
            <a:r>
              <a:rPr lang="en-US" sz="2800"/>
              <a:t>During the 1960s, schools expelled pregnant students (married or unmarried) and school re-admission after delivery was prohibited.</a:t>
            </a:r>
          </a:p>
          <a:p>
            <a:pPr>
              <a:lnSpc>
                <a:spcPct val="80000"/>
              </a:lnSpc>
            </a:pPr>
            <a:r>
              <a:rPr lang="en-US" sz="2800"/>
              <a:t>The attitude in the 60s was that a pregnant students was socially contagious and that pregnancy would spread among students.</a:t>
            </a:r>
          </a:p>
          <a:p>
            <a:pPr>
              <a:lnSpc>
                <a:spcPct val="80000"/>
              </a:lnSpc>
            </a:pPr>
            <a:r>
              <a:rPr lang="en-US" sz="2800"/>
              <a:t>As sex education has increased over the decades the teenage birth rate has declined and no longer are teen mothers punished by denying them an education.</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838200" y="0"/>
            <a:ext cx="6870700" cy="838200"/>
          </a:xfrm>
        </p:spPr>
        <p:txBody>
          <a:bodyPr/>
          <a:lstStyle/>
          <a:p>
            <a:r>
              <a:rPr lang="en-US"/>
              <a:t>However…</a:t>
            </a:r>
          </a:p>
        </p:txBody>
      </p:sp>
      <p:sp>
        <p:nvSpPr>
          <p:cNvPr id="112643" name="Rectangle 3"/>
          <p:cNvSpPr>
            <a:spLocks noGrp="1" noChangeArrowheads="1"/>
          </p:cNvSpPr>
          <p:nvPr>
            <p:ph type="body" idx="1"/>
          </p:nvPr>
        </p:nvSpPr>
        <p:spPr>
          <a:xfrm>
            <a:off x="457200" y="762000"/>
            <a:ext cx="7696200" cy="4648200"/>
          </a:xfrm>
        </p:spPr>
        <p:txBody>
          <a:bodyPr/>
          <a:lstStyle/>
          <a:p>
            <a:pPr>
              <a:lnSpc>
                <a:spcPct val="90000"/>
              </a:lnSpc>
            </a:pPr>
            <a:r>
              <a:rPr lang="en-US" sz="2400"/>
              <a:t>The United States has the highest rate of teen pregnancy out of any country in the developed world.  Experts say that restriction to sex-ed, contraception, and condoms fuel this rate, while in European countries (who have less than half of the amount of teen pregnancies) teens are given confidential access to contraceptives.</a:t>
            </a:r>
          </a:p>
          <a:p>
            <a:pPr>
              <a:lnSpc>
                <a:spcPct val="90000"/>
              </a:lnSpc>
            </a:pPr>
            <a:r>
              <a:rPr lang="en-US" sz="2400"/>
              <a:t>In 1996, the teen pregnancy rates were:</a:t>
            </a:r>
          </a:p>
          <a:p>
            <a:pPr>
              <a:lnSpc>
                <a:spcPct val="90000"/>
              </a:lnSpc>
            </a:pPr>
            <a:r>
              <a:rPr lang="en-US" sz="2400"/>
              <a:t>93.0 per 1000 in the United States </a:t>
            </a:r>
          </a:p>
          <a:p>
            <a:pPr>
              <a:lnSpc>
                <a:spcPct val="90000"/>
              </a:lnSpc>
            </a:pPr>
            <a:r>
              <a:rPr lang="en-US" sz="2400"/>
              <a:t>62.6 per 1000 in England and Wales </a:t>
            </a:r>
          </a:p>
          <a:p>
            <a:pPr>
              <a:lnSpc>
                <a:spcPct val="90000"/>
              </a:lnSpc>
            </a:pPr>
            <a:r>
              <a:rPr lang="en-US" sz="2400"/>
              <a:t>42.7 per 1000 in Canada </a:t>
            </a:r>
          </a:p>
          <a:p>
            <a:pPr>
              <a:lnSpc>
                <a:spcPct val="90000"/>
              </a:lnSpc>
            </a:pPr>
            <a:r>
              <a:rPr lang="en-US" sz="2400"/>
              <a:t>15.1 per 1000 in Belgium</a:t>
            </a:r>
          </a:p>
          <a:p>
            <a:pPr>
              <a:lnSpc>
                <a:spcPct val="90000"/>
              </a:lnSpc>
            </a:pPr>
            <a:endParaRPr lang="en-US" sz="2400"/>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Definition of Sex Education</a:t>
            </a:r>
          </a:p>
        </p:txBody>
      </p:sp>
      <p:sp>
        <p:nvSpPr>
          <p:cNvPr id="101379" name="Rectangle 3"/>
          <p:cNvSpPr>
            <a:spLocks noGrp="1" noChangeArrowheads="1"/>
          </p:cNvSpPr>
          <p:nvPr>
            <p:ph type="body" idx="1"/>
          </p:nvPr>
        </p:nvSpPr>
        <p:spPr>
          <a:xfrm>
            <a:off x="685800" y="1828800"/>
            <a:ext cx="7696200" cy="4419600"/>
          </a:xfrm>
        </p:spPr>
        <p:txBody>
          <a:bodyPr/>
          <a:lstStyle/>
          <a:p>
            <a:pPr algn="ctr"/>
            <a:r>
              <a:rPr lang="en-US" sz="2800"/>
              <a:t>Sex education is education about sexual reproduction in human beings, sexual intercourse and other aspects of human sexual behavior. </a:t>
            </a:r>
          </a:p>
          <a:p>
            <a:pPr algn="ctr"/>
            <a:r>
              <a:rPr lang="en-US" sz="2800"/>
              <a:t>It is also about developing young people's skills so that they make informed choices about their behavior, and feel confident and competent about acting on these choices. </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Aims of Sex Education</a:t>
            </a:r>
          </a:p>
        </p:txBody>
      </p:sp>
      <p:sp>
        <p:nvSpPr>
          <p:cNvPr id="102403" name="Rectangle 3"/>
          <p:cNvSpPr>
            <a:spLocks noGrp="1" noChangeArrowheads="1"/>
          </p:cNvSpPr>
          <p:nvPr>
            <p:ph type="body" idx="1"/>
          </p:nvPr>
        </p:nvSpPr>
        <p:spPr/>
        <p:txBody>
          <a:bodyPr/>
          <a:lstStyle/>
          <a:p>
            <a:pPr>
              <a:lnSpc>
                <a:spcPct val="90000"/>
              </a:lnSpc>
            </a:pPr>
            <a:r>
              <a:rPr lang="en-US" sz="2800"/>
              <a:t>Sex education seeks both to reduce the risks of potentially negative outcomes from sexual behavior.  For example, unwanted or unplanned pregnancies and infection with STDs, and to enhance the quality of relationships. </a:t>
            </a:r>
          </a:p>
          <a:p>
            <a:pPr>
              <a:lnSpc>
                <a:spcPct val="90000"/>
              </a:lnSpc>
            </a:pPr>
            <a:r>
              <a:rPr lang="en-US" sz="2800"/>
              <a:t>It is also about developing young people's ability to make decisions over their entire lifetime. </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5800" y="152400"/>
            <a:ext cx="6870700" cy="1143000"/>
          </a:xfrm>
        </p:spPr>
        <p:txBody>
          <a:bodyPr/>
          <a:lstStyle/>
          <a:p>
            <a:r>
              <a:rPr lang="en-US" sz="4000"/>
              <a:t/>
            </a:r>
            <a:br>
              <a:rPr lang="en-US" sz="4000"/>
            </a:br>
            <a:r>
              <a:rPr lang="en-US" sz="4000"/>
              <a:t/>
            </a:r>
            <a:br>
              <a:rPr lang="en-US" sz="4000"/>
            </a:br>
            <a:r>
              <a:rPr lang="en-US" sz="4000"/>
              <a:t>Worldwide Controversy</a:t>
            </a:r>
          </a:p>
        </p:txBody>
      </p:sp>
      <p:sp>
        <p:nvSpPr>
          <p:cNvPr id="103427" name="Rectangle 3"/>
          <p:cNvSpPr>
            <a:spLocks noGrp="1" noChangeArrowheads="1"/>
          </p:cNvSpPr>
          <p:nvPr>
            <p:ph type="body" idx="1"/>
          </p:nvPr>
        </p:nvSpPr>
        <p:spPr>
          <a:xfrm>
            <a:off x="685800" y="1371600"/>
            <a:ext cx="7696200" cy="3657600"/>
          </a:xfrm>
        </p:spPr>
        <p:txBody>
          <a:bodyPr/>
          <a:lstStyle/>
          <a:p>
            <a:pPr>
              <a:lnSpc>
                <a:spcPct val="80000"/>
              </a:lnSpc>
            </a:pPr>
            <a:r>
              <a:rPr lang="en-US" sz="2400"/>
              <a:t>Although some sort of sex education is part of many schools' curriculum, it remains a controversial topic in several countries as to how much and at which age schoolchildren should be taught about contraception or safer sex, and whether moral education should be included or excluded.</a:t>
            </a:r>
          </a:p>
          <a:p>
            <a:pPr>
              <a:lnSpc>
                <a:spcPct val="80000"/>
              </a:lnSpc>
            </a:pPr>
            <a:r>
              <a:rPr lang="en-US" sz="2400"/>
              <a:t>In the United States in particular, the topic is the subject of much controversial debate. Chief among controversial points is whether sexual freedom for minors is valuable or detrimental, as well as whether instruction about condoms and birth control pills reduce or increase out-of-wedlock or teenage pregnancy and STDs.</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t>Statistics</a:t>
            </a:r>
          </a:p>
        </p:txBody>
      </p:sp>
      <p:sp>
        <p:nvSpPr>
          <p:cNvPr id="104451" name="Rectangle 3"/>
          <p:cNvSpPr>
            <a:spLocks noGrp="1" noChangeArrowheads="1"/>
          </p:cNvSpPr>
          <p:nvPr>
            <p:ph type="body" idx="1"/>
          </p:nvPr>
        </p:nvSpPr>
        <p:spPr/>
        <p:txBody>
          <a:bodyPr/>
          <a:lstStyle/>
          <a:p>
            <a:r>
              <a:rPr lang="en-US" sz="2800"/>
              <a:t>Only 7% of Americans say that sex education should not be taught in schools.</a:t>
            </a:r>
          </a:p>
          <a:p>
            <a:r>
              <a:rPr lang="en-US" sz="2800"/>
              <a:t>15% of Americans believe that schools should teach the Abstinence-Only-Until-Marriage Program.</a:t>
            </a:r>
          </a:p>
          <a:p>
            <a:r>
              <a:rPr lang="en-US" sz="2800"/>
              <a:t>36% believe that Comprehensive Sexuality Education should be taught.</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Abstinence-Only-Until-Marriage Program </a:t>
            </a:r>
          </a:p>
        </p:txBody>
      </p:sp>
      <p:sp>
        <p:nvSpPr>
          <p:cNvPr id="105475" name="Rectangle 3"/>
          <p:cNvSpPr>
            <a:spLocks noGrp="1" noChangeArrowheads="1"/>
          </p:cNvSpPr>
          <p:nvPr>
            <p:ph type="body" idx="1"/>
          </p:nvPr>
        </p:nvSpPr>
        <p:spPr/>
        <p:txBody>
          <a:bodyPr/>
          <a:lstStyle/>
          <a:p>
            <a:pPr>
              <a:lnSpc>
                <a:spcPct val="80000"/>
              </a:lnSpc>
            </a:pPr>
            <a:r>
              <a:rPr lang="en-US" sz="2800"/>
              <a:t>Federal funds are available to schools who teach using this method.</a:t>
            </a:r>
          </a:p>
          <a:p>
            <a:pPr>
              <a:lnSpc>
                <a:spcPct val="80000"/>
              </a:lnSpc>
            </a:pPr>
            <a:r>
              <a:rPr lang="en-US" sz="2800"/>
              <a:t>President Bush has been pushing for this program since he was first instated into office.</a:t>
            </a:r>
          </a:p>
          <a:p>
            <a:pPr>
              <a:lnSpc>
                <a:spcPct val="80000"/>
              </a:lnSpc>
            </a:pPr>
            <a:r>
              <a:rPr lang="en-US" sz="2800"/>
              <a:t>Emphasizes abstinence from all sexual behaviors and does not cover information on contraceptives, STDs, masturbation, etc.</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762000" y="0"/>
            <a:ext cx="6870700" cy="762000"/>
          </a:xfrm>
        </p:spPr>
        <p:txBody>
          <a:bodyPr/>
          <a:lstStyle/>
          <a:p>
            <a:r>
              <a:rPr lang="en-US"/>
              <a:t>Federal Definition</a:t>
            </a:r>
          </a:p>
        </p:txBody>
      </p:sp>
      <p:sp>
        <p:nvSpPr>
          <p:cNvPr id="106499" name="Rectangle 3"/>
          <p:cNvSpPr>
            <a:spLocks noGrp="1" noChangeArrowheads="1"/>
          </p:cNvSpPr>
          <p:nvPr>
            <p:ph type="body" idx="1"/>
          </p:nvPr>
        </p:nvSpPr>
        <p:spPr>
          <a:xfrm>
            <a:off x="685800" y="609600"/>
            <a:ext cx="7696200" cy="5638800"/>
          </a:xfrm>
        </p:spPr>
        <p:txBody>
          <a:bodyPr/>
          <a:lstStyle/>
          <a:p>
            <a:pPr algn="ctr">
              <a:lnSpc>
                <a:spcPct val="80000"/>
              </a:lnSpc>
            </a:pPr>
            <a:r>
              <a:rPr lang="en-US" sz="2000"/>
              <a:t>its exclusive purpose is teaching the social, physiological, and health gains to be realized by abstaining from sexual activity; </a:t>
            </a:r>
          </a:p>
          <a:p>
            <a:pPr algn="ctr">
              <a:lnSpc>
                <a:spcPct val="80000"/>
              </a:lnSpc>
            </a:pPr>
            <a:r>
              <a:rPr lang="en-US" sz="2000"/>
              <a:t>teaches abstinence from sexual activity outside marriage as the expected standard for all school age children; </a:t>
            </a:r>
          </a:p>
          <a:p>
            <a:pPr algn="ctr">
              <a:lnSpc>
                <a:spcPct val="80000"/>
              </a:lnSpc>
            </a:pPr>
            <a:r>
              <a:rPr lang="en-US" sz="2000"/>
              <a:t>teaches that abstinence from sexual activity is the only certain way to avoid out-of-wedlock pregnancy, sexually transmitted diseases, and other associated health problems; </a:t>
            </a:r>
          </a:p>
          <a:p>
            <a:pPr algn="ctr">
              <a:lnSpc>
                <a:spcPct val="80000"/>
              </a:lnSpc>
            </a:pPr>
            <a:r>
              <a:rPr lang="en-US" sz="2000"/>
              <a:t>teaches that a mutually faithful monogamous relationship in context of marriage is the expected standard of human sexual activity; </a:t>
            </a:r>
          </a:p>
          <a:p>
            <a:pPr algn="ctr">
              <a:lnSpc>
                <a:spcPct val="80000"/>
              </a:lnSpc>
            </a:pPr>
            <a:r>
              <a:rPr lang="en-US" sz="2000"/>
              <a:t>teaches that sexual activity outside of the context of marriage is likely to have harmful psychological and physical effects; </a:t>
            </a:r>
          </a:p>
          <a:p>
            <a:pPr algn="ctr">
              <a:lnSpc>
                <a:spcPct val="80000"/>
              </a:lnSpc>
            </a:pPr>
            <a:r>
              <a:rPr lang="en-US" sz="2000"/>
              <a:t>teaches that bearing children out-of-wedlock is likely to have harmful consequences for the child, the child's parents, and society; </a:t>
            </a:r>
          </a:p>
          <a:p>
            <a:pPr algn="ctr">
              <a:lnSpc>
                <a:spcPct val="80000"/>
              </a:lnSpc>
            </a:pPr>
            <a:r>
              <a:rPr lang="en-US" sz="2000"/>
              <a:t>teaches young people how to reject sexual advances and how alcohol and drug use increases vulnerability to sexual advances; and </a:t>
            </a:r>
          </a:p>
          <a:p>
            <a:pPr algn="ctr">
              <a:lnSpc>
                <a:spcPct val="80000"/>
              </a:lnSpc>
            </a:pPr>
            <a:r>
              <a:rPr lang="en-US" sz="2000"/>
              <a:t>teaches the importance of attaining self-sufficiency before engaging in sexual activity. </a:t>
            </a:r>
          </a:p>
          <a:p>
            <a:pPr algn="ctr">
              <a:lnSpc>
                <a:spcPct val="80000"/>
              </a:lnSpc>
            </a:pPr>
            <a:endParaRPr lang="en-US" sz="2000"/>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Problems with this program</a:t>
            </a:r>
          </a:p>
        </p:txBody>
      </p:sp>
      <p:sp>
        <p:nvSpPr>
          <p:cNvPr id="107523" name="Rectangle 3"/>
          <p:cNvSpPr>
            <a:spLocks noGrp="1" noChangeArrowheads="1"/>
          </p:cNvSpPr>
          <p:nvPr>
            <p:ph type="body" idx="1"/>
          </p:nvPr>
        </p:nvSpPr>
        <p:spPr/>
        <p:txBody>
          <a:bodyPr/>
          <a:lstStyle/>
          <a:p>
            <a:r>
              <a:rPr lang="en-US"/>
              <a:t>Very little evidence that teens who go through this program refrain from having sex longer than others.</a:t>
            </a:r>
          </a:p>
          <a:p>
            <a:r>
              <a:rPr lang="en-US"/>
              <a:t>When they do have sex, they often fail to use contraception.</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Comprehensive Sexuality Education</a:t>
            </a:r>
          </a:p>
        </p:txBody>
      </p:sp>
      <p:sp>
        <p:nvSpPr>
          <p:cNvPr id="108547" name="Rectangle 3"/>
          <p:cNvSpPr>
            <a:spLocks noGrp="1" noChangeArrowheads="1"/>
          </p:cNvSpPr>
          <p:nvPr>
            <p:ph type="body" idx="1"/>
          </p:nvPr>
        </p:nvSpPr>
        <p:spPr/>
        <p:txBody>
          <a:bodyPr/>
          <a:lstStyle/>
          <a:p>
            <a:pPr>
              <a:lnSpc>
                <a:spcPct val="90000"/>
              </a:lnSpc>
            </a:pPr>
            <a:r>
              <a:rPr lang="en-US" sz="2400"/>
              <a:t>Comprehensive Sexuality Education is a program that starts in kindergarten and continues through high school. </a:t>
            </a:r>
          </a:p>
          <a:p>
            <a:pPr>
              <a:lnSpc>
                <a:spcPct val="90000"/>
              </a:lnSpc>
            </a:pPr>
            <a:r>
              <a:rPr lang="en-US" sz="2400"/>
              <a:t>It brings up age appropriate sexuality topics and covers the broad spectrum of sex education, including safe sex, STDs, contraceptives, masturbation, body image, and more. </a:t>
            </a:r>
          </a:p>
          <a:p>
            <a:pPr>
              <a:lnSpc>
                <a:spcPct val="90000"/>
              </a:lnSpc>
            </a:pPr>
            <a:r>
              <a:rPr lang="en-US" sz="2400"/>
              <a:t>Argued that this program does not teach sexual morals.</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Proponents of this program</a:t>
            </a:r>
          </a:p>
        </p:txBody>
      </p:sp>
      <p:sp>
        <p:nvSpPr>
          <p:cNvPr id="109571" name="Rectangle 3"/>
          <p:cNvSpPr>
            <a:spLocks noGrp="1" noChangeArrowheads="1"/>
          </p:cNvSpPr>
          <p:nvPr>
            <p:ph type="body" idx="1"/>
          </p:nvPr>
        </p:nvSpPr>
        <p:spPr/>
        <p:txBody>
          <a:bodyPr/>
          <a:lstStyle/>
          <a:p>
            <a:pPr>
              <a:lnSpc>
                <a:spcPct val="80000"/>
              </a:lnSpc>
            </a:pPr>
            <a:r>
              <a:rPr lang="en-US" sz="2800"/>
              <a:t>View it as necessary to reduce risk behaviors such as unprotected sex, and equip individuals to make informed decisions about their personal sexual activity. </a:t>
            </a:r>
          </a:p>
          <a:p>
            <a:pPr>
              <a:lnSpc>
                <a:spcPct val="80000"/>
              </a:lnSpc>
            </a:pPr>
            <a:r>
              <a:rPr lang="en-US" sz="2800"/>
              <a:t>Additionally, proponents of comprehensive sex education contend that education about homosexuality encourages tolerance, but does not "turn students gay" as some conservatives believe.</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What about Both?</a:t>
            </a:r>
          </a:p>
        </p:txBody>
      </p:sp>
      <p:sp>
        <p:nvSpPr>
          <p:cNvPr id="110595" name="Rectangle 3"/>
          <p:cNvSpPr>
            <a:spLocks noGrp="1" noChangeArrowheads="1"/>
          </p:cNvSpPr>
          <p:nvPr>
            <p:ph type="body" idx="1"/>
          </p:nvPr>
        </p:nvSpPr>
        <p:spPr/>
        <p:txBody>
          <a:bodyPr/>
          <a:lstStyle/>
          <a:p>
            <a:pPr>
              <a:lnSpc>
                <a:spcPct val="90000"/>
              </a:lnSpc>
            </a:pPr>
            <a:r>
              <a:rPr lang="en-US" sz="2800"/>
              <a:t>46% of Americans believe that schools should teach that abstinence is best, but also discuss how and where to obtain contraceptives.</a:t>
            </a:r>
          </a:p>
          <a:p>
            <a:pPr>
              <a:lnSpc>
                <a:spcPct val="90000"/>
              </a:lnSpc>
            </a:pPr>
            <a:r>
              <a:rPr lang="en-US" sz="2800"/>
              <a:t>Typically, most schools fall in the middle of the two types of programs.</a:t>
            </a:r>
          </a:p>
          <a:p>
            <a:pPr>
              <a:lnSpc>
                <a:spcPct val="90000"/>
              </a:lnSpc>
            </a:pPr>
            <a:r>
              <a:rPr lang="en-US" sz="2800"/>
              <a:t>Neither one usually provides confidential access to contraceptives.</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t>Should morality be included?</a:t>
            </a:r>
          </a:p>
        </p:txBody>
      </p:sp>
      <p:sp>
        <p:nvSpPr>
          <p:cNvPr id="113667" name="Rectangle 3"/>
          <p:cNvSpPr>
            <a:spLocks noGrp="1" noChangeArrowheads="1"/>
          </p:cNvSpPr>
          <p:nvPr>
            <p:ph type="body" idx="1"/>
          </p:nvPr>
        </p:nvSpPr>
        <p:spPr/>
        <p:txBody>
          <a:bodyPr/>
          <a:lstStyle/>
          <a:p>
            <a:pPr>
              <a:lnSpc>
                <a:spcPct val="80000"/>
              </a:lnSpc>
            </a:pPr>
            <a:r>
              <a:rPr lang="en-US" sz="2200"/>
              <a:t>Proponents believe that curricula which fail to teach moral behavior actually serve to prevent children from making informed decisions; they maintain that curricula should include the claim that conventional morality is "healthy and constructive", and that value-free knowledge of the body may lead to unhealthy and harmful practices.</a:t>
            </a:r>
          </a:p>
          <a:p>
            <a:pPr>
              <a:lnSpc>
                <a:spcPct val="80000"/>
              </a:lnSpc>
            </a:pPr>
            <a:r>
              <a:rPr lang="en-US" sz="2200"/>
              <a:t>Opponents of this view argue that sexual behavior after puberty is a given, and it is therefore crucial to provide information about the risks and how they can be minimized. They hold that conventional or conservative moralizing will put off students and thus weaken the message. </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228600"/>
            <a:ext cx="6870700" cy="685800"/>
          </a:xfrm>
        </p:spPr>
        <p:txBody>
          <a:bodyPr/>
          <a:lstStyle/>
          <a:p>
            <a:r>
              <a:rPr lang="en-US" sz="4000"/>
              <a:t/>
            </a:r>
            <a:br>
              <a:rPr lang="en-US" sz="4000"/>
            </a:br>
            <a:r>
              <a:rPr lang="en-US" sz="4000"/>
              <a:t/>
            </a:r>
            <a:br>
              <a:rPr lang="en-US" sz="4000"/>
            </a:br>
            <a:r>
              <a:rPr lang="en-US" sz="4000"/>
              <a:t>Study of the Effects</a:t>
            </a:r>
          </a:p>
        </p:txBody>
      </p:sp>
      <p:sp>
        <p:nvSpPr>
          <p:cNvPr id="114691" name="Rectangle 3"/>
          <p:cNvSpPr>
            <a:spLocks noGrp="1" noChangeArrowheads="1"/>
          </p:cNvSpPr>
          <p:nvPr>
            <p:ph type="body" idx="1"/>
          </p:nvPr>
        </p:nvSpPr>
        <p:spPr>
          <a:xfrm>
            <a:off x="685800" y="914400"/>
            <a:ext cx="7696200" cy="5181600"/>
          </a:xfrm>
        </p:spPr>
        <p:txBody>
          <a:bodyPr/>
          <a:lstStyle/>
          <a:p>
            <a:pPr>
              <a:lnSpc>
                <a:spcPct val="80000"/>
              </a:lnSpc>
            </a:pPr>
            <a:r>
              <a:rPr lang="en-US" sz="2400"/>
              <a:t>A researcher named DiCenso compared comprehensive sex education programs with abstinence-only programs.  </a:t>
            </a:r>
          </a:p>
          <a:p>
            <a:pPr>
              <a:lnSpc>
                <a:spcPct val="80000"/>
              </a:lnSpc>
            </a:pPr>
            <a:r>
              <a:rPr lang="en-US" sz="2400"/>
              <a:t>Their review of several studies shows that abstinence-only programs not only did not reduce the likelihood of pregnancy of women who participated in the programs, but that 'abstinence- only' actually </a:t>
            </a:r>
            <a:r>
              <a:rPr lang="en-US" sz="2400" i="1"/>
              <a:t>increased</a:t>
            </a:r>
            <a:r>
              <a:rPr lang="en-US" sz="2400"/>
              <a:t> it. </a:t>
            </a:r>
          </a:p>
          <a:p>
            <a:pPr>
              <a:lnSpc>
                <a:spcPct val="80000"/>
              </a:lnSpc>
            </a:pPr>
            <a:r>
              <a:rPr lang="en-US" sz="2400"/>
              <a:t>Four abstinence programs and one school program were associated with a pooled increase of 54% in the partners of men and 46% in women.</a:t>
            </a:r>
          </a:p>
          <a:p>
            <a:pPr>
              <a:lnSpc>
                <a:spcPct val="80000"/>
              </a:lnSpc>
            </a:pPr>
            <a:r>
              <a:rPr lang="en-US" sz="2400"/>
              <a:t>The conclusion of this review was that "the overwhelming weight of evidence shows that sex education that discusses contraception does not increase sexual activity". </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685800" y="152400"/>
            <a:ext cx="6870700" cy="838200"/>
          </a:xfrm>
        </p:spPr>
        <p:txBody>
          <a:bodyPr/>
          <a:lstStyle/>
          <a:p>
            <a:r>
              <a:rPr lang="en-US"/>
              <a:t>Final Quote</a:t>
            </a:r>
          </a:p>
        </p:txBody>
      </p:sp>
      <p:sp>
        <p:nvSpPr>
          <p:cNvPr id="115715" name="Rectangle 3"/>
          <p:cNvSpPr>
            <a:spLocks noGrp="1" noChangeArrowheads="1"/>
          </p:cNvSpPr>
          <p:nvPr>
            <p:ph type="body" idx="1"/>
          </p:nvPr>
        </p:nvSpPr>
        <p:spPr>
          <a:xfrm>
            <a:off x="685800" y="1143000"/>
            <a:ext cx="7696200" cy="4343400"/>
          </a:xfrm>
        </p:spPr>
        <p:txBody>
          <a:bodyPr/>
          <a:lstStyle/>
          <a:p>
            <a:pPr>
              <a:lnSpc>
                <a:spcPct val="80000"/>
              </a:lnSpc>
            </a:pPr>
            <a:r>
              <a:rPr lang="en-US" sz="2800"/>
              <a:t>“Education is the responsibility of the schools whether it is about smoking, alcohol, drugs, violence, racial diversity or sex. The assumption that these are the sole responsibility of someone else is a disservice to our children. Parents have a key role in the </a:t>
            </a:r>
            <a:r>
              <a:rPr lang="en-US" sz="2800" i="1"/>
              <a:t>total education </a:t>
            </a:r>
            <a:r>
              <a:rPr lang="en-US" sz="2800"/>
              <a:t>of their children in partnership with the schools. But too many parents fail part of their responsibility resulting in this country's highest teenage pregnancy rate in the industrialized world.” – Charles Gershenson  </a:t>
            </a:r>
          </a:p>
        </p:txBody>
      </p:sp>
    </p:spTree>
  </p:cSld>
  <p:clrMapOvr>
    <a:masterClrMapping/>
  </p:clrMapOvr>
  <p:transition/>
</p:sld>
</file>

<file path=ppt/theme/theme1.xml><?xml version="1.0" encoding="utf-8"?>
<a:theme xmlns:a="http://schemas.openxmlformats.org/drawingml/2006/main" name="Crayons">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Crayons</Template>
  <TotalTime>763</TotalTime>
  <Words>4131</Words>
  <Application>Microsoft Office PowerPoint</Application>
  <PresentationFormat>On-screen Show (4:3)</PresentationFormat>
  <Paragraphs>303</Paragraphs>
  <Slides>77</Slides>
  <Notes>1</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Crayons</vt:lpstr>
      <vt:lpstr>Lecture 7</vt:lpstr>
      <vt:lpstr>Teaching Morality and Values In Early Life</vt:lpstr>
      <vt:lpstr>Definition of Morals</vt:lpstr>
      <vt:lpstr>Definition of Values</vt:lpstr>
      <vt:lpstr>Morals and Values</vt:lpstr>
      <vt:lpstr>Percent of Adults Who Support the Teaching of Specific Values</vt:lpstr>
      <vt:lpstr>Some Stats… </vt:lpstr>
      <vt:lpstr>A poll found… </vt:lpstr>
      <vt:lpstr>The Shell Poll</vt:lpstr>
      <vt:lpstr>Slide 10</vt:lpstr>
      <vt:lpstr>Which issue is the most serious problem in America?</vt:lpstr>
      <vt:lpstr>Which of these problems regarding moral standards concern you most?</vt:lpstr>
      <vt:lpstr>What has the most potential to create a positive effect on a child’s moral and ethical standards?</vt:lpstr>
      <vt:lpstr>Character Education</vt:lpstr>
      <vt:lpstr>Character Education</vt:lpstr>
      <vt:lpstr>Traits of Character Education</vt:lpstr>
      <vt:lpstr>Traits of Character Education</vt:lpstr>
      <vt:lpstr>Traits of Character Education</vt:lpstr>
      <vt:lpstr>Traits of Character Education</vt:lpstr>
      <vt:lpstr>Traits of Character Education</vt:lpstr>
      <vt:lpstr>Traits of Character Education</vt:lpstr>
      <vt:lpstr>Traits of Character Education</vt:lpstr>
      <vt:lpstr>Traits of Character Education</vt:lpstr>
      <vt:lpstr>Traits of Character Education</vt:lpstr>
      <vt:lpstr>Traits of Character Education</vt:lpstr>
      <vt:lpstr>Traits of Character Education</vt:lpstr>
      <vt:lpstr>Approaches to effective Character Ed.</vt:lpstr>
      <vt:lpstr>The Holistic Approach</vt:lpstr>
      <vt:lpstr>The Holistic Approach </vt:lpstr>
      <vt:lpstr>The Smorgasbord Approach</vt:lpstr>
      <vt:lpstr>The Smorgasbord Approach</vt:lpstr>
      <vt:lpstr>Character Education: Why are we doing this?</vt:lpstr>
      <vt:lpstr>Group Discussion</vt:lpstr>
      <vt:lpstr>Patriotism</vt:lpstr>
      <vt:lpstr>Patriotism</vt:lpstr>
      <vt:lpstr>How can our schools encourage patriotism</vt:lpstr>
      <vt:lpstr>How can our schools encourage patriotism</vt:lpstr>
      <vt:lpstr>How can our schools encourage patriotism</vt:lpstr>
      <vt:lpstr>How can our schools encourage patriotism</vt:lpstr>
      <vt:lpstr>How can our schools encourage patriotism</vt:lpstr>
      <vt:lpstr>Pledge of Allegiance and it’s controversial issues</vt:lpstr>
      <vt:lpstr>Pledge of Allegiance </vt:lpstr>
      <vt:lpstr>Pledge of Allegiance </vt:lpstr>
      <vt:lpstr>Pledge of Allegiance</vt:lpstr>
      <vt:lpstr>Discussion</vt:lpstr>
      <vt:lpstr>Can “Character Education” Reverse Moral Decline?</vt:lpstr>
      <vt:lpstr>Character Education Can Reverse Moral Decline</vt:lpstr>
      <vt:lpstr>Character Education Can Reverse Moral Decline</vt:lpstr>
      <vt:lpstr>Character Education Can Reverse Moral Decline</vt:lpstr>
      <vt:lpstr>Slide 50</vt:lpstr>
      <vt:lpstr>Why Did Character Education Decline?</vt:lpstr>
      <vt:lpstr>Why Character Education Now? </vt:lpstr>
      <vt:lpstr>Why Character Education Now?</vt:lpstr>
      <vt:lpstr>Why Character Education Now?</vt:lpstr>
      <vt:lpstr>Developing Character</vt:lpstr>
      <vt:lpstr>Developing Character</vt:lpstr>
      <vt:lpstr>Challenges Ahead</vt:lpstr>
      <vt:lpstr>Which Values?</vt:lpstr>
      <vt:lpstr>Values</vt:lpstr>
      <vt:lpstr>Reason to Oppose Character Education</vt:lpstr>
      <vt:lpstr>Slide 61</vt:lpstr>
      <vt:lpstr> Moral Controversy </vt:lpstr>
      <vt:lpstr>Interesting Facts</vt:lpstr>
      <vt:lpstr>However…</vt:lpstr>
      <vt:lpstr>Definition of Sex Education</vt:lpstr>
      <vt:lpstr>Aims of Sex Education</vt:lpstr>
      <vt:lpstr>  Worldwide Controversy</vt:lpstr>
      <vt:lpstr>Statistics</vt:lpstr>
      <vt:lpstr>Abstinence-Only-Until-Marriage Program </vt:lpstr>
      <vt:lpstr>Federal Definition</vt:lpstr>
      <vt:lpstr>Problems with this program</vt:lpstr>
      <vt:lpstr>Comprehensive Sexuality Education</vt:lpstr>
      <vt:lpstr>Proponents of this program</vt:lpstr>
      <vt:lpstr>What about Both?</vt:lpstr>
      <vt:lpstr>Should morality be included?</vt:lpstr>
      <vt:lpstr>  Study of the Effects</vt:lpstr>
      <vt:lpstr>Final Quote</vt:lpstr>
    </vt:vector>
  </TitlesOfParts>
  <Company>Vintage Studio 82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Morality and Values In Schools</dc:title>
  <dc:creator>Andy Magnus</dc:creator>
  <cp:lastModifiedBy>stdc_lp</cp:lastModifiedBy>
  <cp:revision>22</cp:revision>
  <dcterms:created xsi:type="dcterms:W3CDTF">2005-06-12T20:37:26Z</dcterms:created>
  <dcterms:modified xsi:type="dcterms:W3CDTF">2014-07-09T06:06:43Z</dcterms:modified>
</cp:coreProperties>
</file>