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8"/>
  </p:notesMasterIdLst>
  <p:handoutMasterIdLst>
    <p:handoutMasterId r:id="rId29"/>
  </p:handoutMasterIdLst>
  <p:sldIdLst>
    <p:sldId id="275" r:id="rId2"/>
    <p:sldId id="331" r:id="rId3"/>
    <p:sldId id="276" r:id="rId4"/>
    <p:sldId id="277" r:id="rId5"/>
    <p:sldId id="278" r:id="rId6"/>
    <p:sldId id="332" r:id="rId7"/>
    <p:sldId id="333" r:id="rId8"/>
    <p:sldId id="334" r:id="rId9"/>
    <p:sldId id="280" r:id="rId10"/>
    <p:sldId id="325" r:id="rId11"/>
    <p:sldId id="335" r:id="rId12"/>
    <p:sldId id="337" r:id="rId13"/>
    <p:sldId id="283" r:id="rId14"/>
    <p:sldId id="338" r:id="rId15"/>
    <p:sldId id="330" r:id="rId16"/>
    <p:sldId id="339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3" r:id="rId25"/>
    <p:sldId id="294" r:id="rId26"/>
    <p:sldId id="341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D9F"/>
    <a:srgbClr val="FFF6D1"/>
    <a:srgbClr val="F0C200"/>
    <a:srgbClr val="FFD523"/>
    <a:srgbClr val="FFCC00"/>
    <a:srgbClr val="D5EAFF"/>
    <a:srgbClr val="DDEEFF"/>
    <a:srgbClr val="D1E8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1422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9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9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819428D-A8B0-4930-A1DD-987737D0333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7BA666-40C5-4C21-85F0-C449DFE9655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76800" y="2133600"/>
            <a:ext cx="3962400" cy="762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Chapter One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76800" y="3200400"/>
            <a:ext cx="3962400" cy="1752600"/>
          </a:xfrm>
        </p:spPr>
        <p:txBody>
          <a:bodyPr/>
          <a:lstStyle>
            <a:lvl1pPr marL="0" indent="0" algn="ctr">
              <a:buFontTx/>
              <a:buNone/>
              <a:defRPr i="1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5 - </a:t>
            </a:r>
            <a:fld id="{59D157ED-5ED1-41F0-8EEF-6588356A48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5 - </a:t>
            </a:r>
            <a:fld id="{996F6012-8579-4D09-8097-F29D98B53F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5 - </a:t>
            </a:r>
            <a:fld id="{C87341BF-E8F1-46D0-9ACE-1A2FD67A63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5 - </a:t>
            </a:r>
            <a:fld id="{B8B1FC23-2FA4-44C2-A2CA-CD52D04E00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5 - </a:t>
            </a:r>
            <a:fld id="{5530AC68-E59C-4932-9757-3D1369E354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5 - </a:t>
            </a:r>
            <a:fld id="{E091D0FE-0ECC-46D2-9C55-7CAD1AAF58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5 - </a:t>
            </a:r>
            <a:fld id="{9B24B000-D008-4446-803D-860296B637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5 - </a:t>
            </a:r>
            <a:fld id="{4E9A4832-3F29-418D-A2BD-C467B427E3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5 - </a:t>
            </a:r>
            <a:fld id="{CAC5E5DC-4005-4944-8CC0-673C19147F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5 - </a:t>
            </a:r>
            <a:fld id="{B0B9ECC6-6D62-479C-804B-FCEB18AA08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</a:t>
            </a:r>
            <a:br>
              <a:rPr lang="en-US" smtClean="0"/>
            </a:br>
            <a:r>
              <a:rPr lang="en-US" smtClean="0"/>
              <a:t>Master title style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84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53200"/>
            <a:ext cx="533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18842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5532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5 - </a:t>
            </a:r>
            <a:fld id="{3FB49A1A-5E33-4F92-812A-C4DF79EF261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9" grpId="0" build="p" bldLvl="5" autoUpdateAnimBg="0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84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841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84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841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84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841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84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841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84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84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rgbClr val="56302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rgbClr val="563026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rgbClr val="563026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rgbClr val="563026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rgbClr val="563026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563026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563026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563026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56302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CF8A15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CF8A15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CF8A15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CF8A15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CF8A15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F8A15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F8A15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F8A15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F8A15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53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2514600"/>
            <a:ext cx="6248400" cy="3124200"/>
          </a:xfrm>
        </p:spPr>
        <p:txBody>
          <a:bodyPr/>
          <a:lstStyle/>
          <a:p>
            <a:r>
              <a:rPr lang="en-US" sz="3600" b="1" dirty="0"/>
              <a:t>Personal Values Influence Ethical Choices</a:t>
            </a: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09713CF3-34F5-43C0-8965-59F8BECEF9BE}" type="slidenum">
              <a:rPr lang="en-US"/>
              <a:pPr/>
              <a:t>2</a:t>
            </a:fld>
            <a:endParaRPr lang="en-US"/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Preview: Personal Values </a:t>
            </a:r>
            <a:br>
              <a:rPr lang="en-US"/>
            </a:br>
            <a:r>
              <a:rPr lang="en-US"/>
              <a:t>Influence Ethical Choices</a:t>
            </a:r>
          </a:p>
        </p:txBody>
      </p:sp>
      <p:sp>
        <p:nvSpPr>
          <p:cNvPr id="1689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Developing a strong sense of character</a:t>
            </a:r>
          </a:p>
          <a:p>
            <a:r>
              <a:rPr lang="en-US"/>
              <a:t>How values are formed</a:t>
            </a:r>
          </a:p>
          <a:p>
            <a:r>
              <a:rPr lang="en-US"/>
              <a:t>Value conflicts and how to resolve them</a:t>
            </a:r>
          </a:p>
          <a:p>
            <a:r>
              <a:rPr lang="en-US"/>
              <a:t>Making ethical decisions based on personal values</a:t>
            </a:r>
          </a:p>
          <a:p>
            <a:r>
              <a:rPr lang="en-US"/>
              <a:t>Corporate crime and steps to eliminate it</a:t>
            </a:r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85743CF4-F7F0-40C9-8552-7884CE306D40}" type="slidenum">
              <a:rPr lang="en-US"/>
              <a:pPr/>
              <a:t>3</a:t>
            </a:fld>
            <a:endParaRPr lang="en-US"/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Character, Integrity and Moral Development</a:t>
            </a:r>
          </a:p>
        </p:txBody>
      </p:sp>
      <p:sp>
        <p:nvSpPr>
          <p:cNvPr id="109575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Character is composed of your personal standards of behavior including:</a:t>
            </a:r>
          </a:p>
          <a:p>
            <a:pPr lvl="1"/>
            <a:r>
              <a:rPr lang="en-US">
                <a:solidFill>
                  <a:schemeClr val="accent2"/>
                </a:solidFill>
              </a:rPr>
              <a:t>Honesty</a:t>
            </a:r>
          </a:p>
          <a:p>
            <a:pPr lvl="1"/>
            <a:r>
              <a:rPr lang="en-US">
                <a:solidFill>
                  <a:schemeClr val="accent2"/>
                </a:solidFill>
              </a:rPr>
              <a:t>Integrity</a:t>
            </a:r>
          </a:p>
          <a:p>
            <a:pPr lvl="1"/>
            <a:r>
              <a:rPr lang="en-US">
                <a:solidFill>
                  <a:schemeClr val="accent2"/>
                </a:solidFill>
              </a:rPr>
              <a:t>Moral strength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9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95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95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95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5" grpId="0" build="p" bldLvl="4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EE597288-46E0-4583-9D57-FA081255C755}" type="slidenum">
              <a:rPr lang="en-US"/>
              <a:pPr/>
              <a:t>4</a:t>
            </a:fld>
            <a:endParaRPr lang="en-US"/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Integrity: A Dimension of Character</a:t>
            </a:r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Integrity</a:t>
            </a:r>
            <a:r>
              <a:rPr lang="en-US"/>
              <a:t> is congruence between what you</a:t>
            </a:r>
          </a:p>
          <a:p>
            <a:pPr lvl="1"/>
            <a:r>
              <a:rPr lang="en-US"/>
              <a:t>know</a:t>
            </a:r>
          </a:p>
          <a:p>
            <a:pPr lvl="1"/>
            <a:r>
              <a:rPr lang="en-US"/>
              <a:t>say</a:t>
            </a:r>
          </a:p>
          <a:p>
            <a:pPr lvl="1"/>
            <a:r>
              <a:rPr lang="en-US"/>
              <a:t>do</a:t>
            </a:r>
          </a:p>
          <a:p>
            <a:r>
              <a:rPr lang="en-US"/>
              <a:t>Practicing what you believe demonstrates integrity</a:t>
            </a:r>
          </a:p>
          <a:p>
            <a:r>
              <a:rPr lang="en-US"/>
              <a:t>Critical to successful relationships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0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0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0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0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5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build="p" bldLvl="5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2A6671B5-185A-4393-B3C3-7A3495597042}" type="slidenum">
              <a:rPr lang="en-US"/>
              <a:pPr/>
              <a:t>5</a:t>
            </a:fld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A Valued Character Trait</a:t>
            </a:r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People with integrity do what they say they will do</a:t>
            </a:r>
          </a:p>
          <a:p>
            <a:r>
              <a:rPr lang="en-US"/>
              <a:t>Are clear about what they stand for</a:t>
            </a:r>
          </a:p>
          <a:p>
            <a:r>
              <a:rPr lang="en-US"/>
              <a:t>Think hard about what is right and wrong</a:t>
            </a:r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42D2B06A-80BD-4DFC-A890-37B2921D80A2}" type="slidenum">
              <a:rPr lang="en-US"/>
              <a:pPr/>
              <a:t>6</a:t>
            </a:fld>
            <a:endParaRPr lang="en-US"/>
          </a:p>
        </p:txBody>
      </p:sp>
      <p:sp>
        <p:nvSpPr>
          <p:cNvPr id="172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Corrosion of Character</a:t>
            </a:r>
          </a:p>
        </p:txBody>
      </p:sp>
      <p:sp>
        <p:nvSpPr>
          <p:cNvPr id="1720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Richard Sennett believes decline of character can be traced to:</a:t>
            </a:r>
          </a:p>
          <a:p>
            <a:pPr lvl="1"/>
            <a:r>
              <a:rPr lang="en-US"/>
              <a:t>economic conditions</a:t>
            </a:r>
          </a:p>
          <a:p>
            <a:pPr lvl="2"/>
            <a:r>
              <a:rPr lang="en-US"/>
              <a:t>fast-paced, high stress</a:t>
            </a:r>
          </a:p>
          <a:p>
            <a:pPr lvl="2"/>
            <a:r>
              <a:rPr lang="en-US"/>
              <a:t>information-driven</a:t>
            </a:r>
          </a:p>
          <a:p>
            <a:pPr lvl="1"/>
            <a:r>
              <a:rPr lang="en-US"/>
              <a:t>limited connections </a:t>
            </a:r>
          </a:p>
          <a:p>
            <a:pPr lvl="2"/>
            <a:r>
              <a:rPr lang="en-US"/>
              <a:t>past</a:t>
            </a:r>
          </a:p>
          <a:p>
            <a:pPr lvl="2"/>
            <a:r>
              <a:rPr lang="en-US"/>
              <a:t>neighbors</a:t>
            </a:r>
          </a:p>
          <a:p>
            <a:pPr lvl="2"/>
            <a:r>
              <a:rPr lang="en-US"/>
              <a:t>selves</a:t>
            </a:r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D9EAA0F0-E3C9-457B-9C73-473B4859EE0B}" type="slidenum">
              <a:rPr lang="en-US"/>
              <a:pPr/>
              <a:t>7</a:t>
            </a:fld>
            <a:endParaRPr lang="en-US"/>
          </a:p>
        </p:txBody>
      </p:sp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Character Development 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Integrity can be developed</a:t>
            </a:r>
          </a:p>
          <a:p>
            <a:r>
              <a:rPr lang="en-US"/>
              <a:t>Make and keep promises to self and others</a:t>
            </a:r>
          </a:p>
          <a:p>
            <a:r>
              <a:rPr lang="en-US"/>
              <a:t>Many organizations and educational institutions believe in character training</a:t>
            </a:r>
          </a:p>
        </p:txBody>
      </p:sp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9413FE9F-FBC8-4FEE-9903-36473624E422}" type="slidenum">
              <a:rPr lang="en-US"/>
              <a:pPr/>
              <a:t>8</a:t>
            </a:fld>
            <a:endParaRPr lang="en-US"/>
          </a:p>
        </p:txBody>
      </p:sp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Six Pillars of Character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Josephson Institute of Ethics:</a:t>
            </a:r>
          </a:p>
          <a:p>
            <a:pPr lvl="1"/>
            <a:r>
              <a:rPr lang="en-US" dirty="0"/>
              <a:t>Trustworthiness	</a:t>
            </a:r>
            <a:endParaRPr lang="en-US" dirty="0" smtClean="0"/>
          </a:p>
          <a:p>
            <a:pPr lvl="1"/>
            <a:r>
              <a:rPr lang="en-US" dirty="0" smtClean="0"/>
              <a:t>Respect</a:t>
            </a:r>
            <a:endParaRPr lang="en-US" dirty="0"/>
          </a:p>
          <a:p>
            <a:pPr lvl="1"/>
            <a:r>
              <a:rPr lang="en-US" dirty="0" smtClean="0"/>
              <a:t>Responsibility</a:t>
            </a:r>
          </a:p>
          <a:p>
            <a:pPr lvl="1"/>
            <a:r>
              <a:rPr lang="en-US" dirty="0" smtClean="0"/>
              <a:t>Fairness</a:t>
            </a:r>
            <a:endParaRPr lang="en-US" dirty="0"/>
          </a:p>
          <a:p>
            <a:pPr lvl="1"/>
            <a:r>
              <a:rPr lang="en-US" dirty="0" smtClean="0"/>
              <a:t>Caring</a:t>
            </a:r>
          </a:p>
          <a:p>
            <a:pPr lvl="1"/>
            <a:r>
              <a:rPr lang="en-US" dirty="0" smtClean="0"/>
              <a:t>Citizenship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597345F2-3F0A-48BE-BDA4-CC6EFB04D046}" type="slidenum">
              <a:rPr lang="en-US"/>
              <a:pPr/>
              <a:t>9</a:t>
            </a:fld>
            <a:endParaRPr lang="en-US"/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Person Insight</a:t>
            </a:r>
          </a:p>
        </p:txBody>
      </p:sp>
      <p:sp>
        <p:nvSpPr>
          <p:cNvPr id="1136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i="1"/>
              <a:t>	People working together with integrity and authenticity and collective intelligence are profoundly more effective as a business than people living together based on politics, game playing, and narrow self-interest.</a:t>
            </a:r>
          </a:p>
          <a:p>
            <a:pPr algn="r">
              <a:buFontTx/>
              <a:buNone/>
            </a:pPr>
            <a:r>
              <a:rPr lang="en-US" sz="2800"/>
              <a:t>Peter Senge</a:t>
            </a:r>
          </a:p>
          <a:p>
            <a:pPr algn="r">
              <a:buFontTx/>
              <a:buNone/>
            </a:pPr>
            <a:r>
              <a:rPr lang="en-US" sz="2800"/>
              <a:t>Author, </a:t>
            </a:r>
            <a:r>
              <a:rPr lang="en-US" sz="2800" i="1"/>
              <a:t>The Fifth Discipline</a:t>
            </a:r>
          </a:p>
        </p:txBody>
      </p:sp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8A6D3211-DA48-48C4-9014-449E3BDCBF5B}" type="slidenum">
              <a:rPr lang="en-US"/>
              <a:pPr/>
              <a:t>10</a:t>
            </a:fld>
            <a:endParaRPr lang="en-US"/>
          </a:p>
        </p:txBody>
      </p:sp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Personal Values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Values </a:t>
            </a:r>
            <a:r>
              <a:rPr lang="en-US"/>
              <a:t>are personal beliefs and preferences that influence one’s behavior</a:t>
            </a:r>
          </a:p>
          <a:p>
            <a:r>
              <a:rPr lang="en-US"/>
              <a:t>Deep-seated in personality</a:t>
            </a:r>
          </a:p>
          <a:p>
            <a:r>
              <a:rPr lang="en-US"/>
              <a:t>Exist at different levels of awareness</a:t>
            </a:r>
          </a:p>
          <a:p>
            <a:r>
              <a:rPr lang="en-US"/>
              <a:t>Awareness of values enhances integrity</a:t>
            </a:r>
          </a:p>
        </p:txBody>
      </p:sp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D4F40030-9A58-4E80-901E-84F6B46F223C}" type="slidenum">
              <a:rPr lang="en-US"/>
              <a:pPr/>
              <a:t>11</a:t>
            </a:fld>
            <a:endParaRPr lang="en-US"/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Five-Part Valuing Process to Clarify and Develop Values</a:t>
            </a:r>
          </a:p>
        </p:txBody>
      </p:sp>
      <p:sp>
        <p:nvSpPr>
          <p:cNvPr id="1751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Thinking</a:t>
            </a:r>
          </a:p>
          <a:p>
            <a:pPr lvl="1"/>
            <a:r>
              <a:rPr lang="en-US"/>
              <a:t>critical thinking</a:t>
            </a:r>
          </a:p>
          <a:p>
            <a:pPr lvl="1"/>
            <a:r>
              <a:rPr lang="en-US"/>
              <a:t>distinguishing fact from opinion</a:t>
            </a:r>
          </a:p>
          <a:p>
            <a:r>
              <a:rPr lang="en-US"/>
              <a:t>Feeling</a:t>
            </a:r>
          </a:p>
          <a:p>
            <a:pPr lvl="1"/>
            <a:r>
              <a:rPr lang="en-US"/>
              <a:t>listening to “gut level”</a:t>
            </a:r>
          </a:p>
          <a:p>
            <a:r>
              <a:rPr lang="en-US"/>
              <a:t>Communicating</a:t>
            </a:r>
          </a:p>
          <a:p>
            <a:pPr lvl="1"/>
            <a:r>
              <a:rPr lang="en-US"/>
              <a:t>listening closely</a:t>
            </a:r>
          </a:p>
          <a:p>
            <a:pPr lvl="1"/>
            <a:r>
              <a:rPr lang="en-US"/>
              <a:t>interacting with others</a:t>
            </a:r>
          </a:p>
        </p:txBody>
      </p:sp>
    </p:spTree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C02DE260-0FCA-40F7-AE45-AE16E461D5A5}" type="slidenum">
              <a:rPr lang="en-US"/>
              <a:pPr/>
              <a:t>12</a:t>
            </a:fld>
            <a:endParaRPr lang="en-US"/>
          </a:p>
        </p:txBody>
      </p:sp>
      <p:sp>
        <p:nvSpPr>
          <p:cNvPr id="1771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Five-Part Valuing Process to Clarify and Develop Values</a:t>
            </a:r>
          </a:p>
        </p:txBody>
      </p:sp>
      <p:sp>
        <p:nvSpPr>
          <p:cNvPr id="1771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Choosing</a:t>
            </a:r>
          </a:p>
          <a:p>
            <a:pPr lvl="1"/>
            <a:r>
              <a:rPr lang="en-US"/>
              <a:t>being well informed</a:t>
            </a:r>
          </a:p>
          <a:p>
            <a:r>
              <a:rPr lang="en-US"/>
              <a:t>Acting</a:t>
            </a:r>
          </a:p>
          <a:p>
            <a:pPr lvl="1"/>
            <a:r>
              <a:rPr lang="en-US"/>
              <a:t>repeatedly and consistently</a:t>
            </a:r>
          </a:p>
        </p:txBody>
      </p:sp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C8B62509-61A2-459F-8B6C-6D86FB986920}" type="slidenum">
              <a:rPr lang="en-US"/>
              <a:pPr/>
              <a:t>13</a:t>
            </a:fld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Identifying Your Core Values</a:t>
            </a:r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Core values</a:t>
            </a:r>
            <a:r>
              <a:rPr lang="en-US"/>
              <a:t> are those that consistently rank higher than others</a:t>
            </a:r>
          </a:p>
          <a:p>
            <a:r>
              <a:rPr lang="en-US"/>
              <a:t>General principles and beliefs that guide intermediate and long-term goals</a:t>
            </a:r>
          </a:p>
          <a:p>
            <a:r>
              <a:rPr lang="en-US"/>
              <a:t>Influence the behavior of individuals and organizations</a:t>
            </a:r>
          </a:p>
        </p:txBody>
      </p:sp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3EEC9CC4-7110-4DEA-8A05-A74D63902FEF}" type="slidenum">
              <a:rPr lang="en-US"/>
              <a:pPr/>
              <a:t>14</a:t>
            </a:fld>
            <a:endParaRPr lang="en-US"/>
          </a:p>
        </p:txBody>
      </p:sp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Values and Job Selection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often must choose among core values</a:t>
            </a:r>
          </a:p>
          <a:p>
            <a:pPr lvl="1"/>
            <a:r>
              <a:rPr lang="en-US"/>
              <a:t>High salary</a:t>
            </a:r>
          </a:p>
          <a:p>
            <a:pPr lvl="1"/>
            <a:r>
              <a:rPr lang="en-US"/>
              <a:t>Security</a:t>
            </a:r>
          </a:p>
          <a:p>
            <a:pPr lvl="1"/>
            <a:r>
              <a:rPr lang="en-US"/>
              <a:t>Meaningful work</a:t>
            </a:r>
          </a:p>
          <a:p>
            <a:pPr lvl="1"/>
            <a:r>
              <a:rPr lang="en-US"/>
              <a:t>Lots of time off</a:t>
            </a:r>
          </a:p>
          <a:p>
            <a:r>
              <a:rPr lang="en-US"/>
              <a:t>Most choices require compromising at least one</a:t>
            </a:r>
          </a:p>
        </p:txBody>
      </p:sp>
    </p:spTree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EE93EAFE-4E8C-4B5F-9E4E-8DED4C2A3838}" type="slidenum">
              <a:rPr lang="en-US"/>
              <a:pPr/>
              <a:t>15</a:t>
            </a:fld>
            <a:endParaRPr lang="en-US"/>
          </a:p>
        </p:txBody>
      </p:sp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Values Shaping Influences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Major influences that shape our values are:</a:t>
            </a:r>
          </a:p>
          <a:p>
            <a:pPr lvl="1"/>
            <a:r>
              <a:rPr lang="en-US"/>
              <a:t>People </a:t>
            </a:r>
          </a:p>
          <a:p>
            <a:pPr lvl="1"/>
            <a:r>
              <a:rPr lang="en-US"/>
              <a:t>Events</a:t>
            </a:r>
          </a:p>
          <a:p>
            <a:pPr lvl="1"/>
            <a:r>
              <a:rPr lang="en-US"/>
              <a:t>Family</a:t>
            </a:r>
          </a:p>
          <a:p>
            <a:pPr lvl="1"/>
            <a:r>
              <a:rPr lang="en-US"/>
              <a:t>Religious groups</a:t>
            </a:r>
          </a:p>
          <a:p>
            <a:pPr lvl="1"/>
            <a:r>
              <a:rPr lang="en-US"/>
              <a:t>Schools</a:t>
            </a:r>
          </a:p>
          <a:p>
            <a:pPr lvl="1"/>
            <a:r>
              <a:rPr lang="en-US"/>
              <a:t>The media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1" grpId="0" build="p" bldLvl="3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6CB5A231-67D2-40E8-A92C-9BEA5F32DCCA}" type="slidenum">
              <a:rPr lang="en-US"/>
              <a:pPr/>
              <a:t>16</a:t>
            </a:fld>
            <a:endParaRPr lang="en-US"/>
          </a:p>
        </p:txBody>
      </p:sp>
      <p:pic>
        <p:nvPicPr>
          <p:cNvPr id="179206" name="Picture 6" descr="table5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93763"/>
            <a:ext cx="8782050" cy="5049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B6A7206D-7E99-4A71-A064-620A2E3767EB}" type="slidenum">
              <a:rPr lang="en-US"/>
              <a:pPr/>
              <a:t>17</a:t>
            </a:fld>
            <a:endParaRPr lang="en-US"/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Family</a:t>
            </a: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Parents assume many roles</a:t>
            </a:r>
          </a:p>
          <a:p>
            <a:r>
              <a:rPr lang="en-US"/>
              <a:t>Most important role is moral teacher</a:t>
            </a:r>
          </a:p>
          <a:p>
            <a:r>
              <a:rPr lang="en-US"/>
              <a:t>Challenges to families:</a:t>
            </a:r>
          </a:p>
          <a:p>
            <a:pPr lvl="1"/>
            <a:r>
              <a:rPr lang="en-US"/>
              <a:t>single-parent households</a:t>
            </a:r>
          </a:p>
          <a:p>
            <a:pPr lvl="1"/>
            <a:r>
              <a:rPr lang="en-US"/>
              <a:t>two parents working outside the home</a:t>
            </a:r>
          </a:p>
          <a:p>
            <a:pPr lvl="1"/>
            <a:r>
              <a:rPr lang="en-US"/>
              <a:t>care for elderly parents</a:t>
            </a:r>
          </a:p>
          <a:p>
            <a:pPr lvl="1"/>
            <a:r>
              <a:rPr lang="en-US"/>
              <a:t>financial pressures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8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87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87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87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87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9" grpId="0" build="p" bldLvl="3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B86B2229-DC73-4C70-81EF-351ACA4DA218}" type="slidenum">
              <a:rPr lang="en-US"/>
              <a:pPr/>
              <a:t>18</a:t>
            </a:fld>
            <a:endParaRPr lang="en-US"/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Religious Groups</a:t>
            </a:r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Value priorities often developed through religious training</a:t>
            </a:r>
          </a:p>
          <a:p>
            <a:pPr lvl="1"/>
            <a:r>
              <a:rPr lang="en-US"/>
              <a:t>Religious doctrine</a:t>
            </a:r>
          </a:p>
          <a:p>
            <a:pPr lvl="1"/>
            <a:r>
              <a:rPr lang="en-US"/>
              <a:t>Role models</a:t>
            </a:r>
          </a:p>
          <a:p>
            <a:r>
              <a:rPr lang="en-US"/>
              <a:t>Many now seeking spiritual and moral anchors in both personal lives and work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9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9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98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98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3" grpId="0" build="p" bldLvl="3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4B95A229-A77B-4567-96FC-B1AD9C68AEBF}" type="slidenum">
              <a:rPr lang="en-US"/>
              <a:pPr/>
              <a:t>19</a:t>
            </a:fld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Schools</a:t>
            </a:r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Some see character education as fundamental aspect of education</a:t>
            </a:r>
          </a:p>
          <a:p>
            <a:r>
              <a:rPr lang="en-US"/>
              <a:t>Values clarification common part of curriculum in 70s</a:t>
            </a:r>
          </a:p>
          <a:p>
            <a:r>
              <a:rPr lang="en-US"/>
              <a:t>Objections and fears about imposing values, so much was eliminated</a:t>
            </a:r>
          </a:p>
          <a:p>
            <a:r>
              <a:rPr lang="en-US"/>
              <a:t>Resurgence in the movement today</a:t>
            </a:r>
          </a:p>
        </p:txBody>
      </p:sp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4A4F73EB-31FB-46FE-8F33-BB220F4FD3DB}" type="slidenum">
              <a:rPr lang="en-US"/>
              <a:pPr/>
              <a:t>20</a:t>
            </a:fld>
            <a:endParaRPr lang="en-US"/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</a:t>
            </a:r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Viewers often see </a:t>
            </a:r>
          </a:p>
          <a:p>
            <a:pPr lvl="1"/>
            <a:r>
              <a:rPr lang="en-US"/>
              <a:t>people abusing and degrading each other without consequences</a:t>
            </a:r>
          </a:p>
          <a:p>
            <a:pPr lvl="1"/>
            <a:r>
              <a:rPr lang="en-US"/>
              <a:t>violence and antisocial behavior</a:t>
            </a:r>
          </a:p>
          <a:p>
            <a:r>
              <a:rPr lang="en-US"/>
              <a:t>Research connecting television viewing and </a:t>
            </a:r>
          </a:p>
          <a:p>
            <a:pPr lvl="1"/>
            <a:r>
              <a:rPr lang="en-US"/>
              <a:t>depression</a:t>
            </a:r>
          </a:p>
          <a:p>
            <a:pPr lvl="1"/>
            <a:r>
              <a:rPr lang="en-US"/>
              <a:t>desensitization of children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1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1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18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18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18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1" grpId="0" build="p" bldLvl="5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B03EA567-012A-4E30-A900-C64B2FD79115}" type="slidenum">
              <a:rPr lang="en-US"/>
              <a:pPr/>
              <a:t>21</a:t>
            </a:fld>
            <a:endParaRPr lang="en-US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We Admire</a:t>
            </a:r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Modeling</a:t>
            </a:r>
            <a:r>
              <a:rPr lang="en-US"/>
              <a:t> is shaping behavior to be like people you admire</a:t>
            </a:r>
          </a:p>
          <a:p>
            <a:r>
              <a:rPr lang="en-US"/>
              <a:t>Important for children and adults</a:t>
            </a:r>
          </a:p>
          <a:p>
            <a:r>
              <a:rPr lang="en-US"/>
              <a:t>Leaders in the workplace are important models for adults</a:t>
            </a:r>
          </a:p>
        </p:txBody>
      </p:sp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A20BFD91-196F-4A64-AA87-549146E29E10}" type="slidenum">
              <a:rPr lang="en-US"/>
              <a:pPr/>
              <a:t>22</a:t>
            </a:fld>
            <a:endParaRPr lang="en-US"/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Avoiding Values Drift</a:t>
            </a:r>
          </a:p>
        </p:txBody>
      </p:sp>
      <p:sp>
        <p:nvSpPr>
          <p:cNvPr id="1239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Values drift</a:t>
            </a:r>
            <a:r>
              <a:rPr lang="en-US"/>
              <a:t> is the slow erosion of core values over time</a:t>
            </a:r>
          </a:p>
          <a:p>
            <a:pPr lvl="1"/>
            <a:r>
              <a:rPr lang="en-US"/>
              <a:t>exposure to conflicting situations</a:t>
            </a:r>
          </a:p>
          <a:p>
            <a:pPr lvl="1"/>
            <a:r>
              <a:rPr lang="en-US"/>
              <a:t>pressure to compromise</a:t>
            </a:r>
          </a:p>
          <a:p>
            <a:r>
              <a:rPr lang="en-US"/>
              <a:t>Reflect on core values when making decisions at work</a:t>
            </a:r>
          </a:p>
          <a:p>
            <a:r>
              <a:rPr lang="en-US"/>
              <a:t>Choose appropriate ethical behavior to maintain integrity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9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39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39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9" grpId="0" build="p" bldLvl="4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56772E36-5466-4EF1-A6FF-AEA9AFD70D0C}" type="slidenum">
              <a:rPr lang="en-US"/>
              <a:pPr/>
              <a:t>23</a:t>
            </a:fld>
            <a:endParaRPr lang="en-US"/>
          </a:p>
        </p:txBody>
      </p:sp>
      <p:sp>
        <p:nvSpPr>
          <p:cNvPr id="124930" name="Rectangle 2"/>
          <p:cNvSpPr>
            <a:spLocks noChangeArrowheads="1"/>
          </p:cNvSpPr>
          <p:nvPr/>
        </p:nvSpPr>
        <p:spPr bwMode="auto">
          <a:xfrm>
            <a:off x="685800" y="4572000"/>
            <a:ext cx="784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Avoiding Values Drift</a:t>
            </a:r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Organizations must constantly ask the following questions:</a:t>
            </a:r>
          </a:p>
          <a:p>
            <a:pPr lvl="1"/>
            <a:r>
              <a:rPr lang="en-US" sz="3200">
                <a:solidFill>
                  <a:schemeClr val="accent2"/>
                </a:solidFill>
              </a:rPr>
              <a:t>What do we stand for?</a:t>
            </a:r>
          </a:p>
          <a:p>
            <a:pPr lvl="1"/>
            <a:r>
              <a:rPr lang="en-US" sz="3200">
                <a:solidFill>
                  <a:schemeClr val="accent2"/>
                </a:solidFill>
              </a:rPr>
              <a:t>Why do we exist?</a:t>
            </a:r>
          </a:p>
          <a:p>
            <a:r>
              <a:rPr lang="en-US"/>
              <a:t>Successful companies, through constant monitoring, adapt to a changing environment without losing sight of core values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4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4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4" grpId="0" build="p" bldLvl="3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8DBF4615-F8CD-4C31-B668-E86F47C494EB}" type="slidenum">
              <a:rPr lang="en-US"/>
              <a:pPr/>
              <a:t>24</a:t>
            </a:fld>
            <a:endParaRPr lang="en-US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Values Conflicts</a:t>
            </a:r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Differences between individual’s personal values is major cause of </a:t>
            </a:r>
            <a:r>
              <a:rPr lang="en-US">
                <a:solidFill>
                  <a:schemeClr val="accent2"/>
                </a:solidFill>
              </a:rPr>
              <a:t>values conflict</a:t>
            </a:r>
          </a:p>
          <a:p>
            <a:r>
              <a:rPr lang="en-US"/>
              <a:t>Problems may be due to conflicts between worker’s and the manager’s value systems</a:t>
            </a:r>
          </a:p>
        </p:txBody>
      </p:sp>
    </p:spTree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C110D42B-A295-445E-B425-EE6BED230F42}" type="slidenum">
              <a:rPr lang="en-US"/>
              <a:pPr/>
              <a:t>25</a:t>
            </a:fld>
            <a:endParaRPr lang="en-US"/>
          </a:p>
        </p:txBody>
      </p:sp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Values Conflicts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Organizations should look for value conflicts when addressing organizational problems</a:t>
            </a:r>
          </a:p>
          <a:p>
            <a:pPr lvl="1"/>
            <a:r>
              <a:rPr lang="en-US"/>
              <a:t>Declining quality</a:t>
            </a:r>
          </a:p>
          <a:p>
            <a:pPr lvl="1"/>
            <a:r>
              <a:rPr lang="en-US"/>
              <a:t>Absenteeism</a:t>
            </a:r>
          </a:p>
          <a:p>
            <a:pPr lvl="1"/>
            <a:r>
              <a:rPr lang="en-US"/>
              <a:t>Poor customer service</a:t>
            </a:r>
          </a:p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8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 build="p" bldLvl="5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Houghton Mifflin Company.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5 - </a:t>
            </a:r>
            <a:fld id="{A33F02E5-2D5A-4F58-B7CE-65D6A5CEB6CA}" type="slidenum">
              <a:rPr lang="en-US"/>
              <a:pPr/>
              <a:t>26</a:t>
            </a:fld>
            <a:endParaRPr lang="en-US"/>
          </a:p>
        </p:txBody>
      </p:sp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Person Insight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/>
              <a:t>	</a:t>
            </a:r>
            <a:r>
              <a:rPr lang="en-US" sz="3600" i="1"/>
              <a:t>If you want young people to take notions like right and wrong seriously, there is an indispensable condition: they must be in the presence of adults who take right and wrong seriously.</a:t>
            </a:r>
          </a:p>
          <a:p>
            <a:pPr>
              <a:buFontTx/>
              <a:buNone/>
            </a:pPr>
            <a:endParaRPr lang="en-US" sz="2800"/>
          </a:p>
          <a:p>
            <a:pPr algn="r">
              <a:buFontTx/>
              <a:buNone/>
            </a:pPr>
            <a:r>
              <a:rPr lang="en-US" sz="2800"/>
              <a:t>William J. Bennett</a:t>
            </a:r>
          </a:p>
          <a:p>
            <a:pPr algn="r">
              <a:buFontTx/>
              <a:buNone/>
            </a:pPr>
            <a:r>
              <a:rPr lang="en-US" sz="2800"/>
              <a:t>Author, </a:t>
            </a:r>
            <a:r>
              <a:rPr lang="en-US" sz="2800" i="1"/>
              <a:t>The Book of Virtues</a:t>
            </a:r>
          </a:p>
        </p:txBody>
      </p:sp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Reece">
  <a:themeElements>
    <a:clrScheme name="Ree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Ree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e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e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e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e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e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e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e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Designs\Reece.pot</Template>
  <TotalTime>2543</TotalTime>
  <Words>920</Words>
  <Application>Microsoft Office PowerPoint</Application>
  <PresentationFormat>On-screen Show (4:3)</PresentationFormat>
  <Paragraphs>189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Reece</vt:lpstr>
      <vt:lpstr>Slide 1</vt:lpstr>
      <vt:lpstr>Chapter Preview: Personal Values  Influence Ethical Choices</vt:lpstr>
      <vt:lpstr>Character, Integrity and Moral Development</vt:lpstr>
      <vt:lpstr>Integrity: A Dimension of Character</vt:lpstr>
      <vt:lpstr> A Valued Character Trait</vt:lpstr>
      <vt:lpstr>The Corrosion of Character</vt:lpstr>
      <vt:lpstr>Character Development </vt:lpstr>
      <vt:lpstr>Six Pillars of Character</vt:lpstr>
      <vt:lpstr>Total Person Insight</vt:lpstr>
      <vt:lpstr>Personal Values</vt:lpstr>
      <vt:lpstr>Five-Part Valuing Process to Clarify and Develop Values</vt:lpstr>
      <vt:lpstr>Five-Part Valuing Process to Clarify and Develop Values</vt:lpstr>
      <vt:lpstr>Identifying Your Core Values</vt:lpstr>
      <vt:lpstr>Values and Job Selection</vt:lpstr>
      <vt:lpstr>Values Shaping Influences</vt:lpstr>
      <vt:lpstr>Slide 16</vt:lpstr>
      <vt:lpstr>Family</vt:lpstr>
      <vt:lpstr>Religious Groups</vt:lpstr>
      <vt:lpstr>Schools</vt:lpstr>
      <vt:lpstr>Media</vt:lpstr>
      <vt:lpstr>People We Admire</vt:lpstr>
      <vt:lpstr>Avoiding Values Drift</vt:lpstr>
      <vt:lpstr>Avoiding Values Drift</vt:lpstr>
      <vt:lpstr>Values Conflicts</vt:lpstr>
      <vt:lpstr>Values Conflicts</vt:lpstr>
      <vt:lpstr>Total Person Insight</vt:lpstr>
    </vt:vector>
  </TitlesOfParts>
  <Company>None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Lynn Bradman</dc:creator>
  <cp:lastModifiedBy>Administrator</cp:lastModifiedBy>
  <cp:revision>52</cp:revision>
  <dcterms:created xsi:type="dcterms:W3CDTF">2001-04-25T01:12:23Z</dcterms:created>
  <dcterms:modified xsi:type="dcterms:W3CDTF">2014-07-07T19:50:09Z</dcterms:modified>
</cp:coreProperties>
</file>