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8" r:id="rId2"/>
    <p:sldId id="259" r:id="rId3"/>
    <p:sldId id="27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7" r:id="rId18"/>
    <p:sldId id="269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BE5"/>
    <a:srgbClr val="336699"/>
    <a:srgbClr val="FFE98B"/>
    <a:srgbClr val="FF884D"/>
    <a:srgbClr val="E47200"/>
    <a:srgbClr val="ADCDD5"/>
    <a:srgbClr val="95C28E"/>
    <a:srgbClr val="5F5F5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38" autoAdjust="0"/>
    <p:restoredTop sz="94086" autoAdjust="0"/>
  </p:normalViewPr>
  <p:slideViewPr>
    <p:cSldViewPr>
      <p:cViewPr>
        <p:scale>
          <a:sx n="70" d="100"/>
          <a:sy n="70" d="100"/>
        </p:scale>
        <p:origin x="-1536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FABABB-C04B-4A1C-BAD2-FB0F989339B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633510-B6B7-478A-9C69-A0F8F769287F}" type="slidenum">
              <a:rPr lang="en-US"/>
              <a:pPr/>
              <a:t>4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8195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88AE18-B882-4BF3-85DF-F02E124E223F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10243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26A250-69D6-4418-AD88-669E569A2F79}" type="slidenum">
              <a:rPr lang="en-US"/>
              <a:pPr/>
              <a:t>12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18435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4B5BE4-457F-4E38-8D5F-299B0E1B3DDD}" type="slidenum">
              <a:rPr lang="en-US"/>
              <a:pPr/>
              <a:t>13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21507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AEF7D-BC9B-4BCB-AEC9-3893DDE81A12}" type="slidenum">
              <a:rPr lang="en-US"/>
              <a:pPr/>
              <a:t>15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24579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462D24-CE9C-473C-BEB0-30B3945DE8A3}" type="slidenum">
              <a:rPr lang="en-US"/>
              <a:pPr/>
              <a:t>19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276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2FD08-885E-40D5-ADE7-5EB75D7E37B1}" type="slidenum">
              <a:rPr lang="en-US"/>
              <a:pPr/>
              <a:t>20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1480" tIns="46515" rIns="91480" bIns="46515"/>
          <a:lstStyle/>
          <a:p>
            <a:pPr defTabSz="931863"/>
            <a:endParaRPr lang="en-US"/>
          </a:p>
        </p:txBody>
      </p:sp>
      <p:sp>
        <p:nvSpPr>
          <p:cNvPr id="29699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6975" y="725488"/>
            <a:ext cx="4465638" cy="33496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72725576-36E2-4186-B8D4-98AF4707C7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BE33E4A9-708F-4DD6-9878-9381DA9543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E898063E-710C-48A5-9052-3490395468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8E65132D-9054-4BE5-B648-13AA74C15D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75897CD2-B441-4677-ADA7-3B2BED8B82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65AC6217-D447-4E92-8250-259215306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8E50723C-0F36-40E4-B7F9-F664A609C1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594F3B0B-CFD1-4AF8-9990-1D07A703E2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19CE0518-E0EC-4EC0-8980-8F9AC9456C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D42510D3-DC43-40A7-B69E-8C0D1B0E33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1-</a:t>
            </a:r>
            <a:fld id="{18C83542-EF87-4E94-B0EF-160C3083E2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05070-F9A7-4440-8605-AEEC148CF82C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1-</a:t>
            </a:r>
            <a:fld id="{75358A3D-82BC-4C9D-9568-98CC71FCF21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15"/>
          <p:cNvGrpSpPr>
            <a:grpSpLocks/>
          </p:cNvGrpSpPr>
          <p:nvPr userDrawn="1"/>
        </p:nvGrpSpPr>
        <p:grpSpPr bwMode="auto">
          <a:xfrm>
            <a:off x="0" y="0"/>
            <a:ext cx="381000" cy="6858000"/>
            <a:chOff x="0" y="0"/>
            <a:chExt cx="1056" cy="4320"/>
          </a:xfrm>
        </p:grpSpPr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0" y="0"/>
              <a:ext cx="384" cy="4320"/>
            </a:xfrm>
            <a:prstGeom prst="rect">
              <a:avLst/>
            </a:prstGeom>
            <a:solidFill>
              <a:srgbClr val="ADCDD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 userDrawn="1"/>
          </p:nvSpPr>
          <p:spPr bwMode="auto">
            <a:xfrm>
              <a:off x="384" y="0"/>
              <a:ext cx="240" cy="4320"/>
            </a:xfrm>
            <a:prstGeom prst="rect">
              <a:avLst/>
            </a:prstGeom>
            <a:solidFill>
              <a:srgbClr val="FF884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 userDrawn="1"/>
          </p:nvSpPr>
          <p:spPr bwMode="auto">
            <a:xfrm>
              <a:off x="624" y="0"/>
              <a:ext cx="432" cy="4320"/>
            </a:xfrm>
            <a:prstGeom prst="rect">
              <a:avLst/>
            </a:prstGeom>
            <a:solidFill>
              <a:srgbClr val="FFE98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6"/>
          <p:cNvGrpSpPr>
            <a:grpSpLocks/>
          </p:cNvGrpSpPr>
          <p:nvPr userDrawn="1"/>
        </p:nvGrpSpPr>
        <p:grpSpPr bwMode="auto">
          <a:xfrm>
            <a:off x="381000" y="0"/>
            <a:ext cx="533400" cy="6858000"/>
            <a:chOff x="240" y="0"/>
            <a:chExt cx="783" cy="4320"/>
          </a:xfrm>
        </p:grpSpPr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240" y="0"/>
              <a:ext cx="392" cy="4320"/>
            </a:xfrm>
            <a:prstGeom prst="rect">
              <a:avLst/>
            </a:prstGeom>
            <a:solidFill>
              <a:srgbClr val="95C28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881" y="0"/>
              <a:ext cx="142" cy="4320"/>
            </a:xfrm>
            <a:prstGeom prst="rect">
              <a:avLst/>
            </a:prstGeom>
            <a:solidFill>
              <a:srgbClr val="FF884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632" y="0"/>
              <a:ext cx="249" cy="4320"/>
            </a:xfrm>
            <a:prstGeom prst="rect">
              <a:avLst/>
            </a:prstGeom>
            <a:solidFill>
              <a:srgbClr val="FFE98B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20"/>
          <p:cNvGrpSpPr>
            <a:grpSpLocks/>
          </p:cNvGrpSpPr>
          <p:nvPr userDrawn="1"/>
        </p:nvGrpSpPr>
        <p:grpSpPr bwMode="auto">
          <a:xfrm>
            <a:off x="1057275" y="6553200"/>
            <a:ext cx="8467725" cy="304800"/>
            <a:chOff x="666" y="4128"/>
            <a:chExt cx="5334" cy="192"/>
          </a:xfrm>
        </p:grpSpPr>
        <p:sp>
          <p:nvSpPr>
            <p:cNvPr id="16" name="Rectangle 18"/>
            <p:cNvSpPr>
              <a:spLocks noChangeArrowheads="1"/>
            </p:cNvSpPr>
            <p:nvPr userDrawn="1"/>
          </p:nvSpPr>
          <p:spPr bwMode="auto">
            <a:xfrm>
              <a:off x="666" y="4128"/>
              <a:ext cx="1206" cy="1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 i="1">
                  <a:solidFill>
                    <a:srgbClr val="336699"/>
                  </a:solidFill>
                  <a:latin typeface="Book Antiqua" pitchFamily="18" charset="0"/>
                </a:rPr>
                <a:t>McGraw-Hill/Irwin</a:t>
              </a:r>
            </a:p>
          </p:txBody>
        </p:sp>
        <p:sp>
          <p:nvSpPr>
            <p:cNvPr id="17" name="Text Box 19"/>
            <p:cNvSpPr txBox="1">
              <a:spLocks noChangeArrowheads="1"/>
            </p:cNvSpPr>
            <p:nvPr userDrawn="1"/>
          </p:nvSpPr>
          <p:spPr bwMode="auto">
            <a:xfrm>
              <a:off x="2880" y="4170"/>
              <a:ext cx="31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1731" tIns="35866" rIns="71731" bIns="35866">
              <a:spAutoFit/>
            </a:bodyPr>
            <a:lstStyle/>
            <a:p>
              <a:pPr defTabSz="717550" eaLnBrk="0" hangingPunct="0">
                <a:lnSpc>
                  <a:spcPct val="90000"/>
                </a:lnSpc>
              </a:pPr>
              <a:r>
                <a:rPr lang="en-US" sz="1200" b="1" i="1">
                  <a:solidFill>
                    <a:srgbClr val="336699"/>
                  </a:solidFill>
                  <a:latin typeface="Book Antiqua" pitchFamily="18" charset="0"/>
                </a:rPr>
                <a:t>© 2004 The McGraw-Hill Companies, Inc., All Rights Reserved.</a:t>
              </a:r>
              <a:endParaRPr lang="en-US" sz="1200" b="1">
                <a:solidFill>
                  <a:srgbClr val="336699"/>
                </a:solidFill>
                <a:latin typeface="Book Antiqua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Lecture 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Culture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685800"/>
          </a:xfrm>
          <a:ln/>
        </p:spPr>
        <p:txBody>
          <a:bodyPr>
            <a:normAutofit/>
          </a:bodyPr>
          <a:lstStyle/>
          <a:p>
            <a:r>
              <a:rPr lang="en-US" dirty="0"/>
              <a:t>Key Issues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295400"/>
            <a:ext cx="7772400" cy="4876800"/>
          </a:xfrm>
          <a:ln/>
        </p:spPr>
        <p:txBody>
          <a:bodyPr/>
          <a:lstStyle/>
          <a:p>
            <a:r>
              <a:rPr lang="en-US" sz="2400"/>
              <a:t>What is “culture”?</a:t>
            </a:r>
          </a:p>
          <a:p>
            <a:r>
              <a:rPr lang="en-US" sz="2400"/>
              <a:t>Substantial differences among societies arise from cultural differences</a:t>
            </a:r>
          </a:p>
          <a:p>
            <a:r>
              <a:rPr lang="en-US" sz="2400"/>
              <a:t>Culture differences are related to social structure, religion, language, education, economic and political philosophy</a:t>
            </a:r>
          </a:p>
          <a:p>
            <a:r>
              <a:rPr lang="en-US" sz="2400"/>
              <a:t>“Culture” and workplace values are related</a:t>
            </a:r>
          </a:p>
          <a:p>
            <a:r>
              <a:rPr lang="en-US" sz="2400"/>
              <a:t>Culture changes over time …</a:t>
            </a:r>
            <a:br>
              <a:rPr lang="en-US" sz="2400"/>
            </a:br>
            <a:r>
              <a:rPr lang="en-US" sz="2400"/>
              <a:t>… influenced by economic advancement, technological change, globalization</a:t>
            </a:r>
          </a:p>
          <a:p>
            <a:r>
              <a:rPr lang="en-US" sz="2400"/>
              <a:t>Differences in national culture influence the conduct of business internationally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239000" cy="855663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r>
              <a:rPr lang="en-US"/>
              <a:t>What is culture?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447800"/>
            <a:ext cx="7772400" cy="4573588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pPr>
              <a:lnSpc>
                <a:spcPct val="90000"/>
              </a:lnSpc>
            </a:pPr>
            <a:r>
              <a:rPr lang="en-US" sz="2800"/>
              <a:t>Culture is a society’s (or group’s) system of shared, learned values and norms; as a whole, these values and norms are the society’s (or group’s) design for living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Values:  abstract ideas about the </a:t>
            </a:r>
            <a:r>
              <a:rPr lang="en-US" sz="2400" i="1"/>
              <a:t>good</a:t>
            </a:r>
            <a:r>
              <a:rPr lang="en-US" sz="2400"/>
              <a:t>, the </a:t>
            </a:r>
            <a:r>
              <a:rPr lang="en-US" sz="2400" i="1"/>
              <a:t>right</a:t>
            </a:r>
            <a:r>
              <a:rPr lang="en-US" sz="2400"/>
              <a:t>, the </a:t>
            </a:r>
            <a:r>
              <a:rPr lang="en-US" sz="2400" i="1"/>
              <a:t>desirable</a:t>
            </a:r>
            <a:r>
              <a:rPr lang="en-US" sz="240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Norms:  social rules and guidelines; determine appropriate behavior in specific situations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Folkways:  norms of little moral significance</a:t>
            </a:r>
          </a:p>
          <a:p>
            <a:pPr lvl="3">
              <a:lnSpc>
                <a:spcPct val="90000"/>
              </a:lnSpc>
            </a:pPr>
            <a:r>
              <a:rPr lang="en-US" sz="1800"/>
              <a:t>dress code; table manners; timeliness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Mores: norms central to functioning of social life</a:t>
            </a:r>
          </a:p>
          <a:p>
            <a:pPr lvl="3">
              <a:lnSpc>
                <a:spcPct val="90000"/>
              </a:lnSpc>
            </a:pPr>
            <a:r>
              <a:rPr lang="en-US" sz="1800"/>
              <a:t>bring serious retribution: thievery, adultery, alcohol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7772400" cy="609600"/>
          </a:xfrm>
          <a:ln>
            <a:noFill/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/>
              <a:t>National culture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193800" y="1358900"/>
            <a:ext cx="7696200" cy="4757738"/>
          </a:xfrm>
          <a:ln>
            <a:noFill/>
          </a:ln>
        </p:spPr>
        <p:txBody>
          <a:bodyPr lIns="90487" tIns="44450" rIns="90487" bIns="4445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“Nation”: is a useful way to define the boundaries of a society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similarity among people a cause -- and effect -- of national boundaries</a:t>
            </a:r>
          </a:p>
          <a:p>
            <a:pPr>
              <a:lnSpc>
                <a:spcPct val="90000"/>
              </a:lnSpc>
            </a:pPr>
            <a:r>
              <a:rPr lang="en-US" sz="2800"/>
              <a:t>“Nation”: is a useful way to bound and measure culture for conduct of business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culture is a key characteristic of society and can differ significantly across national borders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Can also vary significantly within national borders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culture is both a cause and an effect of economic and political factors that vary across national borders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laws are established along national lines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7772400" cy="609600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Social Structure and Culture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093788" y="1371600"/>
            <a:ext cx="7918450" cy="4656138"/>
          </a:xfrm>
          <a:ln/>
        </p:spPr>
        <p:txBody>
          <a:bodyPr>
            <a:normAutofit lnSpcReduction="10000"/>
          </a:bodyPr>
          <a:lstStyle/>
          <a:p>
            <a:r>
              <a:rPr lang="en-US" sz="2800"/>
              <a:t>Societies vary based on whether the unit of social organization is the individual or the group</a:t>
            </a:r>
          </a:p>
          <a:p>
            <a:r>
              <a:rPr lang="en-US" sz="2800"/>
              <a:t>Society is often stratified into classes or castes</a:t>
            </a:r>
          </a:p>
          <a:p>
            <a:pPr lvl="2"/>
            <a:r>
              <a:rPr lang="en-US" sz="2000"/>
              <a:t>High-low stratification</a:t>
            </a:r>
          </a:p>
          <a:p>
            <a:pPr lvl="2"/>
            <a:r>
              <a:rPr lang="en-US" sz="2000"/>
              <a:t>High-low mobility between strata</a:t>
            </a:r>
          </a:p>
          <a:p>
            <a:r>
              <a:rPr lang="en-US" sz="2800"/>
              <a:t>The individual is the building block of many Western societies</a:t>
            </a:r>
          </a:p>
          <a:p>
            <a:pPr lvl="1"/>
            <a:r>
              <a:rPr lang="en-US" sz="2400"/>
              <a:t>Entrepreneurship</a:t>
            </a:r>
          </a:p>
          <a:p>
            <a:pPr lvl="1"/>
            <a:r>
              <a:rPr lang="en-US" sz="2400"/>
              <a:t>Social, geographical and inter-organizational mobility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0463" y="661988"/>
            <a:ext cx="7739062" cy="1028700"/>
          </a:xfrm>
          <a:ln/>
        </p:spPr>
        <p:txBody>
          <a:bodyPr>
            <a:normAutofit fontScale="90000"/>
          </a:bodyPr>
          <a:lstStyle/>
          <a:p>
            <a:r>
              <a:rPr lang="en-US" sz="3600"/>
              <a:t>Individual vs Group Societal Characteristics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50938" y="1866900"/>
            <a:ext cx="3810000" cy="3995738"/>
          </a:xfrm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Individual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Managerial mobility between companies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Economic dynamism, innovation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Good general skills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Team work difficult, </a:t>
            </a:r>
            <a:br>
              <a:rPr lang="en-US" sz="2000"/>
            </a:br>
            <a:r>
              <a:rPr lang="en-US" sz="2000"/>
              <a:t>non-collaborative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Exposure to different ways of doing business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e.g., U.S. companies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  <p:sp>
        <p:nvSpPr>
          <p:cNvPr id="1229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113338" y="1866900"/>
            <a:ext cx="3810000" cy="3995738"/>
          </a:xfrm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Group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Loyalty and commitment to company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In-depth knowledge of company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Specialist skills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Easy to build teams, collaboration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Emotional identification with group or company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e.g., Japanese companies</a:t>
            </a:r>
          </a:p>
          <a:p>
            <a:pPr lvl="1">
              <a:lnSpc>
                <a:spcPct val="90000"/>
              </a:lnSpc>
            </a:pPr>
            <a:endParaRPr lang="en-US" sz="2000"/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750" y="563563"/>
            <a:ext cx="7772400" cy="584200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Religion, Ethics and Culture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377950"/>
            <a:ext cx="7543800" cy="4337050"/>
          </a:xfrm>
          <a:ln/>
        </p:spPr>
        <p:txBody>
          <a:bodyPr>
            <a:normAutofit fontScale="92500"/>
          </a:bodyPr>
          <a:lstStyle/>
          <a:p>
            <a:r>
              <a:rPr lang="en-US" sz="2400"/>
              <a:t>Religion: system of </a:t>
            </a:r>
            <a:r>
              <a:rPr lang="en-US" sz="2000"/>
              <a:t>shared</a:t>
            </a:r>
            <a:r>
              <a:rPr lang="en-US" sz="2400"/>
              <a:t> beliefs about the sacred</a:t>
            </a:r>
          </a:p>
          <a:p>
            <a:r>
              <a:rPr lang="en-US" sz="2400"/>
              <a:t>Ethical systems: moral principles or values that shape and guide behavior; often products of religion</a:t>
            </a:r>
          </a:p>
          <a:p>
            <a:r>
              <a:rPr lang="en-US" sz="2400"/>
              <a:t>Major religious groups and some economic implications</a:t>
            </a:r>
          </a:p>
          <a:p>
            <a:pPr lvl="1"/>
            <a:r>
              <a:rPr lang="en-US" sz="2000"/>
              <a:t>Christianity 		protestant work ethic</a:t>
            </a:r>
          </a:p>
          <a:p>
            <a:pPr lvl="1"/>
            <a:r>
              <a:rPr lang="en-US" sz="2000"/>
              <a:t>Islam  			Islamic fundamentalism</a:t>
            </a:r>
          </a:p>
          <a:p>
            <a:pPr lvl="1"/>
            <a:r>
              <a:rPr lang="en-US" sz="2000"/>
              <a:t>Hinduism			anti-materialistic, socially stratified</a:t>
            </a:r>
          </a:p>
          <a:p>
            <a:pPr lvl="1"/>
            <a:r>
              <a:rPr lang="en-US" sz="2000"/>
              <a:t>Buddhism			anti-materialistic, social equality</a:t>
            </a:r>
          </a:p>
          <a:p>
            <a:pPr lvl="1"/>
            <a:r>
              <a:rPr lang="en-US" sz="2000"/>
              <a:t>Confucianism		hierarchy, loyalty, honesty</a:t>
            </a:r>
          </a:p>
          <a:p>
            <a:r>
              <a:rPr lang="en-US" sz="2400"/>
              <a:t>Major religious groups have significant sub-sets with distinct beliefs and varying economic implications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3784600" y="3522663"/>
            <a:ext cx="762000" cy="219075"/>
          </a:xfrm>
          <a:prstGeom prst="rightArrow">
            <a:avLst>
              <a:gd name="adj1" fmla="val 50000"/>
              <a:gd name="adj2" fmla="val 869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3784600" y="3883025"/>
            <a:ext cx="762000" cy="219075"/>
          </a:xfrm>
          <a:prstGeom prst="rightArrow">
            <a:avLst>
              <a:gd name="adj1" fmla="val 50000"/>
              <a:gd name="adj2" fmla="val 869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3779838" y="3175000"/>
            <a:ext cx="762000" cy="219075"/>
          </a:xfrm>
          <a:prstGeom prst="rightArrow">
            <a:avLst>
              <a:gd name="adj1" fmla="val 50000"/>
              <a:gd name="adj2" fmla="val 869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3821113" y="4249738"/>
            <a:ext cx="762000" cy="219075"/>
          </a:xfrm>
          <a:prstGeom prst="rightArrow">
            <a:avLst>
              <a:gd name="adj1" fmla="val 50000"/>
              <a:gd name="adj2" fmla="val 869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3810000" y="4613275"/>
            <a:ext cx="762000" cy="219075"/>
          </a:xfrm>
          <a:prstGeom prst="rightArrow">
            <a:avLst>
              <a:gd name="adj1" fmla="val 50000"/>
              <a:gd name="adj2" fmla="val 869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41425" y="457200"/>
            <a:ext cx="7567613" cy="766763"/>
          </a:xfrm>
          <a:ln>
            <a:noFill/>
          </a:ln>
        </p:spPr>
        <p:txBody>
          <a:bodyPr lIns="90487" tIns="44450" rIns="90487" bIns="44450"/>
          <a:lstStyle/>
          <a:p>
            <a:r>
              <a:rPr lang="en-US"/>
              <a:t>Language and Culture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44600" y="1358900"/>
            <a:ext cx="7597775" cy="4706938"/>
          </a:xfrm>
          <a:ln>
            <a:noFill/>
          </a:ln>
        </p:spPr>
        <p:txBody>
          <a:bodyPr lIns="90487" tIns="44450" rIns="90487" bIns="44450">
            <a:normAutofit lnSpcReduction="10000"/>
          </a:bodyPr>
          <a:lstStyle/>
          <a:p>
            <a:r>
              <a:rPr lang="en-US" sz="2800"/>
              <a:t>Language, spoken</a:t>
            </a:r>
          </a:p>
          <a:p>
            <a:pPr lvl="1"/>
            <a:r>
              <a:rPr lang="en-US" sz="2400"/>
              <a:t>“private” does not exist as a word in many languages</a:t>
            </a:r>
          </a:p>
          <a:p>
            <a:pPr lvl="1"/>
            <a:r>
              <a:rPr lang="en-US" sz="2400"/>
              <a:t>Eskimos: 24 words for snow</a:t>
            </a:r>
          </a:p>
          <a:p>
            <a:pPr lvl="1"/>
            <a:r>
              <a:rPr lang="en-US" sz="2400"/>
              <a:t>Words which describe moral concepts unique to countries or areas: “face” in Asian cultures, “filotimo” in Greece</a:t>
            </a:r>
          </a:p>
          <a:p>
            <a:pPr lvl="1"/>
            <a:r>
              <a:rPr lang="en-US" sz="2400"/>
              <a:t>Spoken language precision important in low-context cultures</a:t>
            </a:r>
          </a:p>
          <a:p>
            <a:r>
              <a:rPr lang="en-US" sz="2800"/>
              <a:t>Language, unspoken</a:t>
            </a:r>
          </a:p>
          <a:p>
            <a:pPr lvl="1"/>
            <a:r>
              <a:rPr lang="en-US" sz="2400"/>
              <a:t>Context... more important than spoken word in low context cultures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72400" cy="6096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/>
              <a:t>High/Low Context Cultures</a:t>
            </a:r>
          </a:p>
        </p:txBody>
      </p:sp>
      <p:graphicFrame>
        <p:nvGraphicFramePr>
          <p:cNvPr id="15363" name="Object 3"/>
          <p:cNvGraphicFramePr>
            <a:graphicFrameLocks/>
          </p:cNvGraphicFramePr>
          <p:nvPr/>
        </p:nvGraphicFramePr>
        <p:xfrm>
          <a:off x="304800" y="1447800"/>
          <a:ext cx="8839200" cy="4495800"/>
        </p:xfrm>
        <a:graphic>
          <a:graphicData uri="http://schemas.openxmlformats.org/presentationml/2006/ole">
            <p:oleObj spid="_x0000_s15363" name="Document" r:id="rId3" imgW="5664200" imgH="2870200" progId="Word.Document.8">
              <p:embed/>
            </p:oleObj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533525" y="6289675"/>
            <a:ext cx="505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000">
                <a:solidFill>
                  <a:schemeClr val="accent2"/>
                </a:solidFill>
                <a:latin typeface="Arial" pitchFamily="34" charset="0"/>
              </a:rPr>
              <a:t>See E.T. Hall &amp; M.R. Hall, </a:t>
            </a:r>
            <a:r>
              <a:rPr lang="en-US" sz="1000" i="1">
                <a:solidFill>
                  <a:schemeClr val="accent2"/>
                </a:solidFill>
                <a:latin typeface="Arial" pitchFamily="34" charset="0"/>
              </a:rPr>
              <a:t>Understanding cultural differences</a:t>
            </a:r>
            <a:r>
              <a:rPr lang="en-US" sz="1000">
                <a:solidFill>
                  <a:schemeClr val="accent2"/>
                </a:solidFill>
                <a:latin typeface="Arial" pitchFamily="34" charset="0"/>
              </a:rPr>
              <a:t>, 1990, Intercultural Press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92213" y="696913"/>
            <a:ext cx="7507287" cy="5334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/>
              <a:t>Education and Culture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639888" y="1441450"/>
            <a:ext cx="6770687" cy="41148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lnSpcReduction="10000"/>
          </a:bodyPr>
          <a:lstStyle/>
          <a:p>
            <a:r>
              <a:rPr lang="en-US" sz="2800"/>
              <a:t>Education</a:t>
            </a:r>
          </a:p>
          <a:p>
            <a:pPr lvl="1"/>
            <a:r>
              <a:rPr lang="en-US" sz="2400"/>
              <a:t>Medium through which people are acculturated</a:t>
            </a:r>
          </a:p>
          <a:p>
            <a:pPr lvl="1"/>
            <a:r>
              <a:rPr lang="en-US" sz="2400"/>
              <a:t>Language, “myths,” values, norms taught</a:t>
            </a:r>
          </a:p>
          <a:p>
            <a:pPr lvl="1"/>
            <a:r>
              <a:rPr lang="en-US" sz="2400"/>
              <a:t>Teaches personal achievement and competition</a:t>
            </a:r>
          </a:p>
          <a:p>
            <a:r>
              <a:rPr lang="en-US" sz="2800"/>
              <a:t>Education is a critical element of national competitive advantage</a:t>
            </a:r>
          </a:p>
          <a:p>
            <a:r>
              <a:rPr lang="en-US" sz="2800"/>
              <a:t>Education system itself may be a cultural outcome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4738" y="434975"/>
            <a:ext cx="7920037" cy="974725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 sz="4000"/>
              <a:t>Culture and the Workplace </a:t>
            </a:r>
            <a:r>
              <a:rPr lang="en-US" sz="2800"/>
              <a:t>(Hofstede)</a:t>
            </a:r>
            <a:endParaRPr lang="en-US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85850" y="1600200"/>
            <a:ext cx="7899400" cy="4826000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pPr>
              <a:lnSpc>
                <a:spcPct val="90000"/>
              </a:lnSpc>
            </a:pPr>
            <a:r>
              <a:rPr lang="en-US" sz="2400"/>
              <a:t>Hofstede groups national cultures along dimensions meaningful to business: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Work related values not universal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National values may persist over MNC efforts to create culture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Local values used to determine HQ policies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MNC may create unnecessary morale problems if it insists on uniform moral  norms</a:t>
            </a:r>
          </a:p>
          <a:p>
            <a:pPr>
              <a:lnSpc>
                <a:spcPct val="90000"/>
              </a:lnSpc>
            </a:pPr>
            <a:r>
              <a:rPr lang="en-US" sz="2400"/>
              <a:t>Starting point for understanding of business situations across-cultures</a:t>
            </a:r>
          </a:p>
          <a:p>
            <a:pPr>
              <a:lnSpc>
                <a:spcPct val="90000"/>
              </a:lnSpc>
            </a:pPr>
            <a:r>
              <a:rPr lang="en-US" sz="2400"/>
              <a:t>Effective international managers MUST understand own culture AND other culture(s)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1206500"/>
            <a:ext cx="7772400" cy="5334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/>
              <a:t>Hofstede's dimensions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050925" y="1968500"/>
            <a:ext cx="7750175" cy="3487738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/>
          </a:bodyPr>
          <a:lstStyle/>
          <a:p>
            <a:r>
              <a:rPr lang="en-US"/>
              <a:t>Power Distance:</a:t>
            </a:r>
            <a:r>
              <a:rPr lang="en-US" sz="2400"/>
              <a:t>  </a:t>
            </a:r>
          </a:p>
          <a:p>
            <a:pPr lvl="1"/>
            <a:r>
              <a:rPr lang="en-US"/>
              <a:t>degree of social inequality considered normal by people</a:t>
            </a:r>
          </a:p>
          <a:p>
            <a:pPr lvl="1"/>
            <a:r>
              <a:rPr lang="en-US"/>
              <a:t>distance between individuals at different levels of a hierarchy</a:t>
            </a:r>
          </a:p>
          <a:p>
            <a:pPr lvl="1"/>
            <a:r>
              <a:rPr lang="en-US"/>
              <a:t>scale is from equal (small power distance) to extremely unequal (large power distance)</a:t>
            </a:r>
            <a:endParaRPr lang="en-US" sz="240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58913" y="914400"/>
            <a:ext cx="6999287" cy="1143000"/>
          </a:xfrm>
          <a:ln/>
        </p:spPr>
        <p:txBody>
          <a:bodyPr/>
          <a:lstStyle/>
          <a:p>
            <a:r>
              <a:rPr lang="en-US"/>
              <a:t>Hofstede's dimensions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490663" y="2286000"/>
            <a:ext cx="6959600" cy="2895600"/>
          </a:xfrm>
          <a:ln/>
        </p:spPr>
        <p:txBody>
          <a:bodyPr/>
          <a:lstStyle/>
          <a:p>
            <a:r>
              <a:rPr lang="en-US"/>
              <a:t>Individualism versus Collectivism:</a:t>
            </a:r>
            <a:endParaRPr lang="en-US" sz="2400">
              <a:solidFill>
                <a:schemeClr val="tx2"/>
              </a:solidFill>
            </a:endParaRPr>
          </a:p>
          <a:p>
            <a:pPr lvl="1"/>
            <a:r>
              <a:rPr lang="en-US"/>
              <a:t>degree to which people in a country prefer to act as individuals rather than in groups</a:t>
            </a:r>
          </a:p>
          <a:p>
            <a:pPr lvl="1"/>
            <a:r>
              <a:rPr lang="en-US"/>
              <a:t>the relations between the individual and his/her fellows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30313" y="422275"/>
            <a:ext cx="7458075" cy="762000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r>
              <a:rPr lang="en-US"/>
              <a:t>Hofstede's dimensions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idx="1"/>
          </p:nvPr>
        </p:nvSpPr>
        <p:spPr>
          <a:xfrm>
            <a:off x="1254125" y="1371600"/>
            <a:ext cx="7481888" cy="4362450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r>
              <a:rPr lang="en-US" sz="2800"/>
              <a:t>Uncertainty Avoidance:</a:t>
            </a:r>
            <a:endParaRPr lang="en-US" sz="2000">
              <a:solidFill>
                <a:srgbClr val="0033CC"/>
              </a:solidFill>
            </a:endParaRPr>
          </a:p>
          <a:p>
            <a:pPr lvl="1"/>
            <a:r>
              <a:rPr lang="en-US" sz="2400"/>
              <a:t>more or less need to avoid uncertainty about the future</a:t>
            </a:r>
          </a:p>
          <a:p>
            <a:pPr lvl="1"/>
            <a:r>
              <a:rPr lang="en-US" sz="2400"/>
              <a:t>degree of preference for structured versus unstructured situations</a:t>
            </a:r>
          </a:p>
          <a:p>
            <a:pPr lvl="1"/>
            <a:r>
              <a:rPr lang="en-US" sz="2400"/>
              <a:t>structured situations:  have tight rules may or may not be written down (high context society?)</a:t>
            </a:r>
          </a:p>
          <a:p>
            <a:pPr lvl="1"/>
            <a:r>
              <a:rPr lang="en-US" sz="2400"/>
              <a:t>high uncertainty avoidance:  people with more nervous energy (vs easy going), rigid society, "what is different is dangerous."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/>
              <a:t>Hofstede's dimensions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/>
              <a:t>Masculinity versus Femininity:</a:t>
            </a:r>
            <a:endParaRPr lang="en-US" sz="2400">
              <a:solidFill>
                <a:schemeClr val="tx2"/>
              </a:solidFill>
            </a:endParaRPr>
          </a:p>
          <a:p>
            <a:pPr lvl="1"/>
            <a:r>
              <a:rPr lang="en-US"/>
              <a:t>division of roles and values in a society</a:t>
            </a:r>
          </a:p>
          <a:p>
            <a:pPr lvl="1"/>
            <a:r>
              <a:rPr lang="en-US"/>
              <a:t>Masculine values prevail:  assertiveness, success, competition</a:t>
            </a:r>
          </a:p>
          <a:p>
            <a:pPr lvl="1"/>
            <a:r>
              <a:rPr lang="en-US"/>
              <a:t>Feminine values prevail:  quality of life, maintenance of warm personal relationships, service, care for the weak, solidarity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r>
              <a:rPr lang="en-US"/>
              <a:t>Hofstede's dimensions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11350"/>
            <a:ext cx="7772400" cy="411480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/>
              <a:t>Confucian Dynamism </a:t>
            </a:r>
            <a:r>
              <a:rPr lang="en-US" sz="2400"/>
              <a:t>(or long-term orientation)</a:t>
            </a:r>
            <a:endParaRPr lang="en-US"/>
          </a:p>
          <a:p>
            <a:pPr lvl="1"/>
            <a:r>
              <a:rPr lang="en-US"/>
              <a:t>Attitudes towards time</a:t>
            </a:r>
          </a:p>
          <a:p>
            <a:pPr lvl="1"/>
            <a:r>
              <a:rPr lang="en-US"/>
              <a:t>Persistence</a:t>
            </a:r>
          </a:p>
          <a:p>
            <a:pPr lvl="1"/>
            <a:r>
              <a:rPr lang="en-US"/>
              <a:t>Ordering by status</a:t>
            </a:r>
          </a:p>
          <a:p>
            <a:pPr lvl="1"/>
            <a:r>
              <a:rPr lang="en-US"/>
              <a:t>Protection of “face”</a:t>
            </a:r>
          </a:p>
          <a:p>
            <a:pPr lvl="1"/>
            <a:r>
              <a:rPr lang="en-US"/>
              <a:t>Respect for tradition</a:t>
            </a:r>
          </a:p>
          <a:p>
            <a:pPr lvl="1"/>
            <a:r>
              <a:rPr lang="en-US"/>
              <a:t>Reciprocation of gifts and favors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97013" y="576263"/>
            <a:ext cx="6961187" cy="5334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/>
              <a:t>Hofstede Research: </a:t>
            </a:r>
            <a:r>
              <a:rPr lang="en-US" sz="3200"/>
              <a:t>Some Issues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111250" y="1285875"/>
            <a:ext cx="7747000" cy="5014913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lnSpcReduction="10000"/>
          </a:bodyPr>
          <a:lstStyle/>
          <a:p>
            <a:r>
              <a:rPr lang="en-US" sz="3600" baseline="-25000"/>
              <a:t>Hofstede's methodology:  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en-US" sz="3200" baseline="-25000"/>
              <a:t>Study based on IBM: 64 national subsidiaries, 116,000 workers (not just managers), three world regions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en-US" sz="3200" baseline="-25000"/>
              <a:t>Reports averages; does not describe exact individual situations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en-US" sz="3200" baseline="-25000"/>
              <a:t>Is valid for broader groups not individuals</a:t>
            </a:r>
            <a:endParaRPr lang="en-US" sz="3600" baseline="-25000"/>
          </a:p>
          <a:p>
            <a:r>
              <a:rPr lang="en-US" sz="3600" baseline="-25000"/>
              <a:t>IBM values may overwhelm national values </a:t>
            </a:r>
          </a:p>
          <a:p>
            <a:pPr lvl="1">
              <a:buSzPct val="80000"/>
              <a:buFont typeface="Wingdings" pitchFamily="2" charset="2"/>
              <a:buChar char="§"/>
            </a:pPr>
            <a:r>
              <a:rPr lang="en-US" sz="3200" baseline="-25000"/>
              <a:t>Yet, if IBM culture so overwhelming, differences across countries may be attributable to “national” culture...</a:t>
            </a:r>
            <a:endParaRPr lang="en-US" sz="3600" baseline="-25000"/>
          </a:p>
          <a:p>
            <a:r>
              <a:rPr lang="en-US" sz="3600" baseline="-25000"/>
              <a:t>Privileged group</a:t>
            </a:r>
          </a:p>
          <a:p>
            <a:r>
              <a:rPr lang="en-US" sz="3600" baseline="-25000"/>
              <a:t>Researcher bias? Western stereotypes and culturally biased conclusions?</a:t>
            </a:r>
          </a:p>
          <a:p>
            <a:r>
              <a:rPr lang="en-US" sz="3600" baseline="-25000"/>
              <a:t>Many recent studies validate Hofstede’s dimensions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14400"/>
            <a:ext cx="7772400" cy="838200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r>
              <a:rPr lang="en-US"/>
              <a:t>Cultural Distance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286000"/>
            <a:ext cx="7772400" cy="2209800"/>
          </a:xfrm>
          <a:ln w="12700">
            <a:solidFill>
              <a:schemeClr val="bg1"/>
            </a:solidFill>
          </a:ln>
        </p:spPr>
        <p:txBody>
          <a:bodyPr lIns="90487" tIns="44450" rIns="90487" bIns="44450"/>
          <a:lstStyle/>
          <a:p>
            <a:r>
              <a:rPr lang="en-US" sz="2800"/>
              <a:t>Geographic and cultural (or psychic) distance between two countries may not be equivalent</a:t>
            </a:r>
          </a:p>
          <a:p>
            <a:r>
              <a:rPr lang="en-US" sz="2800"/>
              <a:t>Key concept which can affect IB strategy and conduct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38200"/>
            <a:ext cx="7772400" cy="9144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 fontScale="90000"/>
          </a:bodyPr>
          <a:lstStyle/>
          <a:p>
            <a:r>
              <a:rPr lang="en-US" sz="4000"/>
              <a:t>Cultural Difference Reconciliation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116138" y="2225675"/>
            <a:ext cx="6324600" cy="3048000"/>
          </a:xfrm>
          <a:ln w="12700">
            <a:solidFill>
              <a:schemeClr val="bg1"/>
            </a:solidFill>
          </a:ln>
        </p:spPr>
        <p:txBody>
          <a:bodyPr lIns="90487" tIns="44450" rIns="90487" bIns="44450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Ethnocentrism vs Polycentrism </a:t>
            </a:r>
            <a:endParaRPr lang="en-US" sz="3600"/>
          </a:p>
          <a:p>
            <a:pPr>
              <a:lnSpc>
                <a:spcPct val="90000"/>
              </a:lnSpc>
            </a:pPr>
            <a:r>
              <a:rPr lang="en-US"/>
              <a:t>Must a company adapt to local cultures or can corporate culture </a:t>
            </a:r>
            <a:br>
              <a:rPr lang="en-US"/>
            </a:br>
            <a:r>
              <a:rPr lang="en-US"/>
              <a:t>-- often home-country dominated -- prevail?</a:t>
            </a:r>
          </a:p>
          <a:p>
            <a:pPr>
              <a:lnSpc>
                <a:spcPct val="90000"/>
              </a:lnSpc>
            </a:pPr>
            <a:r>
              <a:rPr lang="en-US"/>
              <a:t>Cross-cultural literacy essential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919</Words>
  <Application>Microsoft PowerPoint</Application>
  <PresentationFormat>On-screen Show (4:3)</PresentationFormat>
  <Paragraphs>135</Paragraphs>
  <Slides>20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Document</vt:lpstr>
      <vt:lpstr>Lecture 5</vt:lpstr>
      <vt:lpstr>Culture</vt:lpstr>
      <vt:lpstr>Key Issues</vt:lpstr>
      <vt:lpstr>What is culture?</vt:lpstr>
      <vt:lpstr>National culture</vt:lpstr>
      <vt:lpstr>Social Structure and Culture</vt:lpstr>
      <vt:lpstr>Individual vs Group Societal Characteristics</vt:lpstr>
      <vt:lpstr>Religion, Ethics and Culture</vt:lpstr>
      <vt:lpstr>Language and Culture</vt:lpstr>
      <vt:lpstr>High/Low Context Cultures</vt:lpstr>
      <vt:lpstr>Education and Culture</vt:lpstr>
      <vt:lpstr>Culture and the Workplace (Hofstede)</vt:lpstr>
      <vt:lpstr>Hofstede's dimensions</vt:lpstr>
      <vt:lpstr>Hofstede's dimensions</vt:lpstr>
      <vt:lpstr>Hofstede's dimensions</vt:lpstr>
      <vt:lpstr>Hofstede's dimensions</vt:lpstr>
      <vt:lpstr>Hofstede's dimensions</vt:lpstr>
      <vt:lpstr>Hofstede Research: Some Issues</vt:lpstr>
      <vt:lpstr>Cultural Distance</vt:lpstr>
      <vt:lpstr>Cultural Difference Reconciliation</vt:lpstr>
    </vt:vector>
  </TitlesOfParts>
  <Company>The McGraw-Hill Companies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McGraw-Hill Higher Education</dc:creator>
  <cp:lastModifiedBy>Hateem</cp:lastModifiedBy>
  <cp:revision>56</cp:revision>
  <dcterms:created xsi:type="dcterms:W3CDTF">2002-08-30T14:46:05Z</dcterms:created>
  <dcterms:modified xsi:type="dcterms:W3CDTF">2014-07-07T15:22:06Z</dcterms:modified>
</cp:coreProperties>
</file>