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97" r:id="rId2"/>
    <p:sldId id="436" r:id="rId3"/>
    <p:sldId id="437" r:id="rId4"/>
    <p:sldId id="438" r:id="rId5"/>
    <p:sldId id="439" r:id="rId6"/>
    <p:sldId id="440" r:id="rId7"/>
    <p:sldId id="441" r:id="rId8"/>
    <p:sldId id="442" r:id="rId9"/>
    <p:sldId id="443" r:id="rId10"/>
    <p:sldId id="444" r:id="rId11"/>
    <p:sldId id="445" r:id="rId12"/>
    <p:sldId id="446" r:id="rId13"/>
    <p:sldId id="447" r:id="rId14"/>
    <p:sldId id="448" r:id="rId15"/>
    <p:sldId id="449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1226D93-C46E-4E52-951C-38DDDA6EA680}" type="datetimeFigureOut">
              <a:rPr lang="en-US"/>
              <a:pPr>
                <a:defRPr/>
              </a:pPr>
              <a:t>7/6/2014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20A2B8B-A4F3-4A24-922A-996F288652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769233-5840-46A2-B48C-16C96D545399}" type="datetimeFigureOut">
              <a:rPr lang="en-US"/>
              <a:pPr>
                <a:defRPr/>
              </a:pPr>
              <a:t>7/6/2014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E0F18A-B3C4-4E56-A703-149DAA1C62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 b="1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latin typeface="Arial" pitchFamily="34" charset="0"/>
                <a:cs typeface="Arial" pitchFamily="34" charset="0"/>
              </a:defRPr>
            </a:lvl1pPr>
            <a:lvl2pPr>
              <a:defRPr sz="2400">
                <a:latin typeface="Arial" pitchFamily="34" charset="0"/>
                <a:cs typeface="Arial" pitchFamily="34" charset="0"/>
              </a:defRPr>
            </a:lvl2pPr>
            <a:lvl3pPr>
              <a:defRPr sz="2400">
                <a:latin typeface="Arial" pitchFamily="34" charset="0"/>
                <a:cs typeface="Arial" pitchFamily="34" charset="0"/>
              </a:defRPr>
            </a:lvl3pPr>
            <a:lvl4pPr>
              <a:defRPr sz="2400">
                <a:latin typeface="Arial" pitchFamily="34" charset="0"/>
                <a:cs typeface="Arial" pitchFamily="34" charset="0"/>
              </a:defRPr>
            </a:lvl4pPr>
            <a:lvl5pPr>
              <a:defRPr sz="24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37A92F-A763-4451-8E64-C586E0BAB349}" type="datetimeFigureOut">
              <a:rPr lang="en-US"/>
              <a:pPr>
                <a:defRPr/>
              </a:pPr>
              <a:t>7/6/2014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81594D-D9B0-4F86-9ACA-23755CAFB3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972FD6-4B89-4B15-9161-D218193A8BE8}" type="datetimeFigureOut">
              <a:rPr lang="en-US"/>
              <a:pPr>
                <a:defRPr/>
              </a:pPr>
              <a:t>7/6/2014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7C7076-2389-4B2C-A8F0-DE85FEBF2E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7B46D9-1D30-4714-9DF1-00939CFEA374}" type="datetimeFigureOut">
              <a:rPr lang="en-US"/>
              <a:pPr>
                <a:defRPr/>
              </a:pPr>
              <a:t>7/6/2014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6FF1F5-3192-4E65-B402-F1335E2710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800D08-3C6C-460D-ABD0-BB3B820A47C9}" type="datetimeFigureOut">
              <a:rPr lang="en-US"/>
              <a:pPr>
                <a:defRPr/>
              </a:pPr>
              <a:t>7/6/2014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403404-6C05-4025-B3AB-8FC1431A3F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817280-6C81-4CA6-8952-2660F9D1F611}" type="datetimeFigureOut">
              <a:rPr lang="en-US"/>
              <a:pPr>
                <a:defRPr/>
              </a:pPr>
              <a:t>7/6/2014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5AB73D-588C-4235-BB02-450D831B73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A7C641-4DD1-490C-83B9-CB625B5672C8}" type="datetimeFigureOut">
              <a:rPr lang="en-US"/>
              <a:pPr>
                <a:defRPr/>
              </a:pPr>
              <a:t>7/6/2014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16C6EA-203A-493D-BA18-B968678EF7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6BE60D-E893-4E37-B9B2-4B5952486137}" type="datetimeFigureOut">
              <a:rPr lang="en-US"/>
              <a:pPr>
                <a:defRPr/>
              </a:pPr>
              <a:t>7/6/2014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34A7AE-FBB4-4622-9986-C8055B0DF4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2F58FC-CB01-47DD-BA49-54C90AD8C55C}" type="datetimeFigureOut">
              <a:rPr lang="en-US"/>
              <a:pPr>
                <a:defRPr/>
              </a:pPr>
              <a:t>7/6/2014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2E790D-F556-49BC-9D62-79F8B4EBA6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18DC5E-802E-4046-9B11-DDB37E275D42}" type="datetimeFigureOut">
              <a:rPr lang="en-US"/>
              <a:pPr>
                <a:defRPr/>
              </a:pPr>
              <a:t>7/6/2014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FDDBC3-2D1D-4AD9-A82F-470B582F47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409C12-EB88-4157-BC4F-0A986645A17F}" type="datetimeFigureOut">
              <a:rPr lang="en-US"/>
              <a:pPr>
                <a:defRPr/>
              </a:pPr>
              <a:t>7/6/2014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CD3D7B-5A2C-4248-B505-42DE530E2B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DC36343-1F52-4D30-954B-8EEA6FCC515F}" type="datetimeFigureOut">
              <a:rPr lang="en-US"/>
              <a:pPr>
                <a:defRPr/>
              </a:pPr>
              <a:t>7/6/2014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F6B37A3-FC17-4844-B36F-EA5BDB24B0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590800"/>
            <a:ext cx="8229600" cy="1143000"/>
          </a:xfrm>
        </p:spPr>
        <p:txBody>
          <a:bodyPr/>
          <a:lstStyle/>
          <a:p>
            <a:r>
              <a:rPr lang="en-US" dirty="0" smtClean="0"/>
              <a:t>Lecture 4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 bwMode="auto">
          <a:xfrm>
            <a:off x="381000" y="26670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Values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value? 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Qualities, characteristics, or ideas about which we feel strongly.</a:t>
            </a:r>
          </a:p>
          <a:p>
            <a:pPr>
              <a:lnSpc>
                <a:spcPct val="90000"/>
              </a:lnSpc>
            </a:pPr>
            <a:r>
              <a:rPr lang="en-US" sz="2800"/>
              <a:t>Our values affect our decisions, goals and behavior.	</a:t>
            </a:r>
          </a:p>
          <a:p>
            <a:pPr>
              <a:lnSpc>
                <a:spcPct val="90000"/>
              </a:lnSpc>
            </a:pPr>
            <a:r>
              <a:rPr lang="en-US" sz="2800"/>
              <a:t>A belief or feeling that someone or something is worthwhile.</a:t>
            </a:r>
          </a:p>
          <a:p>
            <a:pPr>
              <a:lnSpc>
                <a:spcPct val="90000"/>
              </a:lnSpc>
            </a:pPr>
            <a:r>
              <a:rPr lang="en-US" sz="2800"/>
              <a:t>Values define what is of worth, what is beneficial, and what is harmful</a:t>
            </a:r>
          </a:p>
          <a:p>
            <a:pPr>
              <a:lnSpc>
                <a:spcPct val="90000"/>
              </a:lnSpc>
            </a:pPr>
            <a:r>
              <a:rPr lang="en-US" sz="2800"/>
              <a:t>Values are standards to guide your action, judgments, and attitudes.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2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4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609600"/>
            <a:ext cx="7772400" cy="5943600"/>
          </a:xfrm>
        </p:spPr>
        <p:txBody>
          <a:bodyPr/>
          <a:lstStyle/>
          <a:p>
            <a:r>
              <a:rPr lang="en-US"/>
              <a:t>You have been given a check for $1000.00 to do whatever you like with it.  What would you do with it?</a:t>
            </a:r>
          </a:p>
          <a:p>
            <a:pPr lvl="2"/>
            <a:r>
              <a:rPr lang="en-US"/>
              <a:t>Share with the class what you would do with it.</a:t>
            </a:r>
          </a:p>
          <a:p>
            <a:pPr lvl="2"/>
            <a:endParaRPr lang="en-US"/>
          </a:p>
          <a:p>
            <a:pPr lvl="2"/>
            <a:endParaRPr lang="en-US"/>
          </a:p>
          <a:p>
            <a:pPr lvl="2">
              <a:buFont typeface="Wingdings" pitchFamily="2" charset="2"/>
              <a:buNone/>
            </a:pPr>
            <a:r>
              <a:rPr lang="en-US"/>
              <a:t>Conclusion:</a:t>
            </a:r>
          </a:p>
          <a:p>
            <a:r>
              <a:rPr lang="en-US" b="1"/>
              <a:t>What you spend the money on has everything to do with what you value</a:t>
            </a:r>
            <a:r>
              <a:rPr lang="en-US"/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838200" indent="-838200"/>
            <a:r>
              <a:rPr lang="en-US" sz="4000"/>
              <a:t>What things did you do during the past week.  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187575"/>
            <a:ext cx="8229600" cy="3938588"/>
          </a:xfrm>
        </p:spPr>
        <p:txBody>
          <a:bodyPr/>
          <a:lstStyle/>
          <a:p>
            <a:r>
              <a:rPr lang="en-US"/>
              <a:t>What you choose to do with your time also has everything to do with what you values.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  <p:bldP spid="819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>
                <a:latin typeface="Arial" pitchFamily="34" charset="0"/>
                <a:cs typeface="Arial" pitchFamily="34" charset="0"/>
              </a:rPr>
              <a:t/>
            </a:r>
            <a:br>
              <a:rPr lang="en-US" sz="2800" b="1">
                <a:latin typeface="Arial" pitchFamily="34" charset="0"/>
                <a:cs typeface="Arial" pitchFamily="34" charset="0"/>
              </a:rPr>
            </a:br>
            <a:r>
              <a:rPr lang="en-US" sz="2800" b="1">
                <a:latin typeface="Arial" pitchFamily="34" charset="0"/>
                <a:cs typeface="Arial" pitchFamily="34" charset="0"/>
              </a:rPr>
              <a:t/>
            </a:r>
            <a:br>
              <a:rPr lang="en-US" sz="2800" b="1">
                <a:latin typeface="Arial" pitchFamily="34" charset="0"/>
                <a:cs typeface="Arial" pitchFamily="34" charset="0"/>
              </a:rPr>
            </a:br>
            <a:r>
              <a:rPr lang="en-US" sz="2800" b="1">
                <a:latin typeface="Arial" pitchFamily="34" charset="0"/>
                <a:cs typeface="Arial" pitchFamily="34" charset="0"/>
              </a:rPr>
              <a:t>Hypocrite – One who subscribes to one set of values, and does another.</a:t>
            </a:r>
            <a:br>
              <a:rPr lang="en-US" sz="2800" b="1">
                <a:latin typeface="Arial" pitchFamily="34" charset="0"/>
                <a:cs typeface="Arial" pitchFamily="34" charset="0"/>
              </a:rPr>
            </a:br>
            <a:r>
              <a:rPr lang="en-US" sz="2800" b="1">
                <a:latin typeface="Arial" pitchFamily="34" charset="0"/>
                <a:cs typeface="Arial" pitchFamily="34" charset="0"/>
              </a:rPr>
              <a:t/>
            </a:r>
            <a:br>
              <a:rPr lang="en-US" sz="2800" b="1">
                <a:latin typeface="Arial" pitchFamily="34" charset="0"/>
                <a:cs typeface="Arial" pitchFamily="34" charset="0"/>
              </a:rPr>
            </a:br>
            <a:r>
              <a:rPr lang="en-US" sz="2800" b="1">
                <a:latin typeface="Arial" pitchFamily="34" charset="0"/>
                <a:cs typeface="Arial" pitchFamily="34" charset="0"/>
              </a:rPr>
              <a:t>Immaturity  - One who has not identified his values.</a:t>
            </a:r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3192463"/>
            <a:ext cx="4033838" cy="2933700"/>
          </a:xfrm>
        </p:spPr>
        <p:txBody>
          <a:bodyPr/>
          <a:lstStyle/>
          <a:p>
            <a:r>
              <a:rPr lang="en-US" sz="2400">
                <a:latin typeface="Arial" pitchFamily="34" charset="0"/>
                <a:cs typeface="Arial" pitchFamily="34" charset="0"/>
              </a:rPr>
              <a:t>Immaturity:</a:t>
            </a:r>
          </a:p>
          <a:p>
            <a:pPr lvl="1"/>
            <a:r>
              <a:rPr lang="en-US">
                <a:latin typeface="Arial" pitchFamily="34" charset="0"/>
                <a:cs typeface="Arial" pitchFamily="34" charset="0"/>
              </a:rPr>
              <a:t>Unclear values</a:t>
            </a:r>
          </a:p>
          <a:p>
            <a:pPr lvl="1"/>
            <a:r>
              <a:rPr lang="en-US">
                <a:latin typeface="Arial" pitchFamily="34" charset="0"/>
                <a:cs typeface="Arial" pitchFamily="34" charset="0"/>
              </a:rPr>
              <a:t>Drifters</a:t>
            </a:r>
          </a:p>
          <a:p>
            <a:pPr lvl="1"/>
            <a:r>
              <a:rPr lang="en-US">
                <a:latin typeface="Arial" pitchFamily="34" charset="0"/>
                <a:cs typeface="Arial" pitchFamily="34" charset="0"/>
              </a:rPr>
              <a:t>Flighty</a:t>
            </a:r>
          </a:p>
          <a:p>
            <a:pPr lvl="1"/>
            <a:r>
              <a:rPr lang="en-US">
                <a:latin typeface="Arial" pitchFamily="34" charset="0"/>
                <a:cs typeface="Arial" pitchFamily="34" charset="0"/>
              </a:rPr>
              <a:t>Uncertain</a:t>
            </a:r>
          </a:p>
          <a:p>
            <a:pPr lvl="1"/>
            <a:r>
              <a:rPr lang="en-US">
                <a:latin typeface="Arial" pitchFamily="34" charset="0"/>
                <a:cs typeface="Arial" pitchFamily="34" charset="0"/>
              </a:rPr>
              <a:t>Apathetic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652963" y="3192463"/>
            <a:ext cx="4033837" cy="2933700"/>
          </a:xfrm>
        </p:spPr>
        <p:txBody>
          <a:bodyPr/>
          <a:lstStyle/>
          <a:p>
            <a:r>
              <a:rPr lang="en-US" sz="2400">
                <a:latin typeface="Arial" pitchFamily="34" charset="0"/>
                <a:cs typeface="Arial" pitchFamily="34" charset="0"/>
              </a:rPr>
              <a:t>Maturity</a:t>
            </a:r>
          </a:p>
          <a:p>
            <a:pPr lvl="1"/>
            <a:r>
              <a:rPr lang="en-US">
                <a:latin typeface="Arial" pitchFamily="34" charset="0"/>
                <a:cs typeface="Arial" pitchFamily="34" charset="0"/>
              </a:rPr>
              <a:t>Clear values</a:t>
            </a:r>
          </a:p>
          <a:p>
            <a:pPr lvl="1"/>
            <a:r>
              <a:rPr lang="en-US">
                <a:latin typeface="Arial" pitchFamily="34" charset="0"/>
                <a:cs typeface="Arial" pitchFamily="34" charset="0"/>
              </a:rPr>
              <a:t>Life of purpose</a:t>
            </a:r>
          </a:p>
          <a:p>
            <a:pPr lvl="1"/>
            <a:r>
              <a:rPr lang="en-US">
                <a:latin typeface="Arial" pitchFamily="34" charset="0"/>
                <a:cs typeface="Arial" pitchFamily="34" charset="0"/>
              </a:rPr>
              <a:t>Meaning and direction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92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92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92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92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92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9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92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92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92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/>
      <p:bldP spid="9221" grpId="0" build="p"/>
      <p:bldP spid="922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Direction: </a:t>
            </a:r>
            <a:br>
              <a:rPr lang="en-US" sz="4000" dirty="0"/>
            </a:br>
            <a:r>
              <a:rPr lang="en-US" sz="3600" dirty="0"/>
              <a:t>Values – Goals – Behavior – Self-value</a:t>
            </a:r>
            <a:br>
              <a:rPr lang="en-US" sz="3600" dirty="0"/>
            </a:br>
            <a:endParaRPr lang="en-US" sz="3600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332037"/>
            <a:ext cx="8229600" cy="4525963"/>
          </a:xfrm>
        </p:spPr>
        <p:txBody>
          <a:bodyPr/>
          <a:lstStyle/>
          <a:p>
            <a:r>
              <a:rPr lang="en-US" dirty="0"/>
              <a:t>Values give direction and consistency to behavior.</a:t>
            </a:r>
          </a:p>
          <a:p>
            <a:r>
              <a:rPr lang="en-US" dirty="0"/>
              <a:t>Values help you know what to and not to make time for.</a:t>
            </a:r>
          </a:p>
          <a:p>
            <a:r>
              <a:rPr lang="en-US" dirty="0"/>
              <a:t>Values establish a relationship between you and the world.</a:t>
            </a:r>
          </a:p>
          <a:p>
            <a:r>
              <a:rPr lang="en-US" dirty="0"/>
              <a:t>Values set the direction for one’s life. </a:t>
            </a:r>
          </a:p>
          <a:p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98" decel="1000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98" decel="1000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98" decel="1000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98" decel="1000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  <p:bldP spid="1126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latin typeface="Arial" pitchFamily="34" charset="0"/>
                <a:cs typeface="Arial" pitchFamily="34" charset="0"/>
              </a:rPr>
              <a:t>Where do we get values?</a:t>
            </a:r>
            <a:br>
              <a:rPr lang="en-US" sz="3600" b="1" dirty="0">
                <a:latin typeface="Arial" pitchFamily="34" charset="0"/>
                <a:cs typeface="Arial" pitchFamily="34" charset="0"/>
              </a:rPr>
            </a:br>
            <a:endParaRPr lang="en-US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033838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our homes,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school,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society,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friends,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TV,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church, 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music,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books,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families,</a:t>
            </a:r>
          </a:p>
          <a:p>
            <a:pPr>
              <a:lnSpc>
                <a:spcPct val="90000"/>
              </a:lnSpc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52963" y="1600200"/>
            <a:ext cx="4033837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>
                <a:latin typeface="Arial" pitchFamily="34" charset="0"/>
                <a:cs typeface="Arial" pitchFamily="34" charset="0"/>
              </a:rPr>
              <a:t>culture,</a:t>
            </a:r>
          </a:p>
          <a:p>
            <a:pPr>
              <a:lnSpc>
                <a:spcPct val="90000"/>
              </a:lnSpc>
            </a:pPr>
            <a:r>
              <a:rPr lang="en-US" sz="2400">
                <a:latin typeface="Arial" pitchFamily="34" charset="0"/>
                <a:cs typeface="Arial" pitchFamily="34" charset="0"/>
              </a:rPr>
              <a:t> employers,</a:t>
            </a:r>
          </a:p>
          <a:p>
            <a:pPr>
              <a:lnSpc>
                <a:spcPct val="90000"/>
              </a:lnSpc>
            </a:pPr>
            <a:r>
              <a:rPr lang="en-US" sz="2400">
                <a:latin typeface="Arial" pitchFamily="34" charset="0"/>
                <a:cs typeface="Arial" pitchFamily="34" charset="0"/>
              </a:rPr>
              <a:t> time-period in which you were raised (70’s anti-establishment, peace, individuality.  80’s money, prestige, don’t get caught, etc.  90’s earth, green peace, health and fitness), etc. </a:t>
            </a:r>
          </a:p>
          <a:p>
            <a:pPr>
              <a:lnSpc>
                <a:spcPct val="90000"/>
              </a:lnSpc>
            </a:pPr>
            <a:endParaRPr lang="en-US" sz="240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2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2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2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2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22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22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22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22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2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2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2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2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  <p:bldP spid="12291" grpId="0" build="p"/>
      <p:bldP spid="1229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/>
              <a:t/>
            </a:r>
            <a:br>
              <a:rPr lang="en-US" sz="3200"/>
            </a:br>
            <a:r>
              <a:rPr lang="en-US" sz="3200"/>
              <a:t/>
            </a:r>
            <a:br>
              <a:rPr lang="en-US" sz="3200"/>
            </a:br>
            <a:r>
              <a:rPr lang="en-US" sz="3200"/>
              <a:t>Your age will greatly influence your values.  Different people and things influence you at different ages:</a:t>
            </a:r>
            <a:br>
              <a:rPr lang="en-US" sz="3200"/>
            </a:br>
            <a:endParaRPr lang="en-US" sz="320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Ages 1-7 --- parents</a:t>
            </a:r>
          </a:p>
          <a:p>
            <a:r>
              <a:rPr lang="en-US" dirty="0"/>
              <a:t>Ages 8-13 --- teachers, heroes (sports, rocks, TV)</a:t>
            </a:r>
          </a:p>
          <a:p>
            <a:r>
              <a:rPr lang="en-US" dirty="0"/>
              <a:t>Ages 14-20 --- peers (values because of peers or peers because of values?)</a:t>
            </a:r>
          </a:p>
          <a:p>
            <a:r>
              <a:rPr lang="en-US" dirty="0"/>
              <a:t>Ages 21+ your values are established, but you may test your values from time to time.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762000"/>
          </a:xfrm>
        </p:spPr>
        <p:txBody>
          <a:bodyPr/>
          <a:lstStyle/>
          <a:p>
            <a:r>
              <a:rPr lang="en-US" sz="4000" b="1">
                <a:latin typeface="Arial" pitchFamily="34" charset="0"/>
                <a:cs typeface="Arial" pitchFamily="34" charset="0"/>
              </a:rPr>
              <a:t>Value versus Facts:</a:t>
            </a:r>
            <a:br>
              <a:rPr lang="en-US" sz="4000" b="1">
                <a:latin typeface="Arial" pitchFamily="34" charset="0"/>
                <a:cs typeface="Arial" pitchFamily="34" charset="0"/>
              </a:rPr>
            </a:br>
            <a:endParaRPr lang="en-US" sz="40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033838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Values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are things we feel “should”, “ought”, or “are supposed to” influence our lives. 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	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VALUE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:  All people should be active in a specific religion.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VALUE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:  The best time to buy clothing is when the price is discounted.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A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value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is a statement of one’s personal beliefs.  </a:t>
            </a:r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52963" y="1600200"/>
            <a:ext cx="4033837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Facts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simply state what actually are.  It is easy to  confuse values with facts.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FACT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:  Many people are active in a specific religion.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FACT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:  The most economical time to buy clothing is when the seasons change and the price is reduced.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A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fact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is established by observation and measurement.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</a:pP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50000">
                                          <p:val>
                                            <p:strVal val="#ppt_y+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4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4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43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43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  <p:bldP spid="14339" grpId="0" build="p"/>
      <p:bldP spid="14340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0"/>
              <a:t>Values and Behaviors:</a:t>
            </a:r>
            <a:r>
              <a:rPr lang="en-US" sz="4000"/>
              <a:t/>
            </a:r>
            <a:br>
              <a:rPr lang="en-US" sz="4000"/>
            </a:br>
            <a:endParaRPr lang="en-US" sz="400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Happiness comes from letting values decide your behavior and goals.</a:t>
            </a:r>
          </a:p>
          <a:p>
            <a:pPr>
              <a:buFont typeface="Wingdings" pitchFamily="2" charset="2"/>
              <a:buNone/>
            </a:pPr>
            <a:endParaRPr lang="en-US"/>
          </a:p>
          <a:p>
            <a:r>
              <a:rPr lang="en-US"/>
              <a:t>Values can change over a life-time as your experiences change your view.</a:t>
            </a: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50000">
                                          <p:val>
                                            <p:strVal val="#ppt_y+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  <p:bldP spid="17411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0"/>
              <a:t>Types of Values: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US" dirty="0"/>
              <a:t> </a:t>
            </a:r>
            <a:r>
              <a:rPr lang="en-US" b="1" dirty="0"/>
              <a:t>Moral </a:t>
            </a:r>
            <a:endParaRPr lang="en-US" dirty="0"/>
          </a:p>
          <a:p>
            <a:pPr algn="ctr">
              <a:buFont typeface="Wingdings" pitchFamily="2" charset="2"/>
              <a:buNone/>
            </a:pPr>
            <a:r>
              <a:rPr lang="en-US" b="1" dirty="0"/>
              <a:t>Material </a:t>
            </a:r>
            <a:r>
              <a:rPr lang="en-US" dirty="0"/>
              <a:t> </a:t>
            </a:r>
          </a:p>
          <a:p>
            <a:pPr algn="ctr">
              <a:buFont typeface="Wingdings" pitchFamily="2" charset="2"/>
              <a:buNone/>
            </a:pPr>
            <a:r>
              <a:rPr lang="en-US" b="1" dirty="0"/>
              <a:t>Aesthetic</a:t>
            </a:r>
            <a:r>
              <a:rPr lang="en-US" dirty="0"/>
              <a:t> </a:t>
            </a:r>
          </a:p>
          <a:p>
            <a:pPr algn="ctr">
              <a:buFont typeface="Wingdings" pitchFamily="2" charset="2"/>
              <a:buNone/>
            </a:pPr>
            <a:r>
              <a:rPr lang="en-US" b="1" dirty="0"/>
              <a:t>Intrinsic </a:t>
            </a:r>
          </a:p>
          <a:p>
            <a:pPr algn="ctr">
              <a:buFont typeface="Wingdings" pitchFamily="2" charset="2"/>
              <a:buNone/>
            </a:pPr>
            <a:r>
              <a:rPr lang="en-US" b="1" dirty="0"/>
              <a:t>Extrinsic</a:t>
            </a:r>
            <a:r>
              <a:rPr lang="en-US" dirty="0"/>
              <a:t> </a:t>
            </a:r>
          </a:p>
          <a:p>
            <a:pPr algn="ctr">
              <a:buFont typeface="Wingdings" pitchFamily="2" charset="2"/>
              <a:buNone/>
            </a:pPr>
            <a:r>
              <a:rPr lang="en-US" b="1" dirty="0" smtClean="0"/>
              <a:t>Universal</a:t>
            </a:r>
            <a:endParaRPr lang="en-US" dirty="0"/>
          </a:p>
          <a:p>
            <a:pPr algn="ctr">
              <a:buFont typeface="Wingdings" pitchFamily="2" charset="2"/>
              <a:buNone/>
            </a:pPr>
            <a:r>
              <a:rPr lang="en-US" b="1" dirty="0"/>
              <a:t>Group specific values</a:t>
            </a:r>
            <a:r>
              <a:rPr lang="en-US" dirty="0"/>
              <a:t>  </a:t>
            </a:r>
          </a:p>
          <a:p>
            <a:pPr algn="ctr"/>
            <a:endParaRPr lang="en-US" dirty="0"/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  <p:bldP spid="1843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5" name="Rectangle 5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3505200"/>
          </a:xfrm>
        </p:spPr>
        <p:txBody>
          <a:bodyPr/>
          <a:lstStyle/>
          <a:p>
            <a:r>
              <a:rPr lang="en-US" sz="6000" b="1">
                <a:latin typeface="Bradley Hand ITC" pitchFamily="66" charset="0"/>
              </a:rPr>
              <a:t>“If you stand for nothing.</a:t>
            </a:r>
            <a:br>
              <a:rPr lang="en-US" sz="6000" b="1">
                <a:latin typeface="Bradley Hand ITC" pitchFamily="66" charset="0"/>
              </a:rPr>
            </a:br>
            <a:r>
              <a:rPr lang="en-US" sz="6000" b="1">
                <a:latin typeface="Bradley Hand ITC" pitchFamily="66" charset="0"/>
              </a:rPr>
              <a:t>  </a:t>
            </a:r>
            <a:br>
              <a:rPr lang="en-US" sz="6000" b="1">
                <a:latin typeface="Bradley Hand ITC" pitchFamily="66" charset="0"/>
              </a:rPr>
            </a:br>
            <a:r>
              <a:rPr lang="en-US" sz="6000" b="1">
                <a:latin typeface="Bradley Hand ITC" pitchFamily="66" charset="0"/>
              </a:rPr>
              <a:t>You fall for anything.”</a:t>
            </a:r>
            <a:r>
              <a:rPr lang="en-US" sz="480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066800"/>
            <a:ext cx="7772400" cy="5029200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b="1"/>
              <a:t> </a:t>
            </a:r>
            <a:r>
              <a:rPr lang="en-US" sz="5400" b="1">
                <a:latin typeface="Tempus Sans ITC" pitchFamily="82" charset="0"/>
              </a:rPr>
              <a:t>“It’s not doing things </a:t>
            </a:r>
          </a:p>
          <a:p>
            <a:pPr algn="ctr">
              <a:buFontTx/>
              <a:buNone/>
            </a:pPr>
            <a:r>
              <a:rPr lang="en-US" sz="5400" b="1">
                <a:latin typeface="Tempus Sans ITC" pitchFamily="82" charset="0"/>
              </a:rPr>
              <a:t>right, </a:t>
            </a:r>
          </a:p>
          <a:p>
            <a:pPr algn="ctr">
              <a:buFontTx/>
              <a:buNone/>
            </a:pPr>
            <a:r>
              <a:rPr lang="en-US" sz="5400" b="1">
                <a:latin typeface="Tempus Sans ITC" pitchFamily="82" charset="0"/>
              </a:rPr>
              <a:t>but doing the right things.</a:t>
            </a:r>
            <a:r>
              <a:rPr lang="en-US" sz="5400">
                <a:latin typeface="Tempus Sans ITC" pitchFamily="82" charset="0"/>
              </a:rPr>
              <a:t> “</a:t>
            </a:r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685800"/>
            <a:ext cx="7772400" cy="5410200"/>
          </a:xfrm>
        </p:spPr>
        <p:txBody>
          <a:bodyPr/>
          <a:lstStyle/>
          <a:p>
            <a:pPr>
              <a:buFontTx/>
              <a:buNone/>
            </a:pPr>
            <a:r>
              <a:rPr lang="en-US" b="1" u="sng"/>
              <a:t>Assignment</a:t>
            </a:r>
            <a:r>
              <a:rPr lang="en-US"/>
              <a:t>:  list at least five values in each of the following areas.</a:t>
            </a:r>
          </a:p>
          <a:p>
            <a:pPr>
              <a:buFontTx/>
              <a:buNone/>
            </a:pPr>
            <a:r>
              <a:rPr lang="en-US"/>
              <a:t>			Social</a:t>
            </a:r>
          </a:p>
          <a:p>
            <a:pPr>
              <a:buFontTx/>
              <a:buNone/>
            </a:pPr>
            <a:r>
              <a:rPr lang="en-US"/>
              <a:t>			Moral</a:t>
            </a:r>
          </a:p>
          <a:p>
            <a:pPr>
              <a:buFontTx/>
              <a:buNone/>
            </a:pPr>
            <a:r>
              <a:rPr lang="en-US"/>
              <a:t>			Intellectual</a:t>
            </a:r>
          </a:p>
          <a:p>
            <a:pPr>
              <a:buFontTx/>
              <a:buNone/>
            </a:pPr>
            <a:r>
              <a:rPr lang="en-US"/>
              <a:t>			Family</a:t>
            </a:r>
          </a:p>
          <a:p>
            <a:pPr>
              <a:buFontTx/>
              <a:buNone/>
            </a:pPr>
            <a:r>
              <a:rPr lang="en-US"/>
              <a:t>			Career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1464</TotalTime>
  <Words>451</Words>
  <Application>Microsoft Office PowerPoint</Application>
  <PresentationFormat>On-screen Show (4:3)</PresentationFormat>
  <Paragraphs>89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Lecture 4</vt:lpstr>
      <vt:lpstr>Slide 2</vt:lpstr>
      <vt:lpstr>What is a value? </vt:lpstr>
      <vt:lpstr>Slide 4</vt:lpstr>
      <vt:lpstr>What things did you do during the past week.  </vt:lpstr>
      <vt:lpstr>  Hypocrite – One who subscribes to one set of values, and does another.  Immaturity  - One who has not identified his values.</vt:lpstr>
      <vt:lpstr>Direction:  Values – Goals – Behavior – Self-value </vt:lpstr>
      <vt:lpstr>Where do we get values? </vt:lpstr>
      <vt:lpstr>  Your age will greatly influence your values.  Different people and things influence you at different ages: </vt:lpstr>
      <vt:lpstr>Value versus Facts: </vt:lpstr>
      <vt:lpstr>Values and Behaviors: </vt:lpstr>
      <vt:lpstr>Types of Values:</vt:lpstr>
      <vt:lpstr>“If you stand for nothing.    You fall for anything.” </vt:lpstr>
      <vt:lpstr>Slide 14</vt:lpstr>
      <vt:lpstr>Slide 15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Hateem</dc:creator>
  <cp:lastModifiedBy>stdc_lp</cp:lastModifiedBy>
  <cp:revision>65</cp:revision>
  <dcterms:created xsi:type="dcterms:W3CDTF">2012-02-27T05:45:45Z</dcterms:created>
  <dcterms:modified xsi:type="dcterms:W3CDTF">2014-07-07T06:22:38Z</dcterms:modified>
</cp:coreProperties>
</file>