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26"/>
  </p:notesMasterIdLst>
  <p:handoutMasterIdLst>
    <p:handoutMasterId r:id="rId27"/>
  </p:handoutMasterIdLst>
  <p:sldIdLst>
    <p:sldId id="256" r:id="rId2"/>
    <p:sldId id="376" r:id="rId3"/>
    <p:sldId id="357" r:id="rId4"/>
    <p:sldId id="358" r:id="rId5"/>
    <p:sldId id="377" r:id="rId6"/>
    <p:sldId id="360" r:id="rId7"/>
    <p:sldId id="378" r:id="rId8"/>
    <p:sldId id="362" r:id="rId9"/>
    <p:sldId id="363" r:id="rId10"/>
    <p:sldId id="364" r:id="rId11"/>
    <p:sldId id="365" r:id="rId12"/>
    <p:sldId id="366" r:id="rId13"/>
    <p:sldId id="379" r:id="rId14"/>
    <p:sldId id="368" r:id="rId15"/>
    <p:sldId id="369" r:id="rId16"/>
    <p:sldId id="370" r:id="rId17"/>
    <p:sldId id="371" r:id="rId18"/>
    <p:sldId id="380" r:id="rId19"/>
    <p:sldId id="372" r:id="rId20"/>
    <p:sldId id="382" r:id="rId21"/>
    <p:sldId id="383" r:id="rId22"/>
    <p:sldId id="381" r:id="rId23"/>
    <p:sldId id="375" r:id="rId24"/>
    <p:sldId id="384" r:id="rId2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  <p:showPr showNarration="1">
    <p:present/>
    <p:sldAll/>
    <p:penClr>
      <a:schemeClr val="tx1"/>
    </p:penClr>
  </p:showPr>
  <p:clrMru>
    <a:srgbClr val="800000"/>
    <a:srgbClr val="003399"/>
    <a:srgbClr val="336699"/>
    <a:srgbClr val="008080"/>
    <a:srgbClr val="009999"/>
    <a:srgbClr val="FF99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64" autoAdjust="0"/>
    <p:restoredTop sz="94659" autoAdjust="0"/>
  </p:normalViewPr>
  <p:slideViewPr>
    <p:cSldViewPr>
      <p:cViewPr>
        <p:scale>
          <a:sx n="66" d="100"/>
          <a:sy n="66" d="100"/>
        </p:scale>
        <p:origin x="-106" y="36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A3C10744-5822-406E-A299-02AB26D154B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8E72BE95-E43D-4687-9675-043B61C0286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2457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en-US" sz="2400">
                <a:latin typeface="Times New Roman" pitchFamily="18" charset="0"/>
              </a:endParaRPr>
            </a:p>
          </p:txBody>
        </p:sp>
        <p:sp>
          <p:nvSpPr>
            <p:cNvPr id="24580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en-US" sz="2400">
                <a:latin typeface="Times New Roman" pitchFamily="18" charset="0"/>
              </a:endParaRPr>
            </a:p>
          </p:txBody>
        </p:sp>
      </p:grpSp>
      <p:grpSp>
        <p:nvGrpSpPr>
          <p:cNvPr id="24581" name="Group 5"/>
          <p:cNvGrpSpPr>
            <a:grpSpLocks/>
          </p:cNvGrpSpPr>
          <p:nvPr/>
        </p:nvGrpSpPr>
        <p:grpSpPr bwMode="auto">
          <a:xfrm>
            <a:off x="3635375" y="4868863"/>
            <a:ext cx="4876800" cy="319087"/>
            <a:chOff x="2288" y="3080"/>
            <a:chExt cx="3072" cy="201"/>
          </a:xfrm>
        </p:grpSpPr>
        <p:sp>
          <p:nvSpPr>
            <p:cNvPr id="24582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3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4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587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5900" y="6273800"/>
            <a:ext cx="360363" cy="584200"/>
          </a:xfrm>
        </p:spPr>
        <p:txBody>
          <a:bodyPr anchorCtr="0"/>
          <a:lstStyle>
            <a:lvl1pPr>
              <a:defRPr sz="1200"/>
            </a:lvl1pPr>
          </a:lstStyle>
          <a:p>
            <a:fld id="{A5880583-6617-4974-838C-23F484C38B8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4588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590" name="Text Box 14"/>
          <p:cNvSpPr txBox="1">
            <a:spLocks noChangeArrowheads="1"/>
          </p:cNvSpPr>
          <p:nvPr userDrawn="1"/>
        </p:nvSpPr>
        <p:spPr bwMode="auto">
          <a:xfrm>
            <a:off x="3959225" y="4941888"/>
            <a:ext cx="40687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F9400F2-8B60-4BFF-B6D5-3D577DEDF1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03D73BF-70CF-486D-A1A2-9DB218C481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4E6630-45F1-40B8-8488-F29ADFC166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45FA61B-0EBE-4405-8E58-AE36865DB5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CDB972E-B0EF-4AF1-83FC-FF379BE767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AD93547-EA39-4EAE-864C-E3E3207646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29F6C9B-9403-446F-828D-08E3BAECC6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AA182E4-2DC5-4BBF-870B-DFDC0A1A87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9630413-4B1D-453E-8576-2E637C7263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E8F1902-4E37-4004-B469-C17E4AF7C1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0" y="6369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fld id="{8FB5400C-B594-41D0-B0AC-928A1CD643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23555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23556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57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/>
                <a:ahLst/>
                <a:cxnLst>
                  <a:cxn ang="0">
                    <a:pos x="1728" y="0"/>
                  </a:cxn>
                  <a:cxn ang="0">
                    <a:pos x="1728" y="480"/>
                  </a:cxn>
                  <a:cxn ang="0">
                    <a:pos x="380" y="482"/>
                  </a:cxn>
                  <a:cxn ang="0">
                    <a:pos x="354" y="480"/>
                  </a:cxn>
                  <a:cxn ang="0">
                    <a:pos x="308" y="489"/>
                  </a:cxn>
                  <a:cxn ang="0">
                    <a:pos x="246" y="531"/>
                  </a:cxn>
                  <a:cxn ang="0">
                    <a:pos x="206" y="597"/>
                  </a:cxn>
                  <a:cxn ang="0">
                    <a:pos x="192" y="666"/>
                  </a:cxn>
                  <a:cxn ang="0">
                    <a:pos x="192" y="735"/>
                  </a:cxn>
                  <a:cxn ang="0">
                    <a:pos x="0" y="735"/>
                  </a:cxn>
                  <a:cxn ang="0">
                    <a:pos x="0" y="480"/>
                  </a:cxn>
                  <a:cxn ang="0">
                    <a:pos x="0" y="0"/>
                  </a:cxn>
                  <a:cxn ang="0">
                    <a:pos x="1728" y="0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23558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23559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60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3561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356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356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369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900" b="1">
                <a:solidFill>
                  <a:schemeClr val="bg1"/>
                </a:solidFill>
              </a:defRPr>
            </a:lvl1pPr>
          </a:lstStyle>
          <a:p>
            <a:fld id="{06E6549A-678F-42A5-95B5-6FFC6F409A0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1008063" y="6632575"/>
            <a:ext cx="8135937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spcBef>
                <a:spcPct val="50000"/>
              </a:spcBef>
            </a:pPr>
            <a:r>
              <a:rPr lang="en-US" sz="1000">
                <a:solidFill>
                  <a:srgbClr val="FFFFFF"/>
                </a:solidFill>
                <a:latin typeface="Times New Roman" pitchFamily="18" charset="0"/>
              </a:rPr>
              <a:t>Copyright © 2005 by South-Western, a division of Thomson Learning. All  rights reserved.</a:t>
            </a:r>
          </a:p>
          <a:p>
            <a:pPr>
              <a:spcBef>
                <a:spcPct val="50000"/>
              </a:spcBef>
            </a:pPr>
            <a:endParaRPr lang="en-US" sz="100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AutoShape 6"/>
          <p:cNvSpPr>
            <a:spLocks noGrp="1" noChangeArrowheads="1"/>
          </p:cNvSpPr>
          <p:nvPr>
            <p:ph type="ctrTitle"/>
          </p:nvPr>
        </p:nvSpPr>
        <p:spPr>
          <a:xfrm>
            <a:off x="299979" y="2881305"/>
            <a:ext cx="8458200" cy="1905000"/>
          </a:xfrm>
        </p:spPr>
        <p:txBody>
          <a:bodyPr/>
          <a:lstStyle/>
          <a:p>
            <a:r>
              <a:rPr lang="en-US" sz="6600" dirty="0" smtClean="0"/>
              <a:t>Ethics</a:t>
            </a:r>
            <a:r>
              <a:rPr lang="en-US" sz="6600" dirty="0"/>
              <a:t/>
            </a:r>
            <a:br>
              <a:rPr lang="en-US" sz="6600" dirty="0"/>
            </a:b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3200" dirty="0" smtClean="0"/>
              <a:t>Concept Summary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5465763" cy="1143000"/>
          </a:xfrm>
        </p:spPr>
        <p:txBody>
          <a:bodyPr/>
          <a:lstStyle/>
          <a:p>
            <a:r>
              <a:rPr lang="en-US" sz="3200"/>
              <a:t>Ethics and Social Responsibility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2708275"/>
            <a:ext cx="7693025" cy="2543175"/>
          </a:xfrm>
        </p:spPr>
        <p:txBody>
          <a:bodyPr/>
          <a:lstStyle/>
          <a:p>
            <a:pPr>
              <a:spcBef>
                <a:spcPct val="45000"/>
              </a:spcBef>
            </a:pPr>
            <a:r>
              <a:rPr lang="en-US"/>
              <a:t>Ethical values</a:t>
            </a:r>
          </a:p>
          <a:p>
            <a:pPr>
              <a:spcBef>
                <a:spcPct val="45000"/>
              </a:spcBef>
            </a:pPr>
            <a:r>
              <a:rPr lang="en-US"/>
              <a:t>Social responsibility</a:t>
            </a:r>
          </a:p>
          <a:p>
            <a:pPr>
              <a:spcBef>
                <a:spcPct val="45000"/>
              </a:spcBef>
            </a:pPr>
            <a:r>
              <a:rPr lang="en-US"/>
              <a:t>Fundamental approaches to ethical issues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5" name="AutoShape 3"/>
          <p:cNvSpPr>
            <a:spLocks noGrp="1" noChangeArrowheads="1"/>
          </p:cNvSpPr>
          <p:nvPr>
            <p:ph type="title"/>
          </p:nvPr>
        </p:nvSpPr>
        <p:spPr>
          <a:xfrm>
            <a:off x="1042988" y="800100"/>
            <a:ext cx="6407150" cy="1143000"/>
          </a:xfrm>
        </p:spPr>
        <p:txBody>
          <a:bodyPr/>
          <a:lstStyle/>
          <a:p>
            <a:r>
              <a:rPr lang="en-US"/>
              <a:t>Ethics</a:t>
            </a:r>
          </a:p>
        </p:txBody>
      </p:sp>
      <p:sp>
        <p:nvSpPr>
          <p:cNvPr id="1413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63625" y="2619375"/>
            <a:ext cx="7242175" cy="1309688"/>
          </a:xfrm>
        </p:spPr>
        <p:txBody>
          <a:bodyPr/>
          <a:lstStyle/>
          <a:p>
            <a:pPr>
              <a:lnSpc>
                <a:spcPct val="130000"/>
              </a:lnSpc>
              <a:buClr>
                <a:schemeClr val="bg1"/>
              </a:buClr>
            </a:pPr>
            <a:r>
              <a:rPr lang="en-US"/>
              <a:t>The code of moral principles and values that govern the behaviors of a person or group with respect to what is right or wrong.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ChangeArrowheads="1"/>
          </p:cNvSpPr>
          <p:nvPr/>
        </p:nvSpPr>
        <p:spPr bwMode="auto">
          <a:xfrm>
            <a:off x="395288" y="2384425"/>
            <a:ext cx="8534400" cy="3505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68392" dir="4091915" algn="ctr" rotWithShape="0">
              <a:schemeClr val="tx1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339" name="AutoShape 3"/>
          <p:cNvSpPr>
            <a:spLocks noGrp="1" noChangeArrowheads="1"/>
          </p:cNvSpPr>
          <p:nvPr>
            <p:ph type="title"/>
          </p:nvPr>
        </p:nvSpPr>
        <p:spPr>
          <a:xfrm>
            <a:off x="863600" y="765175"/>
            <a:ext cx="7450138" cy="1143000"/>
          </a:xfrm>
        </p:spPr>
        <p:txBody>
          <a:bodyPr/>
          <a:lstStyle/>
          <a:p>
            <a:r>
              <a:rPr lang="en-US"/>
              <a:t>Three Domains of Human Action</a:t>
            </a: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3413125" y="3873500"/>
            <a:ext cx="24352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Times New Roman" pitchFamily="18" charset="0"/>
              </a:rPr>
              <a:t>Amount of</a:t>
            </a:r>
          </a:p>
        </p:txBody>
      </p:sp>
      <p:sp>
        <p:nvSpPr>
          <p:cNvPr id="142341" name="Line 5"/>
          <p:cNvSpPr>
            <a:spLocks noChangeShapeType="1"/>
          </p:cNvSpPr>
          <p:nvPr/>
        </p:nvSpPr>
        <p:spPr bwMode="auto">
          <a:xfrm>
            <a:off x="846138" y="4344988"/>
            <a:ext cx="7645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342" name="Rectangle 6"/>
          <p:cNvSpPr>
            <a:spLocks noChangeArrowheads="1"/>
          </p:cNvSpPr>
          <p:nvPr/>
        </p:nvSpPr>
        <p:spPr bwMode="auto">
          <a:xfrm>
            <a:off x="3413125" y="4498975"/>
            <a:ext cx="25876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Times New Roman" pitchFamily="18" charset="0"/>
              </a:rPr>
              <a:t>Explicit Control</a:t>
            </a:r>
          </a:p>
        </p:txBody>
      </p:sp>
      <p:sp>
        <p:nvSpPr>
          <p:cNvPr id="142343" name="Rectangle 7"/>
          <p:cNvSpPr>
            <a:spLocks noChangeArrowheads="1"/>
          </p:cNvSpPr>
          <p:nvPr/>
        </p:nvSpPr>
        <p:spPr bwMode="auto">
          <a:xfrm>
            <a:off x="823913" y="4803775"/>
            <a:ext cx="10636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Times New Roman" pitchFamily="18" charset="0"/>
              </a:rPr>
              <a:t>High</a:t>
            </a:r>
            <a:endParaRPr lang="en-US" sz="2000" b="1" i="1">
              <a:latin typeface="Times New Roman" pitchFamily="18" charset="0"/>
            </a:endParaRPr>
          </a:p>
        </p:txBody>
      </p:sp>
      <p:sp>
        <p:nvSpPr>
          <p:cNvPr id="142344" name="Rectangle 8"/>
          <p:cNvSpPr>
            <a:spLocks noChangeArrowheads="1"/>
          </p:cNvSpPr>
          <p:nvPr/>
        </p:nvSpPr>
        <p:spPr bwMode="auto">
          <a:xfrm>
            <a:off x="7604125" y="4803775"/>
            <a:ext cx="987425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Times New Roman" pitchFamily="18" charset="0"/>
              </a:rPr>
              <a:t>Low</a:t>
            </a:r>
          </a:p>
        </p:txBody>
      </p:sp>
      <p:sp>
        <p:nvSpPr>
          <p:cNvPr id="142345" name="AutoShape 9"/>
          <p:cNvSpPr>
            <a:spLocks noChangeArrowheads="1"/>
          </p:cNvSpPr>
          <p:nvPr/>
        </p:nvSpPr>
        <p:spPr bwMode="auto">
          <a:xfrm>
            <a:off x="3259138" y="2819400"/>
            <a:ext cx="2743200" cy="914400"/>
          </a:xfrm>
          <a:prstGeom prst="plus">
            <a:avLst>
              <a:gd name="adj" fmla="val 25000"/>
            </a:avLst>
          </a:prstGeom>
          <a:solidFill>
            <a:srgbClr val="3B76BB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346" name="AutoShape 10"/>
          <p:cNvSpPr>
            <a:spLocks noChangeArrowheads="1"/>
          </p:cNvSpPr>
          <p:nvPr/>
        </p:nvSpPr>
        <p:spPr bwMode="auto">
          <a:xfrm>
            <a:off x="838200" y="2825750"/>
            <a:ext cx="2801938" cy="914400"/>
          </a:xfrm>
          <a:prstGeom prst="plus">
            <a:avLst>
              <a:gd name="adj" fmla="val 25000"/>
            </a:avLst>
          </a:prstGeom>
          <a:solidFill>
            <a:srgbClr val="3B76BB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347" name="AutoShape 11"/>
          <p:cNvSpPr>
            <a:spLocks noChangeArrowheads="1"/>
          </p:cNvSpPr>
          <p:nvPr/>
        </p:nvSpPr>
        <p:spPr bwMode="auto">
          <a:xfrm>
            <a:off x="5697538" y="2819400"/>
            <a:ext cx="2667000" cy="914400"/>
          </a:xfrm>
          <a:prstGeom prst="plus">
            <a:avLst>
              <a:gd name="adj" fmla="val 25000"/>
            </a:avLst>
          </a:prstGeom>
          <a:solidFill>
            <a:srgbClr val="3B76BB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348" name="Text Box 12"/>
          <p:cNvSpPr txBox="1">
            <a:spLocks noChangeArrowheads="1"/>
          </p:cNvSpPr>
          <p:nvPr/>
        </p:nvSpPr>
        <p:spPr bwMode="auto">
          <a:xfrm>
            <a:off x="944563" y="2967038"/>
            <a:ext cx="266700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Times New Roman" pitchFamily="18" charset="0"/>
              </a:rPr>
              <a:t>Domain of Certified Law</a:t>
            </a:r>
          </a:p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Times New Roman" pitchFamily="18" charset="0"/>
              </a:rPr>
              <a:t>(Legal Standard)</a:t>
            </a:r>
          </a:p>
        </p:txBody>
      </p:sp>
      <p:sp>
        <p:nvSpPr>
          <p:cNvPr id="142349" name="Text Box 13"/>
          <p:cNvSpPr txBox="1">
            <a:spLocks noChangeArrowheads="1"/>
          </p:cNvSpPr>
          <p:nvPr/>
        </p:nvSpPr>
        <p:spPr bwMode="auto">
          <a:xfrm>
            <a:off x="3259138" y="2995613"/>
            <a:ext cx="26670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Times New Roman" pitchFamily="18" charset="0"/>
              </a:rPr>
              <a:t>Domain of Ethics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Times New Roman" pitchFamily="18" charset="0"/>
              </a:rPr>
              <a:t>(Social Standard)</a:t>
            </a:r>
          </a:p>
        </p:txBody>
      </p:sp>
      <p:sp>
        <p:nvSpPr>
          <p:cNvPr id="142350" name="Text Box 14"/>
          <p:cNvSpPr txBox="1">
            <a:spLocks noChangeArrowheads="1"/>
          </p:cNvSpPr>
          <p:nvPr/>
        </p:nvSpPr>
        <p:spPr bwMode="auto">
          <a:xfrm>
            <a:off x="5697538" y="2990850"/>
            <a:ext cx="2667000" cy="72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Times New Roman" pitchFamily="18" charset="0"/>
              </a:rPr>
              <a:t>Domain of Free Choice</a:t>
            </a: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1800" b="1">
                <a:solidFill>
                  <a:schemeClr val="bg1"/>
                </a:solidFill>
                <a:latin typeface="Times New Roman" pitchFamily="18" charset="0"/>
              </a:rPr>
              <a:t>(Personal Standard)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2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2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2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8" grpId="0" autoUpdateAnimBg="0"/>
      <p:bldP spid="142349" grpId="0" autoUpdateAnimBg="0"/>
      <p:bldP spid="14235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Ethical Dilemma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situation that arises when all alternative choices or behaviors have been deemed undesirable because...</a:t>
            </a:r>
          </a:p>
          <a:p>
            <a:endParaRPr lang="en-US"/>
          </a:p>
          <a:p>
            <a:r>
              <a:rPr lang="en-US"/>
              <a:t>potentially of negative ethical consequences, making it difficult to distinguish right from wrong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4" grpId="0"/>
      <p:bldP spid="16179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AutoShape 2"/>
          <p:cNvSpPr>
            <a:spLocks noGrp="1" noChangeArrowheads="1"/>
          </p:cNvSpPr>
          <p:nvPr>
            <p:ph type="title"/>
          </p:nvPr>
        </p:nvSpPr>
        <p:spPr>
          <a:xfrm>
            <a:off x="900113" y="800100"/>
            <a:ext cx="7631112" cy="1143000"/>
          </a:xfrm>
        </p:spPr>
        <p:txBody>
          <a:bodyPr/>
          <a:lstStyle/>
          <a:p>
            <a:r>
              <a:rPr lang="en-US"/>
              <a:t>Criteria For </a:t>
            </a:r>
            <a:br>
              <a:rPr lang="en-US"/>
            </a:br>
            <a:r>
              <a:rPr lang="en-US"/>
              <a:t>Ethical Decision Making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565400"/>
            <a:ext cx="7405688" cy="338455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US">
                <a:solidFill>
                  <a:schemeClr val="hlink"/>
                </a:solidFill>
              </a:rPr>
              <a:t>Most ethical dilemmas involve </a:t>
            </a:r>
          </a:p>
          <a:p>
            <a:pPr>
              <a:buFont typeface="Arial" pitchFamily="34" charset="0"/>
              <a:buNone/>
            </a:pPr>
            <a:r>
              <a:rPr lang="en-US"/>
              <a:t>Conflict between needs of the part &amp; whole</a:t>
            </a:r>
          </a:p>
          <a:p>
            <a:pPr lvl="1">
              <a:buFont typeface="Arial" pitchFamily="34" charset="0"/>
              <a:buChar char="-"/>
            </a:pPr>
            <a:r>
              <a:rPr lang="en-US"/>
              <a:t>Individual versus the organization </a:t>
            </a:r>
          </a:p>
          <a:p>
            <a:pPr lvl="1">
              <a:buFont typeface="Arial" pitchFamily="34" charset="0"/>
              <a:buChar char="-"/>
            </a:pPr>
            <a:r>
              <a:rPr lang="en-US"/>
              <a:t>Organization versus society as a whole</a:t>
            </a:r>
          </a:p>
          <a:p>
            <a:pPr>
              <a:buFont typeface="Arial" pitchFamily="34" charset="0"/>
              <a:buNone/>
            </a:pPr>
            <a:endParaRPr lang="en-US"/>
          </a:p>
          <a:p>
            <a:pPr>
              <a:buFont typeface="Arial" pitchFamily="34" charset="0"/>
              <a:buNone/>
            </a:pPr>
            <a:r>
              <a:rPr lang="en-US"/>
              <a:t>Managers use </a:t>
            </a:r>
            <a:r>
              <a:rPr lang="en-US">
                <a:solidFill>
                  <a:schemeClr val="hlink"/>
                </a:solidFill>
              </a:rPr>
              <a:t>normative strategies</a:t>
            </a:r>
            <a:r>
              <a:rPr lang="en-US"/>
              <a:t> to guide their decision making -  norms and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build="p" bldLvl="5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8382000" cy="1143000"/>
          </a:xfrm>
        </p:spPr>
        <p:txBody>
          <a:bodyPr/>
          <a:lstStyle/>
          <a:p>
            <a:r>
              <a:rPr lang="en-US"/>
              <a:t>Ethical Decision Making Approaches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613" y="2673350"/>
            <a:ext cx="6551612" cy="34131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/>
              <a:t>Utilitarian Approach </a:t>
            </a:r>
          </a:p>
          <a:p>
            <a:pPr>
              <a:spcBef>
                <a:spcPct val="50000"/>
              </a:spcBef>
            </a:pPr>
            <a:r>
              <a:rPr lang="en-US"/>
              <a:t>Individualism Approach </a:t>
            </a:r>
          </a:p>
          <a:p>
            <a:pPr>
              <a:spcBef>
                <a:spcPct val="50000"/>
              </a:spcBef>
            </a:pPr>
            <a:r>
              <a:rPr lang="en-US"/>
              <a:t>Moral-Rights Approach</a:t>
            </a:r>
          </a:p>
          <a:p>
            <a:pPr>
              <a:spcBef>
                <a:spcPct val="50000"/>
              </a:spcBef>
            </a:pPr>
            <a:r>
              <a:rPr lang="en-US"/>
              <a:t>Justice Approach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AutoShape 2"/>
          <p:cNvSpPr>
            <a:spLocks noGrp="1" noChangeArrowheads="1"/>
          </p:cNvSpPr>
          <p:nvPr>
            <p:ph type="title"/>
          </p:nvPr>
        </p:nvSpPr>
        <p:spPr>
          <a:xfrm>
            <a:off x="1223963" y="836613"/>
            <a:ext cx="6765925" cy="1143000"/>
          </a:xfrm>
        </p:spPr>
        <p:txBody>
          <a:bodyPr/>
          <a:lstStyle/>
          <a:p>
            <a:r>
              <a:rPr lang="en-US"/>
              <a:t>Utilitarian Approach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492375"/>
            <a:ext cx="7693025" cy="2132013"/>
          </a:xfrm>
        </p:spPr>
        <p:txBody>
          <a:bodyPr/>
          <a:lstStyle/>
          <a:p>
            <a:pPr marL="457200" indent="-457200">
              <a:spcBef>
                <a:spcPct val="70000"/>
              </a:spcBef>
              <a:buFont typeface="Arial" pitchFamily="34" charset="0"/>
              <a:buChar char="●"/>
            </a:pPr>
            <a:r>
              <a:rPr lang="en-US" sz="2400"/>
              <a:t>Moral behavior produces the greatest good for the greatest number</a:t>
            </a:r>
          </a:p>
          <a:p>
            <a:pPr marL="457200" indent="-457200">
              <a:spcBef>
                <a:spcPct val="70000"/>
              </a:spcBef>
              <a:buFont typeface="Arial" pitchFamily="34" charset="0"/>
              <a:buChar char="●"/>
            </a:pPr>
            <a:r>
              <a:rPr lang="en-US" sz="2400"/>
              <a:t>Critics fear a “Big Brother” approach and ask if the common good is squeezing the life out of the individual</a:t>
            </a:r>
          </a:p>
          <a:p>
            <a:pPr marL="457200" indent="-457200">
              <a:spcBef>
                <a:spcPct val="70000"/>
              </a:spcBef>
              <a:buFont typeface="Arial" pitchFamily="34" charset="0"/>
              <a:buChar char="●"/>
            </a:pPr>
            <a:r>
              <a:rPr lang="en-US" sz="2400"/>
              <a:t>Example – Oregon’s decision to extend Medicaid to 400,000 previously ineligible recipients by refusing to pay for high-cost, high-risk procedures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 build="p" bldLvl="5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AutoShape 2"/>
          <p:cNvSpPr>
            <a:spLocks noGrp="1" noChangeArrowheads="1"/>
          </p:cNvSpPr>
          <p:nvPr>
            <p:ph type="title"/>
          </p:nvPr>
        </p:nvSpPr>
        <p:spPr>
          <a:xfrm>
            <a:off x="1008063" y="765175"/>
            <a:ext cx="6910387" cy="1143000"/>
          </a:xfrm>
        </p:spPr>
        <p:txBody>
          <a:bodyPr/>
          <a:lstStyle/>
          <a:p>
            <a:r>
              <a:rPr lang="en-US"/>
              <a:t>Individualism Approach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2538413"/>
            <a:ext cx="7693025" cy="3554412"/>
          </a:xfrm>
        </p:spPr>
        <p:txBody>
          <a:bodyPr/>
          <a:lstStyle/>
          <a:p>
            <a:pPr>
              <a:spcBef>
                <a:spcPct val="50000"/>
              </a:spcBef>
              <a:buFont typeface="Arial" pitchFamily="34" charset="0"/>
              <a:buChar char="●"/>
            </a:pPr>
            <a:r>
              <a:rPr lang="en-US" sz="2400"/>
              <a:t>Acts are moral when they promote the individual's best long-term interests, which ultimately leads to the greater good</a:t>
            </a:r>
          </a:p>
          <a:p>
            <a:pPr>
              <a:spcBef>
                <a:spcPct val="50000"/>
              </a:spcBef>
              <a:buFont typeface="Arial" pitchFamily="34" charset="0"/>
              <a:buChar char="●"/>
            </a:pPr>
            <a:r>
              <a:rPr lang="en-US" sz="2400"/>
              <a:t>Individual self-direction paramount</a:t>
            </a:r>
          </a:p>
          <a:p>
            <a:pPr>
              <a:spcBef>
                <a:spcPct val="50000"/>
              </a:spcBef>
              <a:buFont typeface="Arial" pitchFamily="34" charset="0"/>
              <a:buChar char="●"/>
            </a:pPr>
            <a:r>
              <a:rPr lang="en-US" sz="2400"/>
              <a:t>Individualism is believed to lead to honesty &amp; integrity since that works best in the long run</a:t>
            </a:r>
          </a:p>
          <a:p>
            <a:pPr>
              <a:spcBef>
                <a:spcPct val="50000"/>
              </a:spcBef>
              <a:buFont typeface="Arial" pitchFamily="34" charset="0"/>
              <a:buChar char="●"/>
            </a:pPr>
            <a:r>
              <a:rPr lang="en-US" sz="2400">
                <a:solidFill>
                  <a:schemeClr val="hlink"/>
                </a:solidFill>
              </a:rPr>
              <a:t>Examples:</a:t>
            </a:r>
            <a:r>
              <a:rPr lang="en-US" sz="2400"/>
              <a:t> Top executives from WorldCom, Enron, Tyco demonstrate flaws of approach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5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AutoShape 2"/>
          <p:cNvSpPr>
            <a:spLocks noGrp="1" noChangeArrowheads="1"/>
          </p:cNvSpPr>
          <p:nvPr>
            <p:ph type="title"/>
          </p:nvPr>
        </p:nvSpPr>
        <p:spPr>
          <a:xfrm>
            <a:off x="863600" y="765175"/>
            <a:ext cx="7018338" cy="1143000"/>
          </a:xfrm>
        </p:spPr>
        <p:txBody>
          <a:bodyPr/>
          <a:lstStyle/>
          <a:p>
            <a:r>
              <a:rPr lang="en-US"/>
              <a:t>Moral-Rights Approach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2492375"/>
            <a:ext cx="7237413" cy="3097213"/>
          </a:xfrm>
          <a:noFill/>
        </p:spPr>
        <p:txBody>
          <a:bodyPr/>
          <a:lstStyle/>
          <a:p>
            <a:pPr>
              <a:spcBef>
                <a:spcPct val="60000"/>
              </a:spcBef>
            </a:pPr>
            <a:r>
              <a:rPr lang="en-US"/>
              <a:t>Moral decisions are those that best maintain the rights of those people affected by them.</a:t>
            </a:r>
          </a:p>
          <a:p>
            <a:pPr>
              <a:spcBef>
                <a:spcPct val="60000"/>
              </a:spcBef>
            </a:pPr>
            <a:r>
              <a:rPr lang="en-US"/>
              <a:t>An ethical decision is one that avoids interfering with the fundamental rights of others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build="p" bldLvl="5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AutoShape 2"/>
          <p:cNvSpPr>
            <a:spLocks noGrp="1" noChangeArrowheads="1"/>
          </p:cNvSpPr>
          <p:nvPr>
            <p:ph type="title"/>
          </p:nvPr>
        </p:nvSpPr>
        <p:spPr>
          <a:xfrm>
            <a:off x="900113" y="800100"/>
            <a:ext cx="7397750" cy="1111250"/>
          </a:xfrm>
        </p:spPr>
        <p:txBody>
          <a:bodyPr/>
          <a:lstStyle/>
          <a:p>
            <a:r>
              <a:rPr lang="en-US"/>
              <a:t> Six Moral Rights</a:t>
            </a:r>
          </a:p>
        </p:txBody>
      </p:sp>
      <p:sp>
        <p:nvSpPr>
          <p:cNvPr id="149507" name="Text Box 3"/>
          <p:cNvSpPr txBox="1">
            <a:spLocks noChangeArrowheads="1"/>
          </p:cNvSpPr>
          <p:nvPr/>
        </p:nvSpPr>
        <p:spPr bwMode="auto">
          <a:xfrm>
            <a:off x="1042988" y="2457450"/>
            <a:ext cx="6551612" cy="5381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4727" dir="4557825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1. </a:t>
            </a:r>
            <a:r>
              <a:rPr lang="en-US" sz="2800"/>
              <a:t>The right of free consent</a:t>
            </a:r>
          </a:p>
        </p:txBody>
      </p:sp>
      <p:sp>
        <p:nvSpPr>
          <p:cNvPr id="149508" name="Text Box 4"/>
          <p:cNvSpPr txBox="1">
            <a:spLocks noChangeArrowheads="1"/>
          </p:cNvSpPr>
          <p:nvPr/>
        </p:nvSpPr>
        <p:spPr bwMode="auto">
          <a:xfrm>
            <a:off x="1042988" y="3176588"/>
            <a:ext cx="6553200" cy="5476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80322" dir="4293903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2. The right to privacy</a:t>
            </a:r>
          </a:p>
        </p:txBody>
      </p:sp>
      <p:sp>
        <p:nvSpPr>
          <p:cNvPr id="149509" name="Text Box 5"/>
          <p:cNvSpPr txBox="1">
            <a:spLocks noChangeArrowheads="1"/>
          </p:cNvSpPr>
          <p:nvPr/>
        </p:nvSpPr>
        <p:spPr bwMode="auto">
          <a:xfrm>
            <a:off x="1079500" y="3824288"/>
            <a:ext cx="6553200" cy="5476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80322" dir="4293903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3. The right of freedom of conscience</a:t>
            </a:r>
          </a:p>
        </p:txBody>
      </p:sp>
      <p:sp>
        <p:nvSpPr>
          <p:cNvPr id="149510" name="Text Box 6"/>
          <p:cNvSpPr txBox="1">
            <a:spLocks noChangeArrowheads="1"/>
          </p:cNvSpPr>
          <p:nvPr/>
        </p:nvSpPr>
        <p:spPr bwMode="auto">
          <a:xfrm>
            <a:off x="1079500" y="4508500"/>
            <a:ext cx="6588125" cy="54768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68392" dir="4091915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4. The right of free speech</a:t>
            </a:r>
          </a:p>
        </p:txBody>
      </p:sp>
      <p:sp>
        <p:nvSpPr>
          <p:cNvPr id="149511" name="Text Box 7"/>
          <p:cNvSpPr txBox="1">
            <a:spLocks noChangeArrowheads="1"/>
          </p:cNvSpPr>
          <p:nvPr/>
        </p:nvSpPr>
        <p:spPr bwMode="auto">
          <a:xfrm>
            <a:off x="1116013" y="5121275"/>
            <a:ext cx="6588125" cy="54768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80322" dir="4293903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5. The right to due process</a:t>
            </a:r>
          </a:p>
        </p:txBody>
      </p:sp>
      <p:sp>
        <p:nvSpPr>
          <p:cNvPr id="149512" name="Text Box 8"/>
          <p:cNvSpPr txBox="1">
            <a:spLocks noChangeArrowheads="1"/>
          </p:cNvSpPr>
          <p:nvPr/>
        </p:nvSpPr>
        <p:spPr bwMode="auto">
          <a:xfrm>
            <a:off x="1116013" y="5697538"/>
            <a:ext cx="6624637" cy="5476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80322" dir="4293903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6. The right to life &amp; safety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animBg="1" autoUpdateAnimBg="0"/>
      <p:bldP spid="149508" grpId="0" animBg="1" autoUpdateAnimBg="0"/>
      <p:bldP spid="149509" grpId="0" animBg="1" autoUpdateAnimBg="0"/>
      <p:bldP spid="149510" grpId="0" animBg="1" autoUpdateAnimBg="0"/>
      <p:bldP spid="149511" grpId="0" animBg="1" autoUpdateAnimBg="0"/>
      <p:bldP spid="149512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AutoShape 2"/>
          <p:cNvSpPr>
            <a:spLocks noGrp="1" noChangeArrowheads="1"/>
          </p:cNvSpPr>
          <p:nvPr>
            <p:ph type="title"/>
          </p:nvPr>
        </p:nvSpPr>
        <p:spPr>
          <a:xfrm>
            <a:off x="1042988" y="800100"/>
            <a:ext cx="6567487" cy="1143000"/>
          </a:xfrm>
        </p:spPr>
        <p:txBody>
          <a:bodyPr/>
          <a:lstStyle/>
          <a:p>
            <a:r>
              <a:rPr lang="en-US"/>
              <a:t>Justice Approach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39825" y="2674938"/>
            <a:ext cx="7240588" cy="2759075"/>
          </a:xfrm>
        </p:spPr>
        <p:txBody>
          <a:bodyPr/>
          <a:lstStyle/>
          <a:p>
            <a:pPr marL="457200" indent="-457200"/>
            <a:r>
              <a:rPr lang="en-US"/>
              <a:t>Moral Decisions must be based on standards of equity, fairness, impartiality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u="sng"/>
              <a:t>Three types of Justice Approaches:</a:t>
            </a:r>
            <a:endParaRPr lang="en-US"/>
          </a:p>
          <a:p>
            <a:pPr marL="457200" indent="-457200">
              <a:buFont typeface="Wingdings" pitchFamily="2" charset="2"/>
              <a:buChar char=""/>
            </a:pPr>
            <a:r>
              <a:rPr lang="en-US"/>
              <a:t>Distributive Justice</a:t>
            </a:r>
          </a:p>
          <a:p>
            <a:pPr marL="457200" indent="-457200">
              <a:buFont typeface="Wingdings" pitchFamily="2" charset="2"/>
              <a:buChar char=""/>
            </a:pPr>
            <a:r>
              <a:rPr lang="en-US"/>
              <a:t>Procedural Justice</a:t>
            </a:r>
          </a:p>
          <a:p>
            <a:pPr marL="457200" indent="-457200">
              <a:buFont typeface="Wingdings" pitchFamily="2" charset="2"/>
              <a:buChar char=""/>
            </a:pPr>
            <a:r>
              <a:rPr lang="en-US"/>
              <a:t>Compensatory Justice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 build="p" bldLvl="5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788967"/>
            <a:ext cx="7924800" cy="1143000"/>
          </a:xfrm>
        </p:spPr>
        <p:txBody>
          <a:bodyPr/>
          <a:lstStyle/>
          <a:p>
            <a:r>
              <a:rPr lang="en-US"/>
              <a:t>Distributive Justice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/>
              <a:t>Different treatment of people should not be based on arbitrary characteristics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In case of substantive differences, people should be treated differently in proportion to the differences among them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2" grpId="0"/>
      <p:bldP spid="16384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3A0D2-A6A6-4EFB-BEAE-F8E1D5400683}" type="slidenum">
              <a:rPr lang="en-US"/>
              <a:pPr/>
              <a:t>14</a:t>
            </a:fld>
            <a:endParaRPr lang="en-US"/>
          </a:p>
        </p:txBody>
      </p:sp>
      <p:sp>
        <p:nvSpPr>
          <p:cNvPr id="152578" name="AutoShape 2"/>
          <p:cNvSpPr>
            <a:spLocks noGrp="1" noChangeArrowheads="1"/>
          </p:cNvSpPr>
          <p:nvPr>
            <p:ph type="title"/>
          </p:nvPr>
        </p:nvSpPr>
        <p:spPr>
          <a:xfrm>
            <a:off x="935038" y="873125"/>
            <a:ext cx="6010275" cy="1143000"/>
          </a:xfrm>
        </p:spPr>
        <p:txBody>
          <a:bodyPr/>
          <a:lstStyle/>
          <a:p>
            <a:r>
              <a:rPr lang="en-US"/>
              <a:t>Procedural Justice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3350" y="2549525"/>
            <a:ext cx="6788150" cy="2787650"/>
          </a:xfrm>
        </p:spPr>
        <p:txBody>
          <a:bodyPr/>
          <a:lstStyle/>
          <a:p>
            <a:pPr>
              <a:spcBef>
                <a:spcPct val="75000"/>
              </a:spcBef>
            </a:pPr>
            <a:r>
              <a:rPr lang="en-US"/>
              <a:t>Rules should be clearly stated </a:t>
            </a:r>
          </a:p>
          <a:p>
            <a:pPr>
              <a:spcBef>
                <a:spcPct val="75000"/>
              </a:spcBef>
            </a:pPr>
            <a:r>
              <a:rPr lang="en-US"/>
              <a:t>Rules should be consistently and impartially enforced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build="p" bldLvl="5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4F61E-FAB1-47F1-BAE5-00ED502D597D}" type="slidenum">
              <a:rPr lang="en-US"/>
              <a:pPr/>
              <a:t>15</a:t>
            </a:fld>
            <a:endParaRPr lang="en-US"/>
          </a:p>
        </p:txBody>
      </p:sp>
      <p:sp>
        <p:nvSpPr>
          <p:cNvPr id="153602" name="AutoShape 2"/>
          <p:cNvSpPr>
            <a:spLocks noGrp="1" noChangeArrowheads="1"/>
          </p:cNvSpPr>
          <p:nvPr>
            <p:ph type="title"/>
          </p:nvPr>
        </p:nvSpPr>
        <p:spPr>
          <a:xfrm>
            <a:off x="827088" y="800100"/>
            <a:ext cx="6550025" cy="1143000"/>
          </a:xfrm>
        </p:spPr>
        <p:txBody>
          <a:bodyPr/>
          <a:lstStyle/>
          <a:p>
            <a:r>
              <a:rPr lang="en-US"/>
              <a:t>Compensatory Justice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8063" y="2097088"/>
            <a:ext cx="7848600" cy="2952750"/>
          </a:xfrm>
        </p:spPr>
        <p:txBody>
          <a:bodyPr/>
          <a:lstStyle/>
          <a:p>
            <a:pPr marL="571500" indent="-571500">
              <a:buClr>
                <a:schemeClr val="bg1"/>
              </a:buClr>
              <a:buFont typeface="Wingdings" pitchFamily="2" charset="2"/>
              <a:buChar char="Ö"/>
            </a:pPr>
            <a:endParaRPr lang="en-US"/>
          </a:p>
          <a:p>
            <a:pPr marL="571500" indent="-571500">
              <a:spcBef>
                <a:spcPct val="70000"/>
              </a:spcBef>
              <a:buFont typeface="Arial" pitchFamily="34" charset="0"/>
              <a:buChar char="●"/>
            </a:pPr>
            <a:r>
              <a:rPr lang="en-US"/>
              <a:t>Individuals should be compensated for the cost of their injuries by the party responsible </a:t>
            </a:r>
          </a:p>
          <a:p>
            <a:pPr marL="571500" indent="-571500">
              <a:spcBef>
                <a:spcPct val="70000"/>
              </a:spcBef>
              <a:buFont typeface="Arial" pitchFamily="34" charset="0"/>
              <a:buChar char="●"/>
            </a:pPr>
            <a:r>
              <a:rPr lang="en-US"/>
              <a:t>Individuals should not be held responsible for matters they have no control over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3" grpId="0" build="p" bldLvl="5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4A224C-9BD3-4BDD-B9D6-E3617B136C5E}" type="slidenum">
              <a:rPr lang="en-US"/>
              <a:pPr/>
              <a:t>16</a:t>
            </a:fld>
            <a:endParaRPr lang="en-US"/>
          </a:p>
        </p:txBody>
      </p:sp>
      <p:sp>
        <p:nvSpPr>
          <p:cNvPr id="154626" name="Rectangle 2"/>
          <p:cNvSpPr>
            <a:spLocks noChangeArrowheads="1"/>
          </p:cNvSpPr>
          <p:nvPr/>
        </p:nvSpPr>
        <p:spPr bwMode="auto">
          <a:xfrm>
            <a:off x="250825" y="1916113"/>
            <a:ext cx="8382000" cy="3429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627" name="AutoShape 3"/>
          <p:cNvSpPr>
            <a:spLocks noGrp="1" noChangeArrowheads="1"/>
          </p:cNvSpPr>
          <p:nvPr>
            <p:ph type="title"/>
          </p:nvPr>
        </p:nvSpPr>
        <p:spPr>
          <a:xfrm>
            <a:off x="971550" y="584200"/>
            <a:ext cx="7772400" cy="1143000"/>
          </a:xfrm>
        </p:spPr>
        <p:txBody>
          <a:bodyPr/>
          <a:lstStyle/>
          <a:p>
            <a:r>
              <a:rPr lang="en-US"/>
              <a:t>Factors Affecting Ethical Choices</a:t>
            </a:r>
          </a:p>
        </p:txBody>
      </p:sp>
      <p:graphicFrame>
        <p:nvGraphicFramePr>
          <p:cNvPr id="154628" name="Object 4"/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1116013" y="4365625"/>
          <a:ext cx="2971800" cy="1835150"/>
        </p:xfrm>
        <a:graphic>
          <a:graphicData uri="http://schemas.openxmlformats.org/presentationml/2006/ole">
            <p:oleObj spid="_x0000_s154628" name="Clip" r:id="rId3" imgW="1438200" imgH="819000" progId="">
              <p:embed/>
            </p:oleObj>
          </a:graphicData>
        </a:graphic>
      </p:graphicFrame>
      <p:sp>
        <p:nvSpPr>
          <p:cNvPr id="15462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2339975" y="1952625"/>
            <a:ext cx="6400800" cy="3276600"/>
          </a:xfrm>
        </p:spPr>
        <p:txBody>
          <a:bodyPr/>
          <a:lstStyle/>
          <a:p>
            <a:pPr marL="457200" indent="-457200"/>
            <a:r>
              <a:rPr lang="en-US"/>
              <a:t>The Manager</a:t>
            </a:r>
          </a:p>
          <a:p>
            <a:pPr marL="457200" indent="-457200"/>
            <a:r>
              <a:rPr lang="en-US"/>
              <a:t>Levels or stages of moral development</a:t>
            </a:r>
          </a:p>
          <a:p>
            <a:pPr marL="857250" lvl="1">
              <a:buFontTx/>
              <a:buChar char="•"/>
            </a:pPr>
            <a:r>
              <a:rPr lang="en-US"/>
              <a:t>Pre-conventional</a:t>
            </a:r>
          </a:p>
          <a:p>
            <a:pPr marL="857250" lvl="1">
              <a:buFontTx/>
              <a:buChar char="•"/>
            </a:pPr>
            <a:r>
              <a:rPr lang="en-US"/>
              <a:t>Conventional</a:t>
            </a:r>
          </a:p>
          <a:p>
            <a:pPr marL="857250" lvl="1">
              <a:buFontTx/>
              <a:buChar char="•"/>
            </a:pPr>
            <a:r>
              <a:rPr lang="en-US"/>
              <a:t>Post-conventional</a:t>
            </a:r>
          </a:p>
          <a:p>
            <a:pPr marL="457200" indent="-457200"/>
            <a:r>
              <a:rPr lang="en-US"/>
              <a:t>The Organization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6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9" grpId="0" build="p" bldLvl="5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9D7919-184D-4806-8826-ECEF44E7F8DB}" type="slidenum">
              <a:rPr lang="en-US"/>
              <a:pPr/>
              <a:t>17</a:t>
            </a:fld>
            <a:endParaRPr lang="en-US"/>
          </a:p>
        </p:txBody>
      </p:sp>
      <p:sp>
        <p:nvSpPr>
          <p:cNvPr id="15565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Levels of Personal Moral Development</a:t>
            </a:r>
          </a:p>
        </p:txBody>
      </p:sp>
      <p:pic>
        <p:nvPicPr>
          <p:cNvPr id="155651" name="Picture 3" descr="pg14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2457450"/>
            <a:ext cx="8050212" cy="3521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Organization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2400"/>
              <a:t>Rarely can ethical or unethical corporate actions be attributed solely to the personal values of a single manager</a:t>
            </a:r>
          </a:p>
          <a:p>
            <a:pPr>
              <a:spcBef>
                <a:spcPct val="50000"/>
              </a:spcBef>
            </a:pPr>
            <a:r>
              <a:rPr lang="en-US" sz="2400"/>
              <a:t>Values adopted within the organization are highly important</a:t>
            </a:r>
          </a:p>
          <a:p>
            <a:pPr>
              <a:spcBef>
                <a:spcPct val="50000"/>
              </a:spcBef>
            </a:pPr>
            <a:r>
              <a:rPr lang="en-US" sz="2400"/>
              <a:t>Most people believe their duty is to fulfill obligations and expectations of others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6" grpId="0"/>
      <p:bldP spid="164867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AutoShape 2"/>
          <p:cNvSpPr>
            <a:spLocks noGrp="1" noChangeArrowheads="1"/>
          </p:cNvSpPr>
          <p:nvPr>
            <p:ph type="title"/>
          </p:nvPr>
        </p:nvSpPr>
        <p:spPr>
          <a:xfrm>
            <a:off x="935038" y="765175"/>
            <a:ext cx="7018337" cy="1143000"/>
          </a:xfrm>
        </p:spPr>
        <p:txBody>
          <a:bodyPr/>
          <a:lstStyle/>
          <a:p>
            <a:r>
              <a:rPr lang="en-US"/>
              <a:t>Social Responsibility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95400" y="2636838"/>
            <a:ext cx="5148263" cy="3276600"/>
          </a:xfrm>
        </p:spPr>
        <p:txBody>
          <a:bodyPr/>
          <a:lstStyle/>
          <a:p>
            <a:pPr marL="457200" indent="-457200">
              <a:spcBef>
                <a:spcPct val="40000"/>
              </a:spcBef>
            </a:pPr>
            <a:r>
              <a:rPr lang="en-US" sz="2400"/>
              <a:t>Organization’s obligation to make choices and take actions that will contribute to the welfare and interests of society and organization</a:t>
            </a:r>
          </a:p>
          <a:p>
            <a:pPr marL="457200" indent="-457200">
              <a:spcBef>
                <a:spcPct val="40000"/>
              </a:spcBef>
            </a:pPr>
            <a:r>
              <a:rPr lang="en-US" sz="2400"/>
              <a:t>Being a good corporate citizen</a:t>
            </a:r>
          </a:p>
          <a:p>
            <a:pPr marL="457200" indent="-457200">
              <a:spcBef>
                <a:spcPct val="40000"/>
              </a:spcBef>
            </a:pPr>
            <a:r>
              <a:rPr lang="en-US" sz="2400"/>
              <a:t>Difficulty in understanding – issues can be ambiguous with respect to right and wrong</a:t>
            </a:r>
          </a:p>
        </p:txBody>
      </p:sp>
      <p:pic>
        <p:nvPicPr>
          <p:cNvPr id="156676" name="Picture 4" descr="j02853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6075" y="3465513"/>
            <a:ext cx="1474788" cy="18176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 bldLvl="5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Stakeholders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/>
              <a:t>Any group within or outside the organization that has a stake in the organization’s performance</a:t>
            </a:r>
          </a:p>
          <a:p>
            <a:pPr>
              <a:spcBef>
                <a:spcPct val="50000"/>
              </a:spcBef>
            </a:pPr>
            <a:r>
              <a:rPr lang="en-US"/>
              <a:t>Each stakeholder </a:t>
            </a:r>
          </a:p>
          <a:p>
            <a:pPr lvl="1"/>
            <a:r>
              <a:rPr lang="en-US"/>
              <a:t>Has a different criterion of responsiveness </a:t>
            </a:r>
          </a:p>
          <a:p>
            <a:pPr lvl="1"/>
            <a:r>
              <a:rPr lang="en-US"/>
              <a:t>Has a different interest in the company</a:t>
            </a:r>
          </a:p>
          <a:p>
            <a:r>
              <a:rPr lang="en-US"/>
              <a:t>Monsanto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4" grpId="0"/>
      <p:bldP spid="166915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3197A2-3163-402F-8493-121496FA2928}" type="slidenum">
              <a:rPr lang="en-US"/>
              <a:pPr/>
              <a:t>21</a:t>
            </a:fld>
            <a:endParaRPr lang="en-US"/>
          </a:p>
        </p:txBody>
      </p:sp>
      <p:sp>
        <p:nvSpPr>
          <p:cNvPr id="16793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Environmental Responsibility Commitment</a:t>
            </a:r>
          </a:p>
        </p:txBody>
      </p:sp>
      <p:grpSp>
        <p:nvGrpSpPr>
          <p:cNvPr id="167940" name="Group 4"/>
          <p:cNvGrpSpPr>
            <a:grpSpLocks/>
          </p:cNvGrpSpPr>
          <p:nvPr/>
        </p:nvGrpSpPr>
        <p:grpSpPr bwMode="auto">
          <a:xfrm>
            <a:off x="1871663" y="2312988"/>
            <a:ext cx="6051550" cy="3973512"/>
            <a:chOff x="1248" y="240"/>
            <a:chExt cx="4176" cy="3600"/>
          </a:xfrm>
        </p:grpSpPr>
        <p:sp>
          <p:nvSpPr>
            <p:cNvPr id="167941" name="Pyr1"/>
            <p:cNvSpPr>
              <a:spLocks noEditPoints="1" noChangeArrowheads="1"/>
            </p:cNvSpPr>
            <p:nvPr/>
          </p:nvSpPr>
          <p:spPr bwMode="auto">
            <a:xfrm>
              <a:off x="2873" y="240"/>
              <a:ext cx="936" cy="798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5400 w 21600"/>
                <a:gd name="T7" fmla="*/ 11800 h 21600"/>
                <a:gd name="T8" fmla="*/ 16200 w 21600"/>
                <a:gd name="T9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D8EBB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942" name="Pyr2"/>
            <p:cNvSpPr>
              <a:spLocks noEditPoints="1" noChangeArrowheads="1"/>
            </p:cNvSpPr>
            <p:nvPr/>
          </p:nvSpPr>
          <p:spPr bwMode="auto">
            <a:xfrm>
              <a:off x="2331" y="1038"/>
              <a:ext cx="2015" cy="936"/>
            </a:xfrm>
            <a:custGeom>
              <a:avLst/>
              <a:gdLst>
                <a:gd name="T0" fmla="*/ 5787 w 21600"/>
                <a:gd name="T1" fmla="*/ 0 h 21600"/>
                <a:gd name="T2" fmla="*/ 15812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5787 w 21600"/>
                <a:gd name="T9" fmla="*/ 500 h 21600"/>
                <a:gd name="T10" fmla="*/ 158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5787" y="0"/>
                  </a:moveTo>
                  <a:lnTo>
                    <a:pt x="15812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943" name="Pyr3"/>
            <p:cNvSpPr>
              <a:spLocks noEditPoints="1" noChangeArrowheads="1"/>
            </p:cNvSpPr>
            <p:nvPr/>
          </p:nvSpPr>
          <p:spPr bwMode="auto">
            <a:xfrm>
              <a:off x="1795" y="1974"/>
              <a:ext cx="3087" cy="935"/>
            </a:xfrm>
            <a:custGeom>
              <a:avLst/>
              <a:gdLst>
                <a:gd name="T0" fmla="*/ 3768 w 21600"/>
                <a:gd name="T1" fmla="*/ 0 h 21600"/>
                <a:gd name="T2" fmla="*/ 17831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5287 w 21600"/>
                <a:gd name="T9" fmla="*/ 500 h 21600"/>
                <a:gd name="T10" fmla="*/ 163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3768" y="0"/>
                  </a:moveTo>
                  <a:lnTo>
                    <a:pt x="17831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3768" y="0"/>
                  </a:lnTo>
                  <a:close/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944" name="Pyr4"/>
            <p:cNvSpPr>
              <a:spLocks noEditPoints="1" noChangeArrowheads="1"/>
            </p:cNvSpPr>
            <p:nvPr/>
          </p:nvSpPr>
          <p:spPr bwMode="auto">
            <a:xfrm>
              <a:off x="1248" y="2904"/>
              <a:ext cx="4176" cy="936"/>
            </a:xfrm>
            <a:custGeom>
              <a:avLst/>
              <a:gdLst>
                <a:gd name="T0" fmla="*/ 2793 w 21600"/>
                <a:gd name="T1" fmla="*/ 0 h 21600"/>
                <a:gd name="T2" fmla="*/ 18806 w 21600"/>
                <a:gd name="T3" fmla="*/ 0 h 21600"/>
                <a:gd name="T4" fmla="*/ 21600 w 21600"/>
                <a:gd name="T5" fmla="*/ 21600 h 21600"/>
                <a:gd name="T6" fmla="*/ 0 w 21600"/>
                <a:gd name="T7" fmla="*/ 21600 h 21600"/>
                <a:gd name="T8" fmla="*/ 3287 w 21600"/>
                <a:gd name="T9" fmla="*/ 500 h 21600"/>
                <a:gd name="T10" fmla="*/ 17312 w 21600"/>
                <a:gd name="T11" fmla="*/ 21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2793" y="0"/>
                  </a:moveTo>
                  <a:lnTo>
                    <a:pt x="18806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7946" name="Line 10"/>
          <p:cNvSpPr>
            <a:spLocks noChangeShapeType="1"/>
          </p:cNvSpPr>
          <p:nvPr/>
        </p:nvSpPr>
        <p:spPr bwMode="auto">
          <a:xfrm flipH="1">
            <a:off x="4032250" y="2384425"/>
            <a:ext cx="827088" cy="1081088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7948" name="Text Box 12"/>
          <p:cNvSpPr txBox="1">
            <a:spLocks noChangeArrowheads="1"/>
          </p:cNvSpPr>
          <p:nvPr/>
        </p:nvSpPr>
        <p:spPr bwMode="auto">
          <a:xfrm>
            <a:off x="4319588" y="2636838"/>
            <a:ext cx="11890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solidFill>
                  <a:srgbClr val="800000"/>
                </a:solidFill>
              </a:rPr>
              <a:t>Activist Approach</a:t>
            </a:r>
          </a:p>
        </p:txBody>
      </p:sp>
      <p:sp>
        <p:nvSpPr>
          <p:cNvPr id="167949" name="Text Box 13"/>
          <p:cNvSpPr txBox="1">
            <a:spLocks noChangeArrowheads="1"/>
          </p:cNvSpPr>
          <p:nvPr/>
        </p:nvSpPr>
        <p:spPr bwMode="auto">
          <a:xfrm>
            <a:off x="4284663" y="3392488"/>
            <a:ext cx="12239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solidFill>
                  <a:srgbClr val="800000"/>
                </a:solidFill>
              </a:rPr>
              <a:t>StakeholderApproach</a:t>
            </a:r>
          </a:p>
        </p:txBody>
      </p:sp>
      <p:sp>
        <p:nvSpPr>
          <p:cNvPr id="167950" name="Text Box 14"/>
          <p:cNvSpPr txBox="1">
            <a:spLocks noChangeArrowheads="1"/>
          </p:cNvSpPr>
          <p:nvPr/>
        </p:nvSpPr>
        <p:spPr bwMode="auto">
          <a:xfrm>
            <a:off x="4140200" y="4545013"/>
            <a:ext cx="1692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solidFill>
                  <a:srgbClr val="800000"/>
                </a:solidFill>
              </a:rPr>
              <a:t>Market Approach</a:t>
            </a:r>
          </a:p>
        </p:txBody>
      </p:sp>
      <p:sp>
        <p:nvSpPr>
          <p:cNvPr id="167951" name="Text Box 15"/>
          <p:cNvSpPr txBox="1">
            <a:spLocks noChangeArrowheads="1"/>
          </p:cNvSpPr>
          <p:nvPr/>
        </p:nvSpPr>
        <p:spPr bwMode="auto">
          <a:xfrm>
            <a:off x="3779838" y="5553075"/>
            <a:ext cx="22685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solidFill>
                  <a:srgbClr val="800000"/>
                </a:solidFill>
              </a:rPr>
              <a:t>Legal Approach</a:t>
            </a:r>
          </a:p>
        </p:txBody>
      </p:sp>
      <p:sp>
        <p:nvSpPr>
          <p:cNvPr id="167952" name="Text Box 16"/>
          <p:cNvSpPr txBox="1">
            <a:spLocks noChangeArrowheads="1"/>
          </p:cNvSpPr>
          <p:nvPr/>
        </p:nvSpPr>
        <p:spPr bwMode="auto">
          <a:xfrm>
            <a:off x="1258888" y="2636838"/>
            <a:ext cx="21971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The Shades of Corporate Green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Corporate Responsibility</a:t>
            </a:r>
          </a:p>
        </p:txBody>
      </p:sp>
      <p:pic>
        <p:nvPicPr>
          <p:cNvPr id="165894" name="Picture 6" descr="MCBD05004_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9725" y="3284538"/>
            <a:ext cx="2016125" cy="2027237"/>
          </a:xfrm>
          <a:prstGeom prst="rect">
            <a:avLst/>
          </a:prstGeom>
          <a:noFill/>
        </p:spPr>
      </p:pic>
      <p:pic>
        <p:nvPicPr>
          <p:cNvPr id="165895" name="Picture 7" descr="MCBD05004_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3600" y="3213100"/>
            <a:ext cx="2089150" cy="2027238"/>
          </a:xfrm>
          <a:prstGeom prst="rect">
            <a:avLst/>
          </a:prstGeom>
          <a:noFill/>
        </p:spPr>
      </p:pic>
      <p:pic>
        <p:nvPicPr>
          <p:cNvPr id="165899" name="Picture 11" descr="MCBD05004_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7900" y="3284538"/>
            <a:ext cx="2016125" cy="2027237"/>
          </a:xfrm>
          <a:prstGeom prst="rect">
            <a:avLst/>
          </a:prstGeom>
          <a:noFill/>
        </p:spPr>
      </p:pic>
      <p:pic>
        <p:nvPicPr>
          <p:cNvPr id="165900" name="Picture 12" descr="MCBD05004_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3249613"/>
            <a:ext cx="2016125" cy="2027237"/>
          </a:xfrm>
          <a:prstGeom prst="rect">
            <a:avLst/>
          </a:prstGeom>
          <a:noFill/>
        </p:spPr>
      </p:pic>
      <p:sp>
        <p:nvSpPr>
          <p:cNvPr id="165901" name="AutoShape 13"/>
          <p:cNvSpPr>
            <a:spLocks noChangeArrowheads="1"/>
          </p:cNvSpPr>
          <p:nvPr/>
        </p:nvSpPr>
        <p:spPr bwMode="auto">
          <a:xfrm>
            <a:off x="1008063" y="3284538"/>
            <a:ext cx="1727200" cy="7207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02" name="Text Box 14"/>
          <p:cNvSpPr txBox="1">
            <a:spLocks noChangeArrowheads="1"/>
          </p:cNvSpPr>
          <p:nvPr/>
        </p:nvSpPr>
        <p:spPr bwMode="auto">
          <a:xfrm>
            <a:off x="1187450" y="3321050"/>
            <a:ext cx="133191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solidFill>
                  <a:srgbClr val="800000"/>
                </a:solidFill>
              </a:rPr>
              <a:t>Economic Responsibility</a:t>
            </a:r>
          </a:p>
        </p:txBody>
      </p:sp>
      <p:sp>
        <p:nvSpPr>
          <p:cNvPr id="165903" name="AutoShape 15"/>
          <p:cNvSpPr>
            <a:spLocks noChangeArrowheads="1"/>
          </p:cNvSpPr>
          <p:nvPr/>
        </p:nvSpPr>
        <p:spPr bwMode="auto">
          <a:xfrm>
            <a:off x="3024188" y="3321050"/>
            <a:ext cx="1727200" cy="7207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04" name="AutoShape 16"/>
          <p:cNvSpPr>
            <a:spLocks noChangeArrowheads="1"/>
          </p:cNvSpPr>
          <p:nvPr/>
        </p:nvSpPr>
        <p:spPr bwMode="auto">
          <a:xfrm>
            <a:off x="4895850" y="3321050"/>
            <a:ext cx="1727200" cy="7207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05" name="AutoShape 17"/>
          <p:cNvSpPr>
            <a:spLocks noChangeArrowheads="1"/>
          </p:cNvSpPr>
          <p:nvPr/>
        </p:nvSpPr>
        <p:spPr bwMode="auto">
          <a:xfrm>
            <a:off x="6767513" y="3321050"/>
            <a:ext cx="1727200" cy="7207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906" name="Text Box 18"/>
          <p:cNvSpPr txBox="1">
            <a:spLocks noChangeArrowheads="1"/>
          </p:cNvSpPr>
          <p:nvPr/>
        </p:nvSpPr>
        <p:spPr bwMode="auto">
          <a:xfrm>
            <a:off x="3203575" y="3321050"/>
            <a:ext cx="14049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solidFill>
                  <a:srgbClr val="800000"/>
                </a:solidFill>
              </a:rPr>
              <a:t>Legal Responsibility</a:t>
            </a:r>
          </a:p>
        </p:txBody>
      </p:sp>
      <p:sp>
        <p:nvSpPr>
          <p:cNvPr id="165907" name="Text Box 19"/>
          <p:cNvSpPr txBox="1">
            <a:spLocks noChangeArrowheads="1"/>
          </p:cNvSpPr>
          <p:nvPr/>
        </p:nvSpPr>
        <p:spPr bwMode="auto">
          <a:xfrm>
            <a:off x="5040313" y="3357563"/>
            <a:ext cx="14398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solidFill>
                  <a:srgbClr val="800000"/>
                </a:solidFill>
              </a:rPr>
              <a:t>Ethical</a:t>
            </a:r>
            <a:br>
              <a:rPr lang="en-US" sz="1400">
                <a:solidFill>
                  <a:srgbClr val="800000"/>
                </a:solidFill>
              </a:rPr>
            </a:br>
            <a:r>
              <a:rPr lang="en-US" sz="1400">
                <a:solidFill>
                  <a:srgbClr val="800000"/>
                </a:solidFill>
              </a:rPr>
              <a:t>Responsibility</a:t>
            </a:r>
          </a:p>
        </p:txBody>
      </p:sp>
      <p:sp>
        <p:nvSpPr>
          <p:cNvPr id="165908" name="Text Box 20"/>
          <p:cNvSpPr txBox="1">
            <a:spLocks noChangeArrowheads="1"/>
          </p:cNvSpPr>
          <p:nvPr/>
        </p:nvSpPr>
        <p:spPr bwMode="auto">
          <a:xfrm>
            <a:off x="6877050" y="3357563"/>
            <a:ext cx="15827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solidFill>
                  <a:srgbClr val="800000"/>
                </a:solidFill>
              </a:rPr>
              <a:t>Discretionary </a:t>
            </a:r>
            <a:br>
              <a:rPr lang="en-US" sz="1400">
                <a:solidFill>
                  <a:srgbClr val="800000"/>
                </a:solidFill>
              </a:rPr>
            </a:br>
            <a:r>
              <a:rPr lang="en-US" sz="1400">
                <a:solidFill>
                  <a:srgbClr val="800000"/>
                </a:solidFill>
              </a:rPr>
              <a:t>Responsibility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8EA42-D8E9-4924-9527-B0966DE9D718}" type="slidenum">
              <a:rPr lang="en-US"/>
              <a:pPr/>
              <a:t>23</a:t>
            </a:fld>
            <a:endParaRPr lang="en-US"/>
          </a:p>
        </p:txBody>
      </p:sp>
      <p:sp>
        <p:nvSpPr>
          <p:cNvPr id="1597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Ethical Organization 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63600" y="2457450"/>
            <a:ext cx="7693025" cy="2822575"/>
          </a:xfrm>
          <a:solidFill>
            <a:schemeClr val="bg1"/>
          </a:solidFill>
        </p:spPr>
        <p:txBody>
          <a:bodyPr/>
          <a:lstStyle/>
          <a:p>
            <a:pPr marL="457200" indent="-457200">
              <a:spcBef>
                <a:spcPct val="45000"/>
              </a:spcBef>
              <a:buFont typeface="Arial" pitchFamily="34" charset="0"/>
              <a:buChar char="●"/>
            </a:pPr>
            <a:r>
              <a:rPr lang="en-US">
                <a:solidFill>
                  <a:schemeClr val="hlink"/>
                </a:solidFill>
              </a:rPr>
              <a:t>Ethical individuals </a:t>
            </a:r>
            <a:r>
              <a:rPr lang="en-US"/>
              <a:t>= honest, have integrity, strive for a high level of moral development</a:t>
            </a:r>
          </a:p>
          <a:p>
            <a:pPr marL="457200" indent="-457200">
              <a:spcBef>
                <a:spcPct val="45000"/>
              </a:spcBef>
              <a:buFont typeface="Arial" pitchFamily="34" charset="0"/>
              <a:buChar char="●"/>
            </a:pPr>
            <a:r>
              <a:rPr lang="en-US">
                <a:solidFill>
                  <a:schemeClr val="hlink"/>
                </a:solidFill>
              </a:rPr>
              <a:t>Ethical leadership</a:t>
            </a:r>
            <a:r>
              <a:rPr lang="en-US"/>
              <a:t> = provides the necessary actions, committed to ethical values and helps others to embody those values</a:t>
            </a:r>
          </a:p>
          <a:p>
            <a:pPr marL="457200" indent="-457200">
              <a:spcBef>
                <a:spcPct val="45000"/>
              </a:spcBef>
              <a:buFont typeface="Arial" pitchFamily="34" charset="0"/>
              <a:buChar char="●"/>
            </a:pPr>
            <a:r>
              <a:rPr lang="en-US">
                <a:solidFill>
                  <a:schemeClr val="hlink"/>
                </a:solidFill>
              </a:rPr>
              <a:t>Organizational structure </a:t>
            </a:r>
            <a:r>
              <a:rPr lang="en-US"/>
              <a:t>= embodies a code of ethics, and methods to implement ethical 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 bldLvl="5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50EC7D-A02F-42D9-AB5D-F0179ADE24CC}" type="slidenum">
              <a:rPr lang="en-US"/>
              <a:pPr/>
              <a:t>24</a:t>
            </a:fld>
            <a:endParaRPr lang="en-US"/>
          </a:p>
        </p:txBody>
      </p:sp>
      <p:sp>
        <p:nvSpPr>
          <p:cNvPr id="16998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Ethics and the New Workplace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2384425"/>
            <a:ext cx="7693025" cy="3889375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45000"/>
              </a:spcBef>
            </a:pPr>
            <a:r>
              <a:rPr lang="en-US" sz="2400"/>
              <a:t>Telecommuting, virtual work, and flexible hours  - Success of new programs depends on mutual trust</a:t>
            </a:r>
          </a:p>
          <a:p>
            <a:pPr>
              <a:lnSpc>
                <a:spcPct val="90000"/>
              </a:lnSpc>
              <a:spcBef>
                <a:spcPct val="45000"/>
              </a:spcBef>
            </a:pPr>
            <a:r>
              <a:rPr lang="en-US" sz="2400"/>
              <a:t>IT provides opportunities for monitoring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/>
          </a:p>
          <a:p>
            <a:pPr>
              <a:lnSpc>
                <a:spcPct val="90000"/>
              </a:lnSpc>
              <a:buClr>
                <a:schemeClr val="bg1"/>
              </a:buClr>
            </a:pPr>
            <a:r>
              <a:rPr lang="en-US">
                <a:solidFill>
                  <a:schemeClr val="hlink"/>
                </a:solidFill>
              </a:rPr>
              <a:t>Companies that make an unwavering commitment to maintaining high standards of ethics and social responsibility will lead the way toward a brighter future for both business and society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6" grpId="0"/>
      <p:bldP spid="169987" grpId="0" uiExpand="1" build="p"/>
    </p:bldLst>
  </p:timing>
</p:sld>
</file>

<file path=ppt/theme/theme1.xml><?xml version="1.0" encoding="utf-8"?>
<a:theme xmlns:a="http://schemas.openxmlformats.org/drawingml/2006/main" name="Capsules">
  <a:themeElements>
    <a:clrScheme name="Capsules 7">
      <a:dk1>
        <a:srgbClr val="FFFFCC"/>
      </a:dk1>
      <a:lt1>
        <a:srgbClr val="FFFFFF"/>
      </a:lt1>
      <a:dk2>
        <a:srgbClr val="660033"/>
      </a:dk2>
      <a:lt2>
        <a:srgbClr val="FFFFFF"/>
      </a:lt2>
      <a:accent1>
        <a:srgbClr val="FF9900"/>
      </a:accent1>
      <a:accent2>
        <a:srgbClr val="CC3300"/>
      </a:accent2>
      <a:accent3>
        <a:srgbClr val="B8AAAD"/>
      </a:accent3>
      <a:accent4>
        <a:srgbClr val="DADADA"/>
      </a:accent4>
      <a:accent5>
        <a:srgbClr val="FFCAAA"/>
      </a:accent5>
      <a:accent6>
        <a:srgbClr val="B92D00"/>
      </a:accent6>
      <a:hlink>
        <a:srgbClr val="FFCC00"/>
      </a:hlink>
      <a:folHlink>
        <a:srgbClr val="FFCC99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9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FF99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3744</TotalTime>
  <Words>721</Words>
  <Application>Microsoft PowerPoint</Application>
  <PresentationFormat>On-screen Show (4:3)</PresentationFormat>
  <Paragraphs>119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Capsules</vt:lpstr>
      <vt:lpstr>Clip</vt:lpstr>
      <vt:lpstr>Ethics  Concept Summary</vt:lpstr>
      <vt:lpstr>Ethics and Social Responsibility</vt:lpstr>
      <vt:lpstr>Ethics</vt:lpstr>
      <vt:lpstr>Three Domains of Human Action</vt:lpstr>
      <vt:lpstr>Ethical Dilemma</vt:lpstr>
      <vt:lpstr>Criteria For  Ethical Decision Making</vt:lpstr>
      <vt:lpstr>Ethical Decision Making Approaches</vt:lpstr>
      <vt:lpstr>Utilitarian Approach</vt:lpstr>
      <vt:lpstr>Individualism Approach</vt:lpstr>
      <vt:lpstr>Moral-Rights Approach</vt:lpstr>
      <vt:lpstr> Six Moral Rights</vt:lpstr>
      <vt:lpstr>Justice Approach</vt:lpstr>
      <vt:lpstr>Distributive Justice</vt:lpstr>
      <vt:lpstr>Procedural Justice</vt:lpstr>
      <vt:lpstr>Compensatory Justice</vt:lpstr>
      <vt:lpstr>Factors Affecting Ethical Choices</vt:lpstr>
      <vt:lpstr>Levels of Personal Moral Development</vt:lpstr>
      <vt:lpstr>The Organization</vt:lpstr>
      <vt:lpstr>Social Responsibility</vt:lpstr>
      <vt:lpstr>Organizational Stakeholders</vt:lpstr>
      <vt:lpstr>Environmental Responsibility Commitment</vt:lpstr>
      <vt:lpstr>Total Corporate Responsibility</vt:lpstr>
      <vt:lpstr>The Ethical Organization </vt:lpstr>
      <vt:lpstr>Ethics and the New Workplace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stdc_lp</cp:lastModifiedBy>
  <cp:revision>44</cp:revision>
  <cp:lastPrinted>1601-01-01T00:00:00Z</cp:lastPrinted>
  <dcterms:created xsi:type="dcterms:W3CDTF">1601-01-01T00:00:00Z</dcterms:created>
  <dcterms:modified xsi:type="dcterms:W3CDTF">2014-07-22T07:25:40Z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</Properties>
</file>