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Default Extension="doc" ContentType="application/msword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31"/>
  </p:notesMasterIdLst>
  <p:handoutMasterIdLst>
    <p:handoutMasterId r:id="rId32"/>
  </p:handoutMasterIdLst>
  <p:sldIdLst>
    <p:sldId id="256" r:id="rId2"/>
    <p:sldId id="270" r:id="rId3"/>
    <p:sldId id="271" r:id="rId4"/>
    <p:sldId id="257" r:id="rId5"/>
    <p:sldId id="273" r:id="rId6"/>
    <p:sldId id="258" r:id="rId7"/>
    <p:sldId id="272" r:id="rId8"/>
    <p:sldId id="260" r:id="rId9"/>
    <p:sldId id="262" r:id="rId10"/>
    <p:sldId id="261" r:id="rId11"/>
    <p:sldId id="287" r:id="rId12"/>
    <p:sldId id="276" r:id="rId13"/>
    <p:sldId id="259" r:id="rId14"/>
    <p:sldId id="263" r:id="rId15"/>
    <p:sldId id="280" r:id="rId16"/>
    <p:sldId id="283" r:id="rId17"/>
    <p:sldId id="265" r:id="rId18"/>
    <p:sldId id="284" r:id="rId19"/>
    <p:sldId id="277" r:id="rId20"/>
    <p:sldId id="278" r:id="rId21"/>
    <p:sldId id="281" r:id="rId22"/>
    <p:sldId id="264" r:id="rId23"/>
    <p:sldId id="266" r:id="rId24"/>
    <p:sldId id="282" r:id="rId25"/>
    <p:sldId id="267" r:id="rId26"/>
    <p:sldId id="268" r:id="rId27"/>
    <p:sldId id="275" r:id="rId28"/>
    <p:sldId id="279" r:id="rId29"/>
    <p:sldId id="269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htmlPubPr showSpeakerNotes="0" r:id="rId1">
    <p:sldAll/>
  </p:htmlPubPr>
  <p:webPr encoding="windows-1252"/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51" d="100"/>
          <a:sy n="51" d="100"/>
        </p:scale>
        <p:origin x="-5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Props.xml.rels><?xml version="1.0" encoding="UTF-8" standalone="yes"?>
<Relationships xmlns="http://schemas.openxmlformats.org/package/2006/relationships"><Relationship Id="rId1" Type="http://schemas.openxmlformats.org/officeDocument/2006/relationships/htmlPubSaveAs" Target="file:///C:\Bob\SpCom332\Spring%202007\ethics.htm" TargetMode="External"/></Relationships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7AC75857-D36B-4A73-A3D0-89AFBB791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7A34306-5EE0-4BB5-ACB8-183CA2C8C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167528-760B-4AB6-AF18-64FCB1192926}" type="slidenum">
              <a:rPr lang="en-US">
                <a:latin typeface="Arial" pitchFamily="34" charset="0"/>
              </a:rPr>
              <a:pPr/>
              <a:t>1</a:t>
            </a:fld>
            <a:endParaRPr lang="en-US">
              <a:latin typeface="Arial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4F674E-010D-4D91-ABF6-9F32B861272D}" type="slidenum">
              <a:rPr lang="en-US">
                <a:latin typeface="Arial" pitchFamily="34" charset="0"/>
              </a:rPr>
              <a:pPr/>
              <a:t>2</a:t>
            </a:fld>
            <a:endParaRPr lang="en-US">
              <a:latin typeface="Arial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35774-B7C3-4B8D-A522-E5809AB35508}" type="slidenum">
              <a:rPr lang="en-US">
                <a:latin typeface="Arial" pitchFamily="34" charset="0"/>
              </a:rPr>
              <a:pPr/>
              <a:t>3</a:t>
            </a:fld>
            <a:endParaRPr lang="en-US">
              <a:latin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777D9F-E1FF-4446-A04A-C84377A833AB}" type="slidenum">
              <a:rPr lang="en-US">
                <a:latin typeface="Arial" pitchFamily="34" charset="0"/>
              </a:rPr>
              <a:pPr/>
              <a:t>4</a:t>
            </a:fld>
            <a:endParaRPr lang="en-US">
              <a:latin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C51F14-7B9E-4F68-8161-64732C83E804}" type="slidenum">
              <a:rPr lang="en-US">
                <a:latin typeface="Arial" pitchFamily="34" charset="0"/>
              </a:rPr>
              <a:pPr/>
              <a:t>5</a:t>
            </a:fld>
            <a:endParaRPr lang="en-US">
              <a:latin typeface="Arial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0A19F3-DFBA-41D5-916E-C758BE8CD3A6}" type="slidenum">
              <a:rPr lang="en-US">
                <a:latin typeface="Arial" pitchFamily="34" charset="0"/>
              </a:rPr>
              <a:pPr/>
              <a:t>6</a:t>
            </a:fld>
            <a:endParaRPr lang="en-US">
              <a:latin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0A170D-38B5-4A0A-9862-8681F86A472E}" type="slidenum">
              <a:rPr lang="en-US">
                <a:latin typeface="Arial" pitchFamily="34" charset="0"/>
              </a:rPr>
              <a:pPr/>
              <a:t>7</a:t>
            </a:fld>
            <a:endParaRPr lang="en-US">
              <a:latin typeface="Arial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06B036-89D8-4ABE-813A-97FD83FE4F11}" type="slidenum">
              <a:rPr lang="en-US">
                <a:latin typeface="Arial" pitchFamily="34" charset="0"/>
              </a:rPr>
              <a:pPr/>
              <a:t>8</a:t>
            </a:fld>
            <a:endParaRPr lang="en-US">
              <a:latin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4A1ABC-8AF1-4F7C-85B5-2ACB4DB88CC4}" type="slidenum">
              <a:rPr lang="en-US">
                <a:latin typeface="Arial" pitchFamily="34" charset="0"/>
              </a:rPr>
              <a:pPr/>
              <a:t>9</a:t>
            </a:fld>
            <a:endParaRPr lang="en-US">
              <a:latin typeface="Arial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0C1607-FB90-40F5-AA8C-BEF66B784361}" type="slidenum">
              <a:rPr lang="en-US">
                <a:latin typeface="Arial" pitchFamily="34" charset="0"/>
              </a:rPr>
              <a:pPr/>
              <a:t>10</a:t>
            </a:fld>
            <a:endParaRPr lang="en-US">
              <a:latin typeface="Arial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EAEAD7-D905-4541-BB0F-D9A2C4C92549}" type="slidenum">
              <a:rPr lang="en-US">
                <a:latin typeface="Arial" pitchFamily="34" charset="0"/>
              </a:rPr>
              <a:pPr/>
              <a:t>11</a:t>
            </a:fld>
            <a:endParaRPr lang="en-US"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CFA3AE-98D6-4E1E-A979-3CDF734A3F9B}" type="slidenum">
              <a:rPr lang="en-US">
                <a:latin typeface="Arial" pitchFamily="34" charset="0"/>
              </a:rPr>
              <a:pPr/>
              <a:t>12</a:t>
            </a:fld>
            <a:endParaRPr lang="en-US">
              <a:latin typeface="Arial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252710-913C-4F8D-A884-275E9161904B}" type="slidenum">
              <a:rPr lang="en-US">
                <a:latin typeface="Arial" pitchFamily="34" charset="0"/>
              </a:rPr>
              <a:pPr/>
              <a:t>13</a:t>
            </a:fld>
            <a:endParaRPr lang="en-US">
              <a:latin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FE45A3-0C1E-469B-8E58-537185C41866}" type="slidenum">
              <a:rPr lang="en-US">
                <a:latin typeface="Arial" pitchFamily="34" charset="0"/>
              </a:rPr>
              <a:pPr/>
              <a:t>14</a:t>
            </a:fld>
            <a:endParaRPr lang="en-US">
              <a:latin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5912EA-4E55-4316-82CE-CD76D52E62B1}" type="slidenum">
              <a:rPr lang="en-US">
                <a:latin typeface="Arial" pitchFamily="34" charset="0"/>
              </a:rPr>
              <a:pPr/>
              <a:t>15</a:t>
            </a:fld>
            <a:endParaRPr lang="en-US"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B29F4E-7727-498C-B4D8-48D1C0C8BCD9}" type="slidenum">
              <a:rPr lang="en-US">
                <a:latin typeface="Arial" pitchFamily="34" charset="0"/>
              </a:rPr>
              <a:pPr/>
              <a:t>16</a:t>
            </a:fld>
            <a:endParaRPr lang="en-US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9359A4-EC7B-401E-A78A-51FE9AE3AF12}" type="slidenum">
              <a:rPr lang="en-US">
                <a:latin typeface="Arial" pitchFamily="34" charset="0"/>
              </a:rPr>
              <a:pPr/>
              <a:t>17</a:t>
            </a:fld>
            <a:endParaRPr lang="en-US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27A0A5-9719-4326-AA14-90340DDE7089}" type="slidenum">
              <a:rPr lang="en-US">
                <a:latin typeface="Arial" pitchFamily="34" charset="0"/>
              </a:rPr>
              <a:pPr/>
              <a:t>18</a:t>
            </a:fld>
            <a:endParaRPr lang="en-US">
              <a:latin typeface="Arial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CB342E-D7F2-4621-86DF-6B2CB63A28F5}" type="slidenum">
              <a:rPr lang="en-US">
                <a:latin typeface="Arial" pitchFamily="34" charset="0"/>
              </a:rPr>
              <a:pPr/>
              <a:t>19</a:t>
            </a:fld>
            <a:endParaRPr lang="en-US">
              <a:latin typeface="Arial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D11352-129C-408E-8C34-1C8542E4A6BB}" type="slidenum">
              <a:rPr lang="en-US">
                <a:latin typeface="Arial" pitchFamily="34" charset="0"/>
              </a:rPr>
              <a:pPr/>
              <a:t>20</a:t>
            </a:fld>
            <a:endParaRPr lang="en-US">
              <a:latin typeface="Arial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27AE5C-84D6-46C8-B9E3-9BB8734DA850}" type="slidenum">
              <a:rPr lang="en-US">
                <a:latin typeface="Arial" pitchFamily="34" charset="0"/>
              </a:rPr>
              <a:pPr/>
              <a:t>21</a:t>
            </a:fld>
            <a:endParaRPr lang="en-US">
              <a:latin typeface="Arial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94FAF-0D48-4655-8161-414474AFCB9B}" type="slidenum">
              <a:rPr lang="en-US">
                <a:latin typeface="Arial" pitchFamily="34" charset="0"/>
              </a:rPr>
              <a:pPr/>
              <a:t>22</a:t>
            </a:fld>
            <a:endParaRPr lang="en-US">
              <a:latin typeface="Arial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172CF-589F-4D10-A310-0A7F10A9C1D5}" type="slidenum">
              <a:rPr lang="en-US">
                <a:latin typeface="Arial" pitchFamily="34" charset="0"/>
              </a:rPr>
              <a:pPr/>
              <a:t>23</a:t>
            </a:fld>
            <a:endParaRPr lang="en-US">
              <a:latin typeface="Arial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BF96E-E6C4-4415-A051-476539B94547}" type="slidenum">
              <a:rPr lang="en-US">
                <a:latin typeface="Arial" pitchFamily="34" charset="0"/>
              </a:rPr>
              <a:pPr/>
              <a:t>24</a:t>
            </a:fld>
            <a:endParaRPr lang="en-US">
              <a:latin typeface="Arial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4A971D-5D9D-4E78-96E8-208468673211}" type="slidenum">
              <a:rPr lang="en-US">
                <a:latin typeface="Arial" pitchFamily="34" charset="0"/>
              </a:rPr>
              <a:pPr/>
              <a:t>25</a:t>
            </a:fld>
            <a:endParaRPr lang="en-US">
              <a:latin typeface="Arial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0DA68E-793C-424C-BAA3-C517B498F862}" type="slidenum">
              <a:rPr lang="en-US">
                <a:latin typeface="Arial" pitchFamily="34" charset="0"/>
              </a:rPr>
              <a:pPr/>
              <a:t>26</a:t>
            </a:fld>
            <a:endParaRPr lang="en-US">
              <a:latin typeface="Arial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3AC731-E4F0-421E-AC80-45AF38D143ED}" type="slidenum">
              <a:rPr lang="en-US">
                <a:latin typeface="Arial" pitchFamily="34" charset="0"/>
              </a:rPr>
              <a:pPr/>
              <a:t>27</a:t>
            </a:fld>
            <a:endParaRPr lang="en-US">
              <a:latin typeface="Arial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72E2C2-6F90-457D-ADC7-9B63BE06154B}" type="slidenum">
              <a:rPr lang="en-US">
                <a:latin typeface="Arial" pitchFamily="34" charset="0"/>
              </a:rPr>
              <a:pPr/>
              <a:t>28</a:t>
            </a:fld>
            <a:endParaRPr lang="en-US">
              <a:latin typeface="Arial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B72C4B-BA98-4C5F-B2F7-7521867A9BB5}" type="slidenum">
              <a:rPr lang="en-US">
                <a:latin typeface="Arial" pitchFamily="34" charset="0"/>
              </a:rPr>
              <a:pPr/>
              <a:t>29</a:t>
            </a:fld>
            <a:endParaRPr lang="en-US">
              <a:latin typeface="Arial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038600"/>
            <a:ext cx="7924800" cy="9477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972050"/>
            <a:ext cx="7924800" cy="8953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A32D68-785A-4B38-974D-F2E8B656EB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697B0-4AC4-44DD-94BC-E7E653CE5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451F7-92B0-4A80-8443-242B346DA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295400"/>
            <a:ext cx="36195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295400"/>
            <a:ext cx="36195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C20CCA-FE0C-41AE-9478-A75480F6B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03BCF-C3FC-4468-96E7-4440E4C97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7F701-340D-455E-B07D-C47732DD9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9D776-281A-40CA-856E-F15F78A513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B5C14-913D-4ED7-9AC6-CEF4F8759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682A-9C86-4EAF-A720-0A90EA778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56E95-922E-46B7-A3D4-D8C27614E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7550" y="76200"/>
            <a:ext cx="18478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76200"/>
            <a:ext cx="53911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D08D7-2357-451C-AE44-54D860C9F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295400"/>
            <a:ext cx="36195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295900" y="1295400"/>
            <a:ext cx="3619500" cy="5257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E77C6-DC4F-4565-9AC8-E4906FA6F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295400"/>
            <a:ext cx="36195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95900" y="1295400"/>
            <a:ext cx="36195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95900" y="4000500"/>
            <a:ext cx="36195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6177F-94A2-4379-BD93-5E2AE5BD39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524000" y="1295400"/>
            <a:ext cx="3619500" cy="5257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95900" y="1295400"/>
            <a:ext cx="36195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BA4CE-7ED6-4381-857A-4EF864AF7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738187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295400"/>
            <a:ext cx="36195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5900" y="1295400"/>
            <a:ext cx="36195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6ADBC-69DB-4C60-8866-EB7A2A52BC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tx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A85F6F6-86D1-49F2-9854-1CE0157561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Word_97_-_2003_Document1.doc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981200"/>
            <a:ext cx="7391400" cy="947738"/>
          </a:xfrm>
        </p:spPr>
        <p:txBody>
          <a:bodyPr/>
          <a:lstStyle/>
          <a:p>
            <a:pPr algn="ctr"/>
            <a:r>
              <a:rPr lang="en-US" dirty="0" smtClean="0"/>
              <a:t>Ethics and Communication (Persuasion)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53400" cy="1143000"/>
          </a:xfrm>
        </p:spPr>
        <p:txBody>
          <a:bodyPr/>
          <a:lstStyle/>
          <a:p>
            <a:r>
              <a:rPr lang="en-US" sz="3600" smtClean="0"/>
              <a:t>Ethical issues are bound up in the use of communication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597025" y="2362200"/>
            <a:ext cx="4194175" cy="4094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/>
              <a:t>Every interaction involves a “content” and a “relationship” dimension, either of which may entail ethical implications.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Persuasion is goal-directed, and therefore involves choices between means and ends.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Richard Weaver’s notion that all language is “sermonic,” e.g., normative, value-laden.</a:t>
            </a:r>
          </a:p>
        </p:txBody>
      </p:sp>
      <p:pic>
        <p:nvPicPr>
          <p:cNvPr id="5124" name="Picture 1029" descr="step2i3"/>
          <p:cNvPicPr>
            <a:picLocks noChangeAspect="1" noChangeArrowheads="1"/>
          </p:cNvPicPr>
          <p:nvPr/>
        </p:nvPicPr>
        <p:blipFill>
          <a:blip r:embed="rId3"/>
          <a:srcRect l="4800"/>
          <a:stretch>
            <a:fillRect/>
          </a:stretch>
        </p:blipFill>
        <p:spPr bwMode="auto">
          <a:xfrm>
            <a:off x="6026150" y="2362200"/>
            <a:ext cx="163195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381875" cy="1066800"/>
          </a:xfrm>
        </p:spPr>
        <p:txBody>
          <a:bodyPr/>
          <a:lstStyle/>
          <a:p>
            <a:r>
              <a:rPr lang="en-US" sz="3600" smtClean="0"/>
              <a:t>Many persuasion texts ignore the subject of ethics entirely!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828800"/>
            <a:ext cx="3810000" cy="449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smtClean="0"/>
              <a:t>Persuasion texts with no dedicated chapter on ethics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Brock &amp; Green (2005). </a:t>
            </a:r>
            <a:r>
              <a:rPr lang="en-US" sz="1800" i="1" smtClean="0"/>
              <a:t>Persuasion:  Psychological insights and perspectives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Cooper &amp; Williams (2002). </a:t>
            </a:r>
            <a:r>
              <a:rPr lang="en-US" sz="1800" i="1" smtClean="0"/>
              <a:t>Power persuasion: Moving an ancient art into the media age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O’Keefe (2002). </a:t>
            </a:r>
            <a:r>
              <a:rPr lang="en-US" sz="1800" i="1" smtClean="0"/>
              <a:t>Persuasion: Theory and Research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Perloff (2003). </a:t>
            </a:r>
            <a:r>
              <a:rPr lang="en-US" sz="1800" i="1" smtClean="0"/>
              <a:t>The dynamics of persuasion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Reardon (1991). </a:t>
            </a:r>
            <a:r>
              <a:rPr lang="en-US" sz="1800" i="1" smtClean="0"/>
              <a:t>Persuasion in practice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Stiff &amp; Mongeau (2003). </a:t>
            </a:r>
            <a:r>
              <a:rPr lang="en-US" sz="1800" i="1" smtClean="0"/>
              <a:t>Persuasive Communication</a:t>
            </a:r>
            <a:endParaRPr lang="en-US" sz="1800" smtClean="0"/>
          </a:p>
        </p:txBody>
      </p:sp>
      <p:sp>
        <p:nvSpPr>
          <p:cNvPr id="6148" name="Rectangle 1034"/>
          <p:cNvSpPr>
            <a:spLocks noGrp="1" noChangeArrowheads="1"/>
          </p:cNvSpPr>
          <p:nvPr>
            <p:ph type="body" sz="half" idx="2"/>
          </p:nvPr>
        </p:nvSpPr>
        <p:spPr>
          <a:xfrm>
            <a:off x="5292725" y="1828800"/>
            <a:ext cx="3622675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smtClean="0"/>
              <a:t>Why do texts give short-shrift to ethical concerns?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They presume they are simply imparting knowledge and information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They presume that ethical judgments are matters of personal opinion</a:t>
            </a:r>
          </a:p>
          <a:p>
            <a:pPr>
              <a:lnSpc>
                <a:spcPct val="80000"/>
              </a:lnSpc>
            </a:pPr>
            <a:r>
              <a:rPr lang="en-US" sz="1800" smtClean="0"/>
              <a:t>They think it is presumptuous, or even unethical, to teach ethics</a:t>
            </a:r>
          </a:p>
          <a:p>
            <a:pPr>
              <a:lnSpc>
                <a:spcPct val="80000"/>
              </a:lnSpc>
            </a:pP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Is persuasion in general unethical?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133600"/>
            <a:ext cx="4953000" cy="4114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b="1" smtClean="0"/>
              <a:t>negative stereotypes</a:t>
            </a:r>
            <a:r>
              <a:rPr lang="en-US" sz="2000" smtClean="0"/>
              <a:t>: persuasion as “sophistry,” including deceit, beguilement, trickery</a:t>
            </a:r>
          </a:p>
          <a:p>
            <a:pPr>
              <a:buFont typeface="Monotype Sorts" pitchFamily="2" charset="2"/>
              <a:buChar char="u"/>
            </a:pPr>
            <a:r>
              <a:rPr lang="en-US" sz="2000" b="1" smtClean="0"/>
              <a:t>idealistic view</a:t>
            </a:r>
            <a:r>
              <a:rPr lang="en-US" sz="2000" smtClean="0"/>
              <a:t>: persuasion as “manipulation,” getting others to do our bidding</a:t>
            </a:r>
          </a:p>
          <a:p>
            <a:pPr>
              <a:buFont typeface="Monotype Sorts" pitchFamily="2" charset="2"/>
              <a:buChar char="u"/>
            </a:pPr>
            <a:r>
              <a:rPr lang="en-US" sz="2000" b="1" smtClean="0"/>
              <a:t>feminist view</a:t>
            </a:r>
            <a:r>
              <a:rPr lang="en-US" sz="2000" smtClean="0"/>
              <a:t>: persuasion as a “masculine” approach to problem solving</a:t>
            </a:r>
            <a:endParaRPr lang="en-US" sz="2400" smtClean="0"/>
          </a:p>
          <a:p>
            <a:pPr>
              <a:buFont typeface="Monotype Sorts" pitchFamily="2" charset="2"/>
              <a:buChar char="u"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Another view of ethics and persuasion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4724400" cy="52578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000" smtClean="0"/>
              <a:t>idealistic views of human communication are unrealistic, impractical</a:t>
            </a:r>
          </a:p>
          <a:p>
            <a:pPr lvl="1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000" smtClean="0"/>
              <a:t>communication </a:t>
            </a:r>
            <a:r>
              <a:rPr lang="en-US" sz="2000" u="sng" smtClean="0"/>
              <a:t>does</a:t>
            </a:r>
            <a:r>
              <a:rPr lang="en-US" sz="2000" smtClean="0"/>
              <a:t> break down</a:t>
            </a:r>
          </a:p>
          <a:p>
            <a:pPr lvl="1"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000" smtClean="0"/>
              <a:t>people </a:t>
            </a:r>
            <a:r>
              <a:rPr lang="en-US" sz="2000" u="sng" smtClean="0"/>
              <a:t>do</a:t>
            </a:r>
            <a:r>
              <a:rPr lang="en-US" sz="2000" smtClean="0"/>
              <a:t> have incompatible goals</a:t>
            </a:r>
          </a:p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000" smtClean="0"/>
              <a:t>persuasion is not a dirty word</a:t>
            </a:r>
          </a:p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000" smtClean="0"/>
              <a:t>“tool” analogy of persuasion (amoral view)</a:t>
            </a:r>
          </a:p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000" smtClean="0"/>
              <a:t>the motives color the means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sz="3600" smtClean="0"/>
              <a:t>The motives color the means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04963" y="1828800"/>
          <a:ext cx="6556375" cy="5037138"/>
        </p:xfrm>
        <a:graphic>
          <a:graphicData uri="http://schemas.openxmlformats.org/presentationml/2006/ole">
            <p:oleObj spid="_x0000_s1026" name="Document" r:id="rId4" imgW="7481295" imgH="4860118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7772400" cy="1143000"/>
          </a:xfrm>
        </p:spPr>
        <p:txBody>
          <a:bodyPr/>
          <a:lstStyle/>
          <a:p>
            <a:r>
              <a:rPr lang="en-US" sz="3600" smtClean="0"/>
              <a:t>Ethics of central versus peripheral processing</a:t>
            </a:r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2209800"/>
            <a:ext cx="2514600" cy="4114800"/>
          </a:xfrm>
        </p:spPr>
        <p:txBody>
          <a:bodyPr/>
          <a:lstStyle/>
          <a:p>
            <a:r>
              <a:rPr lang="en-US" sz="2000" smtClean="0"/>
              <a:t>Central processing is based on:</a:t>
            </a:r>
          </a:p>
          <a:p>
            <a:pPr lvl="1"/>
            <a:r>
              <a:rPr lang="en-US" sz="2000" smtClean="0"/>
              <a:t>thought, reflection, deliberation</a:t>
            </a:r>
          </a:p>
          <a:p>
            <a:pPr lvl="1"/>
            <a:r>
              <a:rPr lang="en-US" sz="2000" smtClean="0"/>
              <a:t>scrutiny of message content</a:t>
            </a:r>
          </a:p>
          <a:p>
            <a:pPr lvl="1"/>
            <a:r>
              <a:rPr lang="en-US" sz="2000" smtClean="0"/>
              <a:t>high level of receiver involvement</a:t>
            </a:r>
          </a:p>
        </p:txBody>
      </p:sp>
      <p:sp>
        <p:nvSpPr>
          <p:cNvPr id="9220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2209800"/>
            <a:ext cx="3276600" cy="4114800"/>
          </a:xfrm>
        </p:spPr>
        <p:txBody>
          <a:bodyPr/>
          <a:lstStyle/>
          <a:p>
            <a:r>
              <a:rPr lang="en-US" sz="2000" smtClean="0"/>
              <a:t>Peripheral processing is based on:</a:t>
            </a:r>
          </a:p>
          <a:p>
            <a:pPr lvl="1"/>
            <a:r>
              <a:rPr lang="en-US" sz="2000" smtClean="0"/>
              <a:t>mental shortcuts such as credibility, images, appearance-based cues</a:t>
            </a:r>
          </a:p>
          <a:p>
            <a:pPr lvl="1"/>
            <a:r>
              <a:rPr lang="en-US" sz="2000" smtClean="0"/>
              <a:t>emotional processing </a:t>
            </a:r>
          </a:p>
          <a:p>
            <a:pPr lvl="1"/>
            <a:r>
              <a:rPr lang="en-US" sz="2000" smtClean="0"/>
              <a:t>low level of receiver involvement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43800" cy="1143000"/>
          </a:xfrm>
        </p:spPr>
        <p:txBody>
          <a:bodyPr/>
          <a:lstStyle/>
          <a:p>
            <a:r>
              <a:rPr lang="en-US" sz="3600" smtClean="0"/>
              <a:t>Ethical questions that </a:t>
            </a:r>
            <a:r>
              <a:rPr lang="en-US" sz="3600" u="sng" smtClean="0"/>
              <a:t>can’t</a:t>
            </a:r>
            <a:r>
              <a:rPr lang="en-US" sz="3600" smtClean="0"/>
              <a:t> be answered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0"/>
            <a:ext cx="4648200" cy="28194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“Truth” versus “truths”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Issues related to the </a:t>
            </a:r>
            <a:r>
              <a:rPr lang="en-US" sz="2000" u="sng" smtClean="0"/>
              <a:t>ends</a:t>
            </a:r>
            <a:r>
              <a:rPr lang="en-US" sz="2000" smtClean="0"/>
              <a:t> of persuasion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pro-life versus pro-choice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gay marriage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assisted suicide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capital punishment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838200"/>
          </a:xfrm>
        </p:spPr>
        <p:txBody>
          <a:bodyPr/>
          <a:lstStyle/>
          <a:p>
            <a:r>
              <a:rPr lang="en-US" sz="3600" smtClean="0"/>
              <a:t>Persuaders as Lovers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981200"/>
            <a:ext cx="6553200" cy="4495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characteristics of ethical influence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respect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equality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tolerance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Characteristics of Ethical Influence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4114800" cy="5257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Intentionality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Conscious awareness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Free choice, free will on the receiver’s part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In the “world of words” e.g., language and symbolic action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Is the presumptive ethical superiority of words over images justified?</a:t>
            </a:r>
          </a:p>
        </p:txBody>
      </p:sp>
      <p:pic>
        <p:nvPicPr>
          <p:cNvPr id="12292" name="Picture 5" descr="ethic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2057400"/>
            <a:ext cx="21526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When is banning persuasion ethical?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95400"/>
            <a:ext cx="3962400" cy="525780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Char char="u"/>
            </a:pPr>
            <a:r>
              <a:rPr lang="en-US" sz="2000" smtClean="0"/>
              <a:t>is there a right to avoid influence attempts? (aggressive panhandling, school rules banning slogans on clothing)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A16 year was suspended from Poway High School for wearing a t-shirt with an anti-gay message on the “National Day of Silence.”</a:t>
            </a:r>
          </a:p>
          <a:p>
            <a:pPr lvl="1">
              <a:lnSpc>
                <a:spcPct val="80000"/>
              </a:lnSpc>
            </a:pPr>
            <a:r>
              <a:rPr lang="en-US" sz="1800" smtClean="0"/>
              <a:t>He filed a lawsuit, but the 9</a:t>
            </a:r>
            <a:r>
              <a:rPr lang="en-US" sz="1800" baseline="30000" smtClean="0"/>
              <a:t>th</a:t>
            </a:r>
            <a:r>
              <a:rPr lang="en-US" sz="1800" smtClean="0"/>
              <a:t> U.S. Circuit Court of Appeals upheld a lower-court ruling that his constitutional rights were not violated because the message on his shirt was offensive to homosexual students.</a:t>
            </a:r>
          </a:p>
          <a:p>
            <a:pPr>
              <a:lnSpc>
                <a:spcPct val="80000"/>
              </a:lnSpc>
            </a:pPr>
            <a:endParaRPr lang="en-US" sz="1800" smtClean="0"/>
          </a:p>
        </p:txBody>
      </p:sp>
      <p:pic>
        <p:nvPicPr>
          <p:cNvPr id="13316" name="Picture 8" descr="gay sin t-shi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4114800"/>
            <a:ext cx="2667000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0" descr="intolerant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1676400"/>
            <a:ext cx="2344738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Free choice, free will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95400"/>
            <a:ext cx="3622675" cy="5257800"/>
          </a:xfrm>
        </p:spPr>
        <p:txBody>
          <a:bodyPr/>
          <a:lstStyle/>
          <a:p>
            <a:r>
              <a:rPr lang="en-US" sz="2000" smtClean="0"/>
              <a:t>Can voters make good decisions about U.S.’ involvement in Iraq if the Pentagon withholds information?</a:t>
            </a:r>
          </a:p>
          <a:p>
            <a:r>
              <a:rPr lang="en-US" sz="2000" smtClean="0"/>
              <a:t> The Pentagon says that photographs of American war dead arriving at Dover Air Force Base should not be released.</a:t>
            </a:r>
            <a:endParaRPr lang="en-US" sz="280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Is the use of coercion ever be ethically justified?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57750" y="1295400"/>
            <a:ext cx="2762250" cy="5257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A child is forced to get a vaccination by his or her parents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a psychotic or delusional person is forcibly restrained so he/she won’t harm him/her self or someone else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the “ticking bomb” scenario: using torture to save lives?</a:t>
            </a:r>
          </a:p>
        </p:txBody>
      </p:sp>
      <p:pic>
        <p:nvPicPr>
          <p:cNvPr id="15364" name="Picture 7" descr="1943_frankenstein_meets_the_wolfm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247900" y="1392238"/>
            <a:ext cx="1971675" cy="3311525"/>
          </a:xfr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Ethical questions regarding source credibility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95400"/>
            <a:ext cx="4038600" cy="5257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Is it unethical for a celebrity endorser to promote a product or service he or she does not actually use, or about which he or she lacks expertise?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Does the use of authority become an abuse of authority if receivers place too much faith or reliance in a particular source?</a:t>
            </a:r>
          </a:p>
        </p:txBody>
      </p:sp>
      <p:pic>
        <p:nvPicPr>
          <p:cNvPr id="16388" name="Picture 4" descr="JUMPM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451600" y="2008188"/>
            <a:ext cx="2282825" cy="1697037"/>
          </a:xfrm>
          <a:noFill/>
        </p:spPr>
      </p:pic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6172200" y="3657600"/>
            <a:ext cx="25304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</a:rPr>
              <a:t>Is Michael Jordan responsible if Nike shoes are made in sweatshops using child labor?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76200"/>
            <a:ext cx="7315200" cy="1143000"/>
          </a:xfrm>
        </p:spPr>
        <p:txBody>
          <a:bodyPr/>
          <a:lstStyle/>
          <a:p>
            <a:r>
              <a:rPr lang="en-US" sz="3600" smtClean="0"/>
              <a:t>Paid punditry: Government credibility and “planted” news</a:t>
            </a:r>
            <a:r>
              <a:rPr lang="en-US" sz="4000" smtClean="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4854575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/>
              <a:t>Armstrong Williams, a syndicated columnst, was paid $240,000 by the Education Department to promote the "No Child Left Behind" law.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In an appearance on CNN's "Crossfire“ Williams said, "I used bad judgment," and apologized to his audience.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the Dept. of Defense is paying the Lincoln Group to plant stories in Iraqi newspapers that put a positive spin on the U.S.’ role in Iraq.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The articles, written by U.S. military "information operations" officers, are translated into Arabic and placed in Baghdad newspapers.</a:t>
            </a:r>
          </a:p>
        </p:txBody>
      </p:sp>
      <p:pic>
        <p:nvPicPr>
          <p:cNvPr id="17412" name="Picture 5" descr="200501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2057400"/>
            <a:ext cx="238125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More on paid punditry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4783138" cy="5257800"/>
          </a:xfrm>
        </p:spPr>
        <p:txBody>
          <a:bodyPr/>
          <a:lstStyle/>
          <a:p>
            <a:r>
              <a:rPr lang="en-US" sz="2000" smtClean="0"/>
              <a:t>In 2000, President Clinton's drug czar, Barry McCaffrey, secretly paid television networks to promote its anti-drug message.</a:t>
            </a:r>
          </a:p>
          <a:p>
            <a:r>
              <a:rPr lang="en-US" sz="2000" smtClean="0"/>
              <a:t>Scripts on “ER,” “Chicago Hope,” “The Practice,” “Beverly Hills 90210" and other programs were altered to include anti-drug messages.</a:t>
            </a:r>
          </a:p>
          <a:p>
            <a:r>
              <a:rPr lang="en-US" sz="2000" smtClean="0"/>
              <a:t>In return, the networks were allowed to sell advertising time that had been promised to the government.</a:t>
            </a:r>
          </a:p>
          <a:p>
            <a:endParaRPr lang="en-US" sz="20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Ethical questions relating to receivers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95400"/>
            <a:ext cx="5435600" cy="5257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What ethical guidelines should be followed when attempting to persuade highly vulnerable audiences? 	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Children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Elderly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Poor, inner-city residents</a:t>
            </a:r>
          </a:p>
          <a:p>
            <a:pPr lvl="1">
              <a:buFont typeface="Monotype Sorts" pitchFamily="2" charset="2"/>
              <a:buChar char="u"/>
            </a:pPr>
            <a:r>
              <a:rPr lang="en-US" sz="2000" smtClean="0"/>
              <a:t>Immigrants, non-English speakers</a:t>
            </a:r>
          </a:p>
        </p:txBody>
      </p:sp>
      <p:pic>
        <p:nvPicPr>
          <p:cNvPr id="19460" name="Picture 6" descr="j0158117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7400925" y="1676400"/>
            <a:ext cx="1743075" cy="1820863"/>
          </a:xfrm>
          <a:noFill/>
        </p:spPr>
      </p:pic>
      <p:pic>
        <p:nvPicPr>
          <p:cNvPr id="19461" name="Picture 4" descr="PE07527_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7010400" y="1828800"/>
            <a:ext cx="806450" cy="1851025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Alcohol and tobacco advertising in the inner city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8600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900" smtClean="0"/>
              <a:t>African-American communities are targeted by the alcohol and tobacco industry</a:t>
            </a:r>
          </a:p>
          <a:p>
            <a:pPr>
              <a:lnSpc>
                <a:spcPct val="80000"/>
              </a:lnSpc>
            </a:pPr>
            <a:r>
              <a:rPr lang="en-US" sz="1900" smtClean="0"/>
              <a:t>Billboards: 55%-58% of inner city billboards carried cigarette and/or alcohol ads compared to only 34% in more affluent areas. </a:t>
            </a:r>
          </a:p>
          <a:p>
            <a:pPr>
              <a:lnSpc>
                <a:spcPct val="80000"/>
              </a:lnSpc>
            </a:pPr>
            <a:r>
              <a:rPr lang="en-US" sz="1900" smtClean="0"/>
              <a:t>Magazine ads: Black youths were exposed to 66% more beer and ale ads and 81% more distilled spirits magazine advertisements in 2002.</a:t>
            </a:r>
          </a:p>
          <a:p>
            <a:pPr>
              <a:lnSpc>
                <a:spcPct val="80000"/>
              </a:lnSpc>
            </a:pPr>
            <a:r>
              <a:rPr lang="en-US" sz="1900" smtClean="0"/>
              <a:t>Radio ads: Blacks youths heard 12% more beer advertising and 56% more ads for distilled spirits than non-African-American youth. </a:t>
            </a:r>
          </a:p>
        </p:txBody>
      </p:sp>
      <p:pic>
        <p:nvPicPr>
          <p:cNvPr id="20484" name="Picture 5" descr="WINETRANSIT_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038600"/>
            <a:ext cx="25527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7" descr="SPANISHBEERBILLBOARD_SANTAAN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1828800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Marketing alcohol to underage drinkers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5145088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/>
              <a:t>On average, young people view 2,000 beer and wine commercials per year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America’s youth saw more beer commercials than ads for sneakers, gum, jeans, crackers, cookies, or fruit juice. 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Alcohol ads outnumber anti-drinking ads by 50 to 1.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The Center on Alcohol Marketing and Youth (CAMY) found that alcohol ads aired on 13 of the 15 most popular teen shows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Ten magazines with at least one-fourth of their total readership below the legal drinking age, featured nearly one-third of all alcohol advertising expenditures in magazines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Common criticisms of advertisers/marketers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1295400"/>
            <a:ext cx="3733800" cy="5257800"/>
          </a:xfrm>
        </p:spPr>
        <p:txBody>
          <a:bodyPr/>
          <a:lstStyle/>
          <a:p>
            <a:r>
              <a:rPr lang="en-US" sz="2000" smtClean="0"/>
              <a:t>Advertising sells us dreams and entices us with romanticized images.</a:t>
            </a:r>
          </a:p>
          <a:p>
            <a:r>
              <a:rPr lang="en-US" sz="2000" smtClean="0"/>
              <a:t>Advertising makes us believe there is a quick fix for all of life’s problems</a:t>
            </a:r>
          </a:p>
          <a:p>
            <a:r>
              <a:rPr lang="en-US" sz="2000" smtClean="0"/>
              <a:t>Advertising panders to our desires for things that are bad for us. </a:t>
            </a:r>
          </a:p>
          <a:p>
            <a:r>
              <a:rPr lang="en-US" sz="2000" smtClean="0"/>
              <a:t>Advertisers manipulate us into wanting things we don’t really need.</a:t>
            </a:r>
          </a:p>
        </p:txBody>
      </p:sp>
      <p:pic>
        <p:nvPicPr>
          <p:cNvPr id="22532" name="Picture 7" descr="Andy Singer Nike Sales Mach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600200"/>
            <a:ext cx="32004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Responses to criticisms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60198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/>
              <a:t>Caveat emptor—let the buyer beware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Consumer stupidity is not the fault of advertising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In 2004, more people voted in the American Idol competition than voted in the presidential election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Media literacy movement: can facilitate informed understandings of mediated texts and their social, cultural, and moral force.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Economic Darwinism: bad products won’t survive no matter how good the advertising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The FCC and other watchdog groups regulate advertising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Advertisers and other groups have their own professional codes of ethics.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Ethical questions regarding the use of deception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5797550" cy="5257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Is deception ever justified?  Is honesty </a:t>
            </a:r>
            <a:r>
              <a:rPr lang="en-US" sz="2000" u="sng" smtClean="0"/>
              <a:t>always</a:t>
            </a:r>
            <a:r>
              <a:rPr lang="en-US" sz="2000" smtClean="0"/>
              <a:t> the best policy?</a:t>
            </a:r>
          </a:p>
          <a:p>
            <a:pPr>
              <a:buFont typeface="Monotype Sorts" pitchFamily="2" charset="2"/>
              <a:buChar char="u"/>
            </a:pPr>
            <a:r>
              <a:rPr lang="en-US" sz="2000" smtClean="0"/>
              <a:t>Is deception a form of communication competence?  Should people practice being better deceivers?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smtClean="0"/>
              <a:t>Ethical questions related to the use of threats and fear appeals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76400"/>
            <a:ext cx="4876800" cy="41148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400" dirty="0" smtClean="0"/>
              <a:t>Is the use of threats ever ethically justifiable?</a:t>
            </a:r>
          </a:p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400" dirty="0" smtClean="0"/>
              <a:t>Is the use of fear appeals ever ethically justifiable and, if so, under what conditions or circumstances?</a:t>
            </a:r>
          </a:p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sz="2400" dirty="0" smtClean="0"/>
              <a:t>Cartoon boy (Saatchi &amp; Saatchi):</a:t>
            </a:r>
          </a:p>
        </p:txBody>
      </p:sp>
      <p:pic>
        <p:nvPicPr>
          <p:cNvPr id="25604" name="Picture 2" descr="pa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2819400"/>
            <a:ext cx="18859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3600" dirty="0" smtClean="0"/>
              <a:t>A culture of fear?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95400"/>
            <a:ext cx="4854575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/>
              <a:t>Barry </a:t>
            </a:r>
            <a:r>
              <a:rPr lang="en-US" sz="2400" dirty="0" err="1" smtClean="0"/>
              <a:t>Glassner</a:t>
            </a:r>
            <a:r>
              <a:rPr lang="en-US" sz="2400" dirty="0" smtClean="0"/>
              <a:t>, a sociology professor at USC, claims people are bombarded with fear appeals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Fear of terrorism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Fear of immigrants taking jobs, jobs being outsourced overseas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Fear of exotic diseases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Fear of ailments that require prescription drugs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Fear of crime, violence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Fear of lack of health care coverage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Fear of Social Security cuts</a:t>
            </a:r>
          </a:p>
          <a:p>
            <a:pPr lvl="1">
              <a:lnSpc>
                <a:spcPct val="80000"/>
              </a:lnSpc>
            </a:pPr>
            <a:endParaRPr lang="en-US" sz="2000" dirty="0" smtClean="0"/>
          </a:p>
        </p:txBody>
      </p:sp>
      <p:pic>
        <p:nvPicPr>
          <p:cNvPr id="26628" name="Picture 8" descr="fear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2133600"/>
            <a:ext cx="261461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Ethical questions related to using emotional appeals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5289550" cy="5257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400" smtClean="0"/>
              <a:t>Is playing on another’s emotions ethically defensible?</a:t>
            </a:r>
          </a:p>
          <a:p>
            <a:pPr>
              <a:buFont typeface="Monotype Sorts" pitchFamily="2" charset="2"/>
              <a:buChar char="u"/>
            </a:pPr>
            <a:r>
              <a:rPr lang="en-US" sz="2400" smtClean="0"/>
              <a:t>Are some types of emotional appeals better, or more ethically defensible than others?</a:t>
            </a:r>
          </a:p>
        </p:txBody>
      </p:sp>
      <p:pic>
        <p:nvPicPr>
          <p:cNvPr id="27652" name="Picture 2" descr="mdgir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733800"/>
            <a:ext cx="180975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Ethical questions related to the use of ingratiation?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6232525" cy="5257800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dirty="0" smtClean="0"/>
              <a:t>Is ingratiation an unethical strategy, or an honest acknowledgement of the way things work?</a:t>
            </a:r>
          </a:p>
          <a:p>
            <a:pPr>
              <a:buFont typeface="Monotype Sorts" pitchFamily="2" charset="2"/>
              <a:buChar char="u"/>
            </a:pPr>
            <a:r>
              <a:rPr lang="en-US" sz="2000" dirty="0" smtClean="0"/>
              <a:t>Research by Ronald </a:t>
            </a:r>
            <a:r>
              <a:rPr lang="en-US" sz="2000" dirty="0" err="1" smtClean="0"/>
              <a:t>Deluga</a:t>
            </a:r>
            <a:r>
              <a:rPr lang="en-US" sz="2000" dirty="0" smtClean="0"/>
              <a:t> shows ingratiating employees enjoy a 5% advantage when it comes to employee performance reviews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1" descr="pm30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00" y="1600200"/>
            <a:ext cx="17907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5" descr="pm32-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7158038" y="3048000"/>
            <a:ext cx="1557337" cy="1570038"/>
          </a:xfrm>
          <a:noFill/>
        </p:spPr>
      </p:pic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Ethics and visual persuasion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295400"/>
            <a:ext cx="22860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/>
              <a:t>Philip Morris spends twice as much promoting its philanthropy as it does on philanthropy itself.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Kraft/Philip Morris ad on food relief in Kosovo</a:t>
            </a:r>
          </a:p>
        </p:txBody>
      </p:sp>
      <p:pic>
        <p:nvPicPr>
          <p:cNvPr id="32774" name="Picture 8" descr="pm36-0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7258050" y="4495800"/>
            <a:ext cx="1828800" cy="1371600"/>
          </a:xfrm>
          <a:noFill/>
        </p:spPr>
      </p:pic>
      <p:sp>
        <p:nvSpPr>
          <p:cNvPr id="32775" name="Text Box 12"/>
          <p:cNvSpPr txBox="1">
            <a:spLocks noChangeArrowheads="1"/>
          </p:cNvSpPr>
          <p:nvPr/>
        </p:nvSpPr>
        <p:spPr bwMode="auto">
          <a:xfrm>
            <a:off x="4038600" y="2057400"/>
            <a:ext cx="2667000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1">
                <a:latin typeface="Arial" pitchFamily="34" charset="0"/>
              </a:rPr>
              <a:t>Voice-Over: “In 1998 thousands of families were forced to flee the tragedy in Kosovo. We, at the Philip Morris Companies, felt we needed to do something to help so we sent 5 tons of food.”</a:t>
            </a:r>
            <a:endParaRPr lang="en-US" sz="1400" i="1">
              <a:latin typeface="Arial" pitchFamily="34" charset="0"/>
            </a:endParaRPr>
          </a:p>
          <a:p>
            <a:endParaRPr lang="en-US" sz="1400" i="1">
              <a:latin typeface="Arial" pitchFamily="34" charset="0"/>
            </a:endParaRPr>
          </a:p>
          <a:p>
            <a:r>
              <a:rPr lang="en-US" sz="1600" i="1">
                <a:latin typeface="Arial" pitchFamily="34" charset="0"/>
              </a:rPr>
              <a:t>“For more than 40 years the Philip Morris Companies have been one of the largest corporate contributors to disaster relief efforts in the United States and abroad.”</a:t>
            </a:r>
          </a:p>
          <a:p>
            <a:endParaRPr lang="en-US" sz="1600">
              <a:latin typeface="Arial" pitchFamily="34" charset="0"/>
            </a:endParaRPr>
          </a:p>
          <a:p>
            <a:endParaRPr lang="en-US" sz="160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The camera does lie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295400"/>
            <a:ext cx="4953000" cy="5257800"/>
          </a:xfrm>
        </p:spPr>
        <p:txBody>
          <a:bodyPr/>
          <a:lstStyle/>
          <a:p>
            <a:r>
              <a:rPr lang="en-US" sz="2400" smtClean="0"/>
              <a:t>The documentary quality of photographs and video footage makes people think these are “objective,” “impartial” representations of reality.</a:t>
            </a:r>
          </a:p>
        </p:txBody>
      </p:sp>
      <p:sp>
        <p:nvSpPr>
          <p:cNvPr id="33796" name="Text Box 11"/>
          <p:cNvSpPr txBox="1">
            <a:spLocks noChangeArrowheads="1"/>
          </p:cNvSpPr>
          <p:nvPr/>
        </p:nvSpPr>
        <p:spPr bwMode="auto">
          <a:xfrm>
            <a:off x="2057400" y="5867400"/>
            <a:ext cx="45720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Arial" pitchFamily="34" charset="0"/>
              </a:rPr>
              <a:t>The Vanishing Commissar:</a:t>
            </a:r>
            <a:r>
              <a:rPr lang="en-US" sz="1400">
                <a:latin typeface="Arial" pitchFamily="34" charset="0"/>
              </a:rPr>
              <a:t> Josef Stalin with and without Nikolai Yezhov.  Yezhov, the commissar of water, was cropped out of this photo after he was executed in 1940.</a:t>
            </a:r>
          </a:p>
        </p:txBody>
      </p:sp>
      <p:pic>
        <p:nvPicPr>
          <p:cNvPr id="33797" name="Picture 12" descr="yezhov1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343400"/>
            <a:ext cx="2286000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15" descr="yezhov2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4343400"/>
            <a:ext cx="2286000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Rectangle 16"/>
          <p:cNvSpPr>
            <a:spLocks noChangeArrowheads="1"/>
          </p:cNvSpPr>
          <p:nvPr/>
        </p:nvSpPr>
        <p:spPr bwMode="auto">
          <a:xfrm>
            <a:off x="7010400" y="4724400"/>
            <a:ext cx="17526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pitchFamily="34" charset="0"/>
              </a:rPr>
              <a:t>Can you spot the fake photos?</a:t>
            </a:r>
          </a:p>
          <a:p>
            <a:r>
              <a:rPr lang="en-US" sz="1400">
                <a:latin typeface="Arial" pitchFamily="34" charset="0"/>
              </a:rPr>
              <a:t>http://www.autodesk.com/eng/etc/fake_or_foto/quiz.html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sz="3600" smtClean="0"/>
              <a:t>Ethical of subliminal persuasion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2074863"/>
            <a:ext cx="4492625" cy="4283075"/>
          </a:xfrm>
        </p:spPr>
        <p:txBody>
          <a:bodyPr/>
          <a:lstStyle/>
          <a:p>
            <a:pPr>
              <a:buFont typeface="Monotype Sorts" pitchFamily="2" charset="2"/>
              <a:buChar char="u"/>
            </a:pPr>
            <a:r>
              <a:rPr lang="en-US" sz="2000" smtClean="0"/>
              <a:t>Should subliminal messages be allowed and, if so, should they be regulated by the government or some other institution?</a:t>
            </a:r>
            <a:br>
              <a:rPr lang="en-US" sz="2000" smtClean="0"/>
            </a:br>
            <a:endParaRPr lang="en-US" sz="2000" smtClean="0"/>
          </a:p>
        </p:txBody>
      </p:sp>
      <p:pic>
        <p:nvPicPr>
          <p:cNvPr id="34820" name="Picture 11" descr="j0158331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248400" y="5181600"/>
            <a:ext cx="1600200" cy="1436688"/>
          </a:xfrm>
          <a:noFill/>
        </p:spPr>
      </p:pic>
      <p:pic>
        <p:nvPicPr>
          <p:cNvPr id="34821" name="Picture 15" descr="TV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038600" y="5029200"/>
            <a:ext cx="2132013" cy="1514475"/>
          </a:xfrm>
          <a:noFill/>
        </p:spPr>
      </p:pic>
      <p:pic>
        <p:nvPicPr>
          <p:cNvPr id="34822" name="Picture 17" descr="smirnoff2"/>
          <p:cNvPicPr>
            <a:picLocks noChangeAspect="1" noChangeArrowheads="1"/>
          </p:cNvPicPr>
          <p:nvPr/>
        </p:nvPicPr>
        <p:blipFill>
          <a:blip r:embed="rId5"/>
          <a:srcRect b="13120"/>
          <a:stretch>
            <a:fillRect/>
          </a:stretch>
        </p:blipFill>
        <p:spPr bwMode="auto">
          <a:xfrm>
            <a:off x="5638800" y="1981200"/>
            <a:ext cx="2282825" cy="271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Bits and bytes design template</Template>
  <TotalTime>2941</TotalTime>
  <Words>1643</Words>
  <Application>Microsoft Office PowerPoint</Application>
  <PresentationFormat>On-screen Show (4:3)</PresentationFormat>
  <Paragraphs>174</Paragraphs>
  <Slides>29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Bits and bytes design template</vt:lpstr>
      <vt:lpstr>Microsoft Office Word 97 - 2003 Document</vt:lpstr>
      <vt:lpstr>Ethics and Communication (Persuasion)</vt:lpstr>
      <vt:lpstr>Ethical issues are bound up in the use of communication</vt:lpstr>
      <vt:lpstr>Many persuasion texts ignore the subject of ethics entirely!</vt:lpstr>
      <vt:lpstr>Is persuasion in general unethical?</vt:lpstr>
      <vt:lpstr>Another view of ethics and persuasion</vt:lpstr>
      <vt:lpstr>The motives color the means</vt:lpstr>
      <vt:lpstr>Ethics of central versus peripheral processing</vt:lpstr>
      <vt:lpstr>Ethical questions that can’t be answered</vt:lpstr>
      <vt:lpstr>Persuaders as Lovers</vt:lpstr>
      <vt:lpstr>Characteristics of Ethical Influence</vt:lpstr>
      <vt:lpstr>When is banning persuasion ethical?</vt:lpstr>
      <vt:lpstr>Free choice, free will</vt:lpstr>
      <vt:lpstr>Is the use of coercion ever be ethically justified?</vt:lpstr>
      <vt:lpstr>Ethical questions regarding source credibility</vt:lpstr>
      <vt:lpstr>Paid punditry: Government credibility and “planted” news </vt:lpstr>
      <vt:lpstr>More on paid punditry</vt:lpstr>
      <vt:lpstr>Ethical questions relating to receivers</vt:lpstr>
      <vt:lpstr>Alcohol and tobacco advertising in the inner city</vt:lpstr>
      <vt:lpstr>Marketing alcohol to underage drinkers</vt:lpstr>
      <vt:lpstr>Common criticisms of advertisers/marketers</vt:lpstr>
      <vt:lpstr>Responses to criticisms</vt:lpstr>
      <vt:lpstr>Ethical questions regarding the use of deception</vt:lpstr>
      <vt:lpstr>Ethical questions related to the use of threats and fear appeals</vt:lpstr>
      <vt:lpstr>A culture of fear?</vt:lpstr>
      <vt:lpstr>Ethical questions related to using emotional appeals</vt:lpstr>
      <vt:lpstr>Ethical questions related to the use of ingratiation?</vt:lpstr>
      <vt:lpstr>Ethics and visual persuasion</vt:lpstr>
      <vt:lpstr>The camera does lie</vt:lpstr>
      <vt:lpstr>Ethical of subliminal persuasion</vt:lpstr>
    </vt:vector>
  </TitlesOfParts>
  <Company>Cal State Fullerton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and Persuasion</dc:title>
  <dc:creator>Robert Gass</dc:creator>
  <cp:lastModifiedBy>stdc_lp</cp:lastModifiedBy>
  <cp:revision>78</cp:revision>
  <dcterms:created xsi:type="dcterms:W3CDTF">1997-05-14T17:20:40Z</dcterms:created>
  <dcterms:modified xsi:type="dcterms:W3CDTF">2014-07-22T05:21:02Z</dcterms:modified>
</cp:coreProperties>
</file>