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7" r:id="rId3"/>
    <p:sldId id="258" r:id="rId4"/>
    <p:sldId id="259" r:id="rId5"/>
    <p:sldId id="260" r:id="rId6"/>
    <p:sldId id="261" r:id="rId7"/>
    <p:sldId id="262" r:id="rId8"/>
    <p:sldId id="263" r:id="rId9"/>
    <p:sldId id="271" r:id="rId10"/>
    <p:sldId id="273" r:id="rId11"/>
    <p:sldId id="264" r:id="rId12"/>
    <p:sldId id="272" r:id="rId13"/>
    <p:sldId id="274" r:id="rId14"/>
    <p:sldId id="277" r:id="rId15"/>
    <p:sldId id="278" r:id="rId16"/>
    <p:sldId id="275" r:id="rId17"/>
    <p:sldId id="276" r:id="rId18"/>
    <p:sldId id="265" r:id="rId19"/>
    <p:sldId id="266" r:id="rId20"/>
    <p:sldId id="267" r:id="rId21"/>
    <p:sldId id="268" r:id="rId22"/>
    <p:sldId id="269" r:id="rId23"/>
    <p:sldId id="270" r:id="rId24"/>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Tahoma" pitchFamily="34" charset="0"/>
        <a:ea typeface="+mn-ea"/>
        <a:cs typeface="Arial" charset="0"/>
      </a:defRPr>
    </a:lvl1pPr>
    <a:lvl2pPr marL="457200" algn="r" rtl="1" fontAlgn="base">
      <a:spcBef>
        <a:spcPct val="0"/>
      </a:spcBef>
      <a:spcAft>
        <a:spcPct val="0"/>
      </a:spcAft>
      <a:defRPr kern="1200">
        <a:solidFill>
          <a:schemeClr val="tx1"/>
        </a:solidFill>
        <a:latin typeface="Tahoma" pitchFamily="34" charset="0"/>
        <a:ea typeface="+mn-ea"/>
        <a:cs typeface="Arial" charset="0"/>
      </a:defRPr>
    </a:lvl2pPr>
    <a:lvl3pPr marL="914400" algn="r" rtl="1" fontAlgn="base">
      <a:spcBef>
        <a:spcPct val="0"/>
      </a:spcBef>
      <a:spcAft>
        <a:spcPct val="0"/>
      </a:spcAft>
      <a:defRPr kern="1200">
        <a:solidFill>
          <a:schemeClr val="tx1"/>
        </a:solidFill>
        <a:latin typeface="Tahoma" pitchFamily="34" charset="0"/>
        <a:ea typeface="+mn-ea"/>
        <a:cs typeface="Arial" charset="0"/>
      </a:defRPr>
    </a:lvl3pPr>
    <a:lvl4pPr marL="1371600" algn="r" rtl="1" fontAlgn="base">
      <a:spcBef>
        <a:spcPct val="0"/>
      </a:spcBef>
      <a:spcAft>
        <a:spcPct val="0"/>
      </a:spcAft>
      <a:defRPr kern="1200">
        <a:solidFill>
          <a:schemeClr val="tx1"/>
        </a:solidFill>
        <a:latin typeface="Tahoma" pitchFamily="34" charset="0"/>
        <a:ea typeface="+mn-ea"/>
        <a:cs typeface="Arial" charset="0"/>
      </a:defRPr>
    </a:lvl4pPr>
    <a:lvl5pPr marL="1828800" algn="r" rtl="1"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79468" autoAdjust="0"/>
    <p:restoredTop sz="94624" autoAdjust="0"/>
  </p:normalViewPr>
  <p:slideViewPr>
    <p:cSldViewPr>
      <p:cViewPr varScale="1">
        <p:scale>
          <a:sx n="51" d="100"/>
          <a:sy n="51" d="100"/>
        </p:scale>
        <p:origin x="-8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124930" name="Group 2"/>
          <p:cNvGrpSpPr>
            <a:grpSpLocks/>
          </p:cNvGrpSpPr>
          <p:nvPr/>
        </p:nvGrpSpPr>
        <p:grpSpPr bwMode="auto">
          <a:xfrm>
            <a:off x="3800475" y="1789113"/>
            <a:ext cx="5340350" cy="5056187"/>
            <a:chOff x="2394" y="1127"/>
            <a:chExt cx="3364" cy="3185"/>
          </a:xfrm>
        </p:grpSpPr>
        <p:sp>
          <p:nvSpPr>
            <p:cNvPr id="124931"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2"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4933"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4"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35"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6"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7"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8"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39"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40"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1"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2"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24943"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24944"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5"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6"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7"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8"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49"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0"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1"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24952"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3"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4"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5"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24956"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4957"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24958"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59"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4960"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24961"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4962"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4963"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24964"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24965" name="Rectangle 37"/>
          <p:cNvSpPr>
            <a:spLocks noGrp="1" noChangeArrowheads="1"/>
          </p:cNvSpPr>
          <p:nvPr>
            <p:ph type="dt" sz="half" idx="2"/>
          </p:nvPr>
        </p:nvSpPr>
        <p:spPr/>
        <p:txBody>
          <a:bodyPr/>
          <a:lstStyle>
            <a:lvl1pPr>
              <a:defRPr/>
            </a:lvl1pPr>
          </a:lstStyle>
          <a:p>
            <a:endParaRPr lang="en-US"/>
          </a:p>
        </p:txBody>
      </p:sp>
      <p:sp>
        <p:nvSpPr>
          <p:cNvPr id="124966" name="Rectangle 38"/>
          <p:cNvSpPr>
            <a:spLocks noGrp="1" noChangeArrowheads="1"/>
          </p:cNvSpPr>
          <p:nvPr>
            <p:ph type="ftr" sz="quarter" idx="3"/>
          </p:nvPr>
        </p:nvSpPr>
        <p:spPr/>
        <p:txBody>
          <a:bodyPr/>
          <a:lstStyle>
            <a:lvl1pPr>
              <a:defRPr/>
            </a:lvl1pPr>
          </a:lstStyle>
          <a:p>
            <a:endParaRPr lang="en-US"/>
          </a:p>
        </p:txBody>
      </p:sp>
      <p:sp>
        <p:nvSpPr>
          <p:cNvPr id="124967"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effectLst/>
              </a:defRPr>
            </a:lvl1pPr>
          </a:lstStyle>
          <a:p>
            <a:r>
              <a:rPr lang="en-US"/>
              <a:t>Click to edit Master subtitle style</a:t>
            </a:r>
          </a:p>
        </p:txBody>
      </p:sp>
      <p:sp>
        <p:nvSpPr>
          <p:cNvPr id="124968" name="Rectangle 40"/>
          <p:cNvSpPr>
            <a:spLocks noGrp="1" noChangeArrowheads="1"/>
          </p:cNvSpPr>
          <p:nvPr>
            <p:ph type="ctrTitle"/>
          </p:nvPr>
        </p:nvSpPr>
        <p:spPr>
          <a:xfrm>
            <a:off x="685800" y="1768475"/>
            <a:ext cx="7772400" cy="1736725"/>
          </a:xfrm>
        </p:spPr>
        <p:txBody>
          <a:bodyPr anchor="b" anchorCtr="1"/>
          <a:lstStyle>
            <a:lvl1pPr>
              <a:defRPr sz="4400">
                <a:effectLst/>
              </a:defRPr>
            </a:lvl1pPr>
          </a:lstStyle>
          <a:p>
            <a:r>
              <a:rPr lang="en-US"/>
              <a:t>Click to edit Master title style</a:t>
            </a:r>
          </a:p>
        </p:txBody>
      </p:sp>
      <p:sp>
        <p:nvSpPr>
          <p:cNvPr id="124969" name="Rectangle 41"/>
          <p:cNvSpPr>
            <a:spLocks noGrp="1" noChangeArrowheads="1"/>
          </p:cNvSpPr>
          <p:nvPr>
            <p:ph type="sldNum" sz="quarter" idx="4"/>
          </p:nvPr>
        </p:nvSpPr>
        <p:spPr/>
        <p:txBody>
          <a:bodyPr/>
          <a:lstStyle>
            <a:lvl1pPr>
              <a:defRPr/>
            </a:lvl1pPr>
          </a:lstStyle>
          <a:p>
            <a:fld id="{001DFB99-E5D9-4B27-8A05-DF68488FDE3C}" type="slidenum">
              <a:rPr lang="ar-SA"/>
              <a:pPr/>
              <a:t>‹#›</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24968"/>
                                        </p:tgtEl>
                                        <p:attrNameLst>
                                          <p:attrName>style.visibility</p:attrName>
                                        </p:attrNameLst>
                                      </p:cBhvr>
                                      <p:to>
                                        <p:strVal val="visible"/>
                                      </p:to>
                                    </p:set>
                                    <p:anim calcmode="lin" valueType="num">
                                      <p:cBhvr>
                                        <p:cTn id="7" dur="500" fill="hold"/>
                                        <p:tgtEl>
                                          <p:spTgt spid="124968"/>
                                        </p:tgtEl>
                                        <p:attrNameLst>
                                          <p:attrName>ppt_w</p:attrName>
                                        </p:attrNameLst>
                                      </p:cBhvr>
                                      <p:tavLst>
                                        <p:tav tm="0">
                                          <p:val>
                                            <p:fltVal val="0"/>
                                          </p:val>
                                        </p:tav>
                                        <p:tav tm="100000">
                                          <p:val>
                                            <p:strVal val="#ppt_w"/>
                                          </p:val>
                                        </p:tav>
                                      </p:tavLst>
                                    </p:anim>
                                    <p:anim calcmode="lin" valueType="num">
                                      <p:cBhvr>
                                        <p:cTn id="8" dur="500" fill="hold"/>
                                        <p:tgtEl>
                                          <p:spTgt spid="124968"/>
                                        </p:tgtEl>
                                        <p:attrNameLst>
                                          <p:attrName>ppt_h</p:attrName>
                                        </p:attrNameLst>
                                      </p:cBhvr>
                                      <p:tavLst>
                                        <p:tav tm="0">
                                          <p:val>
                                            <p:fltVal val="0"/>
                                          </p:val>
                                        </p:tav>
                                        <p:tav tm="100000">
                                          <p:val>
                                            <p:strVal val="#ppt_h"/>
                                          </p:val>
                                        </p:tav>
                                      </p:tavLst>
                                    </p:anim>
                                    <p:animEffect transition="in" filter="fade">
                                      <p:cBhvr>
                                        <p:cTn id="9" dur="500"/>
                                        <p:tgtEl>
                                          <p:spTgt spid="12496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4967">
                                            <p:txEl>
                                              <p:pRg st="0" end="0"/>
                                            </p:txEl>
                                          </p:spTgt>
                                        </p:tgtEl>
                                        <p:attrNameLst>
                                          <p:attrName>style.visibility</p:attrName>
                                        </p:attrNameLst>
                                      </p:cBhvr>
                                      <p:to>
                                        <p:strVal val="visible"/>
                                      </p:to>
                                    </p:set>
                                    <p:animEffect transition="in" filter="fade">
                                      <p:cBhvr>
                                        <p:cTn id="14" dur="1000">
                                          <p:stCondLst>
                                            <p:cond delay="0"/>
                                          </p:stCondLst>
                                        </p:cTn>
                                        <p:tgtEl>
                                          <p:spTgt spid="1249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67" grpId="0" build="p">
        <p:tmplLst>
          <p:tmpl lvl="1">
            <p:tnLst>
              <p:par>
                <p:cTn presetID="10" presetClass="entr" presetSubtype="0" fill="hold" nodeType="clickEffect">
                  <p:stCondLst>
                    <p:cond delay="0"/>
                  </p:stCondLst>
                  <p:childTnLst>
                    <p:set>
                      <p:cBhvr>
                        <p:cTn dur="1" fill="hold">
                          <p:stCondLst>
                            <p:cond delay="0"/>
                          </p:stCondLst>
                        </p:cTn>
                        <p:tgtEl>
                          <p:spTgt spid="124967"/>
                        </p:tgtEl>
                        <p:attrNameLst>
                          <p:attrName>style.visibility</p:attrName>
                        </p:attrNameLst>
                      </p:cBhvr>
                      <p:to>
                        <p:strVal val="visible"/>
                      </p:to>
                    </p:set>
                    <p:animEffect transition="in" filter="fade">
                      <p:cBhvr>
                        <p:cTn dur="1000">
                          <p:stCondLst>
                            <p:cond delay="0"/>
                          </p:stCondLst>
                        </p:cTn>
                        <p:tgtEl>
                          <p:spTgt spid="124967"/>
                        </p:tgtEl>
                      </p:cBhvr>
                    </p:animEffect>
                  </p:childTnLst>
                </p:cTn>
              </p:par>
            </p:tnLst>
          </p:tmpl>
        </p:tmplLst>
      </p:bldP>
      <p:bldP spid="12496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B6F09D-9C7F-4426-ABA5-16A5D882DCBD}" type="slidenum">
              <a:rPr lang="ar-SA"/>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C46A10-974E-4532-BC05-F6D1A9C4467A}" type="slidenum">
              <a:rPr lang="ar-SA"/>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AD72DB4-75D9-4468-8A0B-F340DDE5134C}" type="slidenum">
              <a:rPr lang="ar-SA"/>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4A61FBE-DBBF-4572-AA3E-6B31BC8E1B8A}" type="slidenum">
              <a:rPr lang="ar-SA"/>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C6056E9-847C-4466-8C38-B591F58427E6}" type="slidenum">
              <a:rPr lang="ar-SA"/>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2B2B22E-79D3-4355-8973-6CFFBC3D078F}" type="slidenum">
              <a:rPr lang="ar-SA"/>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ACA0D1C-F0C2-40BB-86EC-F819432F1894}" type="slidenum">
              <a:rPr lang="ar-SA"/>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5FF0D3-CFAA-4E40-AEEE-CDC9AEE16BA0}" type="slidenum">
              <a:rPr lang="ar-SA"/>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054963-8E4A-465E-8F1B-55EBE550C052}" type="slidenum">
              <a:rPr lang="ar-SA"/>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C1840C-157C-4B49-A66F-616893AA68AA}" type="slidenum">
              <a:rPr lang="ar-SA"/>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30725"/>
          </a:xfrm>
        </p:spPr>
        <p:txBody>
          <a:bodyPr/>
          <a:lstStyle/>
          <a:p>
            <a:endParaRPr lang="en-US"/>
          </a:p>
        </p:txBody>
      </p:sp>
      <p:sp>
        <p:nvSpPr>
          <p:cNvPr id="4" name="Date Placeholder 3"/>
          <p:cNvSpPr>
            <a:spLocks noGrp="1"/>
          </p:cNvSpPr>
          <p:nvPr>
            <p:ph type="dt" sz="half" idx="10"/>
          </p:nvPr>
        </p:nvSpPr>
        <p:spPr>
          <a:xfrm>
            <a:off x="457200" y="6278563"/>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78563"/>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78563"/>
            <a:ext cx="2133600" cy="457200"/>
          </a:xfrm>
        </p:spPr>
        <p:txBody>
          <a:bodyPr/>
          <a:lstStyle>
            <a:lvl1pPr>
              <a:defRPr/>
            </a:lvl1pPr>
          </a:lstStyle>
          <a:p>
            <a:fld id="{D4424ECC-3303-4009-AB04-34F20774815C}" type="slidenum">
              <a:rPr lang="ar-SA"/>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23906" name="Group 2"/>
          <p:cNvGrpSpPr>
            <a:grpSpLocks/>
          </p:cNvGrpSpPr>
          <p:nvPr/>
        </p:nvGrpSpPr>
        <p:grpSpPr bwMode="auto">
          <a:xfrm>
            <a:off x="3800475" y="1789113"/>
            <a:ext cx="5340350" cy="5056187"/>
            <a:chOff x="2394" y="1127"/>
            <a:chExt cx="3364" cy="3185"/>
          </a:xfrm>
        </p:grpSpPr>
        <p:sp>
          <p:nvSpPr>
            <p:cNvPr id="123907"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08"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3909"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0"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11"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2"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3"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4"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5"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16"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17"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18"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endParaRPr lang="en-US"/>
            </a:p>
          </p:txBody>
        </p:sp>
        <p:sp>
          <p:nvSpPr>
            <p:cNvPr id="123919"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23920"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1"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2"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3"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4"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5"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6"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7"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sp>
          <p:nvSpPr>
            <p:cNvPr id="123928"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29"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30"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31"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endParaRPr lang="en-US"/>
            </a:p>
          </p:txBody>
        </p:sp>
        <p:sp>
          <p:nvSpPr>
            <p:cNvPr id="123932"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3933"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endParaRPr lang="en-US"/>
            </a:p>
          </p:txBody>
        </p:sp>
        <p:sp>
          <p:nvSpPr>
            <p:cNvPr id="123934"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35"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endParaRPr lang="en-US"/>
            </a:p>
          </p:txBody>
        </p:sp>
        <p:sp>
          <p:nvSpPr>
            <p:cNvPr id="123936"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endParaRPr lang="en-US"/>
            </a:p>
          </p:txBody>
        </p:sp>
        <p:sp>
          <p:nvSpPr>
            <p:cNvPr id="123937"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endParaRPr lang="en-US"/>
            </a:p>
          </p:txBody>
        </p:sp>
        <p:sp>
          <p:nvSpPr>
            <p:cNvPr id="123938"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endParaRPr lang="en-US"/>
            </a:p>
          </p:txBody>
        </p:sp>
        <p:sp>
          <p:nvSpPr>
            <p:cNvPr id="123939"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endParaRPr lang="en-US"/>
            </a:p>
          </p:txBody>
        </p:sp>
        <p:sp>
          <p:nvSpPr>
            <p:cNvPr id="123940"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endParaRPr lang="en-US"/>
            </a:p>
          </p:txBody>
        </p:sp>
      </p:grpSp>
      <p:sp>
        <p:nvSpPr>
          <p:cNvPr id="123941"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3942"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3943"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vl1pPr>
          </a:lstStyle>
          <a:p>
            <a:endParaRPr lang="en-US"/>
          </a:p>
        </p:txBody>
      </p:sp>
      <p:sp>
        <p:nvSpPr>
          <p:cNvPr id="123944"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a:defRPr sz="1200"/>
            </a:lvl1pPr>
          </a:lstStyle>
          <a:p>
            <a:endParaRPr lang="en-US"/>
          </a:p>
        </p:txBody>
      </p:sp>
      <p:sp>
        <p:nvSpPr>
          <p:cNvPr id="123945"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vl1pPr>
          </a:lstStyle>
          <a:p>
            <a:fld id="{481A9F5D-891D-46B7-9085-0F34C802B172}" type="slidenum">
              <a:rPr lang="ar-SA"/>
              <a:pPr/>
              <a:t>‹#›</a:t>
            </a:fld>
            <a:endParaRPr lang="en-US"/>
          </a:p>
        </p:txBody>
      </p:sp>
    </p:spTree>
  </p:cSld>
  <p:clrMap bg1="dk2" tx1="lt1" bg2="dk1"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23941"/>
                                        </p:tgtEl>
                                        <p:attrNameLst>
                                          <p:attrName>style.visibility</p:attrName>
                                        </p:attrNameLst>
                                      </p:cBhvr>
                                      <p:to>
                                        <p:strVal val="visible"/>
                                      </p:to>
                                    </p:set>
                                    <p:anim calcmode="lin" valueType="num">
                                      <p:cBhvr>
                                        <p:cTn id="7" dur="500" fill="hold"/>
                                        <p:tgtEl>
                                          <p:spTgt spid="123941"/>
                                        </p:tgtEl>
                                        <p:attrNameLst>
                                          <p:attrName>ppt_w</p:attrName>
                                        </p:attrNameLst>
                                      </p:cBhvr>
                                      <p:tavLst>
                                        <p:tav tm="0">
                                          <p:val>
                                            <p:fltVal val="0"/>
                                          </p:val>
                                        </p:tav>
                                        <p:tav tm="100000">
                                          <p:val>
                                            <p:strVal val="#ppt_w"/>
                                          </p:val>
                                        </p:tav>
                                      </p:tavLst>
                                    </p:anim>
                                    <p:anim calcmode="lin" valueType="num">
                                      <p:cBhvr>
                                        <p:cTn id="8" dur="500" fill="hold"/>
                                        <p:tgtEl>
                                          <p:spTgt spid="123941"/>
                                        </p:tgtEl>
                                        <p:attrNameLst>
                                          <p:attrName>ppt_h</p:attrName>
                                        </p:attrNameLst>
                                      </p:cBhvr>
                                      <p:tavLst>
                                        <p:tav tm="0">
                                          <p:val>
                                            <p:fltVal val="0"/>
                                          </p:val>
                                        </p:tav>
                                        <p:tav tm="100000">
                                          <p:val>
                                            <p:strVal val="#ppt_h"/>
                                          </p:val>
                                        </p:tav>
                                      </p:tavLst>
                                    </p:anim>
                                    <p:animEffect transition="in" filter="fade">
                                      <p:cBhvr>
                                        <p:cTn id="9" dur="500"/>
                                        <p:tgtEl>
                                          <p:spTgt spid="12394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3942">
                                            <p:txEl>
                                              <p:pRg st="0" end="0"/>
                                            </p:txEl>
                                          </p:spTgt>
                                        </p:tgtEl>
                                        <p:attrNameLst>
                                          <p:attrName>style.visibility</p:attrName>
                                        </p:attrNameLst>
                                      </p:cBhvr>
                                      <p:to>
                                        <p:strVal val="visible"/>
                                      </p:to>
                                    </p:set>
                                    <p:animEffect transition="in" filter="fade">
                                      <p:cBhvr>
                                        <p:cTn id="14" dur="1000">
                                          <p:stCondLst>
                                            <p:cond delay="0"/>
                                          </p:stCondLst>
                                        </p:cTn>
                                        <p:tgtEl>
                                          <p:spTgt spid="123942">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3942">
                                            <p:txEl>
                                              <p:pRg st="1" end="1"/>
                                            </p:txEl>
                                          </p:spTgt>
                                        </p:tgtEl>
                                        <p:attrNameLst>
                                          <p:attrName>style.visibility</p:attrName>
                                        </p:attrNameLst>
                                      </p:cBhvr>
                                      <p:to>
                                        <p:strVal val="visible"/>
                                      </p:to>
                                    </p:set>
                                    <p:animEffect transition="in" filter="fade">
                                      <p:cBhvr>
                                        <p:cTn id="17" dur="1000">
                                          <p:stCondLst>
                                            <p:cond delay="0"/>
                                          </p:stCondLst>
                                        </p:cTn>
                                        <p:tgtEl>
                                          <p:spTgt spid="123942">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3942">
                                            <p:txEl>
                                              <p:pRg st="2" end="2"/>
                                            </p:txEl>
                                          </p:spTgt>
                                        </p:tgtEl>
                                        <p:attrNameLst>
                                          <p:attrName>style.visibility</p:attrName>
                                        </p:attrNameLst>
                                      </p:cBhvr>
                                      <p:to>
                                        <p:strVal val="visible"/>
                                      </p:to>
                                    </p:set>
                                    <p:animEffect transition="in" filter="fade">
                                      <p:cBhvr>
                                        <p:cTn id="20" dur="1000">
                                          <p:stCondLst>
                                            <p:cond delay="0"/>
                                          </p:stCondLst>
                                        </p:cTn>
                                        <p:tgtEl>
                                          <p:spTgt spid="12394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3942">
                                            <p:txEl>
                                              <p:pRg st="3" end="3"/>
                                            </p:txEl>
                                          </p:spTgt>
                                        </p:tgtEl>
                                        <p:attrNameLst>
                                          <p:attrName>style.visibility</p:attrName>
                                        </p:attrNameLst>
                                      </p:cBhvr>
                                      <p:to>
                                        <p:strVal val="visible"/>
                                      </p:to>
                                    </p:set>
                                    <p:animEffect transition="in" filter="fade">
                                      <p:cBhvr>
                                        <p:cTn id="23" dur="1000">
                                          <p:stCondLst>
                                            <p:cond delay="0"/>
                                          </p:stCondLst>
                                        </p:cTn>
                                        <p:tgtEl>
                                          <p:spTgt spid="123942">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3942">
                                            <p:txEl>
                                              <p:pRg st="4" end="4"/>
                                            </p:txEl>
                                          </p:spTgt>
                                        </p:tgtEl>
                                        <p:attrNameLst>
                                          <p:attrName>style.visibility</p:attrName>
                                        </p:attrNameLst>
                                      </p:cBhvr>
                                      <p:to>
                                        <p:strVal val="visible"/>
                                      </p:to>
                                    </p:set>
                                    <p:animEffect transition="in" filter="fade">
                                      <p:cBhvr>
                                        <p:cTn id="26" dur="1000">
                                          <p:stCondLst>
                                            <p:cond delay="0"/>
                                          </p:stCondLst>
                                        </p:cTn>
                                        <p:tgtEl>
                                          <p:spTgt spid="1239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41" grpId="0"/>
      <p:bldP spid="123942" grpId="0" build="p">
        <p:tmplLst>
          <p:tmpl lvl="1">
            <p:tnLst>
              <p:par>
                <p:cTn presetID="10" presetClass="entr" presetSubtype="0" fill="hold" nodeType="clickEffect">
                  <p:stCondLst>
                    <p:cond delay="0"/>
                  </p:stCondLst>
                  <p:childTnLst>
                    <p:set>
                      <p:cBhvr>
                        <p:cTn dur="1" fill="hold">
                          <p:stCondLst>
                            <p:cond delay="0"/>
                          </p:stCondLst>
                        </p:cTn>
                        <p:tgtEl>
                          <p:spTgt spid="123942"/>
                        </p:tgtEl>
                        <p:attrNameLst>
                          <p:attrName>style.visibility</p:attrName>
                        </p:attrNameLst>
                      </p:cBhvr>
                      <p:to>
                        <p:strVal val="visible"/>
                      </p:to>
                    </p:set>
                    <p:animEffect transition="in" filter="fade">
                      <p:cBhvr>
                        <p:cTn dur="1000">
                          <p:stCondLst>
                            <p:cond delay="0"/>
                          </p:stCondLst>
                        </p:cTn>
                        <p:tgtEl>
                          <p:spTgt spid="12394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23942"/>
                        </p:tgtEl>
                        <p:attrNameLst>
                          <p:attrName>style.visibility</p:attrName>
                        </p:attrNameLst>
                      </p:cBhvr>
                      <p:to>
                        <p:strVal val="visible"/>
                      </p:to>
                    </p:set>
                    <p:animEffect transition="in" filter="fade">
                      <p:cBhvr>
                        <p:cTn dur="1000">
                          <p:stCondLst>
                            <p:cond delay="0"/>
                          </p:stCondLst>
                        </p:cTn>
                        <p:tgtEl>
                          <p:spTgt spid="12394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23942"/>
                        </p:tgtEl>
                        <p:attrNameLst>
                          <p:attrName>style.visibility</p:attrName>
                        </p:attrNameLst>
                      </p:cBhvr>
                      <p:to>
                        <p:strVal val="visible"/>
                      </p:to>
                    </p:set>
                    <p:animEffect transition="in" filter="fade">
                      <p:cBhvr>
                        <p:cTn dur="1000">
                          <p:stCondLst>
                            <p:cond delay="0"/>
                          </p:stCondLst>
                        </p:cTn>
                        <p:tgtEl>
                          <p:spTgt spid="123942"/>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23942"/>
                        </p:tgtEl>
                        <p:attrNameLst>
                          <p:attrName>style.visibility</p:attrName>
                        </p:attrNameLst>
                      </p:cBhvr>
                      <p:to>
                        <p:strVal val="visible"/>
                      </p:to>
                    </p:set>
                    <p:animEffect transition="in" filter="fade">
                      <p:cBhvr>
                        <p:cTn dur="1000">
                          <p:stCondLst>
                            <p:cond delay="0"/>
                          </p:stCondLst>
                        </p:cTn>
                        <p:tgtEl>
                          <p:spTgt spid="123942"/>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23942"/>
                        </p:tgtEl>
                        <p:attrNameLst>
                          <p:attrName>style.visibility</p:attrName>
                        </p:attrNameLst>
                      </p:cBhvr>
                      <p:to>
                        <p:strVal val="visible"/>
                      </p:to>
                    </p:set>
                    <p:animEffect transition="in" filter="fade">
                      <p:cBhvr>
                        <p:cTn dur="1000">
                          <p:stCondLst>
                            <p:cond delay="0"/>
                          </p:stCondLst>
                        </p:cTn>
                        <p:tgtEl>
                          <p:spTgt spid="123942"/>
                        </p:tgtEl>
                      </p:cBhvr>
                    </p:animEffect>
                  </p:childTnLst>
                </p:cTn>
              </p:par>
            </p:tnLst>
          </p:tmpl>
        </p:tmplLst>
      </p:bldP>
    </p:bldLst>
  </p:timing>
  <p:txStyles>
    <p:titleStyle>
      <a:lvl1pPr algn="ctr" rtl="1" fontAlgn="base">
        <a:spcBef>
          <a:spcPct val="0"/>
        </a:spcBef>
        <a:spcAft>
          <a:spcPct val="0"/>
        </a:spcAft>
        <a:defRPr sz="3600" b="1">
          <a:solidFill>
            <a:schemeClr val="accent4">
              <a:lumMod val="10000"/>
            </a:schemeClr>
          </a:solidFill>
          <a:effectLst/>
          <a:latin typeface="+mj-lt"/>
          <a:ea typeface="+mj-ea"/>
          <a:cs typeface="+mj-cs"/>
        </a:defRPr>
      </a:lvl1pPr>
      <a:lvl2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r" rtl="1" fontAlgn="base">
        <a:spcBef>
          <a:spcPct val="20000"/>
        </a:spcBef>
        <a:spcAft>
          <a:spcPct val="0"/>
        </a:spcAft>
        <a:buClr>
          <a:schemeClr val="hlink"/>
        </a:buClr>
        <a:buSzPct val="65000"/>
        <a:buFont typeface="Wingdings" pitchFamily="2" charset="2"/>
        <a:buChar char="n"/>
        <a:defRPr sz="2400">
          <a:solidFill>
            <a:schemeClr val="accent4">
              <a:lumMod val="10000"/>
            </a:schemeClr>
          </a:solidFill>
          <a:effectLst/>
          <a:latin typeface="Arial" pitchFamily="34" charset="0"/>
          <a:ea typeface="+mn-ea"/>
          <a:cs typeface="Arial" pitchFamily="34" charset="0"/>
        </a:defRPr>
      </a:lvl1pPr>
      <a:lvl2pPr marL="742950" indent="-285750" algn="r" rtl="1" fontAlgn="base">
        <a:spcBef>
          <a:spcPct val="20000"/>
        </a:spcBef>
        <a:spcAft>
          <a:spcPct val="0"/>
        </a:spcAft>
        <a:buClr>
          <a:schemeClr val="tx1"/>
        </a:buClr>
        <a:buSzPct val="65000"/>
        <a:buFont typeface="Wingdings" pitchFamily="2" charset="2"/>
        <a:buChar char="n"/>
        <a:defRPr sz="2400">
          <a:solidFill>
            <a:schemeClr val="accent4">
              <a:lumMod val="10000"/>
            </a:schemeClr>
          </a:solidFill>
          <a:effectLst/>
          <a:latin typeface="Arial" pitchFamily="34" charset="0"/>
          <a:cs typeface="Arial" pitchFamily="34" charset="0"/>
        </a:defRPr>
      </a:lvl2pPr>
      <a:lvl3pPr marL="1143000" indent="-228600" algn="r" rtl="1" fontAlgn="base">
        <a:spcBef>
          <a:spcPct val="20000"/>
        </a:spcBef>
        <a:spcAft>
          <a:spcPct val="0"/>
        </a:spcAft>
        <a:buClr>
          <a:schemeClr val="accent2"/>
        </a:buClr>
        <a:buSzPct val="65000"/>
        <a:buFont typeface="Wingdings" pitchFamily="2" charset="2"/>
        <a:buChar char="n"/>
        <a:defRPr sz="2400">
          <a:solidFill>
            <a:schemeClr val="accent4">
              <a:lumMod val="10000"/>
            </a:schemeClr>
          </a:solidFill>
          <a:effectLst/>
          <a:latin typeface="Arial" pitchFamily="34" charset="0"/>
          <a:cs typeface="Arial" pitchFamily="34" charset="0"/>
        </a:defRPr>
      </a:lvl3pPr>
      <a:lvl4pPr marL="1600200" indent="-228600" algn="r" rtl="1" fontAlgn="base">
        <a:spcBef>
          <a:spcPct val="20000"/>
        </a:spcBef>
        <a:spcAft>
          <a:spcPct val="0"/>
        </a:spcAft>
        <a:buClr>
          <a:schemeClr val="tx1"/>
        </a:buClr>
        <a:buSzPct val="65000"/>
        <a:buFont typeface="Wingdings" pitchFamily="2" charset="2"/>
        <a:buChar char="n"/>
        <a:defRPr sz="2400">
          <a:solidFill>
            <a:schemeClr val="accent4">
              <a:lumMod val="10000"/>
            </a:schemeClr>
          </a:solidFill>
          <a:effectLst/>
          <a:latin typeface="Arial" pitchFamily="34" charset="0"/>
          <a:cs typeface="Arial" pitchFamily="34" charset="0"/>
        </a:defRPr>
      </a:lvl4pPr>
      <a:lvl5pPr marL="2057400" indent="-228600" algn="r" rtl="1" fontAlgn="base">
        <a:spcBef>
          <a:spcPct val="20000"/>
        </a:spcBef>
        <a:spcAft>
          <a:spcPct val="0"/>
        </a:spcAft>
        <a:buClr>
          <a:schemeClr val="folHlink"/>
        </a:buClr>
        <a:buSzPct val="65000"/>
        <a:buFont typeface="Wingdings" pitchFamily="2" charset="2"/>
        <a:buChar char="n"/>
        <a:defRPr sz="2400">
          <a:solidFill>
            <a:schemeClr val="accent4">
              <a:lumMod val="10000"/>
            </a:schemeClr>
          </a:solidFill>
          <a:effectLst/>
          <a:latin typeface="Arial" pitchFamily="34" charset="0"/>
          <a:cs typeface="Arial" pitchFamily="34" charset="0"/>
        </a:defRPr>
      </a:lvl5pPr>
      <a:lvl6pPr marL="2514600" indent="-228600" algn="r" rtl="1"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sz="7200" dirty="0"/>
              <a:t>Ethics in Islam</a:t>
            </a:r>
            <a:endParaRPr lang="en-US" sz="7200" dirty="0"/>
          </a:p>
        </p:txBody>
      </p:sp>
      <p:sp>
        <p:nvSpPr>
          <p:cNvPr id="2051" name="Rectangle 3"/>
          <p:cNvSpPr>
            <a:spLocks noGrp="1" noChangeArrowheads="1"/>
          </p:cNvSpPr>
          <p:nvPr>
            <p:ph type="subTitle" idx="1"/>
          </p:nvPr>
        </p:nvSpPr>
        <p:spPr>
          <a:xfrm>
            <a:off x="1371600" y="3886200"/>
            <a:ext cx="6400800" cy="1703388"/>
          </a:xfrm>
        </p:spPr>
        <p:txBody>
          <a:bodyPr/>
          <a:lstStyle/>
          <a:p>
            <a:pPr rtl="0"/>
            <a:r>
              <a:rPr lang="en-GB" sz="4800" dirty="0">
                <a:latin typeface="Arial"/>
              </a:rPr>
              <a:t>‘</a:t>
            </a:r>
            <a:r>
              <a:rPr lang="en-GB" sz="4800" dirty="0" err="1"/>
              <a:t>Ilm</a:t>
            </a:r>
            <a:r>
              <a:rPr lang="en-GB" sz="4800" dirty="0"/>
              <a:t> al-</a:t>
            </a:r>
            <a:r>
              <a:rPr lang="en-GB" sz="4800" dirty="0" err="1"/>
              <a:t>Akhlaq</a:t>
            </a:r>
            <a:endParaRPr lang="fa-IR" sz="4800" dirty="0"/>
          </a:p>
          <a:p>
            <a:pPr rtl="0"/>
            <a:r>
              <a:rPr lang="fa-IR" sz="4800" dirty="0"/>
              <a:t>علم الاخلاق</a:t>
            </a:r>
            <a:r>
              <a:rPr lang="fa-IR" sz="4400" dirty="0"/>
              <a:t> </a:t>
            </a:r>
            <a:endParaRPr lang="en-US" sz="4400" dirty="0"/>
          </a:p>
        </p:txBody>
      </p:sp>
      <p:sp>
        <p:nvSpPr>
          <p:cNvPr id="2058" name="Text Box 10"/>
          <p:cNvSpPr txBox="1">
            <a:spLocks noChangeArrowheads="1"/>
          </p:cNvSpPr>
          <p:nvPr/>
        </p:nvSpPr>
        <p:spPr bwMode="auto">
          <a:xfrm>
            <a:off x="4479925" y="852488"/>
            <a:ext cx="184150" cy="366712"/>
          </a:xfrm>
          <a:prstGeom prst="rect">
            <a:avLst/>
          </a:prstGeom>
          <a:noFill/>
          <a:ln w="9525">
            <a:noFill/>
            <a:miter lim="800000"/>
            <a:headEnd/>
            <a:tailEnd/>
          </a:ln>
          <a:effectLst/>
        </p:spPr>
        <p:txBody>
          <a:bodyPr wrap="none">
            <a:spAutoFit/>
          </a:bodyPr>
          <a:lstStyle/>
          <a:p>
            <a:endParaRPr lang="en-US"/>
          </a:p>
        </p:txBody>
      </p:sp>
      <p:pic>
        <p:nvPicPr>
          <p:cNvPr id="2059" name="Picture 11"/>
          <p:cNvPicPr>
            <a:picLocks noChangeAspect="1" noChangeArrowheads="1"/>
          </p:cNvPicPr>
          <p:nvPr/>
        </p:nvPicPr>
        <p:blipFill>
          <a:blip r:embed="rId2">
            <a:lum bright="-17000"/>
          </a:blip>
          <a:srcRect/>
          <a:stretch>
            <a:fillRect/>
          </a:stretch>
        </p:blipFill>
        <p:spPr bwMode="auto">
          <a:xfrm>
            <a:off x="1500166" y="357166"/>
            <a:ext cx="5929354" cy="2143116"/>
          </a:xfrm>
          <a:prstGeom prst="rect">
            <a:avLst/>
          </a:prstGeom>
          <a:noFill/>
          <a:ln w="9525">
            <a:noFill/>
            <a:miter lim="800000"/>
            <a:headEnd/>
            <a:tailEnd/>
          </a:ln>
          <a:effectLst>
            <a:innerShdw blurRad="63500" dist="50800" dir="16200000">
              <a:prstClr val="black">
                <a:alpha val="50000"/>
              </a:prstClr>
            </a:innerShdw>
          </a:effectLst>
          <a:scene3d>
            <a:camera prst="orthographicFront">
              <a:rot lat="294000" lon="0" rev="0"/>
            </a:camera>
            <a:lightRig rig="freezing" dir="t"/>
          </a:scene3d>
          <a:sp3d prstMaterial="matte"/>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GB" dirty="0" smtClean="0"/>
              <a:t>Connection ?</a:t>
            </a:r>
            <a:endParaRPr lang="en-US" dirty="0"/>
          </a:p>
        </p:txBody>
      </p:sp>
      <p:pic>
        <p:nvPicPr>
          <p:cNvPr id="5" name="Content Placeholder 4" descr="0260311008004.png"/>
          <p:cNvPicPr>
            <a:picLocks noGrp="1" noChangeAspect="1"/>
          </p:cNvPicPr>
          <p:nvPr>
            <p:ph idx="1"/>
          </p:nvPr>
        </p:nvPicPr>
        <p:blipFill>
          <a:blip r:embed="rId2"/>
          <a:stretch>
            <a:fillRect/>
          </a:stretch>
        </p:blipFill>
        <p:spPr>
          <a:xfrm>
            <a:off x="214282" y="1785926"/>
            <a:ext cx="8624923" cy="1814208"/>
          </a:xfr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GB" dirty="0"/>
              <a:t>Types of Knowledge</a:t>
            </a:r>
            <a:endParaRPr lang="en-US" dirty="0"/>
          </a:p>
        </p:txBody>
      </p:sp>
      <p:sp>
        <p:nvSpPr>
          <p:cNvPr id="128003" name="Rectangle 3"/>
          <p:cNvSpPr>
            <a:spLocks noGrp="1" noChangeArrowheads="1"/>
          </p:cNvSpPr>
          <p:nvPr>
            <p:ph type="body" idx="1"/>
          </p:nvPr>
        </p:nvSpPr>
        <p:spPr/>
        <p:txBody>
          <a:bodyPr/>
          <a:lstStyle/>
          <a:p>
            <a:pPr algn="l" rtl="0">
              <a:buFont typeface="Wingdings" pitchFamily="2" charset="2"/>
              <a:buNone/>
            </a:pPr>
            <a:r>
              <a:rPr lang="en-GB"/>
              <a:t>Then the Prophet, may God's benedictions be upon him and his family, declared, 'Verily knowledge consists of these three: the firm sign, the just duty and the established </a:t>
            </a:r>
            <a:r>
              <a:rPr lang="en-GB" i="1"/>
              <a:t>sunnah. </a:t>
            </a:r>
            <a:r>
              <a:rPr lang="en-GB"/>
              <a:t>All</a:t>
            </a:r>
            <a:r>
              <a:rPr lang="en-GB" i="1"/>
              <a:t> </a:t>
            </a:r>
            <a:r>
              <a:rPr lang="en-GB"/>
              <a:t>else is superfluous.</a:t>
            </a:r>
            <a:r>
              <a:rPr lang="en-GB">
                <a:latin typeface="Arial"/>
              </a:rPr>
              <a:t>’”</a:t>
            </a:r>
            <a:endParaRPr lang="en-GB"/>
          </a:p>
          <a:p>
            <a:pPr rtl="0">
              <a:buFont typeface="Wingdings" pitchFamily="2" charset="2"/>
              <a:buNone/>
            </a:pPr>
            <a:endParaRPr lang="en-GB" sz="1600"/>
          </a:p>
          <a:p>
            <a:pPr rtl="0">
              <a:buFont typeface="Wingdings" pitchFamily="2" charset="2"/>
              <a:buNone/>
            </a:pPr>
            <a:endParaRPr lang="en-GB" sz="1600"/>
          </a:p>
          <a:p>
            <a:pPr rtl="0">
              <a:buFont typeface="Wingdings" pitchFamily="2" charset="2"/>
              <a:buNone/>
            </a:pPr>
            <a:endParaRPr lang="en-GB" sz="1600"/>
          </a:p>
          <a:p>
            <a:pPr rtl="0">
              <a:buFont typeface="Wingdings" pitchFamily="2" charset="2"/>
              <a:buNone/>
            </a:pPr>
            <a:r>
              <a:rPr lang="en-GB" sz="1700"/>
              <a:t>Al-Kulayni: </a:t>
            </a:r>
            <a:r>
              <a:rPr lang="en-GB" sz="1700" i="1"/>
              <a:t>al-Kafi</a:t>
            </a:r>
            <a:r>
              <a:rPr lang="en-GB" sz="1700"/>
              <a:t>, i, "kitab fadl al-'ilm", "bab sifat al-'ilm wa fadluh", hadith no. 1.</a:t>
            </a:r>
            <a:r>
              <a:rPr lang="en-GB" sz="1600"/>
              <a:t> </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GB" sz="4000" dirty="0">
                <a:latin typeface="Arial" pitchFamily="34" charset="0"/>
                <a:cs typeface="Arial" pitchFamily="34" charset="0"/>
              </a:rPr>
              <a:t>Three Sciences</a:t>
            </a:r>
            <a:endParaRPr lang="en-US" sz="4000" dirty="0">
              <a:latin typeface="Arial" pitchFamily="34" charset="0"/>
              <a:cs typeface="Arial" pitchFamily="34" charset="0"/>
            </a:endParaRPr>
          </a:p>
        </p:txBody>
      </p:sp>
      <p:sp>
        <p:nvSpPr>
          <p:cNvPr id="129027" name="Rectangle 3"/>
          <p:cNvSpPr>
            <a:spLocks noGrp="1" noChangeArrowheads="1"/>
          </p:cNvSpPr>
          <p:nvPr>
            <p:ph type="body" idx="1"/>
          </p:nvPr>
        </p:nvSpPr>
        <p:spPr/>
        <p:txBody>
          <a:bodyPr/>
          <a:lstStyle/>
          <a:p>
            <a:pPr algn="l" rtl="0"/>
            <a:r>
              <a:rPr lang="en-GB" sz="3200" dirty="0"/>
              <a:t>The firm sign		</a:t>
            </a:r>
            <a:r>
              <a:rPr lang="en-GB" sz="3200" dirty="0" smtClean="0"/>
              <a:t>	</a:t>
            </a:r>
            <a:r>
              <a:rPr lang="en-GB" sz="3200" dirty="0"/>
              <a:t>	</a:t>
            </a:r>
            <a:r>
              <a:rPr lang="en-GB" sz="3200" dirty="0">
                <a:solidFill>
                  <a:schemeClr val="hlink"/>
                </a:solidFill>
              </a:rPr>
              <a:t>Beliefs</a:t>
            </a:r>
          </a:p>
          <a:p>
            <a:pPr algn="l" rtl="0">
              <a:buFont typeface="Wingdings" pitchFamily="2" charset="2"/>
              <a:buNone/>
            </a:pPr>
            <a:endParaRPr lang="en-GB" sz="3200" dirty="0">
              <a:solidFill>
                <a:schemeClr val="hlink"/>
              </a:solidFill>
            </a:endParaRPr>
          </a:p>
          <a:p>
            <a:pPr algn="l" rtl="0"/>
            <a:r>
              <a:rPr lang="en-GB" sz="3200" dirty="0"/>
              <a:t>The just duty		</a:t>
            </a:r>
            <a:r>
              <a:rPr lang="en-GB" sz="3200" dirty="0" smtClean="0"/>
              <a:t>	</a:t>
            </a:r>
            <a:r>
              <a:rPr lang="en-GB" sz="3200" dirty="0"/>
              <a:t>	</a:t>
            </a:r>
            <a:r>
              <a:rPr lang="en-GB" sz="3200" dirty="0">
                <a:solidFill>
                  <a:schemeClr val="hlink"/>
                </a:solidFill>
              </a:rPr>
              <a:t>Practices</a:t>
            </a:r>
          </a:p>
          <a:p>
            <a:pPr algn="l" rtl="0">
              <a:buFont typeface="Wingdings" pitchFamily="2" charset="2"/>
              <a:buNone/>
            </a:pPr>
            <a:endParaRPr lang="en-GB" sz="3200" dirty="0">
              <a:solidFill>
                <a:schemeClr val="hlink"/>
              </a:solidFill>
            </a:endParaRPr>
          </a:p>
          <a:p>
            <a:pPr algn="l" rtl="0"/>
            <a:r>
              <a:rPr lang="en-GB" sz="3200" dirty="0"/>
              <a:t>The established </a:t>
            </a:r>
            <a:r>
              <a:rPr lang="en-GB" sz="3200" i="1" dirty="0" err="1"/>
              <a:t>sunnah</a:t>
            </a:r>
            <a:r>
              <a:rPr lang="en-GB" sz="3200" i="1" dirty="0"/>
              <a:t>	</a:t>
            </a:r>
            <a:r>
              <a:rPr lang="en-GB" sz="3200" dirty="0">
                <a:solidFill>
                  <a:schemeClr val="hlink"/>
                </a:solidFill>
              </a:rPr>
              <a:t>Ethics</a:t>
            </a:r>
          </a:p>
          <a:p>
            <a:pPr algn="l" rtl="0">
              <a:buFont typeface="Wingdings" pitchFamily="2" charset="2"/>
              <a:buNone/>
            </a:pPr>
            <a:endParaRPr lang="en-US" sz="32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GB" dirty="0">
                <a:latin typeface="Engravers MT" pitchFamily="18" charset="0"/>
              </a:rPr>
              <a:t>Why Study Ethics?</a:t>
            </a:r>
            <a:endParaRPr lang="en-US" dirty="0">
              <a:latin typeface="Engravers MT" pitchFamily="18" charset="0"/>
            </a:endParaRPr>
          </a:p>
        </p:txBody>
      </p:sp>
      <p:sp>
        <p:nvSpPr>
          <p:cNvPr id="130051" name="Rectangle 3"/>
          <p:cNvSpPr>
            <a:spLocks noGrp="1" noChangeArrowheads="1"/>
          </p:cNvSpPr>
          <p:nvPr>
            <p:ph type="body" idx="1"/>
          </p:nvPr>
        </p:nvSpPr>
        <p:spPr/>
        <p:txBody>
          <a:bodyPr/>
          <a:lstStyle/>
          <a:p>
            <a:pPr algn="l" rtl="0"/>
            <a:r>
              <a:rPr lang="en-GB"/>
              <a:t>The Holy Prophet (SA) said:</a:t>
            </a:r>
          </a:p>
          <a:p>
            <a:pPr algn="l" rtl="0">
              <a:buFont typeface="Wingdings" pitchFamily="2" charset="2"/>
              <a:buNone/>
            </a:pPr>
            <a:r>
              <a:rPr lang="en-GB"/>
              <a:t>On the Day of Judgement, nothing more weighty than good conduct is placed in the Balance of every man.</a:t>
            </a:r>
          </a:p>
          <a:p>
            <a:pPr algn="l" rtl="0"/>
            <a:endParaRPr lang="en-GB"/>
          </a:p>
          <a:p>
            <a:pPr algn="l" rtl="0"/>
            <a:r>
              <a:rPr lang="en-GB"/>
              <a:t>Imam Baqir (AS) said:</a:t>
            </a:r>
          </a:p>
          <a:p>
            <a:pPr algn="l" rtl="0">
              <a:buFont typeface="Wingdings" pitchFamily="2" charset="2"/>
              <a:buNone/>
            </a:pPr>
            <a:r>
              <a:rPr lang="en-GB"/>
              <a:t>Indeed the most complete believers in faith are the ones best of conduct.</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GB">
                <a:latin typeface="Impact" pitchFamily="34" charset="0"/>
              </a:rPr>
              <a:t>Self-Recognition</a:t>
            </a:r>
            <a:endParaRPr lang="en-US">
              <a:latin typeface="Impact" pitchFamily="34" charset="0"/>
            </a:endParaRPr>
          </a:p>
        </p:txBody>
      </p:sp>
      <p:sp>
        <p:nvSpPr>
          <p:cNvPr id="131075" name="Rectangle 3"/>
          <p:cNvSpPr>
            <a:spLocks noGrp="1" noChangeArrowheads="1"/>
          </p:cNvSpPr>
          <p:nvPr>
            <p:ph type="body" idx="1"/>
          </p:nvPr>
        </p:nvSpPr>
        <p:spPr/>
        <p:txBody>
          <a:bodyPr/>
          <a:lstStyle/>
          <a:p>
            <a:pPr algn="l" rtl="0">
              <a:lnSpc>
                <a:spcPct val="90000"/>
              </a:lnSpc>
            </a:pPr>
            <a:r>
              <a:rPr lang="en-GB"/>
              <a:t>The Qur</a:t>
            </a:r>
            <a:r>
              <a:rPr lang="en-GB">
                <a:latin typeface="Arial"/>
              </a:rPr>
              <a:t>’</a:t>
            </a:r>
            <a:r>
              <a:rPr lang="en-GB"/>
              <a:t>an says:</a:t>
            </a:r>
          </a:p>
          <a:p>
            <a:pPr algn="l" rtl="0">
              <a:lnSpc>
                <a:spcPct val="90000"/>
              </a:lnSpc>
              <a:buFont typeface="Wingdings" pitchFamily="2" charset="2"/>
              <a:buNone/>
            </a:pPr>
            <a:r>
              <a:rPr lang="en-GB"/>
              <a:t>We will show them Our signs in the Universe and in their own </a:t>
            </a:r>
            <a:r>
              <a:rPr lang="en-GB">
                <a:solidFill>
                  <a:schemeClr val="tx2"/>
                </a:solidFill>
              </a:rPr>
              <a:t>selves</a:t>
            </a:r>
            <a:r>
              <a:rPr lang="en-GB"/>
              <a:t>, until it will become quite clear to them that it is the truth.</a:t>
            </a:r>
            <a:r>
              <a:rPr lang="en-US"/>
              <a:t> </a:t>
            </a:r>
            <a:endParaRPr lang="en-GB"/>
          </a:p>
          <a:p>
            <a:pPr rtl="0">
              <a:lnSpc>
                <a:spcPct val="90000"/>
              </a:lnSpc>
              <a:buFont typeface="Wingdings" pitchFamily="2" charset="2"/>
              <a:buNone/>
            </a:pPr>
            <a:r>
              <a:rPr lang="en-GB" sz="2400"/>
              <a:t>Qur</a:t>
            </a:r>
            <a:r>
              <a:rPr lang="en-GB" sz="2400">
                <a:latin typeface="Arial"/>
              </a:rPr>
              <a:t>’</a:t>
            </a:r>
            <a:r>
              <a:rPr lang="en-GB" sz="2400"/>
              <a:t>an: 41: 53.</a:t>
            </a:r>
          </a:p>
          <a:p>
            <a:pPr algn="l" rtl="0">
              <a:lnSpc>
                <a:spcPct val="90000"/>
              </a:lnSpc>
            </a:pPr>
            <a:r>
              <a:rPr lang="en-GB"/>
              <a:t>The Hadith by the Prophet (SA) says:</a:t>
            </a:r>
          </a:p>
          <a:p>
            <a:pPr algn="l" rtl="0">
              <a:lnSpc>
                <a:spcPct val="90000"/>
              </a:lnSpc>
              <a:buFont typeface="Wingdings" pitchFamily="2" charset="2"/>
              <a:buNone/>
            </a:pPr>
            <a:r>
              <a:rPr lang="en-GB"/>
              <a:t>He who knows his </a:t>
            </a:r>
            <a:r>
              <a:rPr lang="en-GB">
                <a:solidFill>
                  <a:schemeClr val="tx2"/>
                </a:solidFill>
              </a:rPr>
              <a:t>self</a:t>
            </a:r>
            <a:r>
              <a:rPr lang="en-GB"/>
              <a:t> knows his Lord.</a:t>
            </a:r>
          </a:p>
          <a:p>
            <a:pPr rtl="0">
              <a:lnSpc>
                <a:spcPct val="90000"/>
              </a:lnSpc>
              <a:buFont typeface="Wingdings" pitchFamily="2" charset="2"/>
              <a:buNone/>
            </a:pPr>
            <a:r>
              <a:rPr lang="en-GB" sz="2400"/>
              <a:t>Bihar al-Anwar: vol. 2 hadith 23.</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GB">
                <a:solidFill>
                  <a:schemeClr val="folHlink"/>
                </a:solidFill>
              </a:rPr>
              <a:t>Knowledge &amp; Purification</a:t>
            </a:r>
            <a:endParaRPr lang="en-US">
              <a:solidFill>
                <a:schemeClr val="folHlink"/>
              </a:solidFill>
            </a:endParaRPr>
          </a:p>
        </p:txBody>
      </p:sp>
      <p:sp>
        <p:nvSpPr>
          <p:cNvPr id="132099" name="Rectangle 3"/>
          <p:cNvSpPr>
            <a:spLocks noGrp="1" noChangeArrowheads="1"/>
          </p:cNvSpPr>
          <p:nvPr>
            <p:ph type="body" idx="1"/>
          </p:nvPr>
        </p:nvSpPr>
        <p:spPr/>
        <p:txBody>
          <a:bodyPr/>
          <a:lstStyle/>
          <a:p>
            <a:pPr algn="l" rtl="0"/>
            <a:r>
              <a:rPr lang="en-GB"/>
              <a:t>Surely prayer keeps (one) away from indecency and evil.</a:t>
            </a:r>
          </a:p>
          <a:p>
            <a:pPr rtl="0">
              <a:buFont typeface="Wingdings" pitchFamily="2" charset="2"/>
              <a:buNone/>
            </a:pPr>
            <a:r>
              <a:rPr lang="en-GB" sz="2400"/>
              <a:t>Qur</a:t>
            </a:r>
            <a:r>
              <a:rPr lang="en-GB" sz="2400">
                <a:latin typeface="Arial"/>
              </a:rPr>
              <a:t>’</a:t>
            </a:r>
            <a:r>
              <a:rPr lang="en-GB" sz="2400"/>
              <a:t>an: 29: 45.</a:t>
            </a:r>
          </a:p>
          <a:p>
            <a:pPr algn="l" rtl="0"/>
            <a:r>
              <a:rPr lang="en-GB"/>
              <a:t>Lest a soul should say: O woe to me! for what I fell short of my duty to Allah.</a:t>
            </a:r>
            <a:endParaRPr lang="en-US"/>
          </a:p>
          <a:p>
            <a:pPr rtl="0">
              <a:buFont typeface="Wingdings" pitchFamily="2" charset="2"/>
              <a:buNone/>
            </a:pPr>
            <a:r>
              <a:rPr lang="en-GB" sz="2400"/>
              <a:t>Qur</a:t>
            </a:r>
            <a:r>
              <a:rPr lang="en-GB" sz="2400">
                <a:latin typeface="Arial"/>
              </a:rPr>
              <a:t>’</a:t>
            </a:r>
            <a:r>
              <a:rPr lang="en-GB" sz="2400"/>
              <a:t>an: 39: 56.</a:t>
            </a:r>
          </a:p>
          <a:p>
            <a:pPr algn="l" rtl="0"/>
            <a:r>
              <a:rPr lang="en-GB"/>
              <a:t>Angels do not enter a house that has a dog.</a:t>
            </a:r>
          </a:p>
          <a:p>
            <a:pPr rtl="0">
              <a:buFont typeface="Wingdings" pitchFamily="2" charset="2"/>
              <a:buNone/>
            </a:pPr>
            <a:r>
              <a:rPr lang="en-GB" sz="2400"/>
              <a:t>Al-Faqih: vol. 1 hadith 744.</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GB"/>
              <a:t>Humans and Animals</a:t>
            </a:r>
            <a:endParaRPr lang="en-US"/>
          </a:p>
        </p:txBody>
      </p:sp>
      <p:sp>
        <p:nvSpPr>
          <p:cNvPr id="133123" name="Rectangle 3"/>
          <p:cNvSpPr>
            <a:spLocks noGrp="1" noChangeArrowheads="1"/>
          </p:cNvSpPr>
          <p:nvPr>
            <p:ph type="body" idx="1"/>
          </p:nvPr>
        </p:nvSpPr>
        <p:spPr/>
        <p:txBody>
          <a:bodyPr/>
          <a:lstStyle/>
          <a:p>
            <a:pPr algn="l" rtl="0">
              <a:lnSpc>
                <a:spcPct val="90000"/>
              </a:lnSpc>
            </a:pPr>
            <a:r>
              <a:rPr lang="en-GB">
                <a:latin typeface="Monotype Corsiva" pitchFamily="66" charset="0"/>
              </a:rPr>
              <a:t>Both Eat &amp; Drink.</a:t>
            </a:r>
          </a:p>
          <a:p>
            <a:pPr algn="l" rtl="0">
              <a:lnSpc>
                <a:spcPct val="90000"/>
              </a:lnSpc>
            </a:pPr>
            <a:r>
              <a:rPr lang="en-GB">
                <a:latin typeface="Monotype Corsiva" pitchFamily="66" charset="0"/>
              </a:rPr>
              <a:t>Both have offspring.</a:t>
            </a:r>
          </a:p>
          <a:p>
            <a:pPr algn="l" rtl="0">
              <a:lnSpc>
                <a:spcPct val="90000"/>
              </a:lnSpc>
            </a:pPr>
            <a:r>
              <a:rPr lang="en-GB">
                <a:latin typeface="Monotype Corsiva" pitchFamily="66" charset="0"/>
              </a:rPr>
              <a:t>Both have Emotions.</a:t>
            </a:r>
          </a:p>
          <a:p>
            <a:pPr algn="l" rtl="0">
              <a:lnSpc>
                <a:spcPct val="90000"/>
              </a:lnSpc>
            </a:pPr>
            <a:r>
              <a:rPr lang="en-GB">
                <a:latin typeface="Monotype Corsiva" pitchFamily="66" charset="0"/>
              </a:rPr>
              <a:t>Both Move About with Free-will.</a:t>
            </a:r>
          </a:p>
          <a:p>
            <a:pPr algn="l" rtl="0">
              <a:lnSpc>
                <a:spcPct val="90000"/>
              </a:lnSpc>
            </a:pPr>
            <a:r>
              <a:rPr lang="en-GB">
                <a:latin typeface="Monotype Corsiva" pitchFamily="66" charset="0"/>
              </a:rPr>
              <a:t>Both have Five Senses.</a:t>
            </a:r>
          </a:p>
          <a:p>
            <a:pPr algn="l" rtl="0">
              <a:lnSpc>
                <a:spcPct val="90000"/>
              </a:lnSpc>
              <a:buFont typeface="Wingdings" pitchFamily="2" charset="2"/>
              <a:buNone/>
            </a:pPr>
            <a:r>
              <a:rPr lang="en-GB"/>
              <a:t>Or do you think that most of them do hear or understand? They are nothing but as cattle; nay, they are straying farther off from the path.			</a:t>
            </a:r>
            <a:r>
              <a:rPr lang="en-GB" sz="2800"/>
              <a:t>Qur</a:t>
            </a:r>
            <a:r>
              <a:rPr lang="en-GB" sz="2800">
                <a:latin typeface="Arial"/>
              </a:rPr>
              <a:t>’</a:t>
            </a:r>
            <a:r>
              <a:rPr lang="en-GB" sz="2800"/>
              <a:t>an: 25: 44.</a:t>
            </a:r>
            <a:endParaRPr lang="en-US" sz="280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357174"/>
            <a:ext cx="8229600" cy="1143000"/>
          </a:xfrm>
        </p:spPr>
        <p:txBody>
          <a:bodyPr/>
          <a:lstStyle/>
          <a:p>
            <a:r>
              <a:rPr lang="en-US"/>
              <a:t>Difference of Intellect</a:t>
            </a:r>
          </a:p>
        </p:txBody>
      </p:sp>
      <p:sp>
        <p:nvSpPr>
          <p:cNvPr id="142339" name="Rectangle 3"/>
          <p:cNvSpPr>
            <a:spLocks noGrp="1" noChangeArrowheads="1"/>
          </p:cNvSpPr>
          <p:nvPr>
            <p:ph type="body" idx="1"/>
          </p:nvPr>
        </p:nvSpPr>
        <p:spPr/>
        <p:txBody>
          <a:bodyPr/>
          <a:lstStyle/>
          <a:p>
            <a:pPr marL="609600" indent="-609600" algn="l" rtl="0">
              <a:lnSpc>
                <a:spcPct val="80000"/>
              </a:lnSpc>
            </a:pPr>
            <a:r>
              <a:rPr lang="en-GB" sz="3600">
                <a:latin typeface="Monotype Corsiva" pitchFamily="66" charset="0"/>
              </a:rPr>
              <a:t>However, Human Beings have the power to reason, while the animals do not.</a:t>
            </a:r>
            <a:endParaRPr lang="en-US" sz="3600">
              <a:latin typeface="Monotype Corsiva" pitchFamily="66" charset="0"/>
            </a:endParaRPr>
          </a:p>
          <a:p>
            <a:pPr marL="609600" indent="-609600" algn="l" rtl="0">
              <a:lnSpc>
                <a:spcPct val="80000"/>
              </a:lnSpc>
              <a:buFont typeface="Wingdings" pitchFamily="2" charset="2"/>
              <a:buNone/>
            </a:pPr>
            <a:endParaRPr lang="en-US" sz="3600">
              <a:latin typeface="Monotype Corsiva" pitchFamily="66" charset="0"/>
            </a:endParaRPr>
          </a:p>
          <a:p>
            <a:pPr marL="609600" indent="-609600" algn="justLow" rtl="0">
              <a:lnSpc>
                <a:spcPct val="80000"/>
              </a:lnSpc>
              <a:buFont typeface="Wingdings" pitchFamily="2" charset="2"/>
              <a:buNone/>
            </a:pPr>
            <a:r>
              <a:rPr lang="en-GB" sz="2800"/>
              <a:t>And surely We have honoured the children of Adam, and We carry them in the land and the sea, and We have given them of the good things, and We have made them to excel by an appropriate excellence over most of those whom We have created.</a:t>
            </a:r>
          </a:p>
          <a:p>
            <a:pPr marL="609600" indent="-609600" rtl="0">
              <a:lnSpc>
                <a:spcPct val="80000"/>
              </a:lnSpc>
              <a:buFont typeface="Wingdings" pitchFamily="2" charset="2"/>
              <a:buNone/>
            </a:pPr>
            <a:r>
              <a:rPr lang="en-GB" sz="1800"/>
              <a:t>Qur</a:t>
            </a:r>
            <a:r>
              <a:rPr lang="en-GB" sz="1800">
                <a:latin typeface="Arial"/>
              </a:rPr>
              <a:t>’</a:t>
            </a:r>
            <a:r>
              <a:rPr lang="en-GB" sz="1800"/>
              <a:t>an: 17: 70.</a:t>
            </a:r>
            <a:endParaRPr lang="en-US" sz="180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rtl="0"/>
            <a:r>
              <a:rPr lang="en-GB"/>
              <a:t>The Base of all Sins</a:t>
            </a:r>
            <a:endParaRPr lang="en-US"/>
          </a:p>
        </p:txBody>
      </p:sp>
      <p:sp>
        <p:nvSpPr>
          <p:cNvPr id="144387" name="Rectangle 3"/>
          <p:cNvSpPr>
            <a:spLocks noGrp="1" noChangeArrowheads="1"/>
          </p:cNvSpPr>
          <p:nvPr>
            <p:ph type="body" idx="1"/>
          </p:nvPr>
        </p:nvSpPr>
        <p:spPr/>
        <p:txBody>
          <a:bodyPr/>
          <a:lstStyle/>
          <a:p>
            <a:pPr algn="l" rtl="0"/>
            <a:r>
              <a:rPr lang="en-GB"/>
              <a:t>Imam Hasan (AS) said:</a:t>
            </a:r>
          </a:p>
          <a:p>
            <a:pPr algn="l" rtl="0">
              <a:buFont typeface="Wingdings" pitchFamily="2" charset="2"/>
              <a:buNone/>
            </a:pPr>
            <a:r>
              <a:rPr lang="en-GB">
                <a:latin typeface="Arial"/>
              </a:rPr>
              <a:t>“</a:t>
            </a:r>
            <a:r>
              <a:rPr lang="en-GB"/>
              <a:t>The people are destroyed in three things: pride, greed and jealousy.</a:t>
            </a:r>
            <a:r>
              <a:rPr lang="en-GB">
                <a:latin typeface="Arial"/>
              </a:rPr>
              <a:t>”</a:t>
            </a:r>
            <a:endParaRPr lang="en-GB"/>
          </a:p>
          <a:p>
            <a:pPr algn="l" rtl="0">
              <a:buFont typeface="Wingdings" pitchFamily="2" charset="2"/>
              <a:buNone/>
            </a:pPr>
            <a:endParaRPr lang="en-GB"/>
          </a:p>
          <a:p>
            <a:pPr algn="l" rtl="0"/>
            <a:r>
              <a:rPr lang="en-GB"/>
              <a:t>Imam </a:t>
            </a:r>
            <a:r>
              <a:rPr lang="en-GB">
                <a:latin typeface="Arial"/>
              </a:rPr>
              <a:t>‘</a:t>
            </a:r>
            <a:r>
              <a:rPr lang="en-GB"/>
              <a:t>Ali (AS) said:</a:t>
            </a:r>
          </a:p>
          <a:p>
            <a:pPr algn="l" rtl="0">
              <a:buFont typeface="Wingdings" pitchFamily="2" charset="2"/>
              <a:buNone/>
            </a:pPr>
            <a:r>
              <a:rPr lang="en-GB">
                <a:latin typeface="Arial"/>
              </a:rPr>
              <a:t>“</a:t>
            </a:r>
            <a:r>
              <a:rPr lang="en-GB"/>
              <a:t>He who gets married has saved half of his faith.</a:t>
            </a:r>
            <a:r>
              <a:rPr lang="en-GB">
                <a:latin typeface="Arial"/>
              </a:rPr>
              <a:t>”</a:t>
            </a:r>
            <a:r>
              <a:rPr lang="en-GB"/>
              <a:t>  In another tradition he says: </a:t>
            </a:r>
            <a:r>
              <a:rPr lang="en-GB">
                <a:latin typeface="Arial"/>
              </a:rPr>
              <a:t>‘</a:t>
            </a:r>
            <a:r>
              <a:rPr lang="en-GB"/>
              <a:t>two thirds of his faith</a:t>
            </a:r>
            <a:r>
              <a:rPr lang="en-GB">
                <a:latin typeface="Arial"/>
              </a:rPr>
              <a:t>’</a:t>
            </a:r>
            <a:r>
              <a:rPr lang="en-GB"/>
              <a:t>.</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GB"/>
              <a:t>Proportion of Human Desires</a:t>
            </a:r>
            <a:endParaRPr lang="en-US"/>
          </a:p>
        </p:txBody>
      </p:sp>
      <p:graphicFrame>
        <p:nvGraphicFramePr>
          <p:cNvPr id="134147" name="Object 3"/>
          <p:cNvGraphicFramePr>
            <a:graphicFrameLocks noChangeAspect="1"/>
          </p:cNvGraphicFramePr>
          <p:nvPr>
            <p:ph idx="1"/>
          </p:nvPr>
        </p:nvGraphicFramePr>
        <p:xfrm>
          <a:off x="1524000" y="1831975"/>
          <a:ext cx="6096000" cy="4067175"/>
        </p:xfrm>
        <a:graphic>
          <a:graphicData uri="http://schemas.openxmlformats.org/presentationml/2006/ole">
            <p:oleObj spid="_x0000_s134147" name="Chart" r:id="rId3" imgW="6096000" imgH="4067251" progId="MSGraph.Chart.8">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GB"/>
              <a:t>Pride</a:t>
            </a:r>
            <a:r>
              <a:rPr lang="fa-IR"/>
              <a:t>   تکبر</a:t>
            </a:r>
            <a:endParaRPr lang="en-US"/>
          </a:p>
        </p:txBody>
      </p:sp>
      <p:sp>
        <p:nvSpPr>
          <p:cNvPr id="143363" name="Rectangle 3"/>
          <p:cNvSpPr>
            <a:spLocks noGrp="1" noChangeArrowheads="1"/>
          </p:cNvSpPr>
          <p:nvPr>
            <p:ph type="body" idx="1"/>
          </p:nvPr>
        </p:nvSpPr>
        <p:spPr/>
        <p:txBody>
          <a:bodyPr/>
          <a:lstStyle/>
          <a:p>
            <a:pPr marL="609600" indent="-609600" algn="l" rtl="0">
              <a:lnSpc>
                <a:spcPct val="80000"/>
              </a:lnSpc>
            </a:pPr>
            <a:r>
              <a:rPr lang="en-GB" sz="2800"/>
              <a:t>Its root is Self-admiration.</a:t>
            </a:r>
          </a:p>
          <a:p>
            <a:pPr marL="609600" indent="-609600" algn="l" rtl="0">
              <a:lnSpc>
                <a:spcPct val="80000"/>
              </a:lnSpc>
            </a:pPr>
            <a:r>
              <a:rPr lang="en-GB" sz="2800"/>
              <a:t>Types of Pride:</a:t>
            </a:r>
          </a:p>
          <a:p>
            <a:pPr marL="609600" indent="-609600" algn="l" rtl="0">
              <a:lnSpc>
                <a:spcPct val="80000"/>
              </a:lnSpc>
              <a:buFont typeface="Wingdings" pitchFamily="2" charset="2"/>
              <a:buNone/>
            </a:pPr>
            <a:r>
              <a:rPr lang="en-GB" sz="2800"/>
              <a:t>	Pride over the Creator: </a:t>
            </a:r>
            <a:r>
              <a:rPr lang="en-GB" sz="2800" i="1">
                <a:latin typeface="Bodoni MT" pitchFamily="18" charset="0"/>
                <a:cs typeface="Times New Roman" pitchFamily="18" charset="0"/>
              </a:rPr>
              <a:t>Surely those who are too proud for My service shall soon enter hell abased.</a:t>
            </a:r>
          </a:p>
          <a:p>
            <a:pPr marL="609600" indent="-609600" rtl="0">
              <a:lnSpc>
                <a:spcPct val="80000"/>
              </a:lnSpc>
              <a:buFont typeface="Wingdings" pitchFamily="2" charset="2"/>
              <a:buNone/>
            </a:pPr>
            <a:r>
              <a:rPr lang="en-US" sz="1600"/>
              <a:t>Qur</a:t>
            </a:r>
            <a:r>
              <a:rPr lang="en-US" sz="1600">
                <a:latin typeface="Arial"/>
              </a:rPr>
              <a:t>’</a:t>
            </a:r>
            <a:r>
              <a:rPr lang="en-US" sz="1600"/>
              <a:t>an: 40: 60.</a:t>
            </a:r>
            <a:endParaRPr lang="en-GB" sz="1600"/>
          </a:p>
          <a:p>
            <a:pPr marL="609600" indent="-609600" algn="l" rtl="0">
              <a:lnSpc>
                <a:spcPct val="80000"/>
              </a:lnSpc>
            </a:pPr>
            <a:r>
              <a:rPr lang="en-GB" sz="2800"/>
              <a:t>Pride over the creation.</a:t>
            </a:r>
          </a:p>
          <a:p>
            <a:pPr marL="609600" indent="-609600" algn="l" rtl="0">
              <a:lnSpc>
                <a:spcPct val="80000"/>
              </a:lnSpc>
            </a:pPr>
            <a:r>
              <a:rPr lang="en-GB" sz="2800"/>
              <a:t>Pride over having Knowledge.</a:t>
            </a:r>
          </a:p>
          <a:p>
            <a:pPr marL="609600" indent="-609600" algn="l" rtl="0">
              <a:lnSpc>
                <a:spcPct val="80000"/>
              </a:lnSpc>
            </a:pPr>
            <a:r>
              <a:rPr lang="en-GB" sz="2800"/>
              <a:t>Pride over good actions.</a:t>
            </a:r>
          </a:p>
          <a:p>
            <a:pPr marL="609600" indent="-609600" algn="l" rtl="0">
              <a:lnSpc>
                <a:spcPct val="80000"/>
              </a:lnSpc>
            </a:pPr>
            <a:r>
              <a:rPr lang="en-GB" sz="2800"/>
              <a:t>Pride over one</a:t>
            </a:r>
            <a:r>
              <a:rPr lang="en-GB" sz="2800">
                <a:latin typeface="Arial"/>
              </a:rPr>
              <a:t>’</a:t>
            </a:r>
            <a:r>
              <a:rPr lang="en-GB" sz="2800"/>
              <a:t>s cast or race.</a:t>
            </a:r>
          </a:p>
          <a:p>
            <a:pPr marL="609600" indent="-609600" algn="l" rtl="0">
              <a:lnSpc>
                <a:spcPct val="80000"/>
              </a:lnSpc>
            </a:pPr>
            <a:r>
              <a:rPr lang="en-GB" sz="2800"/>
              <a:t>Pride over one</a:t>
            </a:r>
            <a:r>
              <a:rPr lang="en-GB" sz="2800">
                <a:latin typeface="Arial"/>
              </a:rPr>
              <a:t>’</a:t>
            </a:r>
            <a:r>
              <a:rPr lang="en-GB" sz="2800"/>
              <a:t>s appearance/ looks.</a:t>
            </a:r>
          </a:p>
          <a:p>
            <a:pPr marL="609600" indent="-609600" algn="l" rtl="0">
              <a:lnSpc>
                <a:spcPct val="80000"/>
              </a:lnSpc>
            </a:pPr>
            <a:r>
              <a:rPr lang="en-GB" sz="2800"/>
              <a:t>Pride over all other things; wealth, power etc.</a:t>
            </a:r>
            <a:endParaRPr lang="en-US" sz="280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rtl="0"/>
            <a:r>
              <a:rPr lang="en-US"/>
              <a:t>Solution to the Pride</a:t>
            </a:r>
          </a:p>
        </p:txBody>
      </p:sp>
      <p:sp>
        <p:nvSpPr>
          <p:cNvPr id="145411" name="Rectangle 3"/>
          <p:cNvSpPr>
            <a:spLocks noGrp="1" noChangeArrowheads="1"/>
          </p:cNvSpPr>
          <p:nvPr>
            <p:ph type="body" idx="1"/>
          </p:nvPr>
        </p:nvSpPr>
        <p:spPr/>
        <p:txBody>
          <a:bodyPr/>
          <a:lstStyle/>
          <a:p>
            <a:pPr algn="l" rtl="0">
              <a:lnSpc>
                <a:spcPct val="90000"/>
              </a:lnSpc>
            </a:pPr>
            <a:r>
              <a:rPr lang="en-GB" sz="2400"/>
              <a:t>It is due to ignorance, so one must educate himself.</a:t>
            </a:r>
          </a:p>
          <a:p>
            <a:pPr algn="l" rtl="0">
              <a:lnSpc>
                <a:spcPct val="90000"/>
              </a:lnSpc>
            </a:pPr>
            <a:r>
              <a:rPr lang="en-GB" sz="2400"/>
              <a:t>Supplication; one who asks Allah destroys his ego.</a:t>
            </a:r>
          </a:p>
          <a:p>
            <a:pPr algn="l" rtl="0">
              <a:lnSpc>
                <a:spcPct val="90000"/>
              </a:lnSpc>
            </a:pPr>
            <a:r>
              <a:rPr lang="en-GB" sz="2400"/>
              <a:t>To eat sitting on the floor.</a:t>
            </a:r>
          </a:p>
          <a:p>
            <a:pPr algn="l" rtl="0">
              <a:lnSpc>
                <a:spcPct val="90000"/>
              </a:lnSpc>
            </a:pPr>
            <a:r>
              <a:rPr lang="en-GB" sz="2400"/>
              <a:t>To dress humbly; Salman (RA) was asked why don</a:t>
            </a:r>
            <a:r>
              <a:rPr lang="en-GB" sz="2400">
                <a:latin typeface="Arial"/>
              </a:rPr>
              <a:t>’</a:t>
            </a:r>
            <a:r>
              <a:rPr lang="en-GB" sz="2400"/>
              <a:t>t you wear new clothes? He replied: </a:t>
            </a:r>
            <a:r>
              <a:rPr lang="en-GB" sz="2400">
                <a:latin typeface="Arial"/>
              </a:rPr>
              <a:t>“</a:t>
            </a:r>
            <a:r>
              <a:rPr lang="en-GB" sz="2400"/>
              <a:t>I am a servant (</a:t>
            </a:r>
            <a:r>
              <a:rPr lang="en-GB" sz="2400">
                <a:latin typeface="Arial"/>
              </a:rPr>
              <a:t>‘</a:t>
            </a:r>
            <a:r>
              <a:rPr lang="en-GB" sz="2400"/>
              <a:t>abd), the day I am freed (from this world) I</a:t>
            </a:r>
            <a:r>
              <a:rPr lang="en-GB" sz="2400">
                <a:latin typeface="Arial"/>
              </a:rPr>
              <a:t>’</a:t>
            </a:r>
            <a:r>
              <a:rPr lang="en-GB" sz="2400"/>
              <a:t>ll wear new dress.</a:t>
            </a:r>
          </a:p>
          <a:p>
            <a:pPr algn="l" rtl="0">
              <a:lnSpc>
                <a:spcPct val="90000"/>
              </a:lnSpc>
            </a:pPr>
            <a:r>
              <a:rPr lang="en-GB" sz="2400"/>
              <a:t>To pray recommended prayers.</a:t>
            </a:r>
          </a:p>
          <a:p>
            <a:pPr algn="l" rtl="0">
              <a:lnSpc>
                <a:spcPct val="90000"/>
              </a:lnSpc>
            </a:pPr>
            <a:r>
              <a:rPr lang="en-GB" sz="2400"/>
              <a:t>To accept our mistake when it seems difficult.</a:t>
            </a:r>
          </a:p>
          <a:p>
            <a:pPr algn="l" rtl="0">
              <a:lnSpc>
                <a:spcPct val="90000"/>
              </a:lnSpc>
            </a:pPr>
            <a:r>
              <a:rPr lang="en-GB" sz="2400"/>
              <a:t>To give priority to our peers over ourselves.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5410"/>
                                        </p:tgtEl>
                                        <p:attrNameLst>
                                          <p:attrName>style.visibility</p:attrName>
                                        </p:attrNameLst>
                                      </p:cBhvr>
                                      <p:to>
                                        <p:strVal val="visible"/>
                                      </p:to>
                                    </p:set>
                                    <p:animEffect transition="in" filter="fade">
                                      <p:cBhvr>
                                        <p:cTn id="7" dur="1000">
                                          <p:stCondLst>
                                            <p:cond delay="0"/>
                                          </p:stCondLst>
                                        </p:cTn>
                                        <p:tgtEl>
                                          <p:spTgt spid="145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5411">
                                            <p:txEl>
                                              <p:pRg st="0" end="0"/>
                                            </p:txEl>
                                          </p:spTgt>
                                        </p:tgtEl>
                                        <p:attrNameLst>
                                          <p:attrName>style.visibility</p:attrName>
                                        </p:attrNameLst>
                                      </p:cBhvr>
                                      <p:to>
                                        <p:strVal val="visible"/>
                                      </p:to>
                                    </p:set>
                                    <p:animEffect transition="in" filter="fade">
                                      <p:cBhvr>
                                        <p:cTn id="12" dur="500">
                                          <p:stCondLst>
                                            <p:cond delay="0"/>
                                          </p:stCondLst>
                                        </p:cTn>
                                        <p:tgtEl>
                                          <p:spTgt spid="1454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5411">
                                            <p:txEl>
                                              <p:pRg st="1" end="1"/>
                                            </p:txEl>
                                          </p:spTgt>
                                        </p:tgtEl>
                                        <p:attrNameLst>
                                          <p:attrName>style.visibility</p:attrName>
                                        </p:attrNameLst>
                                      </p:cBhvr>
                                      <p:to>
                                        <p:strVal val="visible"/>
                                      </p:to>
                                    </p:set>
                                    <p:animEffect transition="in" filter="fade">
                                      <p:cBhvr>
                                        <p:cTn id="17" dur="500">
                                          <p:stCondLst>
                                            <p:cond delay="0"/>
                                          </p:stCondLst>
                                        </p:cTn>
                                        <p:tgtEl>
                                          <p:spTgt spid="1454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5411">
                                            <p:txEl>
                                              <p:pRg st="2" end="2"/>
                                            </p:txEl>
                                          </p:spTgt>
                                        </p:tgtEl>
                                        <p:attrNameLst>
                                          <p:attrName>style.visibility</p:attrName>
                                        </p:attrNameLst>
                                      </p:cBhvr>
                                      <p:to>
                                        <p:strVal val="visible"/>
                                      </p:to>
                                    </p:set>
                                    <p:animEffect transition="in" filter="fade">
                                      <p:cBhvr>
                                        <p:cTn id="22" dur="500">
                                          <p:stCondLst>
                                            <p:cond delay="0"/>
                                          </p:stCondLst>
                                        </p:cTn>
                                        <p:tgtEl>
                                          <p:spTgt spid="1454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45411">
                                            <p:txEl>
                                              <p:pRg st="3" end="3"/>
                                            </p:txEl>
                                          </p:spTgt>
                                        </p:tgtEl>
                                        <p:attrNameLst>
                                          <p:attrName>style.visibility</p:attrName>
                                        </p:attrNameLst>
                                      </p:cBhvr>
                                      <p:to>
                                        <p:strVal val="visible"/>
                                      </p:to>
                                    </p:set>
                                    <p:animEffect transition="in" filter="fade">
                                      <p:cBhvr>
                                        <p:cTn id="27" dur="500">
                                          <p:stCondLst>
                                            <p:cond delay="0"/>
                                          </p:stCondLst>
                                        </p:cTn>
                                        <p:tgtEl>
                                          <p:spTgt spid="1454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45411">
                                            <p:txEl>
                                              <p:pRg st="4" end="4"/>
                                            </p:txEl>
                                          </p:spTgt>
                                        </p:tgtEl>
                                        <p:attrNameLst>
                                          <p:attrName>style.visibility</p:attrName>
                                        </p:attrNameLst>
                                      </p:cBhvr>
                                      <p:to>
                                        <p:strVal val="visible"/>
                                      </p:to>
                                    </p:set>
                                    <p:animEffect transition="in" filter="fade">
                                      <p:cBhvr>
                                        <p:cTn id="32" dur="500">
                                          <p:stCondLst>
                                            <p:cond delay="0"/>
                                          </p:stCondLst>
                                        </p:cTn>
                                        <p:tgtEl>
                                          <p:spTgt spid="1454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5411">
                                            <p:txEl>
                                              <p:pRg st="5" end="5"/>
                                            </p:txEl>
                                          </p:spTgt>
                                        </p:tgtEl>
                                        <p:attrNameLst>
                                          <p:attrName>style.visibility</p:attrName>
                                        </p:attrNameLst>
                                      </p:cBhvr>
                                      <p:to>
                                        <p:strVal val="visible"/>
                                      </p:to>
                                    </p:set>
                                    <p:animEffect transition="in" filter="fade">
                                      <p:cBhvr>
                                        <p:cTn id="37" dur="500">
                                          <p:stCondLst>
                                            <p:cond delay="0"/>
                                          </p:stCondLst>
                                        </p:cTn>
                                        <p:tgtEl>
                                          <p:spTgt spid="1454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45411">
                                            <p:txEl>
                                              <p:pRg st="6" end="6"/>
                                            </p:txEl>
                                          </p:spTgt>
                                        </p:tgtEl>
                                        <p:attrNameLst>
                                          <p:attrName>style.visibility</p:attrName>
                                        </p:attrNameLst>
                                      </p:cBhvr>
                                      <p:to>
                                        <p:strVal val="visible"/>
                                      </p:to>
                                    </p:set>
                                    <p:animEffect transition="in" filter="fade">
                                      <p:cBhvr>
                                        <p:cTn id="42" dur="500">
                                          <p:stCondLst>
                                            <p:cond delay="0"/>
                                          </p:stCondLst>
                                        </p:cTn>
                                        <p:tgtEl>
                                          <p:spTgt spid="1454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0" grpId="0"/>
      <p:bldP spid="14541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GB"/>
              <a:t>Greed</a:t>
            </a:r>
            <a:r>
              <a:rPr lang="fa-IR"/>
              <a:t>   حرص</a:t>
            </a:r>
            <a:endParaRPr lang="en-US"/>
          </a:p>
        </p:txBody>
      </p:sp>
      <p:sp>
        <p:nvSpPr>
          <p:cNvPr id="149507" name="Rectangle 3"/>
          <p:cNvSpPr>
            <a:spLocks noGrp="1" noChangeArrowheads="1"/>
          </p:cNvSpPr>
          <p:nvPr>
            <p:ph type="body" idx="1"/>
          </p:nvPr>
        </p:nvSpPr>
        <p:spPr/>
        <p:txBody>
          <a:bodyPr/>
          <a:lstStyle/>
          <a:p>
            <a:pPr algn="l" rtl="0">
              <a:lnSpc>
                <a:spcPct val="90000"/>
              </a:lnSpc>
            </a:pPr>
            <a:r>
              <a:rPr lang="en-GB" sz="2400"/>
              <a:t>Its root is the love for this world (dunya).</a:t>
            </a:r>
          </a:p>
          <a:p>
            <a:pPr algn="l" rtl="0">
              <a:lnSpc>
                <a:spcPct val="90000"/>
              </a:lnSpc>
              <a:buFont typeface="Wingdings" pitchFamily="2" charset="2"/>
              <a:buNone/>
            </a:pPr>
            <a:r>
              <a:rPr lang="en-GB" sz="2400"/>
              <a:t>The Holy Prophet (SA) says:</a:t>
            </a:r>
          </a:p>
          <a:p>
            <a:pPr algn="l" rtl="0">
              <a:lnSpc>
                <a:spcPct val="90000"/>
              </a:lnSpc>
              <a:buFont typeface="Wingdings" pitchFamily="2" charset="2"/>
              <a:buNone/>
            </a:pPr>
            <a:r>
              <a:rPr lang="en-GB" sz="2400">
                <a:latin typeface="Arial"/>
              </a:rPr>
              <a:t>“</a:t>
            </a:r>
            <a:r>
              <a:rPr lang="en-GB" sz="2400"/>
              <a:t>Nothing fills the stomach of a greedy person, except dust.</a:t>
            </a:r>
            <a:r>
              <a:rPr lang="en-GB" sz="2400">
                <a:latin typeface="Arial"/>
              </a:rPr>
              <a:t>”</a:t>
            </a:r>
            <a:r>
              <a:rPr lang="en-GB" sz="2400"/>
              <a:t> </a:t>
            </a:r>
            <a:r>
              <a:rPr lang="en-GB" sz="2400">
                <a:latin typeface="Arial"/>
              </a:rPr>
              <a:t>“</a:t>
            </a:r>
            <a:r>
              <a:rPr lang="en-GB" sz="2400"/>
              <a:t>Human beings become old, but two things grow younger in them; greed and long hopes.</a:t>
            </a:r>
            <a:r>
              <a:rPr lang="en-GB" sz="2400">
                <a:latin typeface="Arial"/>
              </a:rPr>
              <a:t>”</a:t>
            </a:r>
            <a:endParaRPr lang="en-GB" sz="2400"/>
          </a:p>
          <a:p>
            <a:pPr rtl="0">
              <a:lnSpc>
                <a:spcPct val="90000"/>
              </a:lnSpc>
              <a:buFont typeface="Wingdings" pitchFamily="2" charset="2"/>
              <a:buNone/>
            </a:pPr>
            <a:r>
              <a:rPr lang="en-GB" sz="1600"/>
              <a:t>Mahajjat al-Bayda</a:t>
            </a:r>
            <a:r>
              <a:rPr lang="en-GB" sz="1600">
                <a:latin typeface="Arial"/>
              </a:rPr>
              <a:t>’</a:t>
            </a:r>
            <a:r>
              <a:rPr lang="en-GB" sz="1600"/>
              <a:t>: vol. 6 pp. 50.</a:t>
            </a:r>
          </a:p>
          <a:p>
            <a:pPr algn="l" rtl="0">
              <a:lnSpc>
                <a:spcPct val="90000"/>
              </a:lnSpc>
              <a:buFont typeface="Wingdings" pitchFamily="2" charset="2"/>
              <a:buNone/>
            </a:pPr>
            <a:r>
              <a:rPr lang="en-GB" sz="2400"/>
              <a:t>Imam </a:t>
            </a:r>
            <a:r>
              <a:rPr lang="en-GB" sz="2400">
                <a:latin typeface="Arial"/>
              </a:rPr>
              <a:t>‘</a:t>
            </a:r>
            <a:r>
              <a:rPr lang="en-GB" sz="2400"/>
              <a:t>Ali (AS) says in Nahjul Balaghah:</a:t>
            </a:r>
          </a:p>
          <a:p>
            <a:pPr algn="l" rtl="0">
              <a:lnSpc>
                <a:spcPct val="90000"/>
              </a:lnSpc>
              <a:buFont typeface="Wingdings" pitchFamily="2" charset="2"/>
              <a:buNone/>
            </a:pPr>
            <a:r>
              <a:rPr lang="en-GB" sz="2400">
                <a:latin typeface="Arial"/>
              </a:rPr>
              <a:t>“</a:t>
            </a:r>
            <a:r>
              <a:rPr lang="en-GB" sz="2400"/>
              <a:t>Two seekers are never satisfied; the seeker of knowledge and the seeker of this world.</a:t>
            </a:r>
            <a:r>
              <a:rPr lang="en-GB" sz="2400">
                <a:latin typeface="Arial"/>
              </a:rPr>
              <a:t>”</a:t>
            </a:r>
            <a:endParaRPr lang="en-GB" sz="2400"/>
          </a:p>
          <a:p>
            <a:pPr algn="l" rtl="0">
              <a:lnSpc>
                <a:spcPct val="90000"/>
              </a:lnSpc>
            </a:pPr>
            <a:r>
              <a:rPr lang="en-GB" sz="2400"/>
              <a:t>The Greedy want to live longer.</a:t>
            </a:r>
          </a:p>
          <a:p>
            <a:pPr algn="l" rtl="0">
              <a:lnSpc>
                <a:spcPct val="90000"/>
              </a:lnSpc>
            </a:pPr>
            <a:r>
              <a:rPr lang="en-GB" sz="2400"/>
              <a:t>He does not like to spend anything, even on himself and things he likes.</a:t>
            </a:r>
            <a:endParaRPr 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9506"/>
                                        </p:tgtEl>
                                        <p:attrNameLst>
                                          <p:attrName>style.visibility</p:attrName>
                                        </p:attrNameLst>
                                      </p:cBhvr>
                                      <p:to>
                                        <p:strVal val="visible"/>
                                      </p:to>
                                    </p:set>
                                    <p:animEffect transition="in" filter="fade">
                                      <p:cBhvr>
                                        <p:cTn id="7" dur="1000">
                                          <p:stCondLst>
                                            <p:cond delay="0"/>
                                          </p:stCondLst>
                                        </p:cTn>
                                        <p:tgtEl>
                                          <p:spTgt spid="149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9507">
                                            <p:txEl>
                                              <p:pRg st="0" end="0"/>
                                            </p:txEl>
                                          </p:spTgt>
                                        </p:tgtEl>
                                        <p:attrNameLst>
                                          <p:attrName>style.visibility</p:attrName>
                                        </p:attrNameLst>
                                      </p:cBhvr>
                                      <p:to>
                                        <p:strVal val="visible"/>
                                      </p:to>
                                    </p:set>
                                    <p:animEffect transition="in" filter="fade">
                                      <p:cBhvr>
                                        <p:cTn id="12" dur="500">
                                          <p:stCondLst>
                                            <p:cond delay="0"/>
                                          </p:stCondLst>
                                        </p:cTn>
                                        <p:tgtEl>
                                          <p:spTgt spid="1495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9507">
                                            <p:txEl>
                                              <p:pRg st="1" end="1"/>
                                            </p:txEl>
                                          </p:spTgt>
                                        </p:tgtEl>
                                        <p:attrNameLst>
                                          <p:attrName>style.visibility</p:attrName>
                                        </p:attrNameLst>
                                      </p:cBhvr>
                                      <p:to>
                                        <p:strVal val="visible"/>
                                      </p:to>
                                    </p:set>
                                    <p:animEffect transition="in" filter="fade">
                                      <p:cBhvr>
                                        <p:cTn id="17" dur="500">
                                          <p:stCondLst>
                                            <p:cond delay="0"/>
                                          </p:stCondLst>
                                        </p:cTn>
                                        <p:tgtEl>
                                          <p:spTgt spid="1495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9507">
                                            <p:txEl>
                                              <p:pRg st="2" end="2"/>
                                            </p:txEl>
                                          </p:spTgt>
                                        </p:tgtEl>
                                        <p:attrNameLst>
                                          <p:attrName>style.visibility</p:attrName>
                                        </p:attrNameLst>
                                      </p:cBhvr>
                                      <p:to>
                                        <p:strVal val="visible"/>
                                      </p:to>
                                    </p:set>
                                    <p:animEffect transition="in" filter="fade">
                                      <p:cBhvr>
                                        <p:cTn id="22" dur="500">
                                          <p:stCondLst>
                                            <p:cond delay="0"/>
                                          </p:stCondLst>
                                        </p:cTn>
                                        <p:tgtEl>
                                          <p:spTgt spid="1495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49507">
                                            <p:txEl>
                                              <p:pRg st="3" end="3"/>
                                            </p:txEl>
                                          </p:spTgt>
                                        </p:tgtEl>
                                        <p:attrNameLst>
                                          <p:attrName>style.visibility</p:attrName>
                                        </p:attrNameLst>
                                      </p:cBhvr>
                                      <p:to>
                                        <p:strVal val="visible"/>
                                      </p:to>
                                    </p:set>
                                    <p:animEffect transition="in" filter="fade">
                                      <p:cBhvr>
                                        <p:cTn id="27" dur="500">
                                          <p:stCondLst>
                                            <p:cond delay="0"/>
                                          </p:stCondLst>
                                        </p:cTn>
                                        <p:tgtEl>
                                          <p:spTgt spid="1495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49507">
                                            <p:txEl>
                                              <p:pRg st="4" end="4"/>
                                            </p:txEl>
                                          </p:spTgt>
                                        </p:tgtEl>
                                        <p:attrNameLst>
                                          <p:attrName>style.visibility</p:attrName>
                                        </p:attrNameLst>
                                      </p:cBhvr>
                                      <p:to>
                                        <p:strVal val="visible"/>
                                      </p:to>
                                    </p:set>
                                    <p:animEffect transition="in" filter="fade">
                                      <p:cBhvr>
                                        <p:cTn id="32" dur="500">
                                          <p:stCondLst>
                                            <p:cond delay="0"/>
                                          </p:stCondLst>
                                        </p:cTn>
                                        <p:tgtEl>
                                          <p:spTgt spid="14950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9507">
                                            <p:txEl>
                                              <p:pRg st="5" end="5"/>
                                            </p:txEl>
                                          </p:spTgt>
                                        </p:tgtEl>
                                        <p:attrNameLst>
                                          <p:attrName>style.visibility</p:attrName>
                                        </p:attrNameLst>
                                      </p:cBhvr>
                                      <p:to>
                                        <p:strVal val="visible"/>
                                      </p:to>
                                    </p:set>
                                    <p:animEffect transition="in" filter="fade">
                                      <p:cBhvr>
                                        <p:cTn id="37" dur="500">
                                          <p:stCondLst>
                                            <p:cond delay="0"/>
                                          </p:stCondLst>
                                        </p:cTn>
                                        <p:tgtEl>
                                          <p:spTgt spid="14950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49507">
                                            <p:txEl>
                                              <p:pRg st="6" end="6"/>
                                            </p:txEl>
                                          </p:spTgt>
                                        </p:tgtEl>
                                        <p:attrNameLst>
                                          <p:attrName>style.visibility</p:attrName>
                                        </p:attrNameLst>
                                      </p:cBhvr>
                                      <p:to>
                                        <p:strVal val="visible"/>
                                      </p:to>
                                    </p:set>
                                    <p:animEffect transition="in" filter="fade">
                                      <p:cBhvr>
                                        <p:cTn id="42" dur="500">
                                          <p:stCondLst>
                                            <p:cond delay="0"/>
                                          </p:stCondLst>
                                        </p:cTn>
                                        <p:tgtEl>
                                          <p:spTgt spid="14950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iterate type="lt">
                                    <p:tmPct val="10000"/>
                                  </p:iterate>
                                  <p:childTnLst>
                                    <p:set>
                                      <p:cBhvr>
                                        <p:cTn id="46" dur="1" fill="hold">
                                          <p:stCondLst>
                                            <p:cond delay="0"/>
                                          </p:stCondLst>
                                        </p:cTn>
                                        <p:tgtEl>
                                          <p:spTgt spid="149507">
                                            <p:txEl>
                                              <p:pRg st="7" end="7"/>
                                            </p:txEl>
                                          </p:spTgt>
                                        </p:tgtEl>
                                        <p:attrNameLst>
                                          <p:attrName>style.visibility</p:attrName>
                                        </p:attrNameLst>
                                      </p:cBhvr>
                                      <p:to>
                                        <p:strVal val="visible"/>
                                      </p:to>
                                    </p:set>
                                    <p:animEffect transition="in" filter="fade">
                                      <p:cBhvr>
                                        <p:cTn id="47" dur="500">
                                          <p:stCondLst>
                                            <p:cond delay="0"/>
                                          </p:stCondLst>
                                        </p:cTn>
                                        <p:tgtEl>
                                          <p:spTgt spid="149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6" grpId="0"/>
      <p:bldP spid="149507"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rtl="0"/>
            <a:r>
              <a:rPr lang="en-GB"/>
              <a:t>Solutions to Greed</a:t>
            </a:r>
            <a:endParaRPr lang="en-US"/>
          </a:p>
        </p:txBody>
      </p:sp>
      <p:sp>
        <p:nvSpPr>
          <p:cNvPr id="150531" name="Rectangle 3"/>
          <p:cNvSpPr>
            <a:spLocks noGrp="1" noChangeArrowheads="1"/>
          </p:cNvSpPr>
          <p:nvPr>
            <p:ph type="body" idx="1"/>
          </p:nvPr>
        </p:nvSpPr>
        <p:spPr/>
        <p:txBody>
          <a:bodyPr/>
          <a:lstStyle/>
          <a:p>
            <a:pPr algn="l" rtl="0"/>
            <a:r>
              <a:rPr lang="en-GB"/>
              <a:t>It is due to lack of contentment, so one must strengthen contentment.</a:t>
            </a:r>
          </a:p>
          <a:p>
            <a:pPr algn="l" rtl="0"/>
            <a:r>
              <a:rPr lang="en-GB"/>
              <a:t>Remembrance of death.</a:t>
            </a:r>
          </a:p>
          <a:p>
            <a:pPr algn="l" rtl="0"/>
            <a:r>
              <a:rPr lang="en-GB"/>
              <a:t>Firm belief in Allah</a:t>
            </a:r>
            <a:r>
              <a:rPr lang="en-GB">
                <a:latin typeface="Arial"/>
              </a:rPr>
              <a:t>’</a:t>
            </a:r>
            <a:r>
              <a:rPr lang="en-GB"/>
              <a:t>s mercy.</a:t>
            </a:r>
          </a:p>
          <a:p>
            <a:pPr algn="l" rtl="0"/>
            <a:r>
              <a:rPr lang="en-GB"/>
              <a:t>Generosity, to start giving little amounts to the deserving and then building on it.</a:t>
            </a:r>
          </a:p>
          <a:p>
            <a:pPr algn="l" rtl="0"/>
            <a:r>
              <a:rPr lang="en-GB"/>
              <a:t>To think of the less fortunate than oneself.</a:t>
            </a:r>
          </a:p>
          <a:p>
            <a:pPr algn="l" rtl="0"/>
            <a:r>
              <a:rPr lang="en-GB"/>
              <a:t>Disassociate with the worldly.</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50530"/>
                                        </p:tgtEl>
                                        <p:attrNameLst>
                                          <p:attrName>style.visibility</p:attrName>
                                        </p:attrNameLst>
                                      </p:cBhvr>
                                      <p:to>
                                        <p:strVal val="visible"/>
                                      </p:to>
                                    </p:set>
                                    <p:animEffect transition="in" filter="fade">
                                      <p:cBhvr>
                                        <p:cTn id="7" dur="1000">
                                          <p:stCondLst>
                                            <p:cond delay="0"/>
                                          </p:stCondLst>
                                        </p:cTn>
                                        <p:tgtEl>
                                          <p:spTgt spid="1505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50531">
                                            <p:txEl>
                                              <p:pRg st="0" end="0"/>
                                            </p:txEl>
                                          </p:spTgt>
                                        </p:tgtEl>
                                        <p:attrNameLst>
                                          <p:attrName>style.visibility</p:attrName>
                                        </p:attrNameLst>
                                      </p:cBhvr>
                                      <p:to>
                                        <p:strVal val="visible"/>
                                      </p:to>
                                    </p:set>
                                    <p:animEffect transition="in" filter="fade">
                                      <p:cBhvr>
                                        <p:cTn id="12" dur="500">
                                          <p:stCondLst>
                                            <p:cond delay="0"/>
                                          </p:stCondLst>
                                        </p:cTn>
                                        <p:tgtEl>
                                          <p:spTgt spid="1505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50531">
                                            <p:txEl>
                                              <p:pRg st="1" end="1"/>
                                            </p:txEl>
                                          </p:spTgt>
                                        </p:tgtEl>
                                        <p:attrNameLst>
                                          <p:attrName>style.visibility</p:attrName>
                                        </p:attrNameLst>
                                      </p:cBhvr>
                                      <p:to>
                                        <p:strVal val="visible"/>
                                      </p:to>
                                    </p:set>
                                    <p:animEffect transition="in" filter="fade">
                                      <p:cBhvr>
                                        <p:cTn id="17" dur="500">
                                          <p:stCondLst>
                                            <p:cond delay="0"/>
                                          </p:stCondLst>
                                        </p:cTn>
                                        <p:tgtEl>
                                          <p:spTgt spid="1505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50531">
                                            <p:txEl>
                                              <p:pRg st="2" end="2"/>
                                            </p:txEl>
                                          </p:spTgt>
                                        </p:tgtEl>
                                        <p:attrNameLst>
                                          <p:attrName>style.visibility</p:attrName>
                                        </p:attrNameLst>
                                      </p:cBhvr>
                                      <p:to>
                                        <p:strVal val="visible"/>
                                      </p:to>
                                    </p:set>
                                    <p:animEffect transition="in" filter="fade">
                                      <p:cBhvr>
                                        <p:cTn id="22" dur="500">
                                          <p:stCondLst>
                                            <p:cond delay="0"/>
                                          </p:stCondLst>
                                        </p:cTn>
                                        <p:tgtEl>
                                          <p:spTgt spid="1505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50531">
                                            <p:txEl>
                                              <p:pRg st="3" end="3"/>
                                            </p:txEl>
                                          </p:spTgt>
                                        </p:tgtEl>
                                        <p:attrNameLst>
                                          <p:attrName>style.visibility</p:attrName>
                                        </p:attrNameLst>
                                      </p:cBhvr>
                                      <p:to>
                                        <p:strVal val="visible"/>
                                      </p:to>
                                    </p:set>
                                    <p:animEffect transition="in" filter="fade">
                                      <p:cBhvr>
                                        <p:cTn id="27" dur="500">
                                          <p:stCondLst>
                                            <p:cond delay="0"/>
                                          </p:stCondLst>
                                        </p:cTn>
                                        <p:tgtEl>
                                          <p:spTgt spid="1505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50531">
                                            <p:txEl>
                                              <p:pRg st="4" end="4"/>
                                            </p:txEl>
                                          </p:spTgt>
                                        </p:tgtEl>
                                        <p:attrNameLst>
                                          <p:attrName>style.visibility</p:attrName>
                                        </p:attrNameLst>
                                      </p:cBhvr>
                                      <p:to>
                                        <p:strVal val="visible"/>
                                      </p:to>
                                    </p:set>
                                    <p:animEffect transition="in" filter="fade">
                                      <p:cBhvr>
                                        <p:cTn id="32" dur="500">
                                          <p:stCondLst>
                                            <p:cond delay="0"/>
                                          </p:stCondLst>
                                        </p:cTn>
                                        <p:tgtEl>
                                          <p:spTgt spid="1505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50531">
                                            <p:txEl>
                                              <p:pRg st="5" end="5"/>
                                            </p:txEl>
                                          </p:spTgt>
                                        </p:tgtEl>
                                        <p:attrNameLst>
                                          <p:attrName>style.visibility</p:attrName>
                                        </p:attrNameLst>
                                      </p:cBhvr>
                                      <p:to>
                                        <p:strVal val="visible"/>
                                      </p:to>
                                    </p:set>
                                    <p:animEffect transition="in" filter="fade">
                                      <p:cBhvr>
                                        <p:cTn id="37" dur="500">
                                          <p:stCondLst>
                                            <p:cond delay="0"/>
                                          </p:stCondLst>
                                        </p:cTn>
                                        <p:tgtEl>
                                          <p:spTgt spid="1505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0" grpId="0"/>
      <p:bldP spid="15053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GB"/>
              <a:t>Jealousy</a:t>
            </a:r>
            <a:r>
              <a:rPr lang="fa-IR"/>
              <a:t>   حسد</a:t>
            </a:r>
            <a:endParaRPr lang="en-US"/>
          </a:p>
        </p:txBody>
      </p:sp>
      <p:sp>
        <p:nvSpPr>
          <p:cNvPr id="146435" name="Rectangle 3"/>
          <p:cNvSpPr>
            <a:spLocks noGrp="1" noChangeArrowheads="1"/>
          </p:cNvSpPr>
          <p:nvPr>
            <p:ph type="body" idx="1"/>
          </p:nvPr>
        </p:nvSpPr>
        <p:spPr/>
        <p:txBody>
          <a:bodyPr/>
          <a:lstStyle/>
          <a:p>
            <a:pPr marL="609600" indent="-609600" algn="l" rtl="0"/>
            <a:r>
              <a:rPr lang="en-GB" sz="2800"/>
              <a:t>Its root is grudge and grudge is due to anger.</a:t>
            </a:r>
          </a:p>
          <a:p>
            <a:pPr marL="609600" indent="-609600" algn="l" rtl="0"/>
            <a:r>
              <a:rPr lang="en-GB" sz="2800"/>
              <a:t>Imam Baqir (AS) says: Indeed, jealousy eats up faith (good deeds) like fire burns dry wood.</a:t>
            </a:r>
          </a:p>
          <a:p>
            <a:pPr marL="609600" indent="-609600" algn="l" rtl="0"/>
            <a:r>
              <a:rPr lang="en-GB" sz="2800"/>
              <a:t>Stages of Jealousy:</a:t>
            </a:r>
          </a:p>
          <a:p>
            <a:pPr marL="609600" indent="-609600" algn="l" rtl="0">
              <a:buFont typeface="Wingdings" pitchFamily="2" charset="2"/>
              <a:buAutoNum type="arabicPeriod"/>
            </a:pPr>
            <a:r>
              <a:rPr lang="en-GB" sz="2800"/>
              <a:t>To envy a thing or quality others possess.</a:t>
            </a:r>
          </a:p>
          <a:p>
            <a:pPr marL="609600" indent="-609600" algn="l" rtl="0">
              <a:buFont typeface="Wingdings" pitchFamily="2" charset="2"/>
              <a:buAutoNum type="arabicPeriod"/>
            </a:pPr>
            <a:r>
              <a:rPr lang="en-GB" sz="2800"/>
              <a:t>To speak against the one you envy.</a:t>
            </a:r>
          </a:p>
          <a:p>
            <a:pPr marL="609600" indent="-609600" algn="l" rtl="0">
              <a:buFont typeface="Wingdings" pitchFamily="2" charset="2"/>
              <a:buAutoNum type="arabicPeriod"/>
            </a:pPr>
            <a:r>
              <a:rPr lang="en-GB" sz="2800"/>
              <a:t>To do something against the one envied.</a:t>
            </a:r>
          </a:p>
          <a:p>
            <a:pPr marL="609600" indent="-609600" algn="l" rtl="0">
              <a:buFont typeface="Wingdings" pitchFamily="2" charset="2"/>
              <a:buNone/>
            </a:pPr>
            <a:r>
              <a:rPr lang="en-GB" sz="2800"/>
              <a:t>The first stage is forgivable, but not the other two.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6434"/>
                                        </p:tgtEl>
                                        <p:attrNameLst>
                                          <p:attrName>style.visibility</p:attrName>
                                        </p:attrNameLst>
                                      </p:cBhvr>
                                      <p:to>
                                        <p:strVal val="visible"/>
                                      </p:to>
                                    </p:set>
                                    <p:animEffect transition="in" filter="fade">
                                      <p:cBhvr>
                                        <p:cTn id="7" dur="1000">
                                          <p:stCondLst>
                                            <p:cond delay="0"/>
                                          </p:stCondLst>
                                        </p:cTn>
                                        <p:tgtEl>
                                          <p:spTgt spid="146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6435">
                                            <p:txEl>
                                              <p:pRg st="0" end="0"/>
                                            </p:txEl>
                                          </p:spTgt>
                                        </p:tgtEl>
                                        <p:attrNameLst>
                                          <p:attrName>style.visibility</p:attrName>
                                        </p:attrNameLst>
                                      </p:cBhvr>
                                      <p:to>
                                        <p:strVal val="visible"/>
                                      </p:to>
                                    </p:set>
                                    <p:animEffect transition="in" filter="fade">
                                      <p:cBhvr>
                                        <p:cTn id="12" dur="500">
                                          <p:stCondLst>
                                            <p:cond delay="0"/>
                                          </p:stCondLst>
                                        </p:cTn>
                                        <p:tgtEl>
                                          <p:spTgt spid="1464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6435">
                                            <p:txEl>
                                              <p:pRg st="1" end="1"/>
                                            </p:txEl>
                                          </p:spTgt>
                                        </p:tgtEl>
                                        <p:attrNameLst>
                                          <p:attrName>style.visibility</p:attrName>
                                        </p:attrNameLst>
                                      </p:cBhvr>
                                      <p:to>
                                        <p:strVal val="visible"/>
                                      </p:to>
                                    </p:set>
                                    <p:animEffect transition="in" filter="fade">
                                      <p:cBhvr>
                                        <p:cTn id="17" dur="500">
                                          <p:stCondLst>
                                            <p:cond delay="0"/>
                                          </p:stCondLst>
                                        </p:cTn>
                                        <p:tgtEl>
                                          <p:spTgt spid="14643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6435">
                                            <p:txEl>
                                              <p:pRg st="2" end="2"/>
                                            </p:txEl>
                                          </p:spTgt>
                                        </p:tgtEl>
                                        <p:attrNameLst>
                                          <p:attrName>style.visibility</p:attrName>
                                        </p:attrNameLst>
                                      </p:cBhvr>
                                      <p:to>
                                        <p:strVal val="visible"/>
                                      </p:to>
                                    </p:set>
                                    <p:animEffect transition="in" filter="fade">
                                      <p:cBhvr>
                                        <p:cTn id="22" dur="500">
                                          <p:stCondLst>
                                            <p:cond delay="0"/>
                                          </p:stCondLst>
                                        </p:cTn>
                                        <p:tgtEl>
                                          <p:spTgt spid="14643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46435">
                                            <p:txEl>
                                              <p:pRg st="3" end="3"/>
                                            </p:txEl>
                                          </p:spTgt>
                                        </p:tgtEl>
                                        <p:attrNameLst>
                                          <p:attrName>style.visibility</p:attrName>
                                        </p:attrNameLst>
                                      </p:cBhvr>
                                      <p:to>
                                        <p:strVal val="visible"/>
                                      </p:to>
                                    </p:set>
                                    <p:animEffect transition="in" filter="fade">
                                      <p:cBhvr>
                                        <p:cTn id="27" dur="500">
                                          <p:stCondLst>
                                            <p:cond delay="0"/>
                                          </p:stCondLst>
                                        </p:cTn>
                                        <p:tgtEl>
                                          <p:spTgt spid="14643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46435">
                                            <p:txEl>
                                              <p:pRg st="4" end="4"/>
                                            </p:txEl>
                                          </p:spTgt>
                                        </p:tgtEl>
                                        <p:attrNameLst>
                                          <p:attrName>style.visibility</p:attrName>
                                        </p:attrNameLst>
                                      </p:cBhvr>
                                      <p:to>
                                        <p:strVal val="visible"/>
                                      </p:to>
                                    </p:set>
                                    <p:animEffect transition="in" filter="fade">
                                      <p:cBhvr>
                                        <p:cTn id="32" dur="500">
                                          <p:stCondLst>
                                            <p:cond delay="0"/>
                                          </p:stCondLst>
                                        </p:cTn>
                                        <p:tgtEl>
                                          <p:spTgt spid="14643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6435">
                                            <p:txEl>
                                              <p:pRg st="5" end="5"/>
                                            </p:txEl>
                                          </p:spTgt>
                                        </p:tgtEl>
                                        <p:attrNameLst>
                                          <p:attrName>style.visibility</p:attrName>
                                        </p:attrNameLst>
                                      </p:cBhvr>
                                      <p:to>
                                        <p:strVal val="visible"/>
                                      </p:to>
                                    </p:set>
                                    <p:animEffect transition="in" filter="fade">
                                      <p:cBhvr>
                                        <p:cTn id="37" dur="500">
                                          <p:stCondLst>
                                            <p:cond delay="0"/>
                                          </p:stCondLst>
                                        </p:cTn>
                                        <p:tgtEl>
                                          <p:spTgt spid="14643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46435">
                                            <p:txEl>
                                              <p:pRg st="6" end="6"/>
                                            </p:txEl>
                                          </p:spTgt>
                                        </p:tgtEl>
                                        <p:attrNameLst>
                                          <p:attrName>style.visibility</p:attrName>
                                        </p:attrNameLst>
                                      </p:cBhvr>
                                      <p:to>
                                        <p:strVal val="visible"/>
                                      </p:to>
                                    </p:set>
                                    <p:animEffect transition="in" filter="fade">
                                      <p:cBhvr>
                                        <p:cTn id="42" dur="500">
                                          <p:stCondLst>
                                            <p:cond delay="0"/>
                                          </p:stCondLst>
                                        </p:cTn>
                                        <p:tgtEl>
                                          <p:spTgt spid="146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P spid="14643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rtl="0"/>
            <a:r>
              <a:rPr lang="en-GB"/>
              <a:t>Solutions to Jealousy</a:t>
            </a:r>
            <a:endParaRPr lang="en-US"/>
          </a:p>
        </p:txBody>
      </p:sp>
      <p:sp>
        <p:nvSpPr>
          <p:cNvPr id="147459" name="Rectangle 3"/>
          <p:cNvSpPr>
            <a:spLocks noGrp="1" noChangeArrowheads="1"/>
          </p:cNvSpPr>
          <p:nvPr>
            <p:ph type="body" idx="1"/>
          </p:nvPr>
        </p:nvSpPr>
        <p:spPr/>
        <p:txBody>
          <a:bodyPr/>
          <a:lstStyle/>
          <a:p>
            <a:pPr marL="609600" indent="-609600" algn="l" rtl="0">
              <a:lnSpc>
                <a:spcPct val="90000"/>
              </a:lnSpc>
            </a:pPr>
            <a:r>
              <a:rPr lang="en-GB" sz="2800"/>
              <a:t>Intellectual solutions:</a:t>
            </a:r>
          </a:p>
          <a:p>
            <a:pPr marL="609600" indent="-609600" algn="l" rtl="0">
              <a:lnSpc>
                <a:spcPct val="90000"/>
              </a:lnSpc>
              <a:buFont typeface="Wingdings" pitchFamily="2" charset="2"/>
              <a:buAutoNum type="arabicPeriod"/>
            </a:pPr>
            <a:r>
              <a:rPr lang="en-GB" sz="2800"/>
              <a:t>To keep in mind that it destroys both this world and the hereafter.</a:t>
            </a:r>
          </a:p>
          <a:p>
            <a:pPr marL="609600" indent="-609600" algn="l" rtl="0">
              <a:lnSpc>
                <a:spcPct val="90000"/>
              </a:lnSpc>
              <a:buFont typeface="Wingdings" pitchFamily="2" charset="2"/>
              <a:buAutoNum type="arabicPeriod"/>
            </a:pPr>
            <a:r>
              <a:rPr lang="en-GB" sz="2800"/>
              <a:t>To bear in mind that jealousy does not cause any harm to the envied.</a:t>
            </a:r>
          </a:p>
          <a:p>
            <a:pPr marL="609600" indent="-609600" algn="l" rtl="0">
              <a:lnSpc>
                <a:spcPct val="90000"/>
              </a:lnSpc>
              <a:buFont typeface="Wingdings" pitchFamily="2" charset="2"/>
              <a:buAutoNum type="arabicPeriod"/>
            </a:pPr>
            <a:r>
              <a:rPr lang="en-GB" sz="2800"/>
              <a:t>To bear in mind that it punishes no one but the one suffering from it.</a:t>
            </a:r>
          </a:p>
          <a:p>
            <a:pPr marL="609600" indent="-609600" algn="l" rtl="0">
              <a:lnSpc>
                <a:spcPct val="90000"/>
              </a:lnSpc>
            </a:pPr>
            <a:r>
              <a:rPr lang="en-GB" sz="2800"/>
              <a:t>Practical solution:</a:t>
            </a:r>
          </a:p>
          <a:p>
            <a:pPr marL="609600" indent="-609600" algn="l" rtl="0">
              <a:lnSpc>
                <a:spcPct val="90000"/>
              </a:lnSpc>
              <a:buFont typeface="Wingdings" pitchFamily="2" charset="2"/>
              <a:buAutoNum type="arabicPeriod"/>
            </a:pPr>
            <a:r>
              <a:rPr lang="en-GB" sz="2800"/>
              <a:t>Do not backbite the envied, instead praise him.</a:t>
            </a:r>
          </a:p>
          <a:p>
            <a:pPr marL="609600" indent="-609600" algn="l" rtl="0">
              <a:lnSpc>
                <a:spcPct val="90000"/>
              </a:lnSpc>
              <a:buFont typeface="Wingdings" pitchFamily="2" charset="2"/>
              <a:buAutoNum type="arabicPeriod"/>
            </a:pPr>
            <a:r>
              <a:rPr lang="en-GB" sz="2800"/>
              <a:t>Do not physically harm the envied.</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rtl="0"/>
            <a:r>
              <a:rPr lang="en-GB"/>
              <a:t>Four Human Faculties</a:t>
            </a:r>
            <a:endParaRPr lang="en-US"/>
          </a:p>
        </p:txBody>
      </p:sp>
      <p:sp>
        <p:nvSpPr>
          <p:cNvPr id="136195" name="Rectangle 3"/>
          <p:cNvSpPr>
            <a:spLocks noGrp="1" noChangeArrowheads="1"/>
          </p:cNvSpPr>
          <p:nvPr>
            <p:ph type="body" idx="1"/>
          </p:nvPr>
        </p:nvSpPr>
        <p:spPr/>
        <p:txBody>
          <a:bodyPr/>
          <a:lstStyle/>
          <a:p>
            <a:pPr algn="l" rtl="0"/>
            <a:endParaRPr lang="en-GB"/>
          </a:p>
          <a:p>
            <a:pPr algn="l" rtl="0"/>
            <a:r>
              <a:rPr lang="en-GB"/>
              <a:t>Intellectual Faculty</a:t>
            </a:r>
            <a:endParaRPr lang="en-US"/>
          </a:p>
          <a:p>
            <a:pPr algn="l" rtl="0"/>
            <a:r>
              <a:rPr lang="en-GB"/>
              <a:t>Faculty of Desire</a:t>
            </a:r>
          </a:p>
          <a:p>
            <a:pPr algn="l" rtl="0"/>
            <a:r>
              <a:rPr lang="en-GB"/>
              <a:t>Faculty of Anger</a:t>
            </a:r>
          </a:p>
          <a:p>
            <a:pPr algn="l" rtl="0"/>
            <a:r>
              <a:rPr lang="en-GB"/>
              <a:t>Faculty of Imagination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6194"/>
                                        </p:tgtEl>
                                        <p:attrNameLst>
                                          <p:attrName>style.visibility</p:attrName>
                                        </p:attrNameLst>
                                      </p:cBhvr>
                                      <p:to>
                                        <p:strVal val="visible"/>
                                      </p:to>
                                    </p:set>
                                    <p:animEffect transition="in" filter="fade">
                                      <p:cBhvr>
                                        <p:cTn id="7" dur="1000">
                                          <p:stCondLst>
                                            <p:cond delay="0"/>
                                          </p:stCondLst>
                                        </p:cTn>
                                        <p:tgtEl>
                                          <p:spTgt spid="136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fade">
                                      <p:cBhvr>
                                        <p:cTn id="12" dur="500">
                                          <p:stCondLst>
                                            <p:cond delay="0"/>
                                          </p:stCondLst>
                                        </p:cTn>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36195">
                                            <p:txEl>
                                              <p:pRg st="2" end="2"/>
                                            </p:txEl>
                                          </p:spTgt>
                                        </p:tgtEl>
                                        <p:attrNameLst>
                                          <p:attrName>style.visibility</p:attrName>
                                        </p:attrNameLst>
                                      </p:cBhvr>
                                      <p:to>
                                        <p:strVal val="visible"/>
                                      </p:to>
                                    </p:set>
                                    <p:animEffect transition="in" filter="fade">
                                      <p:cBhvr>
                                        <p:cTn id="17" dur="500">
                                          <p:stCondLst>
                                            <p:cond delay="0"/>
                                          </p:stCondLst>
                                        </p:cTn>
                                        <p:tgtEl>
                                          <p:spTgt spid="136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36195">
                                            <p:txEl>
                                              <p:pRg st="3" end="3"/>
                                            </p:txEl>
                                          </p:spTgt>
                                        </p:tgtEl>
                                        <p:attrNameLst>
                                          <p:attrName>style.visibility</p:attrName>
                                        </p:attrNameLst>
                                      </p:cBhvr>
                                      <p:to>
                                        <p:strVal val="visible"/>
                                      </p:to>
                                    </p:set>
                                    <p:animEffect transition="in" filter="fade">
                                      <p:cBhvr>
                                        <p:cTn id="22" dur="500">
                                          <p:stCondLst>
                                            <p:cond delay="0"/>
                                          </p:stCondLst>
                                        </p:cTn>
                                        <p:tgtEl>
                                          <p:spTgt spid="136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36195">
                                            <p:txEl>
                                              <p:pRg st="4" end="4"/>
                                            </p:txEl>
                                          </p:spTgt>
                                        </p:tgtEl>
                                        <p:attrNameLst>
                                          <p:attrName>style.visibility</p:attrName>
                                        </p:attrNameLst>
                                      </p:cBhvr>
                                      <p:to>
                                        <p:strVal val="visible"/>
                                      </p:to>
                                    </p:set>
                                    <p:animEffect transition="in" filter="fade">
                                      <p:cBhvr>
                                        <p:cTn id="27" dur="500">
                                          <p:stCondLst>
                                            <p:cond delay="0"/>
                                          </p:stCondLst>
                                        </p:cTn>
                                        <p:tgtEl>
                                          <p:spTgt spid="136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57200" y="357174"/>
            <a:ext cx="8229600" cy="1143000"/>
          </a:xfrm>
        </p:spPr>
        <p:txBody>
          <a:bodyPr/>
          <a:lstStyle/>
          <a:p>
            <a:pPr rtl="0"/>
            <a:r>
              <a:rPr lang="en-GB"/>
              <a:t>Intellectual Faculty</a:t>
            </a:r>
            <a:endParaRPr lang="en-US"/>
          </a:p>
        </p:txBody>
      </p:sp>
      <p:sp>
        <p:nvSpPr>
          <p:cNvPr id="137219" name="Rectangle 3"/>
          <p:cNvSpPr>
            <a:spLocks noGrp="1" noChangeArrowheads="1"/>
          </p:cNvSpPr>
          <p:nvPr>
            <p:ph type="body" idx="1"/>
          </p:nvPr>
        </p:nvSpPr>
        <p:spPr/>
        <p:txBody>
          <a:bodyPr/>
          <a:lstStyle/>
          <a:p>
            <a:pPr marL="609600" indent="-609600" algn="ctr" rtl="0">
              <a:buFont typeface="Wingdings" pitchFamily="2" charset="2"/>
              <a:buNone/>
            </a:pPr>
            <a:r>
              <a:rPr lang="fa-IR" sz="6000"/>
              <a:t>قوه عاقله</a:t>
            </a:r>
            <a:endParaRPr lang="en-GB"/>
          </a:p>
          <a:p>
            <a:pPr marL="609600" indent="-609600" algn="l" rtl="0"/>
            <a:r>
              <a:rPr lang="en-GB"/>
              <a:t>Refinement of this power results in Wisdom.</a:t>
            </a:r>
          </a:p>
          <a:p>
            <a:pPr marL="609600" indent="-609600" algn="l" rtl="0"/>
            <a:r>
              <a:rPr lang="en-GB"/>
              <a:t>The two extreme ends of this are craftiness and stupidity.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7218"/>
                                        </p:tgtEl>
                                        <p:attrNameLst>
                                          <p:attrName>style.visibility</p:attrName>
                                        </p:attrNameLst>
                                      </p:cBhvr>
                                      <p:to>
                                        <p:strVal val="visible"/>
                                      </p:to>
                                    </p:set>
                                    <p:animEffect transition="in" filter="fade">
                                      <p:cBhvr>
                                        <p:cTn id="7" dur="768" decel="100000"/>
                                        <p:tgtEl>
                                          <p:spTgt spid="137218"/>
                                        </p:tgtEl>
                                      </p:cBhvr>
                                    </p:animEffect>
                                    <p:animScale>
                                      <p:cBhvr>
                                        <p:cTn id="8" dur="768" decel="100000"/>
                                        <p:tgtEl>
                                          <p:spTgt spid="137218"/>
                                        </p:tgtEl>
                                      </p:cBhvr>
                                      <p:from x="10000" y="10000"/>
                                      <p:to x="200000" y="450000"/>
                                    </p:animScale>
                                    <p:animScale>
                                      <p:cBhvr>
                                        <p:cTn id="9" dur="1230" accel="100000" fill="hold">
                                          <p:stCondLst>
                                            <p:cond delay="768"/>
                                          </p:stCondLst>
                                        </p:cTn>
                                        <p:tgtEl>
                                          <p:spTgt spid="137218"/>
                                        </p:tgtEl>
                                      </p:cBhvr>
                                      <p:from x="200000" y="450000"/>
                                      <p:to x="100000" y="100000"/>
                                    </p:animScale>
                                    <p:set>
                                      <p:cBhvr>
                                        <p:cTn id="10" dur="768" fill="hold"/>
                                        <p:tgtEl>
                                          <p:spTgt spid="137218"/>
                                        </p:tgtEl>
                                        <p:attrNameLst>
                                          <p:attrName>ppt_x</p:attrName>
                                        </p:attrNameLst>
                                      </p:cBhvr>
                                      <p:to>
                                        <p:strVal val="(0.5)"/>
                                      </p:to>
                                    </p:set>
                                    <p:anim from="(0.5)" to="(#ppt_x)" calcmode="lin" valueType="num">
                                      <p:cBhvr>
                                        <p:cTn id="11" dur="1230" accel="100000" fill="hold">
                                          <p:stCondLst>
                                            <p:cond delay="768"/>
                                          </p:stCondLst>
                                        </p:cTn>
                                        <p:tgtEl>
                                          <p:spTgt spid="137218"/>
                                        </p:tgtEl>
                                        <p:attrNameLst>
                                          <p:attrName>ppt_x</p:attrName>
                                        </p:attrNameLst>
                                      </p:cBhvr>
                                    </p:anim>
                                    <p:set>
                                      <p:cBhvr>
                                        <p:cTn id="12" dur="768" fill="hold"/>
                                        <p:tgtEl>
                                          <p:spTgt spid="137218"/>
                                        </p:tgtEl>
                                        <p:attrNameLst>
                                          <p:attrName>ppt_y</p:attrName>
                                        </p:attrNameLst>
                                      </p:cBhvr>
                                      <p:to>
                                        <p:strVal val="(#ppt_y+0.4)"/>
                                      </p:to>
                                    </p:set>
                                    <p:anim from="(#ppt_y+0.4)" to="(#ppt_y)" calcmode="lin" valueType="num">
                                      <p:cBhvr>
                                        <p:cTn id="13" dur="1230" accel="100000" fill="hold">
                                          <p:stCondLst>
                                            <p:cond delay="768"/>
                                          </p:stCondLst>
                                        </p:cTn>
                                        <p:tgtEl>
                                          <p:spTgt spid="13721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37219">
                                            <p:txEl>
                                              <p:pRg st="0" end="0"/>
                                            </p:txEl>
                                          </p:spTgt>
                                        </p:tgtEl>
                                        <p:attrNameLst>
                                          <p:attrName>style.visibility</p:attrName>
                                        </p:attrNameLst>
                                      </p:cBhvr>
                                      <p:to>
                                        <p:strVal val="visible"/>
                                      </p:to>
                                    </p:set>
                                    <p:anim calcmode="lin" valueType="num">
                                      <p:cBhvr>
                                        <p:cTn id="18" dur="500" fill="hold"/>
                                        <p:tgtEl>
                                          <p:spTgt spid="13721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3721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372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37219">
                                            <p:txEl>
                                              <p:pRg st="1" end="1"/>
                                            </p:txEl>
                                          </p:spTgt>
                                        </p:tgtEl>
                                        <p:attrNameLst>
                                          <p:attrName>style.visibility</p:attrName>
                                        </p:attrNameLst>
                                      </p:cBhvr>
                                      <p:to>
                                        <p:strVal val="visible"/>
                                      </p:to>
                                    </p:set>
                                    <p:anim calcmode="lin" valueType="num">
                                      <p:cBhvr>
                                        <p:cTn id="25" dur="500" fill="hold"/>
                                        <p:tgtEl>
                                          <p:spTgt spid="13721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3721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3721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37219">
                                            <p:txEl>
                                              <p:pRg st="2" end="2"/>
                                            </p:txEl>
                                          </p:spTgt>
                                        </p:tgtEl>
                                        <p:attrNameLst>
                                          <p:attrName>style.visibility</p:attrName>
                                        </p:attrNameLst>
                                      </p:cBhvr>
                                      <p:to>
                                        <p:strVal val="visible"/>
                                      </p:to>
                                    </p:set>
                                    <p:anim calcmode="lin" valueType="num">
                                      <p:cBhvr>
                                        <p:cTn id="32" dur="500" fill="hold"/>
                                        <p:tgtEl>
                                          <p:spTgt spid="13721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3721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37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p:bldP spid="137219"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rtl="0"/>
            <a:r>
              <a:rPr lang="en-GB"/>
              <a:t>Faculty of Desire</a:t>
            </a:r>
            <a:endParaRPr lang="en-US"/>
          </a:p>
        </p:txBody>
      </p:sp>
      <p:sp>
        <p:nvSpPr>
          <p:cNvPr id="138243" name="Rectangle 3"/>
          <p:cNvSpPr>
            <a:spLocks noGrp="1" noChangeArrowheads="1"/>
          </p:cNvSpPr>
          <p:nvPr>
            <p:ph type="body" idx="1"/>
          </p:nvPr>
        </p:nvSpPr>
        <p:spPr/>
        <p:txBody>
          <a:bodyPr/>
          <a:lstStyle/>
          <a:p>
            <a:pPr algn="ctr">
              <a:buFont typeface="Wingdings" pitchFamily="2" charset="2"/>
              <a:buNone/>
            </a:pPr>
            <a:r>
              <a:rPr lang="fa-IR" sz="6000"/>
              <a:t>قوه شهویه</a:t>
            </a:r>
            <a:endParaRPr lang="en-GB" sz="6000"/>
          </a:p>
          <a:p>
            <a:pPr algn="l" rtl="0"/>
            <a:r>
              <a:rPr lang="en-GB"/>
              <a:t>Refinement of this power results in chastity.</a:t>
            </a:r>
          </a:p>
          <a:p>
            <a:pPr algn="l" rtl="0"/>
            <a:r>
              <a:rPr lang="en-GB"/>
              <a:t>The two extreme ends of this are gluttony and immobility.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8242"/>
                                        </p:tgtEl>
                                        <p:attrNameLst>
                                          <p:attrName>style.visibility</p:attrName>
                                        </p:attrNameLst>
                                      </p:cBhvr>
                                      <p:to>
                                        <p:strVal val="visible"/>
                                      </p:to>
                                    </p:set>
                                    <p:animEffect transition="in" filter="fade">
                                      <p:cBhvr>
                                        <p:cTn id="7" dur="768" decel="100000"/>
                                        <p:tgtEl>
                                          <p:spTgt spid="138242"/>
                                        </p:tgtEl>
                                      </p:cBhvr>
                                    </p:animEffect>
                                    <p:animScale>
                                      <p:cBhvr>
                                        <p:cTn id="8" dur="768" decel="100000"/>
                                        <p:tgtEl>
                                          <p:spTgt spid="138242"/>
                                        </p:tgtEl>
                                      </p:cBhvr>
                                      <p:from x="10000" y="10000"/>
                                      <p:to x="200000" y="450000"/>
                                    </p:animScale>
                                    <p:animScale>
                                      <p:cBhvr>
                                        <p:cTn id="9" dur="1230" accel="100000" fill="hold">
                                          <p:stCondLst>
                                            <p:cond delay="768"/>
                                          </p:stCondLst>
                                        </p:cTn>
                                        <p:tgtEl>
                                          <p:spTgt spid="138242"/>
                                        </p:tgtEl>
                                      </p:cBhvr>
                                      <p:from x="200000" y="450000"/>
                                      <p:to x="100000" y="100000"/>
                                    </p:animScale>
                                    <p:set>
                                      <p:cBhvr>
                                        <p:cTn id="10" dur="768" fill="hold"/>
                                        <p:tgtEl>
                                          <p:spTgt spid="138242"/>
                                        </p:tgtEl>
                                        <p:attrNameLst>
                                          <p:attrName>ppt_x</p:attrName>
                                        </p:attrNameLst>
                                      </p:cBhvr>
                                      <p:to>
                                        <p:strVal val="(0.5)"/>
                                      </p:to>
                                    </p:set>
                                    <p:anim from="(0.5)" to="(#ppt_x)" calcmode="lin" valueType="num">
                                      <p:cBhvr>
                                        <p:cTn id="11" dur="1230" accel="100000" fill="hold">
                                          <p:stCondLst>
                                            <p:cond delay="768"/>
                                          </p:stCondLst>
                                        </p:cTn>
                                        <p:tgtEl>
                                          <p:spTgt spid="138242"/>
                                        </p:tgtEl>
                                        <p:attrNameLst>
                                          <p:attrName>ppt_x</p:attrName>
                                        </p:attrNameLst>
                                      </p:cBhvr>
                                    </p:anim>
                                    <p:set>
                                      <p:cBhvr>
                                        <p:cTn id="12" dur="768" fill="hold"/>
                                        <p:tgtEl>
                                          <p:spTgt spid="138242"/>
                                        </p:tgtEl>
                                        <p:attrNameLst>
                                          <p:attrName>ppt_y</p:attrName>
                                        </p:attrNameLst>
                                      </p:cBhvr>
                                      <p:to>
                                        <p:strVal val="(#ppt_y+0.4)"/>
                                      </p:to>
                                    </p:set>
                                    <p:anim from="(#ppt_y+0.4)" to="(#ppt_y)" calcmode="lin" valueType="num">
                                      <p:cBhvr>
                                        <p:cTn id="13" dur="1230" accel="100000" fill="hold">
                                          <p:stCondLst>
                                            <p:cond delay="768"/>
                                          </p:stCondLst>
                                        </p:cTn>
                                        <p:tgtEl>
                                          <p:spTgt spid="13824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38243">
                                            <p:txEl>
                                              <p:pRg st="0" end="0"/>
                                            </p:txEl>
                                          </p:spTgt>
                                        </p:tgtEl>
                                        <p:attrNameLst>
                                          <p:attrName>style.visibility</p:attrName>
                                        </p:attrNameLst>
                                      </p:cBhvr>
                                      <p:to>
                                        <p:strVal val="visible"/>
                                      </p:to>
                                    </p:set>
                                    <p:anim calcmode="lin" valueType="num">
                                      <p:cBhvr>
                                        <p:cTn id="18" dur="500" fill="hold"/>
                                        <p:tgtEl>
                                          <p:spTgt spid="13824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3824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3824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38243">
                                            <p:txEl>
                                              <p:pRg st="1" end="1"/>
                                            </p:txEl>
                                          </p:spTgt>
                                        </p:tgtEl>
                                        <p:attrNameLst>
                                          <p:attrName>style.visibility</p:attrName>
                                        </p:attrNameLst>
                                      </p:cBhvr>
                                      <p:to>
                                        <p:strVal val="visible"/>
                                      </p:to>
                                    </p:set>
                                    <p:anim calcmode="lin" valueType="num">
                                      <p:cBhvr>
                                        <p:cTn id="25" dur="500" fill="hold"/>
                                        <p:tgtEl>
                                          <p:spTgt spid="138243">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38243">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3824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38243">
                                            <p:txEl>
                                              <p:pRg st="2" end="2"/>
                                            </p:txEl>
                                          </p:spTgt>
                                        </p:tgtEl>
                                        <p:attrNameLst>
                                          <p:attrName>style.visibility</p:attrName>
                                        </p:attrNameLst>
                                      </p:cBhvr>
                                      <p:to>
                                        <p:strVal val="visible"/>
                                      </p:to>
                                    </p:set>
                                    <p:anim calcmode="lin" valueType="num">
                                      <p:cBhvr>
                                        <p:cTn id="32" dur="500" fill="hold"/>
                                        <p:tgtEl>
                                          <p:spTgt spid="138243">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38243">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38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2" grpId="0"/>
      <p:bldP spid="13824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rtl="0"/>
            <a:r>
              <a:rPr lang="en-GB"/>
              <a:t>Faculty of Anger</a:t>
            </a:r>
            <a:endParaRPr lang="en-US"/>
          </a:p>
        </p:txBody>
      </p:sp>
      <p:sp>
        <p:nvSpPr>
          <p:cNvPr id="139267" name="Rectangle 3"/>
          <p:cNvSpPr>
            <a:spLocks noGrp="1" noChangeArrowheads="1"/>
          </p:cNvSpPr>
          <p:nvPr>
            <p:ph type="body" idx="1"/>
          </p:nvPr>
        </p:nvSpPr>
        <p:spPr/>
        <p:txBody>
          <a:bodyPr/>
          <a:lstStyle/>
          <a:p>
            <a:pPr algn="ctr">
              <a:buFont typeface="Wingdings" pitchFamily="2" charset="2"/>
              <a:buNone/>
            </a:pPr>
            <a:r>
              <a:rPr lang="fa-IR" sz="6000"/>
              <a:t>قوه غضبیه</a:t>
            </a:r>
            <a:endParaRPr lang="en-GB" sz="6000"/>
          </a:p>
          <a:p>
            <a:pPr algn="l" rtl="0"/>
            <a:r>
              <a:rPr lang="en-GB"/>
              <a:t>Refinement of this power results in courageousness.</a:t>
            </a:r>
          </a:p>
          <a:p>
            <a:pPr algn="l" rtl="0"/>
            <a:r>
              <a:rPr lang="en-GB"/>
              <a:t>The two extreme ends of this are audaciousness and cowardice.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39266"/>
                                        </p:tgtEl>
                                        <p:attrNameLst>
                                          <p:attrName>style.visibility</p:attrName>
                                        </p:attrNameLst>
                                      </p:cBhvr>
                                      <p:to>
                                        <p:strVal val="visible"/>
                                      </p:to>
                                    </p:set>
                                    <p:animEffect transition="in" filter="fade">
                                      <p:cBhvr>
                                        <p:cTn id="7" dur="768" decel="100000"/>
                                        <p:tgtEl>
                                          <p:spTgt spid="139266"/>
                                        </p:tgtEl>
                                      </p:cBhvr>
                                    </p:animEffect>
                                    <p:animScale>
                                      <p:cBhvr>
                                        <p:cTn id="8" dur="768" decel="100000"/>
                                        <p:tgtEl>
                                          <p:spTgt spid="139266"/>
                                        </p:tgtEl>
                                      </p:cBhvr>
                                      <p:from x="10000" y="10000"/>
                                      <p:to x="200000" y="450000"/>
                                    </p:animScale>
                                    <p:animScale>
                                      <p:cBhvr>
                                        <p:cTn id="9" dur="1230" accel="100000" fill="hold">
                                          <p:stCondLst>
                                            <p:cond delay="768"/>
                                          </p:stCondLst>
                                        </p:cTn>
                                        <p:tgtEl>
                                          <p:spTgt spid="139266"/>
                                        </p:tgtEl>
                                      </p:cBhvr>
                                      <p:from x="200000" y="450000"/>
                                      <p:to x="100000" y="100000"/>
                                    </p:animScale>
                                    <p:set>
                                      <p:cBhvr>
                                        <p:cTn id="10" dur="768" fill="hold"/>
                                        <p:tgtEl>
                                          <p:spTgt spid="139266"/>
                                        </p:tgtEl>
                                        <p:attrNameLst>
                                          <p:attrName>ppt_x</p:attrName>
                                        </p:attrNameLst>
                                      </p:cBhvr>
                                      <p:to>
                                        <p:strVal val="(0.5)"/>
                                      </p:to>
                                    </p:set>
                                    <p:anim from="(0.5)" to="(#ppt_x)" calcmode="lin" valueType="num">
                                      <p:cBhvr>
                                        <p:cTn id="11" dur="1230" accel="100000" fill="hold">
                                          <p:stCondLst>
                                            <p:cond delay="768"/>
                                          </p:stCondLst>
                                        </p:cTn>
                                        <p:tgtEl>
                                          <p:spTgt spid="139266"/>
                                        </p:tgtEl>
                                        <p:attrNameLst>
                                          <p:attrName>ppt_x</p:attrName>
                                        </p:attrNameLst>
                                      </p:cBhvr>
                                    </p:anim>
                                    <p:set>
                                      <p:cBhvr>
                                        <p:cTn id="12" dur="768" fill="hold"/>
                                        <p:tgtEl>
                                          <p:spTgt spid="139266"/>
                                        </p:tgtEl>
                                        <p:attrNameLst>
                                          <p:attrName>ppt_y</p:attrName>
                                        </p:attrNameLst>
                                      </p:cBhvr>
                                      <p:to>
                                        <p:strVal val="(#ppt_y+0.4)"/>
                                      </p:to>
                                    </p:set>
                                    <p:anim from="(#ppt_y+0.4)" to="(#ppt_y)" calcmode="lin" valueType="num">
                                      <p:cBhvr>
                                        <p:cTn id="13" dur="1230" accel="100000" fill="hold">
                                          <p:stCondLst>
                                            <p:cond delay="768"/>
                                          </p:stCondLst>
                                        </p:cTn>
                                        <p:tgtEl>
                                          <p:spTgt spid="139266"/>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39267">
                                            <p:txEl>
                                              <p:pRg st="0" end="0"/>
                                            </p:txEl>
                                          </p:spTgt>
                                        </p:tgtEl>
                                        <p:attrNameLst>
                                          <p:attrName>style.visibility</p:attrName>
                                        </p:attrNameLst>
                                      </p:cBhvr>
                                      <p:to>
                                        <p:strVal val="visible"/>
                                      </p:to>
                                    </p:set>
                                    <p:anim calcmode="lin" valueType="num">
                                      <p:cBhvr>
                                        <p:cTn id="18" dur="500" fill="hold"/>
                                        <p:tgtEl>
                                          <p:spTgt spid="139267">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39267">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3926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39267">
                                            <p:txEl>
                                              <p:pRg st="1" end="1"/>
                                            </p:txEl>
                                          </p:spTgt>
                                        </p:tgtEl>
                                        <p:attrNameLst>
                                          <p:attrName>style.visibility</p:attrName>
                                        </p:attrNameLst>
                                      </p:cBhvr>
                                      <p:to>
                                        <p:strVal val="visible"/>
                                      </p:to>
                                    </p:set>
                                    <p:anim calcmode="lin" valueType="num">
                                      <p:cBhvr>
                                        <p:cTn id="25" dur="500" fill="hold"/>
                                        <p:tgtEl>
                                          <p:spTgt spid="139267">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39267">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3926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39267">
                                            <p:txEl>
                                              <p:pRg st="2" end="2"/>
                                            </p:txEl>
                                          </p:spTgt>
                                        </p:tgtEl>
                                        <p:attrNameLst>
                                          <p:attrName>style.visibility</p:attrName>
                                        </p:attrNameLst>
                                      </p:cBhvr>
                                      <p:to>
                                        <p:strVal val="visible"/>
                                      </p:to>
                                    </p:set>
                                    <p:anim calcmode="lin" valueType="num">
                                      <p:cBhvr>
                                        <p:cTn id="32" dur="500" fill="hold"/>
                                        <p:tgtEl>
                                          <p:spTgt spid="139267">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39267">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39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p:bldP spid="13926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rtl="0"/>
            <a:r>
              <a:rPr lang="en-GB"/>
              <a:t>Faculty of Imagination</a:t>
            </a:r>
            <a:endParaRPr lang="en-US"/>
          </a:p>
        </p:txBody>
      </p:sp>
      <p:sp>
        <p:nvSpPr>
          <p:cNvPr id="140291" name="Rectangle 3"/>
          <p:cNvSpPr>
            <a:spLocks noGrp="1" noChangeArrowheads="1"/>
          </p:cNvSpPr>
          <p:nvPr>
            <p:ph type="body" idx="1"/>
          </p:nvPr>
        </p:nvSpPr>
        <p:spPr/>
        <p:txBody>
          <a:bodyPr/>
          <a:lstStyle/>
          <a:p>
            <a:pPr algn="ctr">
              <a:buFont typeface="Wingdings" pitchFamily="2" charset="2"/>
              <a:buNone/>
            </a:pPr>
            <a:r>
              <a:rPr lang="fa-IR" sz="6000"/>
              <a:t>قوه وهمیه</a:t>
            </a:r>
            <a:endParaRPr lang="en-GB" sz="6000"/>
          </a:p>
          <a:p>
            <a:pPr algn="l" rtl="0"/>
            <a:r>
              <a:rPr lang="en-GB"/>
              <a:t>Refinement of this power results in justice.</a:t>
            </a:r>
          </a:p>
          <a:p>
            <a:pPr algn="l" rtl="0"/>
            <a:r>
              <a:rPr lang="en-GB"/>
              <a:t>The two extreme ends of this are tyranny and bearing tyranny.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40290"/>
                                        </p:tgtEl>
                                        <p:attrNameLst>
                                          <p:attrName>style.visibility</p:attrName>
                                        </p:attrNameLst>
                                      </p:cBhvr>
                                      <p:to>
                                        <p:strVal val="visible"/>
                                      </p:to>
                                    </p:set>
                                    <p:animEffect transition="in" filter="fade">
                                      <p:cBhvr>
                                        <p:cTn id="7" dur="768" decel="100000"/>
                                        <p:tgtEl>
                                          <p:spTgt spid="140290"/>
                                        </p:tgtEl>
                                      </p:cBhvr>
                                    </p:animEffect>
                                    <p:animScale>
                                      <p:cBhvr>
                                        <p:cTn id="8" dur="768" decel="100000"/>
                                        <p:tgtEl>
                                          <p:spTgt spid="140290"/>
                                        </p:tgtEl>
                                      </p:cBhvr>
                                      <p:from x="10000" y="10000"/>
                                      <p:to x="200000" y="450000"/>
                                    </p:animScale>
                                    <p:animScale>
                                      <p:cBhvr>
                                        <p:cTn id="9" dur="1230" accel="100000" fill="hold">
                                          <p:stCondLst>
                                            <p:cond delay="768"/>
                                          </p:stCondLst>
                                        </p:cTn>
                                        <p:tgtEl>
                                          <p:spTgt spid="140290"/>
                                        </p:tgtEl>
                                      </p:cBhvr>
                                      <p:from x="200000" y="450000"/>
                                      <p:to x="100000" y="100000"/>
                                    </p:animScale>
                                    <p:set>
                                      <p:cBhvr>
                                        <p:cTn id="10" dur="768" fill="hold"/>
                                        <p:tgtEl>
                                          <p:spTgt spid="140290"/>
                                        </p:tgtEl>
                                        <p:attrNameLst>
                                          <p:attrName>ppt_x</p:attrName>
                                        </p:attrNameLst>
                                      </p:cBhvr>
                                      <p:to>
                                        <p:strVal val="(0.5)"/>
                                      </p:to>
                                    </p:set>
                                    <p:anim from="(0.5)" to="(#ppt_x)" calcmode="lin" valueType="num">
                                      <p:cBhvr>
                                        <p:cTn id="11" dur="1230" accel="100000" fill="hold">
                                          <p:stCondLst>
                                            <p:cond delay="768"/>
                                          </p:stCondLst>
                                        </p:cTn>
                                        <p:tgtEl>
                                          <p:spTgt spid="140290"/>
                                        </p:tgtEl>
                                        <p:attrNameLst>
                                          <p:attrName>ppt_x</p:attrName>
                                        </p:attrNameLst>
                                      </p:cBhvr>
                                    </p:anim>
                                    <p:set>
                                      <p:cBhvr>
                                        <p:cTn id="12" dur="768" fill="hold"/>
                                        <p:tgtEl>
                                          <p:spTgt spid="140290"/>
                                        </p:tgtEl>
                                        <p:attrNameLst>
                                          <p:attrName>ppt_y</p:attrName>
                                        </p:attrNameLst>
                                      </p:cBhvr>
                                      <p:to>
                                        <p:strVal val="(#ppt_y+0.4)"/>
                                      </p:to>
                                    </p:set>
                                    <p:anim from="(#ppt_y+0.4)" to="(#ppt_y)" calcmode="lin" valueType="num">
                                      <p:cBhvr>
                                        <p:cTn id="13" dur="1230" accel="100000" fill="hold">
                                          <p:stCondLst>
                                            <p:cond delay="768"/>
                                          </p:stCondLst>
                                        </p:cTn>
                                        <p:tgtEl>
                                          <p:spTgt spid="14029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40291">
                                            <p:txEl>
                                              <p:pRg st="0" end="0"/>
                                            </p:txEl>
                                          </p:spTgt>
                                        </p:tgtEl>
                                        <p:attrNameLst>
                                          <p:attrName>style.visibility</p:attrName>
                                        </p:attrNameLst>
                                      </p:cBhvr>
                                      <p:to>
                                        <p:strVal val="visible"/>
                                      </p:to>
                                    </p:set>
                                    <p:anim calcmode="lin" valueType="num">
                                      <p:cBhvr>
                                        <p:cTn id="18" dur="500" fill="hold"/>
                                        <p:tgtEl>
                                          <p:spTgt spid="14029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14029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14029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40291">
                                            <p:txEl>
                                              <p:pRg st="1" end="1"/>
                                            </p:txEl>
                                          </p:spTgt>
                                        </p:tgtEl>
                                        <p:attrNameLst>
                                          <p:attrName>style.visibility</p:attrName>
                                        </p:attrNameLst>
                                      </p:cBhvr>
                                      <p:to>
                                        <p:strVal val="visible"/>
                                      </p:to>
                                    </p:set>
                                    <p:anim calcmode="lin" valueType="num">
                                      <p:cBhvr>
                                        <p:cTn id="25" dur="500" fill="hold"/>
                                        <p:tgtEl>
                                          <p:spTgt spid="140291">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140291">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14029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40291">
                                            <p:txEl>
                                              <p:pRg st="2" end="2"/>
                                            </p:txEl>
                                          </p:spTgt>
                                        </p:tgtEl>
                                        <p:attrNameLst>
                                          <p:attrName>style.visibility</p:attrName>
                                        </p:attrNameLst>
                                      </p:cBhvr>
                                      <p:to>
                                        <p:strVal val="visible"/>
                                      </p:to>
                                    </p:set>
                                    <p:anim calcmode="lin" valueType="num">
                                      <p:cBhvr>
                                        <p:cTn id="32" dur="500" fill="hold"/>
                                        <p:tgtEl>
                                          <p:spTgt spid="140291">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140291">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140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P spid="140291"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rtl="0"/>
            <a:r>
              <a:rPr lang="en-GB"/>
              <a:t>Balance in Life</a:t>
            </a:r>
            <a:endParaRPr lang="en-US"/>
          </a:p>
        </p:txBody>
      </p:sp>
      <p:sp>
        <p:nvSpPr>
          <p:cNvPr id="141315" name="Rectangle 3"/>
          <p:cNvSpPr>
            <a:spLocks noGrp="1" noChangeArrowheads="1"/>
          </p:cNvSpPr>
          <p:nvPr>
            <p:ph type="body" idx="1"/>
          </p:nvPr>
        </p:nvSpPr>
        <p:spPr/>
        <p:txBody>
          <a:bodyPr/>
          <a:lstStyle/>
          <a:p>
            <a:pPr algn="l" rtl="0"/>
            <a:r>
              <a:rPr lang="en-GB"/>
              <a:t>Wisdom</a:t>
            </a:r>
          </a:p>
          <a:p>
            <a:pPr algn="l" rtl="0"/>
            <a:r>
              <a:rPr lang="en-GB"/>
              <a:t>Courageousness</a:t>
            </a:r>
          </a:p>
          <a:p>
            <a:pPr algn="l" rtl="0"/>
            <a:r>
              <a:rPr lang="en-GB"/>
              <a:t>Chastity</a:t>
            </a:r>
          </a:p>
          <a:p>
            <a:pPr algn="l" rtl="0"/>
            <a:r>
              <a:rPr lang="en-GB"/>
              <a:t>Justice</a:t>
            </a:r>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Balance</Template>
  <TotalTime>718</TotalTime>
  <Words>1016</Words>
  <Application>Microsoft Office PowerPoint</Application>
  <PresentationFormat>On-screen Show (4:3)</PresentationFormat>
  <Paragraphs>133</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Balance</vt:lpstr>
      <vt:lpstr>Chart</vt:lpstr>
      <vt:lpstr>Ethics in Islam</vt:lpstr>
      <vt:lpstr>Connection ?</vt:lpstr>
      <vt:lpstr>Types of Knowledge</vt:lpstr>
      <vt:lpstr>Three Sciences</vt:lpstr>
      <vt:lpstr>Why Study Ethics?</vt:lpstr>
      <vt:lpstr>Self-Recognition</vt:lpstr>
      <vt:lpstr>Knowledge &amp; Purification</vt:lpstr>
      <vt:lpstr>Humans and Animals</vt:lpstr>
      <vt:lpstr>Difference of Intellect</vt:lpstr>
      <vt:lpstr>The Base of all Sins</vt:lpstr>
      <vt:lpstr>Proportion of Human Desires</vt:lpstr>
      <vt:lpstr>Pride   تکبر</vt:lpstr>
      <vt:lpstr>Solution to the Pride</vt:lpstr>
      <vt:lpstr>Greed   حرص</vt:lpstr>
      <vt:lpstr>Solutions to Greed</vt:lpstr>
      <vt:lpstr>Jealousy   حسد</vt:lpstr>
      <vt:lpstr>Solutions to Jealousy</vt:lpstr>
      <vt:lpstr>Four Human Faculties</vt:lpstr>
      <vt:lpstr>Intellectual Faculty</vt:lpstr>
      <vt:lpstr>Faculty of Desire</vt:lpstr>
      <vt:lpstr>Faculty of Anger</vt:lpstr>
      <vt:lpstr>Faculty of Imagination</vt:lpstr>
      <vt:lpstr>Balance in Life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Islam</dc:title>
  <dc:creator>Ali Raza Rizvi</dc:creator>
  <cp:lastModifiedBy>stdc_lp</cp:lastModifiedBy>
  <cp:revision>46</cp:revision>
  <dcterms:created xsi:type="dcterms:W3CDTF">2005-08-12T21:40:22Z</dcterms:created>
  <dcterms:modified xsi:type="dcterms:W3CDTF">2014-07-21T07:12:13Z</dcterms:modified>
</cp:coreProperties>
</file>