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36" r:id="rId2"/>
    <p:sldId id="412" r:id="rId3"/>
    <p:sldId id="413" r:id="rId4"/>
    <p:sldId id="414" r:id="rId5"/>
    <p:sldId id="415" r:id="rId6"/>
    <p:sldId id="416" r:id="rId7"/>
    <p:sldId id="417" r:id="rId8"/>
    <p:sldId id="418" r:id="rId9"/>
    <p:sldId id="419" r:id="rId10"/>
    <p:sldId id="420" r:id="rId11"/>
    <p:sldId id="421" r:id="rId12"/>
    <p:sldId id="422" r:id="rId13"/>
    <p:sldId id="423" r:id="rId14"/>
    <p:sldId id="424" r:id="rId15"/>
    <p:sldId id="425" r:id="rId16"/>
    <p:sldId id="426" r:id="rId17"/>
    <p:sldId id="427" r:id="rId18"/>
    <p:sldId id="428" r:id="rId19"/>
    <p:sldId id="429" r:id="rId20"/>
    <p:sldId id="430" r:id="rId21"/>
    <p:sldId id="431" r:id="rId22"/>
    <p:sldId id="432" r:id="rId23"/>
    <p:sldId id="433" r:id="rId24"/>
    <p:sldId id="434"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1226D93-C46E-4E52-951C-38DDDA6EA680}" type="datetimeFigureOut">
              <a:rPr lang="en-US"/>
              <a:pPr>
                <a:defRPr/>
              </a:pPr>
              <a:t>7/6/2014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0A2B8B-A4F3-4A24-922A-996F288652A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1143000" y="685800"/>
            <a:ext cx="4572000" cy="3429000"/>
          </a:xfrm>
          <a:ln/>
        </p:spPr>
      </p:sp>
      <p:sp>
        <p:nvSpPr>
          <p:cNvPr id="86019" name="Notes Placeholder 2"/>
          <p:cNvSpPr>
            <a:spLocks noGrp="1"/>
          </p:cNvSpPr>
          <p:nvPr>
            <p:ph type="body" idx="1"/>
          </p:nvPr>
        </p:nvSpPr>
        <p:spPr>
          <a:noFill/>
          <a:ln w="9525"/>
        </p:spPr>
        <p:txBody>
          <a:bodyPr/>
          <a:lstStyle/>
          <a:p>
            <a:endParaRPr lang="en-GB" smtClean="0">
              <a:latin typeface="Arial" pitchFamily="34" charset="0"/>
            </a:endParaRPr>
          </a:p>
        </p:txBody>
      </p:sp>
      <p:sp>
        <p:nvSpPr>
          <p:cNvPr id="86020" name="Slide Number Placeholder 3"/>
          <p:cNvSpPr>
            <a:spLocks noGrp="1"/>
          </p:cNvSpPr>
          <p:nvPr>
            <p:ph type="sldNum" sz="quarter" idx="5"/>
          </p:nvPr>
        </p:nvSpPr>
        <p:spPr>
          <a:noFill/>
        </p:spPr>
        <p:txBody>
          <a:bodyPr/>
          <a:lstStyle/>
          <a:p>
            <a:fld id="{99F5656A-6A8D-4658-AE10-B815A2C1C09C}" type="slidenum">
              <a:rPr lang="en-GB" smtClean="0">
                <a:latin typeface="Arial" pitchFamily="34" charset="0"/>
              </a:rPr>
              <a:pPr/>
              <a:t>3</a:t>
            </a:fld>
            <a:endParaRPr lang="en-GB"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1143000" y="685800"/>
            <a:ext cx="4572000" cy="3429000"/>
          </a:xfrm>
          <a:ln/>
        </p:spPr>
      </p:sp>
      <p:sp>
        <p:nvSpPr>
          <p:cNvPr id="88067" name="Notes Placeholder 2"/>
          <p:cNvSpPr>
            <a:spLocks noGrp="1"/>
          </p:cNvSpPr>
          <p:nvPr>
            <p:ph type="body" idx="1"/>
          </p:nvPr>
        </p:nvSpPr>
        <p:spPr>
          <a:noFill/>
          <a:ln w="9525"/>
        </p:spPr>
        <p:txBody>
          <a:bodyPr/>
          <a:lstStyle/>
          <a:p>
            <a:r>
              <a:rPr lang="en-US" smtClean="0"/>
              <a:t>THIS IS ONE OF THE AREAS THAT NEEDS TO BE EXAMINED IN AN EXAM SETTING. </a:t>
            </a:r>
          </a:p>
        </p:txBody>
      </p:sp>
      <p:sp>
        <p:nvSpPr>
          <p:cNvPr id="88068" name="Slide Number Placeholder 3"/>
          <p:cNvSpPr>
            <a:spLocks noGrp="1"/>
          </p:cNvSpPr>
          <p:nvPr>
            <p:ph type="sldNum" sz="quarter" idx="5"/>
          </p:nvPr>
        </p:nvSpPr>
        <p:spPr>
          <a:noFill/>
        </p:spPr>
        <p:txBody>
          <a:bodyPr/>
          <a:lstStyle/>
          <a:p>
            <a:fld id="{D147D131-9343-41A6-B5F7-FDAD9D7ECBEC}" type="slidenum">
              <a:rPr lang="en-US" smtClean="0"/>
              <a:pPr/>
              <a:t>8</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1143000" y="685800"/>
            <a:ext cx="4572000" cy="3429000"/>
          </a:xfrm>
          <a:ln/>
        </p:spPr>
      </p:sp>
      <p:sp>
        <p:nvSpPr>
          <p:cNvPr id="90115" name="Notes Placeholder 2"/>
          <p:cNvSpPr>
            <a:spLocks noGrp="1"/>
          </p:cNvSpPr>
          <p:nvPr>
            <p:ph type="body" idx="1"/>
          </p:nvPr>
        </p:nvSpPr>
        <p:spPr>
          <a:noFill/>
          <a:ln w="9525"/>
        </p:spPr>
        <p:txBody>
          <a:bodyPr/>
          <a:lstStyle/>
          <a:p>
            <a:endParaRPr lang="en-GB" smtClean="0">
              <a:latin typeface="Arial" pitchFamily="34" charset="0"/>
            </a:endParaRPr>
          </a:p>
        </p:txBody>
      </p:sp>
      <p:sp>
        <p:nvSpPr>
          <p:cNvPr id="90116" name="Slide Number Placeholder 3"/>
          <p:cNvSpPr>
            <a:spLocks noGrp="1"/>
          </p:cNvSpPr>
          <p:nvPr>
            <p:ph type="sldNum" sz="quarter" idx="5"/>
          </p:nvPr>
        </p:nvSpPr>
        <p:spPr>
          <a:noFill/>
        </p:spPr>
        <p:txBody>
          <a:bodyPr/>
          <a:lstStyle/>
          <a:p>
            <a:fld id="{5CFD28F5-B392-4189-A73C-B9A288D8FD05}" type="slidenum">
              <a:rPr lang="en-GB" smtClean="0">
                <a:latin typeface="Arial" pitchFamily="34" charset="0"/>
              </a:rPr>
              <a:pPr/>
              <a:t>10</a:t>
            </a:fld>
            <a:endParaRPr lang="en-GB"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xfrm>
            <a:off x="1143000" y="685800"/>
            <a:ext cx="4572000" cy="3429000"/>
          </a:xfrm>
          <a:ln/>
        </p:spPr>
      </p:sp>
      <p:sp>
        <p:nvSpPr>
          <p:cNvPr id="92163" name="Notes Placeholder 2"/>
          <p:cNvSpPr>
            <a:spLocks noGrp="1"/>
          </p:cNvSpPr>
          <p:nvPr>
            <p:ph type="body" idx="1"/>
          </p:nvPr>
        </p:nvSpPr>
        <p:spPr>
          <a:noFill/>
          <a:ln w="9525"/>
        </p:spPr>
        <p:txBody>
          <a:bodyPr/>
          <a:lstStyle/>
          <a:p>
            <a:endParaRPr lang="en-US" smtClean="0"/>
          </a:p>
        </p:txBody>
      </p:sp>
      <p:sp>
        <p:nvSpPr>
          <p:cNvPr id="92164" name="Slide Number Placeholder 3"/>
          <p:cNvSpPr>
            <a:spLocks noGrp="1"/>
          </p:cNvSpPr>
          <p:nvPr>
            <p:ph type="sldNum" sz="quarter" idx="5"/>
          </p:nvPr>
        </p:nvSpPr>
        <p:spPr>
          <a:noFill/>
        </p:spPr>
        <p:txBody>
          <a:bodyPr/>
          <a:lstStyle/>
          <a:p>
            <a:fld id="{9ADC4397-274A-4DFE-A8E0-1A0C0F77374B}" type="slidenum">
              <a:rPr lang="en-US" smtClean="0"/>
              <a:pPr/>
              <a:t>22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3769233-5840-46A2-B48C-16C96D545399}" type="datetimeFigureOut">
              <a:rPr lang="en-US"/>
              <a:pPr>
                <a:defRPr/>
              </a:pPr>
              <a:t>7/6/2014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E0F18A-B3C4-4E56-A703-149DAA1C62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F37A92F-A763-4451-8E64-C586E0BAB349}" type="datetimeFigureOut">
              <a:rPr lang="en-US"/>
              <a:pPr>
                <a:defRPr/>
              </a:pPr>
              <a:t>7/6/2014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81594D-D9B0-4F86-9ACA-23755CAFB3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1972FD6-4B89-4B15-9161-D218193A8BE8}" type="datetimeFigureOut">
              <a:rPr lang="en-US"/>
              <a:pPr>
                <a:defRPr/>
              </a:pPr>
              <a:t>7/6/2014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7C7076-2389-4B2C-A8F0-DE85FEBF2E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77B46D9-1D30-4714-9DF1-00939CFEA374}" type="datetimeFigureOut">
              <a:rPr lang="en-US"/>
              <a:pPr>
                <a:defRPr/>
              </a:pPr>
              <a:t>7/6/2014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6FF1F5-3192-4E65-B402-F1335E2710D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C800D08-3C6C-460D-ABD0-BB3B820A47C9}" type="datetimeFigureOut">
              <a:rPr lang="en-US"/>
              <a:pPr>
                <a:defRPr/>
              </a:pPr>
              <a:t>7/6/2014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E403404-6C05-4025-B3AB-8FC1431A3FE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B817280-6C81-4CA6-8952-2660F9D1F611}" type="datetimeFigureOut">
              <a:rPr lang="en-US"/>
              <a:pPr>
                <a:defRPr/>
              </a:pPr>
              <a:t>7/6/2014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55AB73D-588C-4235-BB02-450D831B735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A7C641-4DD1-490C-83B9-CB625B5672C8}" type="datetimeFigureOut">
              <a:rPr lang="en-US"/>
              <a:pPr>
                <a:defRPr/>
              </a:pPr>
              <a:t>7/6/2014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016C6EA-203A-493D-BA18-B968678EF7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6BE60D-E893-4E37-B9B2-4B5952486137}" type="datetimeFigureOut">
              <a:rPr lang="en-US"/>
              <a:pPr>
                <a:defRPr/>
              </a:pPr>
              <a:t>7/6/2014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34A7AE-FBB4-4622-9986-C8055B0DF4C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2F58FC-CB01-47DD-BA49-54C90AD8C55C}" type="datetimeFigureOut">
              <a:rPr lang="en-US"/>
              <a:pPr>
                <a:defRPr/>
              </a:pPr>
              <a:t>7/6/2014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2E790D-F556-49BC-9D62-79F8B4EBA6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218DC5E-802E-4046-9B11-DDB37E275D42}" type="datetimeFigureOut">
              <a:rPr lang="en-US"/>
              <a:pPr>
                <a:defRPr/>
              </a:pPr>
              <a:t>7/6/2014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FDDBC3-2D1D-4AD9-A82F-470B582F475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409C12-EB88-4157-BC4F-0A986645A17F}" type="datetimeFigureOut">
              <a:rPr lang="en-US"/>
              <a:pPr>
                <a:defRPr/>
              </a:pPr>
              <a:t>7/6/2014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CD3D7B-5A2C-4248-B505-42DE530E2B7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DC36343-1F52-4D30-954B-8EEA6FCC515F}" type="datetimeFigureOut">
              <a:rPr lang="en-US"/>
              <a:pPr>
                <a:defRPr/>
              </a:pPr>
              <a:t>7/6/2014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F6B37A3-FC17-4844-B36F-EA5BDB24B0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0"/>
            <a:ext cx="8229600" cy="1143000"/>
          </a:xfrm>
        </p:spPr>
        <p:txBody>
          <a:bodyPr/>
          <a:lstStyle/>
          <a:p>
            <a:r>
              <a:rPr lang="en-US" dirty="0" smtClean="0"/>
              <a:t>Lecture </a:t>
            </a:r>
            <a:r>
              <a:rPr lang="en-US" dirty="0" smtClean="0"/>
              <a:t>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336492" y="690524"/>
            <a:ext cx="8324964" cy="2738475"/>
          </a:xfrm>
        </p:spPr>
        <p:txBody>
          <a:bodyPr/>
          <a:lstStyle/>
          <a:p>
            <a:pPr eaLnBrk="1" hangingPunct="1"/>
            <a:r>
              <a:rPr lang="en-US" sz="4800" smtClean="0">
                <a:solidFill>
                  <a:srgbClr val="FF0000"/>
                </a:solidFill>
              </a:rPr>
              <a:t>WHAT IS THE MATERIAL AND FORMAL OBJECT OF ETHICS?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2"/>
          <p:cNvSpPr>
            <a:spLocks noGrp="1"/>
          </p:cNvSpPr>
          <p:nvPr>
            <p:ph type="title"/>
          </p:nvPr>
        </p:nvSpPr>
        <p:spPr/>
        <p:txBody>
          <a:bodyPr/>
          <a:lstStyle/>
          <a:p>
            <a:pPr eaLnBrk="1" hangingPunct="1"/>
            <a:r>
              <a:rPr lang="en-GB" smtClean="0">
                <a:solidFill>
                  <a:srgbClr val="FF0000"/>
                </a:solidFill>
              </a:rPr>
              <a:t>OBJECT!   WHAT IS THAT?</a:t>
            </a:r>
          </a:p>
        </p:txBody>
      </p:sp>
      <p:sp>
        <p:nvSpPr>
          <p:cNvPr id="2" name="Content Placeholder 1"/>
          <p:cNvSpPr>
            <a:spLocks noGrp="1"/>
          </p:cNvSpPr>
          <p:nvPr>
            <p:ph idx="1"/>
          </p:nvPr>
        </p:nvSpPr>
        <p:spPr>
          <a:xfrm>
            <a:off x="628596" y="1639863"/>
            <a:ext cx="6600825" cy="4591050"/>
          </a:xfrm>
          <a:ln>
            <a:noFill/>
          </a:ln>
        </p:spPr>
        <p:txBody>
          <a:bodyPr>
            <a:normAutofit/>
          </a:bodyPr>
          <a:lstStyle/>
          <a:p>
            <a:pPr eaLnBrk="1" hangingPunct="1">
              <a:defRPr/>
            </a:pPr>
            <a:r>
              <a:rPr lang="en-GB" dirty="0" smtClean="0"/>
              <a:t>Material Object in any science:</a:t>
            </a:r>
          </a:p>
          <a:p>
            <a:pPr lvl="1" eaLnBrk="1" hangingPunct="1">
              <a:defRPr/>
            </a:pPr>
            <a:r>
              <a:rPr lang="en-GB" dirty="0" smtClean="0"/>
              <a:t>It is the WHAT you study</a:t>
            </a:r>
          </a:p>
          <a:p>
            <a:pPr lvl="1" eaLnBrk="1" hangingPunct="1">
              <a:defRPr/>
            </a:pPr>
            <a:r>
              <a:rPr lang="en-GB" dirty="0" smtClean="0"/>
              <a:t>The matter / thing / direct object you actually study</a:t>
            </a:r>
          </a:p>
          <a:p>
            <a:pPr lvl="1" eaLnBrk="1" hangingPunct="1">
              <a:defRPr/>
            </a:pPr>
            <a:r>
              <a:rPr lang="en-GB" dirty="0" smtClean="0"/>
              <a:t>Material Object of Medicine / Finance? </a:t>
            </a:r>
          </a:p>
          <a:p>
            <a:pPr lvl="1" eaLnBrk="1" hangingPunct="1">
              <a:defRPr/>
            </a:pPr>
            <a:endParaRPr lang="en-GB" dirty="0" smtClean="0"/>
          </a:p>
          <a:p>
            <a:pPr eaLnBrk="1" hangingPunct="1">
              <a:defRPr/>
            </a:pPr>
            <a:r>
              <a:rPr lang="en-GB" dirty="0" smtClean="0"/>
              <a:t>Formal Object of any science:</a:t>
            </a:r>
          </a:p>
          <a:p>
            <a:pPr lvl="1" eaLnBrk="1" hangingPunct="1">
              <a:defRPr/>
            </a:pPr>
            <a:r>
              <a:rPr lang="en-GB" dirty="0" smtClean="0"/>
              <a:t>It is the ANGLE / PERSPECTIVE  from which you study the material object</a:t>
            </a:r>
          </a:p>
          <a:p>
            <a:pPr lvl="1" eaLnBrk="1" hangingPunct="1">
              <a:defRPr/>
            </a:pPr>
            <a:r>
              <a:rPr lang="en-GB" dirty="0" smtClean="0"/>
              <a:t>Formal Object of Medicine / Finance?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p:txBody>
          <a:bodyPr/>
          <a:lstStyle/>
          <a:p>
            <a:pPr eaLnBrk="1" hangingPunct="1">
              <a:buFont typeface="Wingdings" pitchFamily="2" charset="2"/>
              <a:buNone/>
            </a:pPr>
            <a:r>
              <a:rPr lang="en-US" sz="3200" smtClean="0">
                <a:solidFill>
                  <a:srgbClr val="FF0000"/>
                </a:solidFill>
              </a:rPr>
              <a:t>    What is the object of study in ethics?</a:t>
            </a:r>
            <a:r>
              <a:rPr lang="en-US" sz="4800" smtClean="0">
                <a:solidFill>
                  <a:srgbClr val="FF0000"/>
                </a:solidFill>
              </a:rPr>
              <a:t>   </a:t>
            </a:r>
          </a:p>
        </p:txBody>
      </p:sp>
      <p:sp>
        <p:nvSpPr>
          <p:cNvPr id="35843" name="Rectangle 5"/>
          <p:cNvSpPr>
            <a:spLocks noGrp="1" noChangeArrowheads="1"/>
          </p:cNvSpPr>
          <p:nvPr>
            <p:ph idx="1"/>
          </p:nvPr>
        </p:nvSpPr>
        <p:spPr>
          <a:xfrm>
            <a:off x="1030239" y="1749402"/>
            <a:ext cx="6673851" cy="4114800"/>
          </a:xfrm>
          <a:ln>
            <a:noFill/>
          </a:ln>
        </p:spPr>
        <p:txBody>
          <a:bodyPr/>
          <a:lstStyle/>
          <a:p>
            <a:pPr eaLnBrk="1" hangingPunct="1">
              <a:defRPr/>
            </a:pPr>
            <a:r>
              <a:rPr lang="en-US" dirty="0" smtClean="0"/>
              <a:t>The material object is the free human acts which influence and form the way of being a person.</a:t>
            </a:r>
          </a:p>
          <a:p>
            <a:pPr eaLnBrk="1" hangingPunct="1">
              <a:buFontTx/>
              <a:buNone/>
              <a:defRPr/>
            </a:pPr>
            <a:endParaRPr lang="en-US" dirty="0" smtClean="0"/>
          </a:p>
          <a:p>
            <a:pPr eaLnBrk="1" hangingPunct="1">
              <a:defRPr/>
            </a:pPr>
            <a:r>
              <a:rPr lang="en-US" dirty="0" smtClean="0"/>
              <a:t>The formal object of ethics  is the moral value of the acts (their level of goodness or badness).</a:t>
            </a:r>
          </a:p>
          <a:p>
            <a:pPr eaLnBrk="1" hangingPunct="1">
              <a:defRPr/>
            </a:pPr>
            <a:endParaRPr lang="en-US"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1905000" y="398464"/>
            <a:ext cx="6938963" cy="1277937"/>
          </a:xfrm>
        </p:spPr>
        <p:txBody>
          <a:bodyPr/>
          <a:lstStyle/>
          <a:p>
            <a:pPr marL="762000" indent="-762000" eaLnBrk="1" hangingPunct="1"/>
            <a:r>
              <a:rPr lang="en-US" smtClean="0">
                <a:solidFill>
                  <a:srgbClr val="FF0000"/>
                </a:solidFill>
              </a:rPr>
              <a:t>Objectives of ethics.</a:t>
            </a:r>
          </a:p>
        </p:txBody>
      </p:sp>
      <p:sp>
        <p:nvSpPr>
          <p:cNvPr id="36867" name="Rectangle 5"/>
          <p:cNvSpPr>
            <a:spLocks noGrp="1" noChangeArrowheads="1"/>
          </p:cNvSpPr>
          <p:nvPr>
            <p:ph idx="1"/>
          </p:nvPr>
        </p:nvSpPr>
        <p:spPr>
          <a:xfrm>
            <a:off x="665109" y="1639863"/>
            <a:ext cx="7112000" cy="4114800"/>
          </a:xfrm>
          <a:ln>
            <a:noFill/>
          </a:ln>
        </p:spPr>
        <p:txBody>
          <a:bodyPr/>
          <a:lstStyle/>
          <a:p>
            <a:pPr marL="609600" indent="-609600" eaLnBrk="1" hangingPunct="1">
              <a:buFontTx/>
              <a:buChar char="•"/>
              <a:defRPr/>
            </a:pPr>
            <a:r>
              <a:rPr lang="en-US" dirty="0" smtClean="0"/>
              <a:t>To  help the individual to understand basic principles of ethics.</a:t>
            </a:r>
          </a:p>
          <a:p>
            <a:pPr marL="609600" indent="-609600" eaLnBrk="1" hangingPunct="1">
              <a:buFontTx/>
              <a:buChar char="•"/>
              <a:defRPr/>
            </a:pPr>
            <a:endParaRPr lang="en-US" dirty="0" smtClean="0"/>
          </a:p>
          <a:p>
            <a:pPr marL="609600" indent="-609600" eaLnBrk="1" hangingPunct="1">
              <a:buFontTx/>
              <a:buChar char="•"/>
              <a:defRPr/>
            </a:pPr>
            <a:r>
              <a:rPr lang="en-US" dirty="0" smtClean="0"/>
              <a:t>To help the individual gain some practical knowledge about self and about different ethical issues.</a:t>
            </a:r>
          </a:p>
          <a:p>
            <a:pPr marL="609600" indent="-609600" eaLnBrk="1" hangingPunct="1">
              <a:buFontTx/>
              <a:buChar char="•"/>
              <a:defRPr/>
            </a:pPr>
            <a:endParaRPr lang="en-US"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9"/>
          <p:cNvSpPr>
            <a:spLocks noGrp="1" noChangeArrowheads="1"/>
          </p:cNvSpPr>
          <p:nvPr>
            <p:ph type="title"/>
          </p:nvPr>
        </p:nvSpPr>
        <p:spPr>
          <a:xfrm>
            <a:off x="263466" y="1092168"/>
            <a:ext cx="7631217" cy="4272021"/>
          </a:xfrm>
          <a:ln>
            <a:noFill/>
          </a:ln>
        </p:spPr>
        <p:txBody>
          <a:bodyPr/>
          <a:lstStyle/>
          <a:p>
            <a:pPr eaLnBrk="1" hangingPunct="1">
              <a:defRPr/>
            </a:pPr>
            <a:r>
              <a:rPr lang="en-US" sz="2400" b="0" dirty="0" smtClean="0">
                <a:solidFill>
                  <a:schemeClr val="tx1"/>
                </a:solidFill>
              </a:rPr>
              <a:t>To obtain true and systematic knowledge of upright and authentic human behavior based on universal principles.</a:t>
            </a:r>
            <a:br>
              <a:rPr lang="en-US" sz="2400" b="0" dirty="0" smtClean="0">
                <a:solidFill>
                  <a:schemeClr val="tx1"/>
                </a:solidFill>
              </a:rPr>
            </a:br>
            <a:r>
              <a:rPr lang="en-US" sz="2400" b="0" dirty="0" smtClean="0">
                <a:solidFill>
                  <a:schemeClr val="tx1"/>
                </a:solidFill>
              </a:rPr>
              <a:t/>
            </a:r>
            <a:br>
              <a:rPr lang="en-US" sz="2400" b="0" dirty="0" smtClean="0">
                <a:solidFill>
                  <a:schemeClr val="tx1"/>
                </a:solidFill>
              </a:rPr>
            </a:br>
            <a:r>
              <a:rPr lang="en-US" sz="2400" b="0" dirty="0" smtClean="0">
                <a:solidFill>
                  <a:schemeClr val="tx1"/>
                </a:solidFill>
              </a:rPr>
              <a:t>To establish a series of norms and criteria for judging human acts.</a:t>
            </a:r>
          </a:p>
        </p:txBody>
      </p:sp>
      <p:sp>
        <p:nvSpPr>
          <p:cNvPr id="51204" name="Rectangle 4"/>
          <p:cNvSpPr>
            <a:spLocks noChangeArrowheads="1"/>
          </p:cNvSpPr>
          <p:nvPr/>
        </p:nvSpPr>
        <p:spPr bwMode="auto">
          <a:xfrm>
            <a:off x="628596" y="288882"/>
            <a:ext cx="4856163" cy="769441"/>
          </a:xfrm>
          <a:prstGeom prst="rect">
            <a:avLst/>
          </a:prstGeom>
          <a:noFill/>
          <a:ln w="9525">
            <a:noFill/>
            <a:miter lim="800000"/>
            <a:headEnd/>
            <a:tailEnd/>
          </a:ln>
        </p:spPr>
        <p:txBody>
          <a:bodyPr>
            <a:spAutoFit/>
          </a:bodyPr>
          <a:lstStyle/>
          <a:p>
            <a:r>
              <a:rPr lang="en-US" sz="4400" dirty="0">
                <a:solidFill>
                  <a:srgbClr val="FF0000"/>
                </a:solidFill>
              </a:rPr>
              <a:t>The aims of ethics</a:t>
            </a:r>
            <a:endParaRPr lang="en-US" sz="44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665109" y="1019142"/>
            <a:ext cx="6864351" cy="5410200"/>
          </a:xfrm>
          <a:ln>
            <a:noFill/>
          </a:ln>
        </p:spPr>
        <p:txBody>
          <a:bodyPr/>
          <a:lstStyle/>
          <a:p>
            <a:pPr eaLnBrk="1" hangingPunct="1">
              <a:defRPr/>
            </a:pPr>
            <a:r>
              <a:rPr lang="en-US" dirty="0" smtClean="0">
                <a:solidFill>
                  <a:srgbClr val="FF0000"/>
                </a:solidFill>
              </a:rPr>
              <a:t>Continued</a:t>
            </a:r>
            <a:r>
              <a:rPr lang="en-US" sz="2400" b="0" dirty="0" smtClean="0">
                <a:solidFill>
                  <a:srgbClr val="FF0000"/>
                </a:solidFill>
              </a:rPr>
              <a:t>.. </a:t>
            </a:r>
            <a:r>
              <a:rPr lang="en-US" sz="2400" b="0" dirty="0" smtClean="0">
                <a:solidFill>
                  <a:schemeClr val="tx1"/>
                </a:solidFill>
              </a:rPr>
              <a:t/>
            </a:r>
            <a:br>
              <a:rPr lang="en-US" sz="2400" b="0" dirty="0" smtClean="0">
                <a:solidFill>
                  <a:schemeClr val="tx1"/>
                </a:solidFill>
              </a:rPr>
            </a:br>
            <a:r>
              <a:rPr lang="en-US" sz="2400" b="0" dirty="0" smtClean="0">
                <a:solidFill>
                  <a:schemeClr val="tx1"/>
                </a:solidFill>
              </a:rPr>
              <a:t/>
            </a:r>
            <a:br>
              <a:rPr lang="en-US" sz="2400" b="0" dirty="0" smtClean="0">
                <a:solidFill>
                  <a:schemeClr val="tx1"/>
                </a:solidFill>
              </a:rPr>
            </a:br>
            <a:r>
              <a:rPr lang="en-US" sz="2400" b="0" dirty="0" smtClean="0">
                <a:solidFill>
                  <a:schemeClr val="tx1"/>
                </a:solidFill>
              </a:rPr>
              <a:t>To study the basic truths about the human nature in order to discover the deepest and most common truths about the  human person </a:t>
            </a:r>
            <a:br>
              <a:rPr lang="en-US" sz="2400" b="0" dirty="0" smtClean="0">
                <a:solidFill>
                  <a:schemeClr val="tx1"/>
                </a:solidFill>
              </a:rPr>
            </a:br>
            <a:r>
              <a:rPr lang="en-US" sz="2400" b="0" dirty="0" smtClean="0">
                <a:solidFill>
                  <a:schemeClr val="tx1"/>
                </a:solidFill>
              </a:rPr>
              <a:t/>
            </a:r>
            <a:br>
              <a:rPr lang="en-US" sz="2400" b="0" dirty="0" smtClean="0">
                <a:solidFill>
                  <a:schemeClr val="tx1"/>
                </a:solidFill>
              </a:rPr>
            </a:br>
            <a:r>
              <a:rPr lang="en-US" sz="2400" b="0" dirty="0" smtClean="0">
                <a:solidFill>
                  <a:schemeClr val="tx1"/>
                </a:solidFill>
              </a:rPr>
              <a:t>Establishes guiding principles that facilitate life in a community</a:t>
            </a:r>
            <a:br>
              <a:rPr lang="en-US" sz="2400" b="0" dirty="0" smtClean="0">
                <a:solidFill>
                  <a:schemeClr val="tx1"/>
                </a:solidFill>
              </a:rPr>
            </a:br>
            <a:r>
              <a:rPr lang="en-US" sz="2400" b="0" dirty="0" smtClean="0">
                <a:solidFill>
                  <a:schemeClr val="tx1"/>
                </a:solidFill>
              </a:rPr>
              <a:t/>
            </a:r>
            <a:br>
              <a:rPr lang="en-US" sz="2400" b="0" dirty="0" smtClean="0">
                <a:solidFill>
                  <a:schemeClr val="tx1"/>
                </a:solidFill>
              </a:rPr>
            </a:br>
            <a:endParaRPr lang="en-US" sz="2400" b="0" dirty="0" smtClean="0">
              <a:solidFill>
                <a:schemeClr val="tx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336492" y="252369"/>
            <a:ext cx="7959834" cy="6353262"/>
          </a:xfrm>
          <a:ln>
            <a:noFill/>
          </a:ln>
        </p:spPr>
        <p:txBody>
          <a:bodyPr/>
          <a:lstStyle/>
          <a:p>
            <a:pPr eaLnBrk="1" hangingPunct="1">
              <a:defRPr/>
            </a:pPr>
            <a:r>
              <a:rPr lang="en-US" sz="3200" dirty="0" smtClean="0">
                <a:solidFill>
                  <a:srgbClr val="FF0000"/>
                </a:solidFill>
              </a:rPr>
              <a:t>Continued</a:t>
            </a:r>
            <a:r>
              <a:rPr lang="en-US" sz="2400" b="0" dirty="0" smtClean="0">
                <a:solidFill>
                  <a:srgbClr val="FF0000"/>
                </a:solidFill>
              </a:rPr>
              <a:t>.. </a:t>
            </a:r>
            <a:r>
              <a:rPr lang="en-US" sz="2400" b="0" dirty="0" smtClean="0">
                <a:solidFill>
                  <a:schemeClr val="tx1"/>
                </a:solidFill>
              </a:rPr>
              <a:t/>
            </a:r>
            <a:br>
              <a:rPr lang="en-US" sz="2400" b="0" dirty="0" smtClean="0">
                <a:solidFill>
                  <a:schemeClr val="tx1"/>
                </a:solidFill>
              </a:rPr>
            </a:br>
            <a:r>
              <a:rPr lang="en-US" sz="2400" b="0" dirty="0" smtClean="0">
                <a:solidFill>
                  <a:schemeClr val="tx1"/>
                </a:solidFill>
              </a:rPr>
              <a:t>comes up with practices and customs that fosters good habits in a personal conduct (virtues)</a:t>
            </a:r>
            <a:br>
              <a:rPr lang="en-US" sz="2400" b="0" dirty="0" smtClean="0">
                <a:solidFill>
                  <a:schemeClr val="tx1"/>
                </a:solidFill>
              </a:rPr>
            </a:br>
            <a:r>
              <a:rPr lang="en-US" sz="2400" b="0" dirty="0" smtClean="0">
                <a:solidFill>
                  <a:schemeClr val="tx1"/>
                </a:solidFill>
              </a:rPr>
              <a:t/>
            </a:r>
            <a:br>
              <a:rPr lang="en-US" sz="2400" b="0" dirty="0" smtClean="0">
                <a:solidFill>
                  <a:schemeClr val="tx1"/>
                </a:solidFill>
              </a:rPr>
            </a:br>
            <a:r>
              <a:rPr lang="en-US" sz="2400" b="0" dirty="0" smtClean="0">
                <a:solidFill>
                  <a:schemeClr val="tx1"/>
                </a:solidFill>
              </a:rPr>
              <a:t>Builds personal character by learning how to acquire good habits that can perfect us as persons and how to avoid bad habits that perverts us.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mtClean="0">
                <a:solidFill>
                  <a:srgbClr val="FF0000"/>
                </a:solidFill>
              </a:rPr>
              <a:t>WHAT IS MORALITY?</a:t>
            </a:r>
          </a:p>
        </p:txBody>
      </p:sp>
      <p:sp>
        <p:nvSpPr>
          <p:cNvPr id="40963" name="Content Placeholder 2"/>
          <p:cNvSpPr>
            <a:spLocks noGrp="1"/>
          </p:cNvSpPr>
          <p:nvPr>
            <p:ph idx="1"/>
          </p:nvPr>
        </p:nvSpPr>
        <p:spPr>
          <a:xfrm>
            <a:off x="628596" y="1493811"/>
            <a:ext cx="6710363" cy="4846638"/>
          </a:xfrm>
          <a:ln>
            <a:noFill/>
          </a:ln>
        </p:spPr>
        <p:txBody>
          <a:bodyPr/>
          <a:lstStyle/>
          <a:p>
            <a:pPr eaLnBrk="1" hangingPunct="1">
              <a:defRPr/>
            </a:pPr>
            <a:r>
              <a:rPr lang="en-GB" dirty="0" smtClean="0"/>
              <a:t>Write your own definition of morality in your notes</a:t>
            </a:r>
          </a:p>
          <a:p>
            <a:pPr eaLnBrk="1" hangingPunct="1">
              <a:defRPr/>
            </a:pPr>
            <a:endParaRPr lang="en-GB" dirty="0" smtClean="0"/>
          </a:p>
          <a:p>
            <a:pPr eaLnBrk="1" hangingPunct="1">
              <a:defRPr/>
            </a:pPr>
            <a:r>
              <a:rPr lang="en-GB" dirty="0" smtClean="0"/>
              <a:t>Share it with a few people around you and discuss the concept briefly</a:t>
            </a:r>
          </a:p>
          <a:p>
            <a:pPr eaLnBrk="1" hangingPunct="1">
              <a:buFontTx/>
              <a:buNone/>
              <a:defRPr/>
            </a:pPr>
            <a:endParaRPr lang="en-GB" dirty="0" smtClean="0"/>
          </a:p>
          <a:p>
            <a:pPr eaLnBrk="1" hangingPunct="1">
              <a:defRPr/>
            </a:pPr>
            <a:r>
              <a:rPr lang="en-GB" dirty="0" smtClean="0"/>
              <a:t>Rewrite your definition of  morality with any new insights you may have gained from your sharing with others</a:t>
            </a:r>
          </a:p>
          <a:p>
            <a:pPr eaLnBrk="1" hangingPunct="1">
              <a:defRPr/>
            </a:pPr>
            <a:endParaRPr lang="en-US"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2"/>
          <p:cNvSpPr>
            <a:spLocks noGrp="1"/>
          </p:cNvSpPr>
          <p:nvPr>
            <p:ph type="title"/>
          </p:nvPr>
        </p:nvSpPr>
        <p:spPr/>
        <p:txBody>
          <a:bodyPr/>
          <a:lstStyle/>
          <a:p>
            <a:pPr eaLnBrk="1" hangingPunct="1"/>
            <a:r>
              <a:rPr lang="en-GB" smtClean="0">
                <a:solidFill>
                  <a:srgbClr val="FF0000"/>
                </a:solidFill>
              </a:rPr>
              <a:t>To understand “morality”...</a:t>
            </a:r>
          </a:p>
        </p:txBody>
      </p:sp>
      <p:sp>
        <p:nvSpPr>
          <p:cNvPr id="2" name="Content Placeholder 1"/>
          <p:cNvSpPr>
            <a:spLocks noGrp="1"/>
          </p:cNvSpPr>
          <p:nvPr>
            <p:ph idx="1"/>
          </p:nvPr>
        </p:nvSpPr>
        <p:spPr>
          <a:xfrm>
            <a:off x="701622" y="1712889"/>
            <a:ext cx="6600825" cy="4114800"/>
          </a:xfrm>
          <a:ln>
            <a:noFill/>
          </a:ln>
        </p:spPr>
        <p:txBody>
          <a:bodyPr>
            <a:normAutofit fontScale="85000" lnSpcReduction="10000"/>
          </a:bodyPr>
          <a:lstStyle/>
          <a:p>
            <a:pPr eaLnBrk="1" hangingPunct="1">
              <a:defRPr/>
            </a:pPr>
            <a:r>
              <a:rPr lang="en-GB" dirty="0" smtClean="0"/>
              <a:t>We need to know that there are different types of goodness in our real world</a:t>
            </a:r>
          </a:p>
          <a:p>
            <a:pPr eaLnBrk="1" hangingPunct="1">
              <a:buFontTx/>
              <a:buNone/>
              <a:defRPr/>
            </a:pPr>
            <a:endParaRPr lang="en-GB" dirty="0" smtClean="0"/>
          </a:p>
          <a:p>
            <a:pPr eaLnBrk="1" hangingPunct="1">
              <a:defRPr/>
            </a:pPr>
            <a:r>
              <a:rPr lang="en-US" b="1" dirty="0" smtClean="0"/>
              <a:t>Natural goodness</a:t>
            </a:r>
            <a:r>
              <a:rPr lang="en-US" dirty="0" smtClean="0"/>
              <a:t>: the goodness that an act or that any real thing possesses by the very fact that it exists!</a:t>
            </a:r>
          </a:p>
          <a:p>
            <a:pPr eaLnBrk="1" hangingPunct="1">
              <a:buFontTx/>
              <a:buNone/>
              <a:defRPr/>
            </a:pPr>
            <a:endParaRPr lang="en-US" dirty="0" smtClean="0"/>
          </a:p>
          <a:p>
            <a:pPr eaLnBrk="1" hangingPunct="1">
              <a:defRPr/>
            </a:pPr>
            <a:r>
              <a:rPr lang="en-US" b="1" dirty="0" smtClean="0"/>
              <a:t>Technical goodness</a:t>
            </a:r>
            <a:r>
              <a:rPr lang="en-US" dirty="0" smtClean="0"/>
              <a:t>: the effectiveness or goodness of the technique and skill used in carrying out the act</a:t>
            </a:r>
          </a:p>
          <a:p>
            <a:pPr eaLnBrk="1" hangingPunct="1">
              <a:defRPr/>
            </a:pPr>
            <a:endParaRPr lang="en-US" dirty="0" smtClean="0"/>
          </a:p>
          <a:p>
            <a:pPr eaLnBrk="1" hangingPunct="1">
              <a:defRPr/>
            </a:pPr>
            <a:r>
              <a:rPr lang="en-US" b="1" dirty="0" smtClean="0"/>
              <a:t>Moral goodness</a:t>
            </a:r>
            <a:r>
              <a:rPr lang="en-US" dirty="0" smtClean="0"/>
              <a:t>: goodness of the act based on the fact that it leads the person closer to their true, objective, real, final goal</a:t>
            </a:r>
          </a:p>
          <a:p>
            <a:pPr eaLnBrk="1" hangingPunct="1">
              <a:buFontTx/>
              <a:buNone/>
              <a:defRPr/>
            </a:pPr>
            <a:endParaRPr lang="en-GB"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mtClean="0">
                <a:solidFill>
                  <a:srgbClr val="FF0000"/>
                </a:solidFill>
              </a:rPr>
              <a:t>Morality…</a:t>
            </a:r>
          </a:p>
        </p:txBody>
      </p:sp>
      <p:sp>
        <p:nvSpPr>
          <p:cNvPr id="3" name="Content Placeholder 2"/>
          <p:cNvSpPr>
            <a:spLocks noGrp="1"/>
          </p:cNvSpPr>
          <p:nvPr>
            <p:ph idx="1"/>
          </p:nvPr>
        </p:nvSpPr>
        <p:spPr>
          <a:xfrm>
            <a:off x="373005" y="1603350"/>
            <a:ext cx="6710363" cy="3203575"/>
          </a:xfrm>
          <a:ln>
            <a:noFill/>
          </a:ln>
        </p:spPr>
        <p:txBody>
          <a:bodyPr/>
          <a:lstStyle/>
          <a:p>
            <a:pPr>
              <a:defRPr/>
            </a:pPr>
            <a:r>
              <a:rPr lang="en-US" dirty="0" smtClean="0"/>
              <a:t>Morality is goodness or badness of human acts.</a:t>
            </a:r>
            <a:endParaRPr lang="en-US" dirty="0"/>
          </a:p>
        </p:txBody>
      </p:sp>
      <p:sp>
        <p:nvSpPr>
          <p:cNvPr id="57348" name="Date Placeholder 3"/>
          <p:cNvSpPr>
            <a:spLocks noGrp="1"/>
          </p:cNvSpPr>
          <p:nvPr>
            <p:ph type="dt" sz="quarter" idx="10"/>
          </p:nvPr>
        </p:nvSpPr>
        <p:spPr>
          <a:noFill/>
        </p:spPr>
        <p:txBody>
          <a:bodyPr/>
          <a:lstStyle/>
          <a:p>
            <a:fld id="{7C870EFB-092A-4351-8255-8459F4EDB501}" type="datetime1">
              <a:rPr lang="en-US" smtClean="0"/>
              <a:pPr/>
              <a:t>7/6/2014</a:t>
            </a:fld>
            <a:endParaRPr lang="en-US" smtClean="0"/>
          </a:p>
        </p:txBody>
      </p:sp>
      <p:sp>
        <p:nvSpPr>
          <p:cNvPr id="57349" name="Slide Number Placeholder 4"/>
          <p:cNvSpPr>
            <a:spLocks noGrp="1"/>
          </p:cNvSpPr>
          <p:nvPr>
            <p:ph type="sldNum" sz="quarter" idx="12"/>
          </p:nvPr>
        </p:nvSpPr>
        <p:spPr>
          <a:noFill/>
        </p:spPr>
        <p:txBody>
          <a:bodyPr/>
          <a:lstStyle/>
          <a:p>
            <a:fld id="{B8A691AC-A485-4693-8524-537B82342FB7}" type="slidenum">
              <a:rPr lang="en-US" smtClean="0"/>
              <a:pPr/>
              <a:t>11</a:t>
            </a:fld>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dirty="0" smtClean="0">
                <a:solidFill>
                  <a:srgbClr val="FF0000"/>
                </a:solidFill>
              </a:rPr>
              <a:t>       The nature of ethics.</a:t>
            </a:r>
          </a:p>
        </p:txBody>
      </p:sp>
      <p:sp>
        <p:nvSpPr>
          <p:cNvPr id="43011" name="Rectangle 3"/>
          <p:cNvSpPr>
            <a:spLocks noGrp="1" noChangeArrowheads="1"/>
          </p:cNvSpPr>
          <p:nvPr>
            <p:ph idx="1"/>
          </p:nvPr>
        </p:nvSpPr>
        <p:spPr>
          <a:xfrm>
            <a:off x="592083" y="1603350"/>
            <a:ext cx="6600825" cy="4114800"/>
          </a:xfrm>
          <a:ln>
            <a:noFill/>
          </a:ln>
        </p:spPr>
        <p:txBody>
          <a:bodyPr/>
          <a:lstStyle/>
          <a:p>
            <a:pPr eaLnBrk="1" hangingPunct="1">
              <a:buFontTx/>
              <a:buNone/>
              <a:defRPr/>
            </a:pPr>
            <a:r>
              <a:rPr lang="en-US" sz="2800" dirty="0" smtClean="0"/>
              <a:t>Ethics is considered to be a theoretical (speculative),  normative and practical science…</a:t>
            </a:r>
          </a:p>
          <a:p>
            <a:pPr eaLnBrk="1" hangingPunct="1">
              <a:buFontTx/>
              <a:buNone/>
              <a:defRPr/>
            </a:pPr>
            <a:endParaRPr lang="en-US" sz="2800" dirty="0" smtClean="0"/>
          </a:p>
          <a:p>
            <a:pPr eaLnBrk="1" hangingPunct="1">
              <a:buFontTx/>
              <a:buNone/>
              <a:defRPr/>
            </a:pPr>
            <a:r>
              <a:rPr lang="en-US" sz="2800" dirty="0" smtClean="0"/>
              <a:t>Ethics can also be divided into three areas; Meta ethics, Normative ethics or Applied ethics. </a:t>
            </a:r>
          </a:p>
          <a:p>
            <a:pPr eaLnBrk="1" hangingPunct="1">
              <a:buFontTx/>
              <a:buNone/>
              <a:defRPr/>
            </a:pPr>
            <a:endParaRPr lang="en-US" sz="48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solidFill>
                  <a:srgbClr val="FF0000"/>
                </a:solidFill>
              </a:rPr>
              <a:t>       A theoretical science.</a:t>
            </a:r>
          </a:p>
        </p:txBody>
      </p:sp>
      <p:sp>
        <p:nvSpPr>
          <p:cNvPr id="44035" name="Rectangle 3"/>
          <p:cNvSpPr>
            <a:spLocks noGrp="1" noChangeArrowheads="1"/>
          </p:cNvSpPr>
          <p:nvPr>
            <p:ph idx="1"/>
          </p:nvPr>
        </p:nvSpPr>
        <p:spPr>
          <a:xfrm>
            <a:off x="409518" y="1457298"/>
            <a:ext cx="6637339" cy="4114800"/>
          </a:xfrm>
          <a:ln>
            <a:noFill/>
          </a:ln>
        </p:spPr>
        <p:txBody>
          <a:bodyPr/>
          <a:lstStyle/>
          <a:p>
            <a:pPr eaLnBrk="1" hangingPunct="1">
              <a:defRPr/>
            </a:pPr>
            <a:r>
              <a:rPr lang="en-US" dirty="0" smtClean="0"/>
              <a:t>Because it tries to understand the nature of value judgments and norms of behavior in order to determine the truth about what is really good or really evil for the human person.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mtClean="0">
                <a:solidFill>
                  <a:srgbClr val="FF0000"/>
                </a:solidFill>
              </a:rPr>
              <a:t>Nature of ethics.</a:t>
            </a:r>
          </a:p>
        </p:txBody>
      </p:sp>
      <p:sp>
        <p:nvSpPr>
          <p:cNvPr id="61443" name="Content Placeholder 2"/>
          <p:cNvSpPr>
            <a:spLocks noGrp="1"/>
          </p:cNvSpPr>
          <p:nvPr>
            <p:ph idx="1"/>
          </p:nvPr>
        </p:nvSpPr>
        <p:spPr>
          <a:xfrm>
            <a:off x="1797049" y="1905001"/>
            <a:ext cx="6637339" cy="4335463"/>
          </a:xfrm>
        </p:spPr>
        <p:txBody>
          <a:bodyPr/>
          <a:lstStyle/>
          <a:p>
            <a:r>
              <a:rPr lang="en-US" sz="2800" smtClean="0"/>
              <a:t>Descriptive ethics: What do people think is right? (</a:t>
            </a:r>
            <a:r>
              <a:rPr lang="en-US" sz="2800" smtClean="0">
                <a:solidFill>
                  <a:srgbClr val="FF0000"/>
                </a:solidFill>
              </a:rPr>
              <a:t>this is relativistic</a:t>
            </a:r>
            <a:r>
              <a:rPr lang="en-US" sz="2800" smtClean="0"/>
              <a:t>)</a:t>
            </a:r>
          </a:p>
          <a:p>
            <a:r>
              <a:rPr lang="en-US" sz="2800" smtClean="0"/>
              <a:t> Normative (prescriptive) ethics: How should people act? </a:t>
            </a:r>
          </a:p>
          <a:p>
            <a:r>
              <a:rPr lang="en-US" sz="2800" smtClean="0"/>
              <a:t>Applied ethics: How do we take moral knowledge and put it into practice?</a:t>
            </a:r>
          </a:p>
          <a:p>
            <a:r>
              <a:rPr lang="en-US" sz="2800" smtClean="0"/>
              <a:t> Meta-ethics: What does 'right' even mean? </a:t>
            </a:r>
          </a:p>
        </p:txBody>
      </p:sp>
      <p:sp>
        <p:nvSpPr>
          <p:cNvPr id="61444" name="Date Placeholder 3"/>
          <p:cNvSpPr>
            <a:spLocks noGrp="1"/>
          </p:cNvSpPr>
          <p:nvPr>
            <p:ph type="dt" sz="quarter" idx="10"/>
          </p:nvPr>
        </p:nvSpPr>
        <p:spPr>
          <a:noFill/>
        </p:spPr>
        <p:txBody>
          <a:bodyPr/>
          <a:lstStyle/>
          <a:p>
            <a:fld id="{4531D482-3576-40DD-A259-281CA6B1C8B0}" type="datetime1">
              <a:rPr lang="en-US" smtClean="0"/>
              <a:pPr/>
              <a:t>7/6/2014</a:t>
            </a:fld>
            <a:endParaRPr lang="en-US" smtClean="0"/>
          </a:p>
        </p:txBody>
      </p:sp>
      <p:sp>
        <p:nvSpPr>
          <p:cNvPr id="61445" name="Slide Number Placeholder 4"/>
          <p:cNvSpPr>
            <a:spLocks noGrp="1"/>
          </p:cNvSpPr>
          <p:nvPr>
            <p:ph type="sldNum" sz="quarter" idx="12"/>
          </p:nvPr>
        </p:nvSpPr>
        <p:spPr>
          <a:noFill/>
        </p:spPr>
        <p:txBody>
          <a:bodyPr/>
          <a:lstStyle/>
          <a:p>
            <a:fld id="{8480E63C-52EA-436B-A521-B65C1387D06F}" type="slidenum">
              <a:rPr lang="en-US" smtClean="0"/>
              <a:pPr/>
              <a:t>14</a:t>
            </a:fld>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solidFill>
                  <a:srgbClr val="FF0000"/>
                </a:solidFill>
              </a:rPr>
              <a:t>      A normative science</a:t>
            </a:r>
          </a:p>
        </p:txBody>
      </p:sp>
      <p:sp>
        <p:nvSpPr>
          <p:cNvPr id="45059" name="Rectangle 3"/>
          <p:cNvSpPr>
            <a:spLocks noGrp="1" noChangeArrowheads="1"/>
          </p:cNvSpPr>
          <p:nvPr>
            <p:ph idx="1"/>
          </p:nvPr>
        </p:nvSpPr>
        <p:spPr>
          <a:xfrm>
            <a:off x="373005" y="1347759"/>
            <a:ext cx="6937375" cy="4114800"/>
          </a:xfrm>
          <a:ln>
            <a:noFill/>
          </a:ln>
        </p:spPr>
        <p:txBody>
          <a:bodyPr/>
          <a:lstStyle/>
          <a:p>
            <a:pPr eaLnBrk="1" hangingPunct="1">
              <a:defRPr/>
            </a:pPr>
            <a:r>
              <a:rPr lang="en-US" dirty="0" smtClean="0"/>
              <a:t>Because it establishes norms or rules of conduct to help people choose what is really good for them. </a:t>
            </a:r>
          </a:p>
          <a:p>
            <a:pPr eaLnBrk="1" hangingPunct="1">
              <a:defRPr/>
            </a:pPr>
            <a:endParaRPr lang="en-US" dirty="0" smtClean="0"/>
          </a:p>
          <a:p>
            <a:pPr eaLnBrk="1" hangingPunct="1">
              <a:defRPr/>
            </a:pPr>
            <a:r>
              <a:rPr lang="en-US" dirty="0" smtClean="0"/>
              <a:t>Formulation of value judgments and norms of behavior wit an aim of guiding the freedom of each human being.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smtClean="0">
                <a:solidFill>
                  <a:srgbClr val="FF0000"/>
                </a:solidFill>
              </a:rPr>
              <a:t>Theories in normative ethics.</a:t>
            </a:r>
          </a:p>
        </p:txBody>
      </p:sp>
      <p:sp>
        <p:nvSpPr>
          <p:cNvPr id="46083" name="Content Placeholder 2"/>
          <p:cNvSpPr>
            <a:spLocks noGrp="1"/>
          </p:cNvSpPr>
          <p:nvPr>
            <p:ph idx="1"/>
          </p:nvPr>
        </p:nvSpPr>
        <p:spPr>
          <a:xfrm>
            <a:off x="519057" y="1493811"/>
            <a:ext cx="6673851" cy="4591050"/>
          </a:xfrm>
          <a:ln>
            <a:noFill/>
          </a:ln>
        </p:spPr>
        <p:txBody>
          <a:bodyPr/>
          <a:lstStyle/>
          <a:p>
            <a:pPr marL="514350" indent="-514350" eaLnBrk="1" hangingPunct="1">
              <a:buFontTx/>
              <a:buAutoNum type="arabicPeriod"/>
              <a:defRPr/>
            </a:pPr>
            <a:r>
              <a:rPr lang="en-US" dirty="0" smtClean="0"/>
              <a:t>Virtue theories, Plato, Aristotle…</a:t>
            </a:r>
          </a:p>
          <a:p>
            <a:pPr marL="514350" indent="-514350" eaLnBrk="1" hangingPunct="1">
              <a:buFontTx/>
              <a:buAutoNum type="arabicPeriod"/>
              <a:defRPr/>
            </a:pPr>
            <a:r>
              <a:rPr lang="en-US" dirty="0" smtClean="0"/>
              <a:t>Duty theories (Deontological theories) Deon is a Greek word for duty.(Kant, W. D Ross)</a:t>
            </a:r>
          </a:p>
          <a:p>
            <a:pPr marL="514350" indent="-514350" eaLnBrk="1" hangingPunct="1">
              <a:buFontTx/>
              <a:buAutoNum type="arabicPeriod"/>
              <a:defRPr/>
            </a:pPr>
            <a:r>
              <a:rPr lang="en-US" dirty="0" smtClean="0"/>
              <a:t>The rights theories (John Locke)</a:t>
            </a:r>
          </a:p>
          <a:p>
            <a:pPr marL="514350" indent="-514350" eaLnBrk="1" hangingPunct="1">
              <a:buFontTx/>
              <a:buAutoNum type="arabicPeriod"/>
              <a:defRPr/>
            </a:pPr>
            <a:r>
              <a:rPr lang="en-US" dirty="0" err="1" smtClean="0"/>
              <a:t>Consequationalist</a:t>
            </a:r>
            <a:r>
              <a:rPr lang="en-US" dirty="0" smtClean="0"/>
              <a:t>  normative theories</a:t>
            </a:r>
          </a:p>
          <a:p>
            <a:pPr marL="514350" indent="-514350" eaLnBrk="1" hangingPunct="1">
              <a:buFontTx/>
              <a:buAutoNum type="arabicPeriod"/>
              <a:defRPr/>
            </a:pPr>
            <a:r>
              <a:rPr lang="en-US" dirty="0" smtClean="0"/>
              <a:t>Utilitarianism e.tc.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fontScale="90000"/>
          </a:bodyPr>
          <a:lstStyle/>
          <a:p>
            <a:pPr eaLnBrk="1" hangingPunct="1"/>
            <a:r>
              <a:rPr lang="en-US" sz="3600" smtClean="0">
                <a:solidFill>
                  <a:srgbClr val="FF0000"/>
                </a:solidFill>
              </a:rPr>
              <a:t>EXAMPLE OF NORMATIVE PRINCIPLES IN APPLIED ETHICS</a:t>
            </a:r>
          </a:p>
        </p:txBody>
      </p:sp>
      <p:sp>
        <p:nvSpPr>
          <p:cNvPr id="47107" name="Content Placeholder 2"/>
          <p:cNvSpPr>
            <a:spLocks noGrp="1"/>
          </p:cNvSpPr>
          <p:nvPr>
            <p:ph idx="1"/>
          </p:nvPr>
        </p:nvSpPr>
        <p:spPr>
          <a:xfrm>
            <a:off x="555570" y="1493811"/>
            <a:ext cx="6291263" cy="4724400"/>
          </a:xfrm>
          <a:ln>
            <a:noFill/>
          </a:ln>
        </p:spPr>
        <p:txBody>
          <a:bodyPr/>
          <a:lstStyle/>
          <a:p>
            <a:pPr marL="514350" indent="-514350" eaLnBrk="1" hangingPunct="1">
              <a:buFontTx/>
              <a:buAutoNum type="arabicPeriod"/>
              <a:defRPr/>
            </a:pPr>
            <a:r>
              <a:rPr lang="en-US" sz="2400" dirty="0" smtClean="0"/>
              <a:t> PERSONAL BENEFIT</a:t>
            </a:r>
          </a:p>
          <a:p>
            <a:pPr marL="514350" indent="-514350" eaLnBrk="1" hangingPunct="1">
              <a:buFontTx/>
              <a:buAutoNum type="arabicPeriod"/>
              <a:defRPr/>
            </a:pPr>
            <a:r>
              <a:rPr lang="en-US" sz="2400" dirty="0" smtClean="0"/>
              <a:t>SOCIAL BENEFIT</a:t>
            </a:r>
          </a:p>
          <a:p>
            <a:pPr marL="514350" indent="-514350" eaLnBrk="1" hangingPunct="1">
              <a:buFontTx/>
              <a:buAutoNum type="arabicPeriod"/>
              <a:defRPr/>
            </a:pPr>
            <a:r>
              <a:rPr lang="en-US" sz="2400" dirty="0" smtClean="0"/>
              <a:t>PRICIPLE OF BENEVOLENCE</a:t>
            </a:r>
          </a:p>
          <a:p>
            <a:pPr marL="514350" indent="-514350" eaLnBrk="1" hangingPunct="1">
              <a:buFontTx/>
              <a:buAutoNum type="arabicPeriod"/>
              <a:defRPr/>
            </a:pPr>
            <a:r>
              <a:rPr lang="en-US" sz="2400" dirty="0" smtClean="0"/>
              <a:t>PRICIPLE OF PETERNALISM</a:t>
            </a:r>
          </a:p>
          <a:p>
            <a:pPr marL="514350" indent="-514350" eaLnBrk="1" hangingPunct="1">
              <a:buFontTx/>
              <a:buAutoNum type="arabicPeriod"/>
              <a:defRPr/>
            </a:pPr>
            <a:r>
              <a:rPr lang="en-US" sz="2400" dirty="0" smtClean="0"/>
              <a:t>PRINCIPLE OF HARM</a:t>
            </a:r>
          </a:p>
          <a:p>
            <a:pPr marL="514350" indent="-514350" eaLnBrk="1" hangingPunct="1">
              <a:buFontTx/>
              <a:buAutoNum type="arabicPeriod"/>
              <a:defRPr/>
            </a:pPr>
            <a:r>
              <a:rPr lang="en-US" sz="2400" dirty="0" smtClean="0"/>
              <a:t>PRINCIPLE OF HONEST</a:t>
            </a:r>
          </a:p>
          <a:p>
            <a:pPr marL="514350" indent="-514350" eaLnBrk="1" hangingPunct="1">
              <a:buFontTx/>
              <a:buAutoNum type="arabicPeriod"/>
              <a:defRPr/>
            </a:pPr>
            <a:r>
              <a:rPr lang="en-US" sz="2400" dirty="0" smtClean="0"/>
              <a:t>PRICIPLE OF LAWFULLNESS</a:t>
            </a:r>
          </a:p>
          <a:p>
            <a:pPr marL="514350" indent="-514350" eaLnBrk="1" hangingPunct="1">
              <a:buFontTx/>
              <a:buAutoNum type="arabicPeriod"/>
              <a:defRPr/>
            </a:pPr>
            <a:r>
              <a:rPr lang="en-US" sz="2400" dirty="0" smtClean="0"/>
              <a:t>PRINCIPLE OF OUTONOMY</a:t>
            </a:r>
          </a:p>
          <a:p>
            <a:pPr marL="514350" indent="-514350" eaLnBrk="1" hangingPunct="1">
              <a:buFontTx/>
              <a:buAutoNum type="arabicPeriod"/>
              <a:defRPr/>
            </a:pPr>
            <a:r>
              <a:rPr lang="en-US" sz="2400" dirty="0" smtClean="0"/>
              <a:t>PRICIPLE OF JUSTICE</a:t>
            </a:r>
          </a:p>
          <a:p>
            <a:pPr marL="514350" indent="-514350" eaLnBrk="1" hangingPunct="1">
              <a:buFontTx/>
              <a:buAutoNum type="arabicPeriod"/>
              <a:defRPr/>
            </a:pPr>
            <a:r>
              <a:rPr lang="en-US" sz="2400" dirty="0" smtClean="0"/>
              <a:t>PRICIPLE OF RIGHT.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mtClean="0">
                <a:solidFill>
                  <a:srgbClr val="FF0000"/>
                </a:solidFill>
              </a:rPr>
              <a:t>      A practical science</a:t>
            </a:r>
          </a:p>
        </p:txBody>
      </p:sp>
      <p:sp>
        <p:nvSpPr>
          <p:cNvPr id="48131" name="Rectangle 3"/>
          <p:cNvSpPr>
            <a:spLocks noGrp="1" noChangeArrowheads="1"/>
          </p:cNvSpPr>
          <p:nvPr>
            <p:ph idx="1"/>
          </p:nvPr>
        </p:nvSpPr>
        <p:spPr>
          <a:xfrm>
            <a:off x="592083" y="1639863"/>
            <a:ext cx="6564313" cy="2874963"/>
          </a:xfrm>
          <a:ln>
            <a:noFill/>
          </a:ln>
        </p:spPr>
        <p:txBody>
          <a:bodyPr/>
          <a:lstStyle/>
          <a:p>
            <a:pPr eaLnBrk="1" hangingPunct="1">
              <a:buFontTx/>
              <a:buNone/>
              <a:defRPr/>
            </a:pPr>
            <a:r>
              <a:rPr lang="en-US" dirty="0" smtClean="0"/>
              <a:t>Because it provides a reference point</a:t>
            </a:r>
          </a:p>
          <a:p>
            <a:pPr eaLnBrk="1" hangingPunct="1">
              <a:buFontTx/>
              <a:buNone/>
              <a:defRPr/>
            </a:pPr>
            <a:r>
              <a:rPr lang="en-US" dirty="0" smtClean="0"/>
              <a:t>for making /taking decisions that one</a:t>
            </a:r>
          </a:p>
          <a:p>
            <a:pPr eaLnBrk="1" hangingPunct="1">
              <a:buFontTx/>
              <a:buNone/>
              <a:defRPr/>
            </a:pPr>
            <a:r>
              <a:rPr lang="en-US" dirty="0" smtClean="0"/>
              <a:t>can put into practice. It helps one to</a:t>
            </a:r>
          </a:p>
          <a:p>
            <a:pPr eaLnBrk="1" hangingPunct="1">
              <a:buFontTx/>
              <a:buNone/>
              <a:defRPr/>
            </a:pPr>
            <a:r>
              <a:rPr lang="en-US" dirty="0" smtClean="0"/>
              <a:t>know how to act well.</a:t>
            </a:r>
          </a:p>
          <a:p>
            <a:pPr eaLnBrk="1" hangingPunct="1">
              <a:buFontTx/>
              <a:buNone/>
              <a:defRPr/>
            </a:pPr>
            <a:endParaRPr lang="en-US"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mtClean="0">
                <a:solidFill>
                  <a:srgbClr val="FF0000"/>
                </a:solidFill>
              </a:rPr>
              <a:t>APPLIED ETHICS</a:t>
            </a:r>
          </a:p>
        </p:txBody>
      </p:sp>
      <p:sp>
        <p:nvSpPr>
          <p:cNvPr id="49155" name="Rectangle 3"/>
          <p:cNvSpPr>
            <a:spLocks noGrp="1" noChangeArrowheads="1"/>
          </p:cNvSpPr>
          <p:nvPr>
            <p:ph idx="1"/>
          </p:nvPr>
        </p:nvSpPr>
        <p:spPr>
          <a:xfrm>
            <a:off x="847674" y="1420785"/>
            <a:ext cx="5002212" cy="4114800"/>
          </a:xfrm>
          <a:ln>
            <a:noFill/>
          </a:ln>
        </p:spPr>
        <p:txBody>
          <a:bodyPr/>
          <a:lstStyle/>
          <a:p>
            <a:pPr eaLnBrk="1" hangingPunct="1">
              <a:defRPr/>
            </a:pPr>
            <a:r>
              <a:rPr lang="en-US" dirty="0" smtClean="0"/>
              <a:t>Medical ethics</a:t>
            </a:r>
          </a:p>
          <a:p>
            <a:pPr eaLnBrk="1" hangingPunct="1">
              <a:defRPr/>
            </a:pPr>
            <a:r>
              <a:rPr lang="en-US" dirty="0" smtClean="0"/>
              <a:t>Business ethics</a:t>
            </a:r>
          </a:p>
          <a:p>
            <a:pPr eaLnBrk="1" hangingPunct="1">
              <a:defRPr/>
            </a:pPr>
            <a:r>
              <a:rPr lang="en-US" dirty="0" smtClean="0"/>
              <a:t>Environmental ethics</a:t>
            </a:r>
          </a:p>
          <a:p>
            <a:pPr eaLnBrk="1" hangingPunct="1">
              <a:defRPr/>
            </a:pPr>
            <a:r>
              <a:rPr lang="en-US" dirty="0" smtClean="0"/>
              <a:t>Political ethics</a:t>
            </a:r>
          </a:p>
          <a:p>
            <a:pPr eaLnBrk="1" hangingPunct="1">
              <a:defRPr/>
            </a:pPr>
            <a:r>
              <a:rPr lang="en-US" dirty="0" smtClean="0"/>
              <a:t>Legal ethics.</a:t>
            </a:r>
          </a:p>
          <a:p>
            <a:pPr eaLnBrk="1" hangingPunct="1">
              <a:defRPr/>
            </a:pPr>
            <a:r>
              <a:rPr lang="en-US" dirty="0" smtClean="0"/>
              <a:t>Accounting ethics</a:t>
            </a:r>
          </a:p>
          <a:p>
            <a:pPr eaLnBrk="1" hangingPunct="1">
              <a:buFontTx/>
              <a:buNone/>
              <a:defRPr/>
            </a:pPr>
            <a:r>
              <a:rPr lang="en-US" dirty="0" smtClean="0"/>
              <a:t> and so on. </a:t>
            </a:r>
          </a:p>
          <a:p>
            <a:pPr eaLnBrk="1" hangingPunct="1">
              <a:defRPr/>
            </a:pPr>
            <a:endParaRPr lang="en-US"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628597" y="0"/>
            <a:ext cx="7594704" cy="1019142"/>
          </a:xfrm>
        </p:spPr>
        <p:txBody>
          <a:bodyPr/>
          <a:lstStyle/>
          <a:p>
            <a:r>
              <a:rPr lang="en-US" smtClean="0">
                <a:solidFill>
                  <a:schemeClr val="tx2">
                    <a:lumMod val="75000"/>
                  </a:schemeClr>
                </a:solidFill>
              </a:rPr>
              <a:t>             Political Ethics.</a:t>
            </a:r>
          </a:p>
        </p:txBody>
      </p:sp>
      <p:pic>
        <p:nvPicPr>
          <p:cNvPr id="6" name="Content Placeholder 5" descr="color-beacon-hl-eth-reform.jpg"/>
          <p:cNvPicPr>
            <a:picLocks noGrp="1" noChangeAspect="1"/>
          </p:cNvPicPr>
          <p:nvPr>
            <p:ph idx="1"/>
          </p:nvPr>
        </p:nvPicPr>
        <p:blipFill>
          <a:blip r:embed="rId2"/>
          <a:stretch>
            <a:fillRect/>
          </a:stretch>
        </p:blipFill>
        <p:spPr>
          <a:xfrm>
            <a:off x="738136" y="1009609"/>
            <a:ext cx="7631216" cy="5914193"/>
          </a:xfr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US" sz="4000" smtClean="0">
                <a:solidFill>
                  <a:srgbClr val="FF0000"/>
                </a:solidFill>
                <a:latin typeface="Nymph's Handwriting"/>
              </a:rPr>
              <a:t>Environmental ethics</a:t>
            </a:r>
            <a:r>
              <a:rPr lang="en-US" sz="2800" smtClean="0">
                <a:latin typeface="Nymph's Handwriting"/>
              </a:rPr>
              <a:t>.  </a:t>
            </a:r>
            <a:br>
              <a:rPr lang="en-US" sz="2800" smtClean="0">
                <a:latin typeface="Nymph's Handwriting"/>
              </a:rPr>
            </a:br>
            <a:r>
              <a:rPr lang="en-US" sz="2800" smtClean="0">
                <a:latin typeface="Nymph's Handwriting"/>
              </a:rPr>
              <a:t>	              GO GREEN! </a:t>
            </a:r>
            <a:endParaRPr lang="en-US" sz="2800" smtClean="0"/>
          </a:p>
        </p:txBody>
      </p:sp>
      <p:pic>
        <p:nvPicPr>
          <p:cNvPr id="68611" name="Picture 2"/>
          <p:cNvPicPr>
            <a:picLocks noGrp="1" noChangeAspect="1" noChangeArrowheads="1"/>
          </p:cNvPicPr>
          <p:nvPr>
            <p:ph idx="1"/>
          </p:nvPr>
        </p:nvPicPr>
        <p:blipFill>
          <a:blip r:embed="rId2"/>
          <a:srcRect/>
          <a:stretch>
            <a:fillRect/>
          </a:stretch>
        </p:blipFill>
        <p:spPr>
          <a:xfrm>
            <a:off x="1760539" y="1895475"/>
            <a:ext cx="5813425" cy="4114800"/>
          </a:xfrm>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089149" y="325438"/>
            <a:ext cx="5607051" cy="1198562"/>
          </a:xfrm>
        </p:spPr>
        <p:txBody>
          <a:bodyPr/>
          <a:lstStyle/>
          <a:p>
            <a:pPr eaLnBrk="1" hangingPunct="1"/>
            <a:r>
              <a:rPr lang="en-US" smtClean="0">
                <a:solidFill>
                  <a:srgbClr val="FF0000"/>
                </a:solidFill>
              </a:rPr>
              <a:t>Meta ethics.</a:t>
            </a:r>
          </a:p>
        </p:txBody>
      </p:sp>
      <p:sp>
        <p:nvSpPr>
          <p:cNvPr id="52227" name="Rectangle 3"/>
          <p:cNvSpPr>
            <a:spLocks noGrp="1" noChangeArrowheads="1"/>
          </p:cNvSpPr>
          <p:nvPr>
            <p:ph idx="1"/>
          </p:nvPr>
        </p:nvSpPr>
        <p:spPr>
          <a:xfrm>
            <a:off x="519057" y="1165194"/>
            <a:ext cx="6381751" cy="3686175"/>
          </a:xfrm>
          <a:ln>
            <a:noFill/>
          </a:ln>
        </p:spPr>
        <p:txBody>
          <a:bodyPr/>
          <a:lstStyle/>
          <a:p>
            <a:pPr eaLnBrk="1" hangingPunct="1">
              <a:defRPr/>
            </a:pPr>
            <a:r>
              <a:rPr lang="en-US" dirty="0" smtClean="0"/>
              <a:t>Ethics finds its foundations in meta ethics</a:t>
            </a:r>
          </a:p>
          <a:p>
            <a:pPr eaLnBrk="1" hangingPunct="1">
              <a:defRPr/>
            </a:pPr>
            <a:r>
              <a:rPr lang="en-US" dirty="0" smtClean="0"/>
              <a:t>Meta ethics deals with very important topics such as the basic truths about God, Creation, the spiritual nature of man and his freedom among other topics.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905000" y="228601"/>
            <a:ext cx="7086600" cy="1082675"/>
          </a:xfrm>
        </p:spPr>
        <p:txBody>
          <a:bodyPr>
            <a:normAutofit fontScale="90000"/>
          </a:bodyPr>
          <a:lstStyle/>
          <a:p>
            <a:pPr eaLnBrk="1" hangingPunct="1"/>
            <a:r>
              <a:rPr lang="en-US" sz="4000" smtClean="0"/>
              <a:t>Other ways of looking at ethics</a:t>
            </a:r>
          </a:p>
        </p:txBody>
      </p:sp>
      <p:sp>
        <p:nvSpPr>
          <p:cNvPr id="53251" name="Rectangle 3"/>
          <p:cNvSpPr>
            <a:spLocks noGrp="1" noChangeArrowheads="1"/>
          </p:cNvSpPr>
          <p:nvPr>
            <p:ph idx="1"/>
          </p:nvPr>
        </p:nvSpPr>
        <p:spPr>
          <a:xfrm>
            <a:off x="555570" y="1673225"/>
            <a:ext cx="5889625" cy="5184775"/>
          </a:xfrm>
          <a:ln>
            <a:noFill/>
          </a:ln>
        </p:spPr>
        <p:txBody>
          <a:bodyPr/>
          <a:lstStyle/>
          <a:p>
            <a:pPr eaLnBrk="1" hangingPunct="1">
              <a:defRPr/>
            </a:pPr>
            <a:r>
              <a:rPr lang="en-US" dirty="0" smtClean="0"/>
              <a:t>Ethics can be divided into two;</a:t>
            </a:r>
          </a:p>
          <a:p>
            <a:pPr eaLnBrk="1" hangingPunct="1">
              <a:buFontTx/>
              <a:buAutoNum type="arabicPeriod"/>
              <a:defRPr/>
            </a:pPr>
            <a:r>
              <a:rPr lang="en-US" dirty="0" smtClean="0"/>
              <a:t>General ethics- basic principles regarding the morality of human acts. Example, the last end of man, the moral law, conscience, sin, and virtues</a:t>
            </a:r>
          </a:p>
          <a:p>
            <a:pPr eaLnBrk="1" hangingPunct="1">
              <a:buFontTx/>
              <a:buAutoNum type="arabicPeriod"/>
              <a:defRPr/>
            </a:pPr>
            <a:r>
              <a:rPr lang="en-US" dirty="0" smtClean="0"/>
              <a:t>Social ethics- it applies the previous mentioned principles of the life of man as a member of society.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1447800" y="152401"/>
            <a:ext cx="7696200" cy="1412875"/>
          </a:xfrm>
        </p:spPr>
        <p:txBody>
          <a:bodyPr anchor="b"/>
          <a:lstStyle/>
          <a:p>
            <a:pPr eaLnBrk="1" hangingPunct="1">
              <a:defRPr/>
            </a:pPr>
            <a:r>
              <a:rPr lang="en-US" sz="3200" smtClean="0">
                <a:effectLst>
                  <a:outerShdw blurRad="38100" dist="38100" dir="2700000" algn="tl">
                    <a:srgbClr val="000000"/>
                  </a:outerShdw>
                </a:effectLst>
                <a:latin typeface="Lucida Calligraphy" pitchFamily="66" charset="0"/>
              </a:rPr>
              <a:t>Scholars we are going to refer to:</a:t>
            </a:r>
          </a:p>
        </p:txBody>
      </p:sp>
      <p:sp>
        <p:nvSpPr>
          <p:cNvPr id="54275" name="Rectangle 3"/>
          <p:cNvSpPr>
            <a:spLocks noGrp="1" noChangeArrowheads="1"/>
          </p:cNvSpPr>
          <p:nvPr>
            <p:ph type="body" idx="4294967295"/>
          </p:nvPr>
        </p:nvSpPr>
        <p:spPr>
          <a:xfrm>
            <a:off x="1760537" y="1530351"/>
            <a:ext cx="6877051" cy="4892675"/>
          </a:xfrm>
          <a:ln>
            <a:noFill/>
          </a:ln>
        </p:spPr>
        <p:txBody>
          <a:bodyPr/>
          <a:lstStyle/>
          <a:p>
            <a:pPr eaLnBrk="1" hangingPunct="1">
              <a:lnSpc>
                <a:spcPct val="90000"/>
              </a:lnSpc>
              <a:defRPr/>
            </a:pPr>
            <a:r>
              <a:rPr lang="en-US" dirty="0" smtClean="0"/>
              <a:t>Thomas Aquinas</a:t>
            </a:r>
          </a:p>
          <a:p>
            <a:pPr eaLnBrk="1" hangingPunct="1">
              <a:lnSpc>
                <a:spcPct val="90000"/>
              </a:lnSpc>
              <a:defRPr/>
            </a:pPr>
            <a:endParaRPr lang="en-US" dirty="0" smtClean="0"/>
          </a:p>
          <a:p>
            <a:pPr eaLnBrk="1" hangingPunct="1">
              <a:lnSpc>
                <a:spcPct val="90000"/>
              </a:lnSpc>
              <a:defRPr/>
            </a:pPr>
            <a:endParaRPr lang="en-US" dirty="0" smtClean="0"/>
          </a:p>
          <a:p>
            <a:pPr eaLnBrk="1" hangingPunct="1">
              <a:lnSpc>
                <a:spcPct val="90000"/>
              </a:lnSpc>
              <a:defRPr/>
            </a:pPr>
            <a:endParaRPr lang="en-US" dirty="0" smtClean="0"/>
          </a:p>
          <a:p>
            <a:pPr eaLnBrk="1" hangingPunct="1">
              <a:lnSpc>
                <a:spcPct val="90000"/>
              </a:lnSpc>
              <a:defRPr/>
            </a:pPr>
            <a:r>
              <a:rPr lang="en-US" dirty="0" smtClean="0"/>
              <a:t>Aristotle</a:t>
            </a:r>
          </a:p>
          <a:p>
            <a:pPr eaLnBrk="1" hangingPunct="1">
              <a:lnSpc>
                <a:spcPct val="90000"/>
              </a:lnSpc>
              <a:defRPr/>
            </a:pPr>
            <a:endParaRPr lang="en-US" dirty="0" smtClean="0"/>
          </a:p>
          <a:p>
            <a:pPr eaLnBrk="1" hangingPunct="1">
              <a:lnSpc>
                <a:spcPct val="90000"/>
              </a:lnSpc>
              <a:defRPr/>
            </a:pPr>
            <a:endParaRPr lang="en-US" dirty="0" smtClean="0"/>
          </a:p>
          <a:p>
            <a:pPr eaLnBrk="1" hangingPunct="1">
              <a:lnSpc>
                <a:spcPct val="90000"/>
              </a:lnSpc>
              <a:defRPr/>
            </a:pPr>
            <a:r>
              <a:rPr lang="en-US" dirty="0" smtClean="0"/>
              <a:t>Plato</a:t>
            </a:r>
          </a:p>
        </p:txBody>
      </p:sp>
      <p:pic>
        <p:nvPicPr>
          <p:cNvPr id="71684" name="Picture 4" descr="thomas"/>
          <p:cNvPicPr>
            <a:picLocks noChangeAspect="1" noChangeArrowheads="1"/>
          </p:cNvPicPr>
          <p:nvPr/>
        </p:nvPicPr>
        <p:blipFill>
          <a:blip r:embed="rId2"/>
          <a:srcRect/>
          <a:stretch>
            <a:fillRect/>
          </a:stretch>
        </p:blipFill>
        <p:spPr bwMode="auto">
          <a:xfrm>
            <a:off x="5411788" y="1676401"/>
            <a:ext cx="1981200" cy="1482725"/>
          </a:xfrm>
          <a:prstGeom prst="rect">
            <a:avLst/>
          </a:prstGeom>
          <a:noFill/>
          <a:ln w="9525">
            <a:noFill/>
            <a:miter lim="800000"/>
            <a:headEnd/>
            <a:tailEnd/>
          </a:ln>
        </p:spPr>
      </p:pic>
      <p:pic>
        <p:nvPicPr>
          <p:cNvPr id="71685" name="Picture 5" descr="lpato"/>
          <p:cNvPicPr>
            <a:picLocks noChangeAspect="1" noChangeArrowheads="1"/>
          </p:cNvPicPr>
          <p:nvPr/>
        </p:nvPicPr>
        <p:blipFill>
          <a:blip r:embed="rId3"/>
          <a:srcRect/>
          <a:stretch>
            <a:fillRect/>
          </a:stretch>
        </p:blipFill>
        <p:spPr bwMode="auto">
          <a:xfrm>
            <a:off x="5448300" y="4487863"/>
            <a:ext cx="1498600" cy="1828800"/>
          </a:xfrm>
          <a:prstGeom prst="rect">
            <a:avLst/>
          </a:prstGeom>
          <a:noFill/>
          <a:ln w="9525">
            <a:noFill/>
            <a:miter lim="800000"/>
            <a:headEnd/>
            <a:tailEnd/>
          </a:ln>
        </p:spPr>
      </p:pic>
      <p:pic>
        <p:nvPicPr>
          <p:cNvPr id="71686" name="Picture 6" descr="Aristotle2"/>
          <p:cNvPicPr>
            <a:picLocks noChangeAspect="1" noChangeArrowheads="1"/>
          </p:cNvPicPr>
          <p:nvPr/>
        </p:nvPicPr>
        <p:blipFill>
          <a:blip r:embed="rId4"/>
          <a:srcRect/>
          <a:stretch>
            <a:fillRect/>
          </a:stretch>
        </p:blipFill>
        <p:spPr bwMode="auto">
          <a:xfrm>
            <a:off x="4462463" y="3429001"/>
            <a:ext cx="812800" cy="1095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1148</TotalTime>
  <Words>774</Words>
  <Application>Microsoft Office PowerPoint</Application>
  <PresentationFormat>On-screen Show (4:3)</PresentationFormat>
  <Paragraphs>111</Paragraphs>
  <Slides>24</Slides>
  <Notes>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Lecture 3</vt:lpstr>
      <vt:lpstr>WHAT IS THE MATERIAL AND FORMAL OBJECT OF ETHICS?</vt:lpstr>
      <vt:lpstr>OBJECT!   WHAT IS THAT?</vt:lpstr>
      <vt:lpstr>    What is the object of study in ethics?   </vt:lpstr>
      <vt:lpstr>Objectives of ethics.</vt:lpstr>
      <vt:lpstr>To obtain true and systematic knowledge of upright and authentic human behavior based on universal principles.  To establish a series of norms and criteria for judging human acts.</vt:lpstr>
      <vt:lpstr>Continued..   To study the basic truths about the human nature in order to discover the deepest and most common truths about the  human person   Establishes guiding principles that facilitate life in a community  </vt:lpstr>
      <vt:lpstr>Continued..  comes up with practices and customs that fosters good habits in a personal conduct (virtues)  Builds personal character by learning how to acquire good habits that can perfect us as persons and how to avoid bad habits that perverts us.</vt:lpstr>
      <vt:lpstr>WHAT IS MORALITY?</vt:lpstr>
      <vt:lpstr>To understand “morality”...</vt:lpstr>
      <vt:lpstr>Morality…</vt:lpstr>
      <vt:lpstr>       The nature of ethics.</vt:lpstr>
      <vt:lpstr>       A theoretical science.</vt:lpstr>
      <vt:lpstr>Nature of ethics.</vt:lpstr>
      <vt:lpstr>      A normative science</vt:lpstr>
      <vt:lpstr>Theories in normative ethics.</vt:lpstr>
      <vt:lpstr>EXAMPLE OF NORMATIVE PRINCIPLES IN APPLIED ETHICS</vt:lpstr>
      <vt:lpstr>      A practical science</vt:lpstr>
      <vt:lpstr>APPLIED ETHICS</vt:lpstr>
      <vt:lpstr>             Political Ethics.</vt:lpstr>
      <vt:lpstr>Environmental ethics.                  GO GREEN! </vt:lpstr>
      <vt:lpstr>Meta ethics.</vt:lpstr>
      <vt:lpstr>Other ways of looking at ethics</vt:lpstr>
      <vt:lpstr>Scholars we are going to refer to:</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Hateem</dc:creator>
  <cp:lastModifiedBy>Hateem</cp:lastModifiedBy>
  <cp:revision>64</cp:revision>
  <dcterms:created xsi:type="dcterms:W3CDTF">2012-02-27T05:45:45Z</dcterms:created>
  <dcterms:modified xsi:type="dcterms:W3CDTF">2014-07-06T15:47:52Z</dcterms:modified>
</cp:coreProperties>
</file>