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p:sldMasterIdLst>
    <p:sldMasterId id="2147483648" r:id="rId1"/>
  </p:sldMasterIdLst>
  <p:notesMasterIdLst>
    <p:notesMasterId r:id="rId31"/>
  </p:notesMasterIdLst>
  <p:sldIdLst>
    <p:sldId id="289" r:id="rId2"/>
    <p:sldId id="263" r:id="rId3"/>
    <p:sldId id="264" r:id="rId4"/>
    <p:sldId id="265" r:id="rId5"/>
    <p:sldId id="266" r:id="rId6"/>
    <p:sldId id="286" r:id="rId7"/>
    <p:sldId id="267" r:id="rId8"/>
    <p:sldId id="290" r:id="rId9"/>
    <p:sldId id="268" r:id="rId10"/>
    <p:sldId id="269" r:id="rId11"/>
    <p:sldId id="270" r:id="rId12"/>
    <p:sldId id="271" r:id="rId13"/>
    <p:sldId id="272" r:id="rId14"/>
    <p:sldId id="273" r:id="rId15"/>
    <p:sldId id="274" r:id="rId16"/>
    <p:sldId id="275" r:id="rId17"/>
    <p:sldId id="291" r:id="rId18"/>
    <p:sldId id="276" r:id="rId19"/>
    <p:sldId id="277" r:id="rId20"/>
    <p:sldId id="278" r:id="rId21"/>
    <p:sldId id="279" r:id="rId22"/>
    <p:sldId id="280" r:id="rId23"/>
    <p:sldId id="281" r:id="rId24"/>
    <p:sldId id="282" r:id="rId25"/>
    <p:sldId id="292" r:id="rId26"/>
    <p:sldId id="293" r:id="rId27"/>
    <p:sldId id="283" r:id="rId28"/>
    <p:sldId id="284" r:id="rId29"/>
    <p:sldId id="285" r:id="rId30"/>
  </p:sldIdLst>
  <p:sldSz cx="9144000" cy="6858000" type="screen4x3"/>
  <p:notesSz cx="6858000" cy="9144000"/>
  <p:embeddedFontLst>
    <p:embeddedFont>
      <p:font typeface="Arial Narrow" pitchFamily="34" charset="0"/>
      <p:regular r:id="rId32"/>
      <p:bold r:id="rId33"/>
      <p:italic r:id="rId34"/>
      <p:boldItalic r:id="rId35"/>
    </p:embeddedFont>
    <p:embeddedFont>
      <p:font typeface="Arial Rounded MT Bold" pitchFamily="34" charset="0"/>
      <p:regular r:id="rId36"/>
    </p:embeddedFont>
    <p:embeddedFont>
      <p:font typeface="Helvetica" charset="0"/>
      <p:regular r:id="rId37"/>
      <p:bold r:id="rId38"/>
      <p:italic r:id="rId39"/>
      <p:boldItalic r:id="rId40"/>
    </p:embeddedFont>
    <p:embeddedFont>
      <p:font typeface="Calibri" pitchFamily="34" charset="0"/>
      <p:regular r:id="rId41"/>
      <p:bold r:id="rId42"/>
      <p:italic r:id="rId43"/>
      <p:boldItalic r:id="rId44"/>
    </p:embeddedFont>
    <p:embeddedFont>
      <p:font typeface="Book Antiqua" pitchFamily="18" charset="0"/>
      <p:regular r:id="rId45"/>
      <p:bold r:id="rId46"/>
      <p:italic r:id="rId47"/>
      <p:boldItalic r:id="rId48"/>
    </p:embeddedFont>
  </p:embeddedFontLst>
  <p:defaultTextStyle>
    <a:defPPr>
      <a:defRPr lang="en-US"/>
    </a:defPPr>
    <a:lvl1pPr algn="ctr" rtl="0" fontAlgn="base">
      <a:spcBef>
        <a:spcPct val="20000"/>
      </a:spcBef>
      <a:spcAft>
        <a:spcPct val="0"/>
      </a:spcAft>
      <a:buClr>
        <a:schemeClr val="accent2"/>
      </a:buClr>
      <a:buSzPct val="65000"/>
      <a:buFont typeface="Wingdings" pitchFamily="2" charset="2"/>
      <a:buChar char="l"/>
      <a:defRPr sz="3200" kern="1200">
        <a:solidFill>
          <a:schemeClr val="tx1"/>
        </a:solidFill>
        <a:latin typeface="Arial" charset="0"/>
        <a:ea typeface="+mn-ea"/>
        <a:cs typeface="+mn-cs"/>
      </a:defRPr>
    </a:lvl1pPr>
    <a:lvl2pPr marL="457200" algn="ctr" rtl="0" fontAlgn="base">
      <a:spcBef>
        <a:spcPct val="20000"/>
      </a:spcBef>
      <a:spcAft>
        <a:spcPct val="0"/>
      </a:spcAft>
      <a:buClr>
        <a:schemeClr val="accent2"/>
      </a:buClr>
      <a:buSzPct val="65000"/>
      <a:buFont typeface="Wingdings" pitchFamily="2" charset="2"/>
      <a:buChar char="l"/>
      <a:defRPr sz="3200" kern="1200">
        <a:solidFill>
          <a:schemeClr val="tx1"/>
        </a:solidFill>
        <a:latin typeface="Arial" charset="0"/>
        <a:ea typeface="+mn-ea"/>
        <a:cs typeface="+mn-cs"/>
      </a:defRPr>
    </a:lvl2pPr>
    <a:lvl3pPr marL="914400" algn="ctr" rtl="0" fontAlgn="base">
      <a:spcBef>
        <a:spcPct val="20000"/>
      </a:spcBef>
      <a:spcAft>
        <a:spcPct val="0"/>
      </a:spcAft>
      <a:buClr>
        <a:schemeClr val="accent2"/>
      </a:buClr>
      <a:buSzPct val="65000"/>
      <a:buFont typeface="Wingdings" pitchFamily="2" charset="2"/>
      <a:buChar char="l"/>
      <a:defRPr sz="3200" kern="1200">
        <a:solidFill>
          <a:schemeClr val="tx1"/>
        </a:solidFill>
        <a:latin typeface="Arial" charset="0"/>
        <a:ea typeface="+mn-ea"/>
        <a:cs typeface="+mn-cs"/>
      </a:defRPr>
    </a:lvl3pPr>
    <a:lvl4pPr marL="1371600" algn="ctr" rtl="0" fontAlgn="base">
      <a:spcBef>
        <a:spcPct val="20000"/>
      </a:spcBef>
      <a:spcAft>
        <a:spcPct val="0"/>
      </a:spcAft>
      <a:buClr>
        <a:schemeClr val="accent2"/>
      </a:buClr>
      <a:buSzPct val="65000"/>
      <a:buFont typeface="Wingdings" pitchFamily="2" charset="2"/>
      <a:buChar char="l"/>
      <a:defRPr sz="3200" kern="1200">
        <a:solidFill>
          <a:schemeClr val="tx1"/>
        </a:solidFill>
        <a:latin typeface="Arial" charset="0"/>
        <a:ea typeface="+mn-ea"/>
        <a:cs typeface="+mn-cs"/>
      </a:defRPr>
    </a:lvl4pPr>
    <a:lvl5pPr marL="1828800" algn="ctr" rtl="0" fontAlgn="base">
      <a:spcBef>
        <a:spcPct val="20000"/>
      </a:spcBef>
      <a:spcAft>
        <a:spcPct val="0"/>
      </a:spcAft>
      <a:buClr>
        <a:schemeClr val="accent2"/>
      </a:buClr>
      <a:buSzPct val="65000"/>
      <a:buFont typeface="Wingdings" pitchFamily="2" charset="2"/>
      <a:buChar char="l"/>
      <a:defRPr sz="3200" kern="1200">
        <a:solidFill>
          <a:schemeClr val="tx1"/>
        </a:solidFill>
        <a:latin typeface="Arial" charset="0"/>
        <a:ea typeface="+mn-ea"/>
        <a:cs typeface="+mn-cs"/>
      </a:defRPr>
    </a:lvl5pPr>
    <a:lvl6pPr marL="2286000" algn="l" defTabSz="914400" rtl="0" eaLnBrk="1" latinLnBrk="0" hangingPunct="1">
      <a:defRPr sz="3200" kern="1200">
        <a:solidFill>
          <a:schemeClr val="tx1"/>
        </a:solidFill>
        <a:latin typeface="Arial" charset="0"/>
        <a:ea typeface="+mn-ea"/>
        <a:cs typeface="+mn-cs"/>
      </a:defRPr>
    </a:lvl6pPr>
    <a:lvl7pPr marL="2743200" algn="l" defTabSz="914400" rtl="0" eaLnBrk="1" latinLnBrk="0" hangingPunct="1">
      <a:defRPr sz="3200" kern="1200">
        <a:solidFill>
          <a:schemeClr val="tx1"/>
        </a:solidFill>
        <a:latin typeface="Arial" charset="0"/>
        <a:ea typeface="+mn-ea"/>
        <a:cs typeface="+mn-cs"/>
      </a:defRPr>
    </a:lvl7pPr>
    <a:lvl8pPr marL="3200400" algn="l" defTabSz="914400" rtl="0" eaLnBrk="1" latinLnBrk="0" hangingPunct="1">
      <a:defRPr sz="3200" kern="1200">
        <a:solidFill>
          <a:schemeClr val="tx1"/>
        </a:solidFill>
        <a:latin typeface="Arial" charset="0"/>
        <a:ea typeface="+mn-ea"/>
        <a:cs typeface="+mn-cs"/>
      </a:defRPr>
    </a:lvl8pPr>
    <a:lvl9pPr marL="3657600" algn="l" defTabSz="914400" rtl="0" eaLnBrk="1" latinLnBrk="0" hangingPunct="1">
      <a:defRPr sz="32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0E0E0"/>
    <a:srgbClr val="D5ABBB"/>
    <a:srgbClr val="B76F8A"/>
    <a:srgbClr val="DC9356"/>
    <a:srgbClr val="FCF7E8"/>
    <a:srgbClr val="808080"/>
    <a:srgbClr val="793D54"/>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7745" autoAdjust="0"/>
    <p:restoredTop sz="94660"/>
  </p:normalViewPr>
  <p:slideViewPr>
    <p:cSldViewPr snapToGrid="0">
      <p:cViewPr>
        <p:scale>
          <a:sx n="70" d="100"/>
          <a:sy n="70" d="100"/>
        </p:scale>
        <p:origin x="-1296" y="-16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39327138" cy="3932713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font" Target="fonts/font16.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font" Target="fonts/font1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4" Type="http://schemas.openxmlformats.org/officeDocument/2006/relationships/font" Target="fonts/font13.fntdata"/><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font" Target="fonts/font17.fntdata"/><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39937"/>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a:spcBef>
                <a:spcPct val="0"/>
              </a:spcBef>
              <a:buClrTx/>
              <a:buSzTx/>
              <a:buFontTx/>
              <a:buNone/>
              <a:defRPr sz="1200"/>
            </a:lvl1pPr>
          </a:lstStyle>
          <a:p>
            <a:endParaRPr lang="en-US"/>
          </a:p>
        </p:txBody>
      </p:sp>
      <p:sp>
        <p:nvSpPr>
          <p:cNvPr id="35843" name="Rectangle 39938"/>
          <p:cNvSpPr>
            <a:spLocks noGrp="1" noChangeArrowheads="1"/>
          </p:cNvSpPr>
          <p:nvPr>
            <p:ph type="dt" idx="1"/>
          </p:nvPr>
        </p:nvSpPr>
        <p:spPr bwMode="auto">
          <a:xfrm>
            <a:off x="3884613"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spcBef>
                <a:spcPct val="0"/>
              </a:spcBef>
              <a:buClrTx/>
              <a:buSzTx/>
              <a:buFontTx/>
              <a:buNone/>
              <a:defRPr sz="1200"/>
            </a:lvl1pPr>
          </a:lstStyle>
          <a:p>
            <a:endParaRPr lang="en-US"/>
          </a:p>
        </p:txBody>
      </p:sp>
      <p:sp>
        <p:nvSpPr>
          <p:cNvPr id="35844" name="Rectangle 39939"/>
          <p:cNvSpPr>
            <a:spLocks noRot="1" noChangeArrowheads="1" noTextEdit="1"/>
          </p:cNvSpPr>
          <p:nvPr>
            <p:ph type="sldImg" idx="2"/>
          </p:nvPr>
        </p:nvSpPr>
        <p:spPr bwMode="auto">
          <a:xfrm>
            <a:off x="1143000" y="685800"/>
            <a:ext cx="4572000" cy="3429000"/>
          </a:xfrm>
          <a:prstGeom prst="rect">
            <a:avLst/>
          </a:prstGeom>
          <a:noFill/>
          <a:ln w="9525" algn="ctr">
            <a:solidFill>
              <a:srgbClr val="000000"/>
            </a:solidFill>
            <a:miter lim="800000"/>
            <a:headEnd/>
            <a:tailEnd/>
          </a:ln>
        </p:spPr>
      </p:sp>
      <p:sp>
        <p:nvSpPr>
          <p:cNvPr id="30725" name="Rectangle 30724"/>
          <p:cNvSpPr>
            <a:spLocks noGrp="1" noChangeArrowheads="1"/>
          </p:cNvSpPr>
          <p:nvPr>
            <p:ph type="body" sz="quarter" idx="3"/>
          </p:nvPr>
        </p:nvSpPr>
        <p:spPr bwMode="auto">
          <a:xfrm>
            <a:off x="685800" y="4343400"/>
            <a:ext cx="5486400" cy="41148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5846" name="Rectangle 39941"/>
          <p:cNvSpPr>
            <a:spLocks noGrp="1" noChangeArrowheads="1"/>
          </p:cNvSpPr>
          <p:nvPr>
            <p:ph type="ftr" sz="quarter" idx="4"/>
          </p:nvPr>
        </p:nvSpPr>
        <p:spPr bwMode="auto">
          <a:xfrm>
            <a:off x="0" y="8685213"/>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a:spcBef>
                <a:spcPct val="0"/>
              </a:spcBef>
              <a:buClrTx/>
              <a:buSzTx/>
              <a:buFontTx/>
              <a:buNone/>
              <a:defRPr sz="1200"/>
            </a:lvl1pPr>
          </a:lstStyle>
          <a:p>
            <a:endParaRPr lang="en-US"/>
          </a:p>
        </p:txBody>
      </p:sp>
      <p:sp>
        <p:nvSpPr>
          <p:cNvPr id="30727" name="Rectangle 30726"/>
          <p:cNvSpPr>
            <a:spLocks noGrp="1" noChangeArrowheads="1"/>
          </p:cNvSpPr>
          <p:nvPr>
            <p:ph type="sldNum" sz="quarter" idx="5"/>
          </p:nvPr>
        </p:nvSpPr>
        <p:spPr bwMode="auto">
          <a:xfrm>
            <a:off x="3884613" y="8685213"/>
            <a:ext cx="2971800" cy="4572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b" anchorCtr="0" compatLnSpc="1">
            <a:prstTxWarp prst="textNoShape">
              <a:avLst/>
            </a:prstTxWarp>
          </a:bodyPr>
          <a:lstStyle>
            <a:lvl1pPr algn="r">
              <a:spcBef>
                <a:spcPct val="0"/>
              </a:spcBef>
              <a:buClrTx/>
              <a:buSzTx/>
              <a:buFontTx/>
              <a:buNone/>
              <a:defRPr sz="1200"/>
            </a:lvl1pPr>
          </a:lstStyle>
          <a:p>
            <a:fld id="{1AFCEC3C-3796-4CC0-8FF9-BB8DCDD9715E}"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8"/>
          <p:cNvSpPr>
            <a:spLocks noGrp="1" noChangeArrowheads="1"/>
          </p:cNvSpPr>
          <p:nvPr>
            <p:ph type="sldNum" sz="quarter" idx="5"/>
          </p:nvPr>
        </p:nvSpPr>
        <p:spPr/>
        <p:txBody>
          <a:bodyPr/>
          <a:lstStyle/>
          <a:p>
            <a:fld id="{C2A8742B-5067-4F1E-9777-0273B0C9A6B9}" type="slidenum">
              <a:rPr lang="en-US"/>
              <a:pPr/>
              <a:t>10</a:t>
            </a:fld>
            <a:endParaRPr lang="en-US"/>
          </a:p>
        </p:txBody>
      </p:sp>
      <p:sp>
        <p:nvSpPr>
          <p:cNvPr id="36866" name="Rectangle 40961"/>
          <p:cNvSpPr>
            <a:spLocks noChangeArrowheads="1"/>
          </p:cNvSpPr>
          <p:nvPr/>
        </p:nvSpPr>
        <p:spPr bwMode="auto">
          <a:xfrm>
            <a:off x="3886200" y="0"/>
            <a:ext cx="2971800" cy="455613"/>
          </a:xfrm>
          <a:prstGeom prst="rect">
            <a:avLst/>
          </a:prstGeom>
          <a:noFill/>
          <a:ln w="9525">
            <a:noFill/>
            <a:miter lim="800000"/>
            <a:headEnd/>
            <a:tailEnd/>
          </a:ln>
        </p:spPr>
        <p:txBody>
          <a:bodyPr wrap="none" anchor="ctr"/>
          <a:lstStyle/>
          <a:p>
            <a:pPr algn="l">
              <a:spcBef>
                <a:spcPct val="0"/>
              </a:spcBef>
              <a:buClrTx/>
              <a:buSzTx/>
              <a:buFontTx/>
              <a:buNone/>
            </a:pPr>
            <a:endParaRPr lang="en-US" sz="1800">
              <a:latin typeface="Calibri" pitchFamily="34" charset="0"/>
            </a:endParaRPr>
          </a:p>
        </p:txBody>
      </p:sp>
      <p:sp>
        <p:nvSpPr>
          <p:cNvPr id="31747" name="Rectangle 31746"/>
          <p:cNvSpPr>
            <a:spLocks noChangeArrowheads="1"/>
          </p:cNvSpPr>
          <p:nvPr/>
        </p:nvSpPr>
        <p:spPr bwMode="auto">
          <a:xfrm>
            <a:off x="3886200" y="8685213"/>
            <a:ext cx="2971800" cy="458787"/>
          </a:xfrm>
          <a:prstGeom prst="rect">
            <a:avLst/>
          </a:prstGeom>
          <a:noFill/>
          <a:ln w="12700" cap="flat" cmpd="sng" algn="ctr">
            <a:noFill/>
            <a:prstDash val="solid"/>
            <a:miter lim="800000"/>
            <a:headEnd type="none" w="med" len="med"/>
            <a:tailEnd type="none" w="med" len="med"/>
          </a:ln>
          <a:effectLst/>
        </p:spPr>
        <p:txBody>
          <a:bodyPr lIns="19050" tIns="0" rIns="19050" bIns="0" anchor="b"/>
          <a:lstStyle/>
          <a:p>
            <a:pPr algn="r" eaLnBrk="0" hangingPunct="0">
              <a:spcBef>
                <a:spcPct val="0"/>
              </a:spcBef>
              <a:buClrTx/>
              <a:buSzTx/>
              <a:buFontTx/>
              <a:buNone/>
            </a:pPr>
            <a:r>
              <a:rPr lang="en-US" sz="1000" i="1">
                <a:latin typeface="Times New Roman" pitchFamily="18" charset="0"/>
              </a:rPr>
              <a:t>9</a:t>
            </a:r>
            <a:endParaRPr lang="en-US" sz="1800">
              <a:latin typeface="Calibri" pitchFamily="34" charset="0"/>
            </a:endParaRPr>
          </a:p>
        </p:txBody>
      </p:sp>
      <p:sp>
        <p:nvSpPr>
          <p:cNvPr id="36868" name="Rectangle 40963"/>
          <p:cNvSpPr>
            <a:spLocks noChangeArrowheads="1"/>
          </p:cNvSpPr>
          <p:nvPr/>
        </p:nvSpPr>
        <p:spPr bwMode="auto">
          <a:xfrm>
            <a:off x="0" y="8685213"/>
            <a:ext cx="2971800" cy="458787"/>
          </a:xfrm>
          <a:prstGeom prst="rect">
            <a:avLst/>
          </a:prstGeom>
          <a:noFill/>
          <a:ln w="9525">
            <a:noFill/>
            <a:miter lim="800000"/>
            <a:headEnd/>
            <a:tailEnd/>
          </a:ln>
        </p:spPr>
        <p:txBody>
          <a:bodyPr wrap="none" anchor="ctr"/>
          <a:lstStyle/>
          <a:p>
            <a:pPr algn="l">
              <a:spcBef>
                <a:spcPct val="0"/>
              </a:spcBef>
              <a:buClrTx/>
              <a:buSzTx/>
              <a:buFontTx/>
              <a:buNone/>
            </a:pPr>
            <a:endParaRPr lang="en-US" sz="1800">
              <a:latin typeface="Calibri" pitchFamily="34" charset="0"/>
            </a:endParaRPr>
          </a:p>
        </p:txBody>
      </p:sp>
      <p:sp>
        <p:nvSpPr>
          <p:cNvPr id="36869" name="Rectangle 40964"/>
          <p:cNvSpPr>
            <a:spLocks noChangeArrowheads="1"/>
          </p:cNvSpPr>
          <p:nvPr/>
        </p:nvSpPr>
        <p:spPr bwMode="auto">
          <a:xfrm>
            <a:off x="0" y="0"/>
            <a:ext cx="2971800" cy="455613"/>
          </a:xfrm>
          <a:prstGeom prst="rect">
            <a:avLst/>
          </a:prstGeom>
          <a:noFill/>
          <a:ln w="9525">
            <a:noFill/>
            <a:miter lim="800000"/>
            <a:headEnd/>
            <a:tailEnd/>
          </a:ln>
        </p:spPr>
        <p:txBody>
          <a:bodyPr wrap="none" anchor="ctr"/>
          <a:lstStyle/>
          <a:p>
            <a:pPr algn="l">
              <a:spcBef>
                <a:spcPct val="0"/>
              </a:spcBef>
              <a:buClrTx/>
              <a:buSzTx/>
              <a:buFontTx/>
              <a:buNone/>
            </a:pPr>
            <a:endParaRPr lang="en-US" sz="1800">
              <a:latin typeface="Calibri" pitchFamily="34" charset="0"/>
            </a:endParaRPr>
          </a:p>
        </p:txBody>
      </p:sp>
      <p:sp>
        <p:nvSpPr>
          <p:cNvPr id="36870" name="Rectangle 40965"/>
          <p:cNvSpPr>
            <a:spLocks noRot="1" noChangeArrowheads="1" noTextEdit="1"/>
          </p:cNvSpPr>
          <p:nvPr>
            <p:ph type="sldImg"/>
          </p:nvPr>
        </p:nvSpPr>
        <p:spPr>
          <a:xfrm>
            <a:off x="1150938" y="692150"/>
            <a:ext cx="4556125" cy="3416300"/>
          </a:xfrm>
          <a:noFill/>
          <a:ln w="12700" cap="flat">
            <a:solidFill>
              <a:schemeClr val="tx1"/>
            </a:solidFill>
            <a:headEnd type="none" w="med" len="med"/>
            <a:tailEnd type="none" w="med" len="med"/>
          </a:ln>
        </p:spPr>
      </p:sp>
      <p:sp>
        <p:nvSpPr>
          <p:cNvPr id="31751" name="Rectangle 31750"/>
          <p:cNvSpPr>
            <a:spLocks noGrp="1" noChangeArrowheads="1"/>
          </p:cNvSpPr>
          <p:nvPr>
            <p:ph type="body" idx="1"/>
          </p:nvPr>
        </p:nvSpPr>
        <p:spPr>
          <a:xfrm>
            <a:off x="914400" y="2741613"/>
            <a:ext cx="5029200" cy="5715000"/>
          </a:xfrm>
          <a:ln w="12700"/>
        </p:spPr>
        <p:txBody>
          <a:bodyPr lIns="90488" tIns="44450" rIns="90488" bIns="44450"/>
          <a:lstStyle/>
          <a:p>
            <a:pPr eaLnBrk="1" hangingPunct="1"/>
            <a:r>
              <a:rPr lang="en-US"/>
              <a:t>The following suggestions specify the types of changes in jobs that are most likely to lead to improvements in each of the five core dimensions.</a:t>
            </a:r>
            <a:endParaRPr lang="en-US">
              <a:latin typeface="Calibri" pitchFamily="34" charset="0"/>
            </a:endParaRPr>
          </a:p>
          <a:p>
            <a:pPr eaLnBrk="1" hangingPunct="1"/>
            <a:endParaRPr lang="en-US"/>
          </a:p>
          <a:p>
            <a:pPr eaLnBrk="1" hangingPunct="1"/>
            <a:r>
              <a:rPr lang="en-US"/>
              <a:t>(1) </a:t>
            </a:r>
            <a:r>
              <a:rPr lang="en-US" b="1"/>
              <a:t>Combine tasks</a:t>
            </a:r>
            <a:r>
              <a:rPr lang="en-US"/>
              <a:t> - managers should put existing fractionalized tasks back together to form a new, larger module of work.  This increases skill variety and task identify.</a:t>
            </a:r>
          </a:p>
          <a:p>
            <a:pPr eaLnBrk="1" hangingPunct="1"/>
            <a:endParaRPr lang="en-US"/>
          </a:p>
          <a:p>
            <a:pPr eaLnBrk="1" hangingPunct="1"/>
            <a:r>
              <a:rPr lang="en-US"/>
              <a:t>(2) </a:t>
            </a:r>
            <a:r>
              <a:rPr lang="en-US" b="1"/>
              <a:t>Create natural work units</a:t>
            </a:r>
            <a:r>
              <a:rPr lang="en-US"/>
              <a:t> - managers should design tasks that form an identifiable and meaningful whole.  This increases employee “ownership” of the work and encourages employees to view their work as meaningful and important rather than as irrelevant and boring.</a:t>
            </a:r>
          </a:p>
          <a:p>
            <a:pPr eaLnBrk="1" hangingPunct="1"/>
            <a:endParaRPr lang="en-US"/>
          </a:p>
          <a:p>
            <a:pPr eaLnBrk="1" hangingPunct="1"/>
            <a:r>
              <a:rPr lang="en-US"/>
              <a:t>(3) </a:t>
            </a:r>
            <a:r>
              <a:rPr lang="en-US" b="1"/>
              <a:t>Establish client relationships</a:t>
            </a:r>
            <a:r>
              <a:rPr lang="en-US"/>
              <a:t> - the client is the user of the product or service that the employee works on.  Whenever possible, managers should establish direct relationships between workers and their clients.  This increases skill variety, autonomy, and feedback for the employee.</a:t>
            </a:r>
          </a:p>
          <a:p>
            <a:pPr eaLnBrk="1" hangingPunct="1"/>
            <a:endParaRPr lang="en-US"/>
          </a:p>
          <a:p>
            <a:pPr eaLnBrk="1" hangingPunct="1"/>
            <a:r>
              <a:rPr lang="en-US"/>
              <a:t>(4) </a:t>
            </a:r>
            <a:r>
              <a:rPr lang="en-US" b="1"/>
              <a:t>Expand jobs vertically</a:t>
            </a:r>
            <a:r>
              <a:rPr lang="en-US"/>
              <a:t> - vertical expansion means giving employees responsibilities and controls that were formerly reserved for management.  It partially closes the gap between the “doing” and “controlling” aspects of the job, and it increases employee autonomy.</a:t>
            </a:r>
          </a:p>
          <a:p>
            <a:pPr eaLnBrk="1" hangingPunct="1"/>
            <a:endParaRPr lang="en-US"/>
          </a:p>
          <a:p>
            <a:pPr eaLnBrk="1" hangingPunct="1"/>
            <a:r>
              <a:rPr lang="en-US"/>
              <a:t>(5) </a:t>
            </a:r>
            <a:r>
              <a:rPr lang="en-US" b="1"/>
              <a:t>Open feedback channels</a:t>
            </a:r>
            <a:r>
              <a:rPr lang="en-US"/>
              <a:t> - by increasing feedback, employees not only learn how well they are performing their jobs but also whether their performances are improving, deteriorating, or remaining at a constant level.  Ideally, employees should receive performance feedback directly as they do their jobs rather than from management on an occasional basis.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8"/>
          <p:cNvSpPr>
            <a:spLocks noGrp="1" noChangeArrowheads="1"/>
          </p:cNvSpPr>
          <p:nvPr>
            <p:ph type="sldNum" sz="quarter" idx="5"/>
          </p:nvPr>
        </p:nvSpPr>
        <p:spPr/>
        <p:txBody>
          <a:bodyPr/>
          <a:lstStyle/>
          <a:p>
            <a:fld id="{6E8166B3-6F1B-4289-8244-496EAB32B7C5}" type="slidenum">
              <a:rPr lang="en-US"/>
              <a:pPr/>
              <a:t>22</a:t>
            </a:fld>
            <a:endParaRPr lang="en-US"/>
          </a:p>
        </p:txBody>
      </p:sp>
      <p:sp>
        <p:nvSpPr>
          <p:cNvPr id="37890" name="Rectangle 41985"/>
          <p:cNvSpPr>
            <a:spLocks noChangeArrowheads="1"/>
          </p:cNvSpPr>
          <p:nvPr/>
        </p:nvSpPr>
        <p:spPr bwMode="auto">
          <a:xfrm>
            <a:off x="3886200" y="0"/>
            <a:ext cx="2971800" cy="455613"/>
          </a:xfrm>
          <a:prstGeom prst="rect">
            <a:avLst/>
          </a:prstGeom>
          <a:noFill/>
          <a:ln w="9525">
            <a:noFill/>
            <a:miter lim="800000"/>
            <a:headEnd/>
            <a:tailEnd/>
          </a:ln>
        </p:spPr>
        <p:txBody>
          <a:bodyPr wrap="none" anchor="ctr"/>
          <a:lstStyle/>
          <a:p>
            <a:pPr algn="l">
              <a:spcBef>
                <a:spcPct val="0"/>
              </a:spcBef>
              <a:buClrTx/>
              <a:buSzTx/>
              <a:buFontTx/>
              <a:buNone/>
            </a:pPr>
            <a:endParaRPr lang="en-US" sz="1800">
              <a:latin typeface="Calibri" pitchFamily="34" charset="0"/>
            </a:endParaRPr>
          </a:p>
        </p:txBody>
      </p:sp>
      <p:sp>
        <p:nvSpPr>
          <p:cNvPr id="44035" name="Rectangle 44034"/>
          <p:cNvSpPr>
            <a:spLocks noChangeArrowheads="1"/>
          </p:cNvSpPr>
          <p:nvPr/>
        </p:nvSpPr>
        <p:spPr bwMode="auto">
          <a:xfrm>
            <a:off x="3886200" y="8685213"/>
            <a:ext cx="2971800" cy="458787"/>
          </a:xfrm>
          <a:prstGeom prst="rect">
            <a:avLst/>
          </a:prstGeom>
          <a:noFill/>
          <a:ln w="12700" cap="flat" cmpd="sng" algn="ctr">
            <a:noFill/>
            <a:prstDash val="solid"/>
            <a:miter lim="800000"/>
            <a:headEnd type="none" w="med" len="med"/>
            <a:tailEnd type="none" w="med" len="med"/>
          </a:ln>
          <a:effectLst/>
        </p:spPr>
        <p:txBody>
          <a:bodyPr lIns="19050" tIns="0" rIns="19050" bIns="0" anchor="b"/>
          <a:lstStyle/>
          <a:p>
            <a:pPr algn="r" eaLnBrk="0" hangingPunct="0">
              <a:spcBef>
                <a:spcPct val="0"/>
              </a:spcBef>
              <a:buClrTx/>
              <a:buSzTx/>
              <a:buFontTx/>
              <a:buNone/>
            </a:pPr>
            <a:r>
              <a:rPr lang="en-US" sz="1000" i="1">
                <a:latin typeface="Times New Roman" pitchFamily="18" charset="0"/>
              </a:rPr>
              <a:t>5</a:t>
            </a:r>
            <a:endParaRPr lang="en-US" sz="1800">
              <a:latin typeface="Calibri" pitchFamily="34" charset="0"/>
            </a:endParaRPr>
          </a:p>
        </p:txBody>
      </p:sp>
      <p:sp>
        <p:nvSpPr>
          <p:cNvPr id="37892" name="Rectangle 41987"/>
          <p:cNvSpPr>
            <a:spLocks noChangeArrowheads="1"/>
          </p:cNvSpPr>
          <p:nvPr/>
        </p:nvSpPr>
        <p:spPr bwMode="auto">
          <a:xfrm>
            <a:off x="0" y="8685213"/>
            <a:ext cx="2971800" cy="458787"/>
          </a:xfrm>
          <a:prstGeom prst="rect">
            <a:avLst/>
          </a:prstGeom>
          <a:noFill/>
          <a:ln w="9525">
            <a:noFill/>
            <a:miter lim="800000"/>
            <a:headEnd/>
            <a:tailEnd/>
          </a:ln>
        </p:spPr>
        <p:txBody>
          <a:bodyPr wrap="none" anchor="ctr"/>
          <a:lstStyle/>
          <a:p>
            <a:pPr algn="l">
              <a:spcBef>
                <a:spcPct val="0"/>
              </a:spcBef>
              <a:buClrTx/>
              <a:buSzTx/>
              <a:buFontTx/>
              <a:buNone/>
            </a:pPr>
            <a:endParaRPr lang="en-US" sz="1800">
              <a:latin typeface="Calibri" pitchFamily="34" charset="0"/>
            </a:endParaRPr>
          </a:p>
        </p:txBody>
      </p:sp>
      <p:sp>
        <p:nvSpPr>
          <p:cNvPr id="37893" name="Rectangle 41988"/>
          <p:cNvSpPr>
            <a:spLocks noChangeArrowheads="1"/>
          </p:cNvSpPr>
          <p:nvPr/>
        </p:nvSpPr>
        <p:spPr bwMode="auto">
          <a:xfrm>
            <a:off x="0" y="0"/>
            <a:ext cx="2971800" cy="455613"/>
          </a:xfrm>
          <a:prstGeom prst="rect">
            <a:avLst/>
          </a:prstGeom>
          <a:noFill/>
          <a:ln w="9525">
            <a:noFill/>
            <a:miter lim="800000"/>
            <a:headEnd/>
            <a:tailEnd/>
          </a:ln>
        </p:spPr>
        <p:txBody>
          <a:bodyPr wrap="none" anchor="ctr"/>
          <a:lstStyle/>
          <a:p>
            <a:pPr algn="l">
              <a:spcBef>
                <a:spcPct val="0"/>
              </a:spcBef>
              <a:buClrTx/>
              <a:buSzTx/>
              <a:buFontTx/>
              <a:buNone/>
            </a:pPr>
            <a:endParaRPr lang="en-US" sz="1800">
              <a:latin typeface="Calibri" pitchFamily="34" charset="0"/>
            </a:endParaRPr>
          </a:p>
        </p:txBody>
      </p:sp>
      <p:sp>
        <p:nvSpPr>
          <p:cNvPr id="37894" name="Rectangle 41989"/>
          <p:cNvSpPr>
            <a:spLocks noRot="1" noChangeArrowheads="1" noTextEdit="1"/>
          </p:cNvSpPr>
          <p:nvPr>
            <p:ph type="sldImg"/>
          </p:nvPr>
        </p:nvSpPr>
        <p:spPr>
          <a:xfrm>
            <a:off x="1150938" y="692150"/>
            <a:ext cx="4556125" cy="3416300"/>
          </a:xfrm>
          <a:noFill/>
          <a:ln w="12700" cap="flat">
            <a:solidFill>
              <a:schemeClr val="tx1"/>
            </a:solidFill>
            <a:headEnd type="none" w="med" len="med"/>
            <a:tailEnd type="none" w="med" len="med"/>
          </a:ln>
        </p:spPr>
      </p:sp>
      <p:sp>
        <p:nvSpPr>
          <p:cNvPr id="44039" name="Rectangle 44038"/>
          <p:cNvSpPr>
            <a:spLocks noGrp="1" noChangeArrowheads="1"/>
          </p:cNvSpPr>
          <p:nvPr>
            <p:ph type="body" idx="1"/>
          </p:nvPr>
        </p:nvSpPr>
        <p:spPr>
          <a:xfrm>
            <a:off x="914400" y="4113213"/>
            <a:ext cx="5029200" cy="4343400"/>
          </a:xfrm>
          <a:ln w="12700"/>
        </p:spPr>
        <p:txBody>
          <a:bodyPr lIns="90488" tIns="44450" rIns="90488" bIns="44450"/>
          <a:lstStyle/>
          <a:p>
            <a:pPr eaLnBrk="1" hangingPunct="1"/>
            <a:r>
              <a:rPr lang="en-US" b="1"/>
              <a:t>Break-even Analysis</a:t>
            </a:r>
            <a:endParaRPr lang="en-US">
              <a:latin typeface="Calibri" pitchFamily="34" charset="0"/>
            </a:endParaRPr>
          </a:p>
          <a:p>
            <a:pPr lvl="1" eaLnBrk="1" hangingPunct="1">
              <a:buFontTx/>
              <a:buChar char="•"/>
            </a:pPr>
            <a:r>
              <a:rPr lang="en-US"/>
              <a:t> identifies profit or loss at various sales volumes</a:t>
            </a:r>
          </a:p>
          <a:p>
            <a:pPr eaLnBrk="1" hangingPunct="1"/>
            <a:endParaRPr lang="en-US"/>
          </a:p>
          <a:p>
            <a:pPr eaLnBrk="1" hangingPunct="1"/>
            <a:r>
              <a:rPr lang="en-US" b="1"/>
              <a:t>Return on Investment</a:t>
            </a:r>
            <a:endParaRPr lang="en-US"/>
          </a:p>
          <a:p>
            <a:pPr lvl="1" eaLnBrk="1" hangingPunct="1">
              <a:buFontTx/>
              <a:buChar char="•"/>
            </a:pPr>
            <a:r>
              <a:rPr lang="en-US"/>
              <a:t> measures productivity of assets</a:t>
            </a:r>
          </a:p>
          <a:p>
            <a:pPr eaLnBrk="1" hangingPunct="1"/>
            <a:endParaRPr lang="en-US"/>
          </a:p>
          <a:p>
            <a:pPr eaLnBrk="1" hangingPunct="1"/>
            <a:r>
              <a:rPr lang="en-US" b="1"/>
              <a:t>Marginal Analysis</a:t>
            </a:r>
          </a:p>
          <a:p>
            <a:pPr lvl="1" eaLnBrk="1" hangingPunct="1">
              <a:buFontTx/>
              <a:buChar char="•"/>
            </a:pPr>
            <a:r>
              <a:rPr lang="en-US"/>
              <a:t> compares the additional cost in a particular decision rather than average cost</a:t>
            </a:r>
          </a:p>
          <a:p>
            <a:pPr eaLnBrk="1" hangingPunct="1"/>
            <a:endParaRPr lang="en-US"/>
          </a:p>
          <a:p>
            <a:pPr eaLnBrk="1" hangingPunct="1"/>
            <a:r>
              <a:rPr lang="en-US" b="1"/>
              <a:t>Game Theory</a:t>
            </a:r>
          </a:p>
          <a:p>
            <a:pPr lvl="1" eaLnBrk="1" hangingPunct="1">
              <a:buFontTx/>
              <a:buChar char="•"/>
            </a:pPr>
            <a:r>
              <a:rPr lang="en-US"/>
              <a:t> mathematical models that analyze multi-party decision contexts</a:t>
            </a:r>
          </a:p>
          <a:p>
            <a:pPr eaLnBrk="1" hangingPunct="1"/>
            <a:endParaRPr lang="en-US"/>
          </a:p>
          <a:p>
            <a:pPr eaLnBrk="1" hangingPunct="1"/>
            <a:r>
              <a:rPr lang="en-US" b="1"/>
              <a:t>Linear Programming</a:t>
            </a:r>
          </a:p>
          <a:p>
            <a:pPr lvl="1" eaLnBrk="1" hangingPunct="1">
              <a:buFontTx/>
              <a:buChar char="•"/>
            </a:pPr>
            <a:r>
              <a:rPr lang="en-US"/>
              <a:t> for optimally solving resource allocation problems</a:t>
            </a:r>
          </a:p>
          <a:p>
            <a:pPr eaLnBrk="1" hangingPunct="1"/>
            <a:endParaRPr lang="en-US"/>
          </a:p>
          <a:p>
            <a:pPr eaLnBrk="1" hangingPunct="1"/>
            <a:r>
              <a:rPr lang="en-US" b="1"/>
              <a:t>Queuing Theory</a:t>
            </a:r>
          </a:p>
          <a:p>
            <a:pPr lvl="1" eaLnBrk="1" hangingPunct="1">
              <a:buFontTx/>
              <a:buChar char="•"/>
            </a:pPr>
            <a:r>
              <a:rPr lang="en-US"/>
              <a:t> for calculating waiting lines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4"/>
          <p:cNvSpPr>
            <a:spLocks noGrp="1" noChangeArrowheads="1"/>
          </p:cNvSpPr>
          <p:nvPr>
            <p:ph type="sldNum" sz="quarter" idx="5"/>
          </p:nvPr>
        </p:nvSpPr>
        <p:spPr/>
        <p:txBody>
          <a:bodyPr/>
          <a:lstStyle/>
          <a:p>
            <a:fld id="{27CD975C-5140-4084-93F4-92023B4B6C90}" type="slidenum">
              <a:rPr lang="en-US"/>
              <a:pPr/>
              <a:t>24</a:t>
            </a:fld>
            <a:endParaRPr lang="en-US"/>
          </a:p>
        </p:txBody>
      </p:sp>
      <p:sp>
        <p:nvSpPr>
          <p:cNvPr id="38914" name="Rectangle 43009"/>
          <p:cNvSpPr>
            <a:spLocks noRot="1" noChangeArrowheads="1" noTextEdit="1"/>
          </p:cNvSpPr>
          <p:nvPr>
            <p:ph type="sldImg"/>
          </p:nvPr>
        </p:nvSpPr>
        <p:spPr>
          <a:xfrm>
            <a:off x="1144588" y="687388"/>
            <a:ext cx="4568825" cy="3425825"/>
          </a:xfrm>
          <a:noFill/>
          <a:ln w="12700" cap="flat">
            <a:headEnd type="none" w="med" len="med"/>
            <a:tailEnd type="none" w="med" len="med"/>
          </a:ln>
        </p:spPr>
      </p:sp>
      <p:sp>
        <p:nvSpPr>
          <p:cNvPr id="38915" name="Rectangle 43010"/>
          <p:cNvSpPr>
            <a:spLocks noGrp="1" noChangeArrowheads="1"/>
          </p:cNvSpPr>
          <p:nvPr>
            <p:ph type="body" idx="1"/>
          </p:nvPr>
        </p:nvSpPr>
        <p:spPr>
          <a:xfrm>
            <a:off x="914400" y="4343400"/>
            <a:ext cx="5029200" cy="4114800"/>
          </a:xfrm>
          <a:noFill/>
          <a:ln/>
        </p:spPr>
        <p:txBody>
          <a:bodyPr lIns="92075" tIns="46038" rIns="92075" bIns="46038"/>
          <a:lstStyle/>
          <a:p>
            <a:pPr eaLnBrk="1" hangingPunct="1"/>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858000"/>
          </a:xfrm>
          <a:prstGeom prst="rect">
            <a:avLst/>
          </a:prstGeom>
          <a:gradFill rotWithShape="1">
            <a:gsLst>
              <a:gs pos="0">
                <a:srgbClr val="83B4E5"/>
              </a:gs>
              <a:gs pos="100000">
                <a:srgbClr val="DA9F40"/>
              </a:gs>
            </a:gsLst>
            <a:lin ang="2700000" scaled="1"/>
          </a:gradFill>
          <a:ln w="12700" algn="ctr">
            <a:solidFill>
              <a:schemeClr val="accent1"/>
            </a:solidFill>
            <a:miter lim="800000"/>
            <a:headEnd/>
            <a:tailEnd/>
          </a:ln>
        </p:spPr>
        <p:txBody>
          <a:bodyPr wrap="none" tIns="137160" anchor="ctr"/>
          <a:lstStyle/>
          <a:p>
            <a:pPr algn="l">
              <a:spcBef>
                <a:spcPct val="0"/>
              </a:spcBef>
              <a:buClrTx/>
              <a:buSzTx/>
              <a:buFontTx/>
              <a:buNone/>
            </a:pPr>
            <a:endParaRPr lang="en-US" sz="1800">
              <a:solidFill>
                <a:srgbClr val="000000"/>
              </a:solidFill>
            </a:endParaRPr>
          </a:p>
        </p:txBody>
      </p:sp>
      <p:sp>
        <p:nvSpPr>
          <p:cNvPr id="5" name="TextBox 9"/>
          <p:cNvSpPr txBox="1">
            <a:spLocks noChangeArrowheads="1"/>
          </p:cNvSpPr>
          <p:nvPr/>
        </p:nvSpPr>
        <p:spPr bwMode="auto">
          <a:xfrm>
            <a:off x="4359275" y="6605588"/>
            <a:ext cx="4651375" cy="274637"/>
          </a:xfrm>
          <a:prstGeom prst="rect">
            <a:avLst/>
          </a:prstGeom>
          <a:noFill/>
          <a:ln w="9525">
            <a:noFill/>
            <a:miter lim="800000"/>
            <a:headEnd/>
            <a:tailEnd/>
          </a:ln>
        </p:spPr>
        <p:txBody>
          <a:bodyPr>
            <a:spAutoFit/>
          </a:bodyPr>
          <a:lstStyle/>
          <a:p>
            <a:pPr algn="r">
              <a:spcBef>
                <a:spcPct val="50000"/>
              </a:spcBef>
              <a:buClrTx/>
              <a:buSzTx/>
              <a:buFontTx/>
              <a:buNone/>
            </a:pPr>
            <a:r>
              <a:rPr lang="en-US" sz="1200" b="1">
                <a:latin typeface="Book Antiqua" pitchFamily="18" charset="0"/>
              </a:rPr>
              <a:t>© 2008 The McGraw-Hill Companies, Inc. All rights reserved</a:t>
            </a:r>
          </a:p>
        </p:txBody>
      </p:sp>
      <p:sp>
        <p:nvSpPr>
          <p:cNvPr id="6" name="TextBox 10"/>
          <p:cNvSpPr txBox="1">
            <a:spLocks noChangeArrowheads="1"/>
          </p:cNvSpPr>
          <p:nvPr/>
        </p:nvSpPr>
        <p:spPr bwMode="auto">
          <a:xfrm>
            <a:off x="8291513" y="0"/>
            <a:ext cx="852487" cy="260350"/>
          </a:xfrm>
          <a:prstGeom prst="rect">
            <a:avLst/>
          </a:prstGeom>
          <a:noFill/>
          <a:ln w="9525">
            <a:noFill/>
            <a:miter lim="800000"/>
            <a:headEnd/>
            <a:tailEnd/>
          </a:ln>
        </p:spPr>
        <p:txBody>
          <a:bodyPr>
            <a:spAutoFit/>
          </a:bodyPr>
          <a:lstStyle/>
          <a:p>
            <a:pPr algn="r">
              <a:spcBef>
                <a:spcPct val="50000"/>
              </a:spcBef>
              <a:buClrTx/>
              <a:buSzTx/>
              <a:buFontTx/>
              <a:buNone/>
            </a:pPr>
            <a:r>
              <a:rPr lang="en-US" sz="1100" b="1">
                <a:solidFill>
                  <a:srgbClr val="FCF7E8"/>
                </a:solidFill>
              </a:rPr>
              <a:t>10 - </a:t>
            </a:r>
            <a:fld id="{6D984312-16EA-4BAA-9147-D5E3DB61B6AD}" type="slidenum">
              <a:rPr lang="en-US" sz="1100" b="1">
                <a:solidFill>
                  <a:srgbClr val="FCF7E8"/>
                </a:solidFill>
              </a:rPr>
              <a:pPr algn="r">
                <a:spcBef>
                  <a:spcPct val="50000"/>
                </a:spcBef>
                <a:buClrTx/>
                <a:buSzTx/>
                <a:buFontTx/>
                <a:buNone/>
              </a:pPr>
              <a:t>‹#›</a:t>
            </a:fld>
            <a:endParaRPr lang="en-US" sz="1100" b="1">
              <a:solidFill>
                <a:srgbClr val="FCF7E8"/>
              </a:solidFill>
            </a:endParaRPr>
          </a:p>
        </p:txBody>
      </p:sp>
      <p:sp>
        <p:nvSpPr>
          <p:cNvPr id="7" name="Straight Connector 11"/>
          <p:cNvSpPr>
            <a:spLocks noChangeShapeType="1"/>
          </p:cNvSpPr>
          <p:nvPr/>
        </p:nvSpPr>
        <p:spPr bwMode="auto">
          <a:xfrm>
            <a:off x="4891088" y="0"/>
            <a:ext cx="4252912" cy="0"/>
          </a:xfrm>
          <a:prstGeom prst="line">
            <a:avLst/>
          </a:prstGeom>
          <a:noFill/>
          <a:ln w="28575" algn="ctr">
            <a:solidFill>
              <a:srgbClr val="793D54"/>
            </a:solidFill>
            <a:round/>
            <a:headEnd/>
            <a:tailEnd/>
          </a:ln>
        </p:spPr>
        <p:txBody>
          <a:bodyPr/>
          <a:lstStyle/>
          <a:p>
            <a:endParaRPr lang="en-US"/>
          </a:p>
        </p:txBody>
      </p:sp>
      <p:sp>
        <p:nvSpPr>
          <p:cNvPr id="8" name="Shape 12"/>
          <p:cNvSpPr>
            <a:spLocks/>
          </p:cNvSpPr>
          <p:nvPr/>
        </p:nvSpPr>
        <p:spPr bwMode="auto">
          <a:xfrm rot="19578732" flipH="1">
            <a:off x="7313613" y="-492125"/>
            <a:ext cx="1422400" cy="2068513"/>
          </a:xfrm>
          <a:custGeom>
            <a:avLst/>
            <a:gdLst>
              <a:gd name="T0" fmla="*/ 81160955 w 21939"/>
              <a:gd name="T1" fmla="*/ 0 h 31931"/>
              <a:gd name="T2" fmla="*/ 0 w 21939"/>
              <a:gd name="T3" fmla="*/ 133987183 h 31931"/>
              <a:gd name="T4" fmla="*/ 1424993 w 21939"/>
              <a:gd name="T5" fmla="*/ 43354493 h 31931"/>
              <a:gd name="T6" fmla="*/ 0 60000 65536"/>
              <a:gd name="T7" fmla="*/ 0 60000 65536"/>
              <a:gd name="T8" fmla="*/ 0 60000 65536"/>
              <a:gd name="T9" fmla="*/ 0 w 21939"/>
              <a:gd name="T10" fmla="*/ 0 h 31931"/>
              <a:gd name="T11" fmla="*/ 0 w 21939"/>
              <a:gd name="T12" fmla="*/ 0 h 31931"/>
            </a:gdLst>
            <a:ahLst/>
            <a:cxnLst>
              <a:cxn ang="T6">
                <a:pos x="T0" y="T1"/>
              </a:cxn>
              <a:cxn ang="T7">
                <a:pos x="T2" y="T3"/>
              </a:cxn>
              <a:cxn ang="T8">
                <a:pos x="T4" y="T5"/>
              </a:cxn>
            </a:cxnLst>
            <a:rect l="T9" t="T10" r="T11" b="T12"/>
            <a:pathLst>
              <a:path w="21939" h="31931" fill="none" extrusionOk="0">
                <a:moveTo>
                  <a:pt x="19308" y="-1"/>
                </a:moveTo>
                <a:cubicBezTo>
                  <a:pt x="21034" y="3169"/>
                  <a:pt x="21939" y="6721"/>
                  <a:pt x="21939" y="10331"/>
                </a:cubicBezTo>
                <a:cubicBezTo>
                  <a:pt x="21939" y="22260"/>
                  <a:pt x="12268" y="31931"/>
                  <a:pt x="339" y="31931"/>
                </a:cubicBezTo>
                <a:cubicBezTo>
                  <a:pt x="225" y="31931"/>
                  <a:pt x="112" y="31930"/>
                  <a:pt x="-1" y="31928"/>
                </a:cubicBezTo>
              </a:path>
              <a:path w="21939" h="31931" stroke="0" extrusionOk="0">
                <a:moveTo>
                  <a:pt x="19308" y="-1"/>
                </a:moveTo>
                <a:cubicBezTo>
                  <a:pt x="21034" y="3169"/>
                  <a:pt x="21939" y="6721"/>
                  <a:pt x="21939" y="10331"/>
                </a:cubicBezTo>
                <a:cubicBezTo>
                  <a:pt x="21939" y="22260"/>
                  <a:pt x="12268" y="31931"/>
                  <a:pt x="339" y="31931"/>
                </a:cubicBezTo>
                <a:cubicBezTo>
                  <a:pt x="225" y="31931"/>
                  <a:pt x="112" y="31930"/>
                  <a:pt x="-1" y="31928"/>
                </a:cubicBezTo>
                <a:lnTo>
                  <a:pt x="339" y="10331"/>
                </a:lnTo>
                <a:close/>
              </a:path>
            </a:pathLst>
          </a:custGeom>
          <a:noFill/>
          <a:ln w="76200" algn="ctr">
            <a:solidFill>
              <a:srgbClr val="7091BE"/>
            </a:solidFill>
            <a:round/>
            <a:headEnd/>
            <a:tailEnd/>
          </a:ln>
        </p:spPr>
        <p:txBody>
          <a:bodyPr wrap="none" tIns="137160" anchor="ctr"/>
          <a:lstStyle/>
          <a:p>
            <a:pPr algn="l">
              <a:spcBef>
                <a:spcPct val="0"/>
              </a:spcBef>
              <a:buClrTx/>
              <a:buSzTx/>
              <a:buFontTx/>
              <a:buNone/>
            </a:pPr>
            <a:endParaRPr lang="en-US" sz="1800">
              <a:solidFill>
                <a:srgbClr val="000000"/>
              </a:solidFill>
            </a:endParaRPr>
          </a:p>
        </p:txBody>
      </p:sp>
      <p:sp>
        <p:nvSpPr>
          <p:cNvPr id="9" name="Shape 13"/>
          <p:cNvSpPr>
            <a:spLocks/>
          </p:cNvSpPr>
          <p:nvPr/>
        </p:nvSpPr>
        <p:spPr bwMode="auto">
          <a:xfrm rot="19578732" flipH="1">
            <a:off x="7542213" y="-306388"/>
            <a:ext cx="1323975" cy="2357438"/>
          </a:xfrm>
          <a:custGeom>
            <a:avLst/>
            <a:gdLst>
              <a:gd name="T0" fmla="*/ 49000008 w 21600"/>
              <a:gd name="T1" fmla="*/ 0 h 38462"/>
              <a:gd name="T2" fmla="*/ 14663943 w 21600"/>
              <a:gd name="T3" fmla="*/ 144493628 h 38462"/>
              <a:gd name="T4" fmla="*/ 0 w 21600"/>
              <a:gd name="T5" fmla="*/ 64684404 h 38462"/>
              <a:gd name="T6" fmla="*/ 0 60000 65536"/>
              <a:gd name="T7" fmla="*/ 0 60000 65536"/>
              <a:gd name="T8" fmla="*/ 0 60000 65536"/>
              <a:gd name="T9" fmla="*/ 0 w 21600"/>
              <a:gd name="T10" fmla="*/ 0 h 38462"/>
              <a:gd name="T11" fmla="*/ 0 w 21600"/>
              <a:gd name="T12" fmla="*/ 0 h 38462"/>
            </a:gdLst>
            <a:ahLst/>
            <a:cxnLst>
              <a:cxn ang="T6">
                <a:pos x="T0" y="T1"/>
              </a:cxn>
              <a:cxn ang="T7">
                <a:pos x="T2" y="T3"/>
              </a:cxn>
              <a:cxn ang="T8">
                <a:pos x="T4" y="T5"/>
              </a:cxn>
            </a:cxnLst>
            <a:rect l="T9" t="T10" r="T11" b="T12"/>
            <a:pathLst>
              <a:path w="21600" h="38462" fill="none" extrusionOk="0">
                <a:moveTo>
                  <a:pt x="13042" y="-1"/>
                </a:moveTo>
                <a:cubicBezTo>
                  <a:pt x="18432" y="4083"/>
                  <a:pt x="21600" y="10455"/>
                  <a:pt x="21600" y="17218"/>
                </a:cubicBezTo>
                <a:cubicBezTo>
                  <a:pt x="21600" y="27641"/>
                  <a:pt x="14155" y="36578"/>
                  <a:pt x="3903" y="38462"/>
                </a:cubicBezTo>
              </a:path>
              <a:path w="21600" h="38462" stroke="0" extrusionOk="0">
                <a:moveTo>
                  <a:pt x="13042" y="-1"/>
                </a:moveTo>
                <a:cubicBezTo>
                  <a:pt x="18432" y="4083"/>
                  <a:pt x="21600" y="10455"/>
                  <a:pt x="21600" y="17218"/>
                </a:cubicBezTo>
                <a:cubicBezTo>
                  <a:pt x="21600" y="27641"/>
                  <a:pt x="14155" y="36578"/>
                  <a:pt x="3903" y="38462"/>
                </a:cubicBezTo>
                <a:lnTo>
                  <a:pt x="0" y="17218"/>
                </a:lnTo>
                <a:close/>
              </a:path>
            </a:pathLst>
          </a:custGeom>
          <a:noFill/>
          <a:ln w="76200" algn="ctr">
            <a:solidFill>
              <a:srgbClr val="D9A06D"/>
            </a:solidFill>
            <a:round/>
            <a:headEnd/>
            <a:tailEnd/>
          </a:ln>
        </p:spPr>
        <p:txBody>
          <a:bodyPr wrap="none" tIns="137160" anchor="ctr"/>
          <a:lstStyle/>
          <a:p>
            <a:pPr algn="l">
              <a:spcBef>
                <a:spcPct val="0"/>
              </a:spcBef>
              <a:buClrTx/>
              <a:buSzTx/>
              <a:buFontTx/>
              <a:buNone/>
            </a:pPr>
            <a:endParaRPr lang="en-US" sz="1800">
              <a:solidFill>
                <a:srgbClr val="000000"/>
              </a:solidFill>
            </a:endParaRPr>
          </a:p>
        </p:txBody>
      </p:sp>
      <p:sp>
        <p:nvSpPr>
          <p:cNvPr id="10" name="Shape 14"/>
          <p:cNvSpPr>
            <a:spLocks/>
          </p:cNvSpPr>
          <p:nvPr/>
        </p:nvSpPr>
        <p:spPr bwMode="auto">
          <a:xfrm rot="4084899">
            <a:off x="-2343150" y="1512887"/>
            <a:ext cx="6702425" cy="3702051"/>
          </a:xfrm>
          <a:custGeom>
            <a:avLst/>
            <a:gdLst>
              <a:gd name="T0" fmla="*/ 0 w 39233"/>
              <a:gd name="T1" fmla="*/ 282322694 h 21600"/>
              <a:gd name="T2" fmla="*/ 1145018247 w 39233"/>
              <a:gd name="T3" fmla="*/ 523285594 h 21600"/>
              <a:gd name="T4" fmla="*/ 524368362 w 39233"/>
              <a:gd name="T5" fmla="*/ 634499148 h 21600"/>
              <a:gd name="T6" fmla="*/ 0 60000 65536"/>
              <a:gd name="T7" fmla="*/ 0 60000 65536"/>
              <a:gd name="T8" fmla="*/ 0 60000 65536"/>
              <a:gd name="T9" fmla="*/ 0 w 39233"/>
              <a:gd name="T10" fmla="*/ 0 h 21600"/>
              <a:gd name="T11" fmla="*/ 0 w 39233"/>
              <a:gd name="T12" fmla="*/ 0 h 21600"/>
            </a:gdLst>
            <a:ahLst/>
            <a:cxnLst>
              <a:cxn ang="T6">
                <a:pos x="T0" y="T1"/>
              </a:cxn>
              <a:cxn ang="T7">
                <a:pos x="T2" y="T3"/>
              </a:cxn>
              <a:cxn ang="T8">
                <a:pos x="T4" y="T5"/>
              </a:cxn>
            </a:cxnLst>
            <a:rect l="T9" t="T10" r="T11" b="T12"/>
            <a:pathLst>
              <a:path w="39233" h="21600" fill="none" extrusionOk="0">
                <a:moveTo>
                  <a:pt x="-1" y="9610"/>
                </a:moveTo>
                <a:cubicBezTo>
                  <a:pt x="4006" y="3606"/>
                  <a:pt x="10748" y="-1"/>
                  <a:pt x="17967" y="0"/>
                </a:cubicBezTo>
                <a:cubicBezTo>
                  <a:pt x="28435" y="0"/>
                  <a:pt x="37397" y="7507"/>
                  <a:pt x="39232" y="17814"/>
                </a:cubicBezTo>
              </a:path>
              <a:path w="39233" h="21600" stroke="0" extrusionOk="0">
                <a:moveTo>
                  <a:pt x="-1" y="9610"/>
                </a:moveTo>
                <a:cubicBezTo>
                  <a:pt x="4006" y="3606"/>
                  <a:pt x="10748" y="-1"/>
                  <a:pt x="17967" y="0"/>
                </a:cubicBezTo>
                <a:cubicBezTo>
                  <a:pt x="28435" y="0"/>
                  <a:pt x="37397" y="7507"/>
                  <a:pt x="39232" y="17814"/>
                </a:cubicBezTo>
                <a:lnTo>
                  <a:pt x="17967" y="21600"/>
                </a:lnTo>
                <a:close/>
              </a:path>
            </a:pathLst>
          </a:custGeom>
          <a:noFill/>
          <a:ln w="76200" algn="ctr">
            <a:solidFill>
              <a:srgbClr val="1C79A8"/>
            </a:solidFill>
            <a:round/>
            <a:headEnd/>
            <a:tailEnd/>
          </a:ln>
        </p:spPr>
        <p:txBody>
          <a:bodyPr wrap="none" tIns="137160" anchor="ctr"/>
          <a:lstStyle/>
          <a:p>
            <a:pPr algn="l">
              <a:spcBef>
                <a:spcPct val="0"/>
              </a:spcBef>
              <a:buClrTx/>
              <a:buSzTx/>
              <a:buFontTx/>
              <a:buNone/>
            </a:pPr>
            <a:endParaRPr lang="en-US" sz="1800">
              <a:solidFill>
                <a:srgbClr val="000000"/>
              </a:solidFill>
            </a:endParaRPr>
          </a:p>
        </p:txBody>
      </p:sp>
      <p:sp>
        <p:nvSpPr>
          <p:cNvPr id="11" name="TextBox 10"/>
          <p:cNvSpPr txBox="1">
            <a:spLocks noChangeArrowheads="1"/>
          </p:cNvSpPr>
          <p:nvPr/>
        </p:nvSpPr>
        <p:spPr bwMode="auto">
          <a:xfrm>
            <a:off x="5657850" y="327025"/>
            <a:ext cx="1900238" cy="671513"/>
          </a:xfrm>
          <a:prstGeom prst="rect">
            <a:avLst/>
          </a:prstGeom>
          <a:noFill/>
          <a:ln w="9525" cap="flat" cmpd="sng" algn="ctr">
            <a:noFill/>
            <a:prstDash val="solid"/>
            <a:miter lim="800000"/>
            <a:headEnd type="none" w="med" len="med"/>
            <a:tailEnd type="none" w="med" len="med"/>
          </a:ln>
          <a:effectLst>
            <a:outerShdw dist="35921" dir="2700000" algn="ctr" rotWithShape="0">
              <a:schemeClr val="tx2"/>
            </a:outerShdw>
          </a:effectLst>
        </p:spPr>
        <p:txBody>
          <a:bodyPr wrap="none">
            <a:spAutoFit/>
          </a:bodyPr>
          <a:lstStyle/>
          <a:p>
            <a:pPr>
              <a:spcBef>
                <a:spcPct val="0"/>
              </a:spcBef>
              <a:buClrTx/>
              <a:buSzTx/>
              <a:buFontTx/>
              <a:buNone/>
            </a:pPr>
            <a:r>
              <a:rPr lang="en-US" sz="3800">
                <a:effectLst>
                  <a:outerShdw blurRad="38100" dist="38100" dir="2700000" algn="tl">
                    <a:srgbClr val="FFFFFF"/>
                  </a:outerShdw>
                </a:effectLst>
              </a:rPr>
              <a:t>Chapter</a:t>
            </a:r>
            <a:endParaRPr lang="en-US" sz="1800"/>
          </a:p>
        </p:txBody>
      </p:sp>
      <p:sp>
        <p:nvSpPr>
          <p:cNvPr id="12" name="Shape 16"/>
          <p:cNvSpPr>
            <a:spLocks/>
          </p:cNvSpPr>
          <p:nvPr/>
        </p:nvSpPr>
        <p:spPr bwMode="auto">
          <a:xfrm rot="4084899">
            <a:off x="-1804193" y="861218"/>
            <a:ext cx="6038850" cy="5002213"/>
          </a:xfrm>
          <a:custGeom>
            <a:avLst/>
            <a:gdLst>
              <a:gd name="T0" fmla="*/ 0 w 35346"/>
              <a:gd name="T1" fmla="*/ 145003172 h 29191"/>
              <a:gd name="T2" fmla="*/ 991511821 w 35346"/>
              <a:gd name="T3" fmla="*/ 857186629 h 29191"/>
              <a:gd name="T4" fmla="*/ 401240117 w 35346"/>
              <a:gd name="T5" fmla="*/ 634278758 h 29191"/>
              <a:gd name="T6" fmla="*/ 0 60000 65536"/>
              <a:gd name="T7" fmla="*/ 0 60000 65536"/>
              <a:gd name="T8" fmla="*/ 0 60000 65536"/>
              <a:gd name="T9" fmla="*/ 0 w 35346"/>
              <a:gd name="T10" fmla="*/ 0 h 29191"/>
              <a:gd name="T11" fmla="*/ 0 w 35346"/>
              <a:gd name="T12" fmla="*/ 0 h 29191"/>
            </a:gdLst>
            <a:ahLst/>
            <a:cxnLst>
              <a:cxn ang="T6">
                <a:pos x="T0" y="T1"/>
              </a:cxn>
              <a:cxn ang="T7">
                <a:pos x="T2" y="T3"/>
              </a:cxn>
              <a:cxn ang="T8">
                <a:pos x="T4" y="T5"/>
              </a:cxn>
            </a:cxnLst>
            <a:rect l="T9" t="T10" r="T11" b="T12"/>
            <a:pathLst>
              <a:path w="35346" h="29191" fill="none" extrusionOk="0">
                <a:moveTo>
                  <a:pt x="0" y="4938"/>
                </a:moveTo>
                <a:cubicBezTo>
                  <a:pt x="3869" y="1745"/>
                  <a:pt x="8729" y="-1"/>
                  <a:pt x="13746" y="0"/>
                </a:cubicBezTo>
                <a:cubicBezTo>
                  <a:pt x="25675" y="0"/>
                  <a:pt x="35346" y="9670"/>
                  <a:pt x="35346" y="21600"/>
                </a:cubicBezTo>
                <a:cubicBezTo>
                  <a:pt x="35346" y="24192"/>
                  <a:pt x="34879" y="26763"/>
                  <a:pt x="33968" y="29191"/>
                </a:cubicBezTo>
              </a:path>
              <a:path w="35346" h="29191" stroke="0" extrusionOk="0">
                <a:moveTo>
                  <a:pt x="0" y="4938"/>
                </a:moveTo>
                <a:cubicBezTo>
                  <a:pt x="3869" y="1745"/>
                  <a:pt x="8729" y="-1"/>
                  <a:pt x="13746" y="0"/>
                </a:cubicBezTo>
                <a:cubicBezTo>
                  <a:pt x="25675" y="0"/>
                  <a:pt x="35346" y="9670"/>
                  <a:pt x="35346" y="21600"/>
                </a:cubicBezTo>
                <a:cubicBezTo>
                  <a:pt x="35346" y="24192"/>
                  <a:pt x="34879" y="26763"/>
                  <a:pt x="33968" y="29191"/>
                </a:cubicBezTo>
                <a:lnTo>
                  <a:pt x="13746" y="21600"/>
                </a:lnTo>
                <a:close/>
              </a:path>
            </a:pathLst>
          </a:custGeom>
          <a:noFill/>
          <a:ln w="76200" algn="ctr">
            <a:solidFill>
              <a:srgbClr val="8C5E30"/>
            </a:solidFill>
            <a:round/>
            <a:headEnd/>
            <a:tailEnd/>
          </a:ln>
        </p:spPr>
        <p:txBody>
          <a:bodyPr wrap="none" tIns="137160" anchor="ctr"/>
          <a:lstStyle/>
          <a:p>
            <a:pPr algn="l">
              <a:spcBef>
                <a:spcPct val="0"/>
              </a:spcBef>
              <a:buClrTx/>
              <a:buSzTx/>
              <a:buFontTx/>
              <a:buNone/>
            </a:pPr>
            <a:endParaRPr lang="en-US" sz="1800">
              <a:solidFill>
                <a:srgbClr val="000000"/>
              </a:solidFill>
            </a:endParaRPr>
          </a:p>
        </p:txBody>
      </p:sp>
      <p:sp>
        <p:nvSpPr>
          <p:cNvPr id="13" name="Rectangle 17"/>
          <p:cNvSpPr>
            <a:spLocks noChangeArrowheads="1"/>
          </p:cNvSpPr>
          <p:nvPr/>
        </p:nvSpPr>
        <p:spPr bwMode="auto">
          <a:xfrm>
            <a:off x="228600" y="571500"/>
            <a:ext cx="4195763" cy="5181600"/>
          </a:xfrm>
          <a:prstGeom prst="rect">
            <a:avLst/>
          </a:prstGeom>
          <a:solidFill>
            <a:srgbClr val="FFFFFF"/>
          </a:solidFill>
          <a:ln w="9525">
            <a:noFill/>
            <a:miter lim="800000"/>
            <a:headEnd/>
            <a:tailEnd/>
          </a:ln>
        </p:spPr>
        <p:txBody>
          <a:bodyPr wrap="none" tIns="137160" anchor="ctr"/>
          <a:lstStyle/>
          <a:p>
            <a:pPr algn="l">
              <a:spcBef>
                <a:spcPct val="0"/>
              </a:spcBef>
              <a:buClrTx/>
              <a:buSzTx/>
              <a:buFontTx/>
              <a:buNone/>
            </a:pPr>
            <a:endParaRPr lang="en-US" sz="1800">
              <a:solidFill>
                <a:srgbClr val="000000"/>
              </a:solidFill>
            </a:endParaRPr>
          </a:p>
        </p:txBody>
      </p:sp>
      <p:sp>
        <p:nvSpPr>
          <p:cNvPr id="14" name="TextBox 19"/>
          <p:cNvSpPr txBox="1">
            <a:spLocks noChangeArrowheads="1"/>
          </p:cNvSpPr>
          <p:nvPr/>
        </p:nvSpPr>
        <p:spPr bwMode="auto">
          <a:xfrm>
            <a:off x="452438" y="6553200"/>
            <a:ext cx="2859087" cy="304800"/>
          </a:xfrm>
          <a:prstGeom prst="rect">
            <a:avLst/>
          </a:prstGeom>
          <a:noFill/>
          <a:ln w="9525">
            <a:noFill/>
            <a:miter lim="800000"/>
            <a:headEnd/>
            <a:tailEnd/>
          </a:ln>
        </p:spPr>
        <p:txBody>
          <a:bodyPr>
            <a:spAutoFit/>
          </a:bodyPr>
          <a:lstStyle/>
          <a:p>
            <a:pPr algn="l">
              <a:spcBef>
                <a:spcPct val="50000"/>
              </a:spcBef>
              <a:buClrTx/>
              <a:buSzTx/>
              <a:buFontTx/>
              <a:buNone/>
            </a:pPr>
            <a:r>
              <a:rPr lang="en-US" sz="1400" b="1" i="1">
                <a:latin typeface="Book Antiqua" pitchFamily="18" charset="0"/>
              </a:rPr>
              <a:t>McGraw-Hill/Irwin</a:t>
            </a:r>
          </a:p>
        </p:txBody>
      </p:sp>
      <p:pic>
        <p:nvPicPr>
          <p:cNvPr id="15" name="Picture 21" descr="cover-for-ppt-corrected"/>
          <p:cNvPicPr>
            <a:picLocks noChangeAspect="1" noChangeArrowheads="1"/>
          </p:cNvPicPr>
          <p:nvPr userDrawn="1"/>
        </p:nvPicPr>
        <p:blipFill>
          <a:blip r:embed="rId2"/>
          <a:srcRect/>
          <a:stretch>
            <a:fillRect/>
          </a:stretch>
        </p:blipFill>
        <p:spPr bwMode="auto">
          <a:xfrm>
            <a:off x="309563" y="685800"/>
            <a:ext cx="3990975" cy="4929188"/>
          </a:xfrm>
          <a:prstGeom prst="rect">
            <a:avLst/>
          </a:prstGeom>
          <a:noFill/>
        </p:spPr>
      </p:pic>
      <p:sp>
        <p:nvSpPr>
          <p:cNvPr id="59402" name="Title 59401"/>
          <p:cNvSpPr>
            <a:spLocks noGrp="1" noChangeArrowheads="1"/>
          </p:cNvSpPr>
          <p:nvPr>
            <p:ph type="ctrTitle"/>
          </p:nvPr>
        </p:nvSpPr>
        <p:spPr>
          <a:xfrm>
            <a:off x="4533900" y="1884363"/>
            <a:ext cx="4400550" cy="4286250"/>
          </a:xfrm>
          <a:noFill/>
        </p:spPr>
        <p:txBody>
          <a:bodyPr/>
          <a:lstStyle>
            <a:lvl1pPr>
              <a:defRPr sz="4400">
                <a:solidFill>
                  <a:schemeClr val="tx1">
                    <a:alpha val="100000"/>
                  </a:schemeClr>
                </a:solidFill>
              </a:defRPr>
            </a:lvl1pPr>
          </a:lstStyle>
          <a:p>
            <a:r>
              <a:rPr lang="en-US"/>
              <a:t>Click to edit Master title style</a:t>
            </a:r>
          </a:p>
        </p:txBody>
      </p:sp>
      <p:sp>
        <p:nvSpPr>
          <p:cNvPr id="59403" name="Subtitle 59402"/>
          <p:cNvSpPr>
            <a:spLocks noGrp="1" noChangeArrowheads="1"/>
          </p:cNvSpPr>
          <p:nvPr>
            <p:ph type="subTitle" idx="1"/>
          </p:nvPr>
        </p:nvSpPr>
        <p:spPr>
          <a:xfrm>
            <a:off x="7543800" y="152400"/>
            <a:ext cx="8667750" cy="1066800"/>
          </a:xfrm>
          <a:noFill/>
        </p:spPr>
        <p:txBody>
          <a:bodyPr tIns="45720"/>
          <a:lstStyle>
            <a:lvl1pPr marL="0" indent="0">
              <a:buNone/>
              <a:defRPr sz="6000">
                <a:effectLst>
                  <a:outerShdw blurRad="38100" dist="38100" dir="2700000" algn="tl">
                    <a:srgbClr val="000000">
                      <a:alpha val="43137"/>
                    </a:srgbClr>
                  </a:outerShdw>
                </a:effectLst>
              </a:defRPr>
            </a:lvl1pPr>
          </a:lstStyle>
          <a:p>
            <a:r>
              <a:rPr lang="en-US" dirty="0"/>
              <a:t>Click to edit Master subtitle style</a:t>
            </a:r>
          </a:p>
        </p:txBody>
      </p:sp>
    </p:spTree>
  </p:cSld>
  <p:clrMapOvr>
    <a:masterClrMapping/>
  </p:clrMapOvr>
  <p:transition>
    <p:cover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r>
              <a:rPr lang="en-US"/>
              <a:t>Click to edit Master title style</a:t>
            </a:r>
          </a:p>
        </p:txBody>
      </p:sp>
      <p:sp>
        <p:nvSpPr>
          <p:cNvPr id="3" name="Content Placeholder 2"/>
          <p:cNvSpPr>
            <a:spLocks noGrp="1"/>
          </p:cNvSpPr>
          <p:nvPr>
            <p:ph idx="1"/>
          </p:nvPr>
        </p:nvSpPr>
        <p:spPr/>
        <p:txBody>
          <a:bodyPr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cover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rtlCol="0"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rtlCol="0"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cSld>
  <p:clrMapOvr>
    <a:masterClrMapping/>
  </p:clrMapOvr>
  <p:transition>
    <p:cover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r>
              <a:rPr lang="en-US"/>
              <a:t>Click to edit Master title style</a:t>
            </a:r>
          </a:p>
        </p:txBody>
      </p:sp>
      <p:sp>
        <p:nvSpPr>
          <p:cNvPr id="3" name="Content Placeholder 2"/>
          <p:cNvSpPr>
            <a:spLocks noGrp="1"/>
          </p:cNvSpPr>
          <p:nvPr>
            <p:ph sz="half" idx="1"/>
          </p:nvPr>
        </p:nvSpPr>
        <p:spPr>
          <a:xfrm>
            <a:off x="320675" y="1333500"/>
            <a:ext cx="4237038" cy="5284788"/>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10113" y="1333500"/>
            <a:ext cx="4238625" cy="5284788"/>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cover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rtlCol="0"/>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cover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r>
              <a:rPr lang="en-US"/>
              <a:t>Click to edit Master title style</a:t>
            </a:r>
          </a:p>
        </p:txBody>
      </p:sp>
    </p:spTree>
  </p:cSld>
  <p:clrMapOvr>
    <a:masterClrMapping/>
  </p:clrMapOvr>
  <p:transition>
    <p:cover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cSld>
  <p:clrMapOvr>
    <a:masterClrMapping/>
  </p:clrMapOvr>
  <p:transition>
    <p:cover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rtlCol="0"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p:cover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rtlCol="0"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p:cover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r>
              <a:rPr lang="en-US"/>
              <a:t>Click to edit Master title style</a:t>
            </a:r>
          </a:p>
        </p:txBody>
      </p:sp>
      <p:sp>
        <p:nvSpPr>
          <p:cNvPr id="3" name="Text Placeholder 2"/>
          <p:cNvSpPr>
            <a:spLocks noGrp="1"/>
          </p:cNvSpPr>
          <p:nvPr>
            <p:ph type="body" idx="1"/>
          </p:nvPr>
        </p:nvSpPr>
        <p:spPr/>
        <p:txBody>
          <a:bodyPr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cover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9"/>
          <p:cNvSpPr>
            <a:spLocks noGrp="1"/>
          </p:cNvSpPr>
          <p:nvPr>
            <p:ph type="dt" sz="half" idx="10"/>
          </p:nvPr>
        </p:nvSpPr>
        <p:spPr bwMode="auto">
          <a:xfrm>
            <a:off x="685800" y="6248400"/>
            <a:ext cx="1905000" cy="457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l">
              <a:spcBef>
                <a:spcPct val="0"/>
              </a:spcBef>
              <a:buClrTx/>
              <a:buSzTx/>
              <a:buFontTx/>
              <a:buNone/>
              <a:defRPr sz="1800">
                <a:solidFill>
                  <a:srgbClr val="000000"/>
                </a:solidFill>
              </a:defRPr>
            </a:lvl1pPr>
          </a:lstStyle>
          <a:p>
            <a:endParaRPr lang="en-US"/>
          </a:p>
        </p:txBody>
      </p:sp>
      <p:sp>
        <p:nvSpPr>
          <p:cNvPr id="6" name="Rectangle 10"/>
          <p:cNvSpPr>
            <a:spLocks noGrp="1"/>
          </p:cNvSpPr>
          <p:nvPr>
            <p:ph type="ftr" sz="quarter" idx="11"/>
          </p:nvPr>
        </p:nvSpPr>
        <p:spPr bwMode="auto">
          <a:xfrm>
            <a:off x="3124200" y="6248400"/>
            <a:ext cx="2895600" cy="457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l">
              <a:spcBef>
                <a:spcPct val="0"/>
              </a:spcBef>
              <a:buClrTx/>
              <a:buSzTx/>
              <a:buFontTx/>
              <a:buNone/>
              <a:defRPr sz="1800">
                <a:solidFill>
                  <a:srgbClr val="000000"/>
                </a:solidFill>
              </a:defRPr>
            </a:lvl1pPr>
          </a:lstStyle>
          <a:p>
            <a:endParaRPr lang="en-US"/>
          </a:p>
        </p:txBody>
      </p:sp>
      <p:sp>
        <p:nvSpPr>
          <p:cNvPr id="7" name="Rectangle 11"/>
          <p:cNvSpPr>
            <a:spLocks noGrp="1"/>
          </p:cNvSpPr>
          <p:nvPr>
            <p:ph type="sldNum" sz="quarter" idx="12"/>
          </p:nvPr>
        </p:nvSpPr>
        <p:spPr bwMode="auto">
          <a:xfrm>
            <a:off x="6553200" y="6248400"/>
            <a:ext cx="1905000" cy="457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l">
              <a:spcBef>
                <a:spcPct val="0"/>
              </a:spcBef>
              <a:buClrTx/>
              <a:buSzTx/>
              <a:buFontTx/>
              <a:buNone/>
              <a:defRPr sz="1800">
                <a:solidFill>
                  <a:srgbClr val="000000"/>
                </a:solidFill>
              </a:defRPr>
            </a:lvl1pPr>
          </a:lstStyle>
          <a:p>
            <a:fld id="{29F116BC-3C65-4E9E-A772-DCF5BCD16C5E}"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r>
              <a:rPr lang="en-US"/>
              <a:t>Click to edit Master title style</a:t>
            </a:r>
          </a:p>
        </p:txBody>
      </p:sp>
      <p:sp>
        <p:nvSpPr>
          <p:cNvPr id="3" name="Table Placeholder 2"/>
          <p:cNvSpPr>
            <a:spLocks noGrp="1"/>
          </p:cNvSpPr>
          <p:nvPr>
            <p:ph type="tbl" idx="1"/>
          </p:nvPr>
        </p:nvSpPr>
        <p:spPr/>
        <p:txBody>
          <a:bodyPr rtlCol="0"/>
          <a:lstStyle/>
          <a:p>
            <a:pPr lvl="0"/>
            <a:endParaRPr lang="en-US" noProof="0"/>
          </a:p>
        </p:txBody>
      </p:sp>
      <p:sp>
        <p:nvSpPr>
          <p:cNvPr id="4" name="Rectangle 9"/>
          <p:cNvSpPr>
            <a:spLocks noGrp="1"/>
          </p:cNvSpPr>
          <p:nvPr>
            <p:ph type="dt" sz="half" idx="10"/>
          </p:nvPr>
        </p:nvSpPr>
        <p:spPr bwMode="auto">
          <a:xfrm>
            <a:off x="685800" y="6248400"/>
            <a:ext cx="1905000" cy="457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l">
              <a:spcBef>
                <a:spcPct val="0"/>
              </a:spcBef>
              <a:buClrTx/>
              <a:buSzTx/>
              <a:buFontTx/>
              <a:buNone/>
              <a:defRPr sz="1800">
                <a:solidFill>
                  <a:srgbClr val="000000"/>
                </a:solidFill>
              </a:defRPr>
            </a:lvl1pPr>
          </a:lstStyle>
          <a:p>
            <a:endParaRPr lang="en-US"/>
          </a:p>
        </p:txBody>
      </p:sp>
      <p:sp>
        <p:nvSpPr>
          <p:cNvPr id="5" name="Rectangle 10"/>
          <p:cNvSpPr>
            <a:spLocks noGrp="1"/>
          </p:cNvSpPr>
          <p:nvPr>
            <p:ph type="ftr" sz="quarter" idx="11"/>
          </p:nvPr>
        </p:nvSpPr>
        <p:spPr bwMode="auto">
          <a:xfrm>
            <a:off x="3124200" y="6248400"/>
            <a:ext cx="2895600" cy="457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l">
              <a:spcBef>
                <a:spcPct val="0"/>
              </a:spcBef>
              <a:buClrTx/>
              <a:buSzTx/>
              <a:buFontTx/>
              <a:buNone/>
              <a:defRPr sz="1800">
                <a:solidFill>
                  <a:srgbClr val="000000"/>
                </a:solidFill>
              </a:defRPr>
            </a:lvl1pPr>
          </a:lstStyle>
          <a:p>
            <a:endParaRPr lang="en-US"/>
          </a:p>
        </p:txBody>
      </p:sp>
      <p:sp>
        <p:nvSpPr>
          <p:cNvPr id="6" name="Rectangle 11"/>
          <p:cNvSpPr>
            <a:spLocks noGrp="1"/>
          </p:cNvSpPr>
          <p:nvPr>
            <p:ph type="sldNum" sz="quarter" idx="12"/>
          </p:nvPr>
        </p:nvSpPr>
        <p:spPr bwMode="auto">
          <a:xfrm>
            <a:off x="6553200" y="6248400"/>
            <a:ext cx="1905000" cy="457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algn="l">
              <a:spcBef>
                <a:spcPct val="0"/>
              </a:spcBef>
              <a:buClrTx/>
              <a:buSzTx/>
              <a:buFontTx/>
              <a:buNone/>
              <a:defRPr sz="1800">
                <a:solidFill>
                  <a:srgbClr val="000000"/>
                </a:solidFill>
              </a:defRPr>
            </a:lvl1pPr>
          </a:lstStyle>
          <a:p>
            <a:fld id="{2A997A05-D48B-4290-9A94-A25F79F85C5D}"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woColTx">
  <p:cSld name="Title and 2-Column Tex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r>
              <a:rPr lang="en-US"/>
              <a:t>Click to edit Master title style</a:t>
            </a:r>
          </a:p>
        </p:txBody>
      </p:sp>
      <p:sp>
        <p:nvSpPr>
          <p:cNvPr id="3" name="Text Placeholder 2"/>
          <p:cNvSpPr>
            <a:spLocks noGrp="1"/>
          </p:cNvSpPr>
          <p:nvPr>
            <p:ph type="body" sz="half" idx="1"/>
          </p:nvPr>
        </p:nvSpPr>
        <p:spPr>
          <a:xfrm>
            <a:off x="415925" y="1333500"/>
            <a:ext cx="4237038" cy="5284788"/>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805363" y="1333500"/>
            <a:ext cx="4238625" cy="5284788"/>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cover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4097"/>
          <p:cNvSpPr>
            <a:spLocks noChangeArrowheads="1"/>
          </p:cNvSpPr>
          <p:nvPr/>
        </p:nvSpPr>
        <p:spPr bwMode="auto">
          <a:xfrm>
            <a:off x="0" y="0"/>
            <a:ext cx="9144000" cy="6858000"/>
          </a:xfrm>
          <a:prstGeom prst="rect">
            <a:avLst/>
          </a:prstGeom>
          <a:gradFill rotWithShape="1">
            <a:gsLst>
              <a:gs pos="0">
                <a:srgbClr val="83B4E5"/>
              </a:gs>
              <a:gs pos="100000">
                <a:srgbClr val="DA9F40"/>
              </a:gs>
            </a:gsLst>
            <a:lin ang="2700000" scaled="1"/>
          </a:gradFill>
          <a:ln w="12700" algn="ctr">
            <a:solidFill>
              <a:schemeClr val="accent1"/>
            </a:solidFill>
            <a:miter lim="800000"/>
            <a:headEnd/>
            <a:tailEnd/>
          </a:ln>
        </p:spPr>
        <p:txBody>
          <a:bodyPr wrap="none" tIns="137160" anchor="ctr"/>
          <a:lstStyle/>
          <a:p>
            <a:pPr algn="l">
              <a:spcBef>
                <a:spcPct val="0"/>
              </a:spcBef>
              <a:buClrTx/>
              <a:buSzTx/>
              <a:buFontTx/>
              <a:buNone/>
            </a:pPr>
            <a:endParaRPr lang="en-US" sz="1800">
              <a:solidFill>
                <a:srgbClr val="000000"/>
              </a:solidFill>
            </a:endParaRPr>
          </a:p>
        </p:txBody>
      </p:sp>
      <p:sp>
        <p:nvSpPr>
          <p:cNvPr id="1027" name="Shape 4098"/>
          <p:cNvSpPr>
            <a:spLocks/>
          </p:cNvSpPr>
          <p:nvPr/>
        </p:nvSpPr>
        <p:spPr bwMode="auto">
          <a:xfrm rot="19578732" flipH="1">
            <a:off x="7313613" y="-492125"/>
            <a:ext cx="1422400" cy="2068513"/>
          </a:xfrm>
          <a:custGeom>
            <a:avLst/>
            <a:gdLst>
              <a:gd name="T0" fmla="*/ 81160955 w 21939"/>
              <a:gd name="T1" fmla="*/ 0 h 31931"/>
              <a:gd name="T2" fmla="*/ 0 w 21939"/>
              <a:gd name="T3" fmla="*/ 133987183 h 31931"/>
              <a:gd name="T4" fmla="*/ 1424993 w 21939"/>
              <a:gd name="T5" fmla="*/ 43354493 h 31931"/>
              <a:gd name="T6" fmla="*/ 0 60000 65536"/>
              <a:gd name="T7" fmla="*/ 0 60000 65536"/>
              <a:gd name="T8" fmla="*/ 0 60000 65536"/>
              <a:gd name="T9" fmla="*/ 0 w 21939"/>
              <a:gd name="T10" fmla="*/ 0 h 31931"/>
              <a:gd name="T11" fmla="*/ 0 w 21939"/>
              <a:gd name="T12" fmla="*/ 0 h 31931"/>
            </a:gdLst>
            <a:ahLst/>
            <a:cxnLst>
              <a:cxn ang="T6">
                <a:pos x="T0" y="T1"/>
              </a:cxn>
              <a:cxn ang="T7">
                <a:pos x="T2" y="T3"/>
              </a:cxn>
              <a:cxn ang="T8">
                <a:pos x="T4" y="T5"/>
              </a:cxn>
            </a:cxnLst>
            <a:rect l="T9" t="T10" r="T11" b="T12"/>
            <a:pathLst>
              <a:path w="21939" h="31931" fill="none" extrusionOk="0">
                <a:moveTo>
                  <a:pt x="19308" y="-1"/>
                </a:moveTo>
                <a:cubicBezTo>
                  <a:pt x="21034" y="3169"/>
                  <a:pt x="21939" y="6721"/>
                  <a:pt x="21939" y="10331"/>
                </a:cubicBezTo>
                <a:cubicBezTo>
                  <a:pt x="21939" y="22260"/>
                  <a:pt x="12268" y="31931"/>
                  <a:pt x="339" y="31931"/>
                </a:cubicBezTo>
                <a:cubicBezTo>
                  <a:pt x="225" y="31931"/>
                  <a:pt x="112" y="31930"/>
                  <a:pt x="-1" y="31928"/>
                </a:cubicBezTo>
              </a:path>
              <a:path w="21939" h="31931" stroke="0" extrusionOk="0">
                <a:moveTo>
                  <a:pt x="19308" y="-1"/>
                </a:moveTo>
                <a:cubicBezTo>
                  <a:pt x="21034" y="3169"/>
                  <a:pt x="21939" y="6721"/>
                  <a:pt x="21939" y="10331"/>
                </a:cubicBezTo>
                <a:cubicBezTo>
                  <a:pt x="21939" y="22260"/>
                  <a:pt x="12268" y="31931"/>
                  <a:pt x="339" y="31931"/>
                </a:cubicBezTo>
                <a:cubicBezTo>
                  <a:pt x="225" y="31931"/>
                  <a:pt x="112" y="31930"/>
                  <a:pt x="-1" y="31928"/>
                </a:cubicBezTo>
                <a:lnTo>
                  <a:pt x="339" y="10331"/>
                </a:lnTo>
                <a:close/>
              </a:path>
            </a:pathLst>
          </a:custGeom>
          <a:noFill/>
          <a:ln w="76200" algn="ctr">
            <a:solidFill>
              <a:srgbClr val="1C79A8"/>
            </a:solidFill>
            <a:round/>
            <a:headEnd/>
            <a:tailEnd/>
          </a:ln>
        </p:spPr>
        <p:txBody>
          <a:bodyPr wrap="none" tIns="137160" anchor="ctr"/>
          <a:lstStyle/>
          <a:p>
            <a:pPr algn="l">
              <a:spcBef>
                <a:spcPct val="0"/>
              </a:spcBef>
              <a:buClrTx/>
              <a:buSzTx/>
              <a:buFontTx/>
              <a:buNone/>
            </a:pPr>
            <a:endParaRPr lang="en-US" sz="1800">
              <a:solidFill>
                <a:srgbClr val="000000"/>
              </a:solidFill>
            </a:endParaRPr>
          </a:p>
        </p:txBody>
      </p:sp>
      <p:sp>
        <p:nvSpPr>
          <p:cNvPr id="1028" name="Shape 4099"/>
          <p:cNvSpPr>
            <a:spLocks/>
          </p:cNvSpPr>
          <p:nvPr/>
        </p:nvSpPr>
        <p:spPr bwMode="auto">
          <a:xfrm rot="19578732" flipH="1">
            <a:off x="7542213" y="-306388"/>
            <a:ext cx="1323975" cy="2357438"/>
          </a:xfrm>
          <a:custGeom>
            <a:avLst/>
            <a:gdLst>
              <a:gd name="T0" fmla="*/ 49000008 w 21600"/>
              <a:gd name="T1" fmla="*/ 0 h 38462"/>
              <a:gd name="T2" fmla="*/ 14663943 w 21600"/>
              <a:gd name="T3" fmla="*/ 144493628 h 38462"/>
              <a:gd name="T4" fmla="*/ 0 w 21600"/>
              <a:gd name="T5" fmla="*/ 64684404 h 38462"/>
              <a:gd name="T6" fmla="*/ 0 60000 65536"/>
              <a:gd name="T7" fmla="*/ 0 60000 65536"/>
              <a:gd name="T8" fmla="*/ 0 60000 65536"/>
              <a:gd name="T9" fmla="*/ 0 w 21600"/>
              <a:gd name="T10" fmla="*/ 0 h 38462"/>
              <a:gd name="T11" fmla="*/ 0 w 21600"/>
              <a:gd name="T12" fmla="*/ 0 h 38462"/>
            </a:gdLst>
            <a:ahLst/>
            <a:cxnLst>
              <a:cxn ang="T6">
                <a:pos x="T0" y="T1"/>
              </a:cxn>
              <a:cxn ang="T7">
                <a:pos x="T2" y="T3"/>
              </a:cxn>
              <a:cxn ang="T8">
                <a:pos x="T4" y="T5"/>
              </a:cxn>
            </a:cxnLst>
            <a:rect l="T9" t="T10" r="T11" b="T12"/>
            <a:pathLst>
              <a:path w="21600" h="38462" fill="none" extrusionOk="0">
                <a:moveTo>
                  <a:pt x="13042" y="-1"/>
                </a:moveTo>
                <a:cubicBezTo>
                  <a:pt x="18432" y="4083"/>
                  <a:pt x="21600" y="10455"/>
                  <a:pt x="21600" y="17218"/>
                </a:cubicBezTo>
                <a:cubicBezTo>
                  <a:pt x="21600" y="27641"/>
                  <a:pt x="14155" y="36578"/>
                  <a:pt x="3903" y="38462"/>
                </a:cubicBezTo>
              </a:path>
              <a:path w="21600" h="38462" stroke="0" extrusionOk="0">
                <a:moveTo>
                  <a:pt x="13042" y="-1"/>
                </a:moveTo>
                <a:cubicBezTo>
                  <a:pt x="18432" y="4083"/>
                  <a:pt x="21600" y="10455"/>
                  <a:pt x="21600" y="17218"/>
                </a:cubicBezTo>
                <a:cubicBezTo>
                  <a:pt x="21600" y="27641"/>
                  <a:pt x="14155" y="36578"/>
                  <a:pt x="3903" y="38462"/>
                </a:cubicBezTo>
                <a:lnTo>
                  <a:pt x="0" y="17218"/>
                </a:lnTo>
                <a:close/>
              </a:path>
            </a:pathLst>
          </a:custGeom>
          <a:noFill/>
          <a:ln w="76200" algn="ctr">
            <a:solidFill>
              <a:srgbClr val="C27732"/>
            </a:solidFill>
            <a:round/>
            <a:headEnd/>
            <a:tailEnd/>
          </a:ln>
        </p:spPr>
        <p:txBody>
          <a:bodyPr wrap="none" tIns="137160" anchor="ctr"/>
          <a:lstStyle/>
          <a:p>
            <a:pPr algn="l">
              <a:spcBef>
                <a:spcPct val="0"/>
              </a:spcBef>
              <a:buClrTx/>
              <a:buSzTx/>
              <a:buFontTx/>
              <a:buNone/>
            </a:pPr>
            <a:endParaRPr lang="en-US" sz="1800">
              <a:solidFill>
                <a:srgbClr val="000000"/>
              </a:solidFill>
            </a:endParaRPr>
          </a:p>
        </p:txBody>
      </p:sp>
      <p:sp>
        <p:nvSpPr>
          <p:cNvPr id="1029" name="Shape 4100"/>
          <p:cNvSpPr>
            <a:spLocks/>
          </p:cNvSpPr>
          <p:nvPr/>
        </p:nvSpPr>
        <p:spPr bwMode="auto">
          <a:xfrm rot="4649268">
            <a:off x="-1531937" y="1641474"/>
            <a:ext cx="4413250" cy="2546351"/>
          </a:xfrm>
          <a:custGeom>
            <a:avLst/>
            <a:gdLst>
              <a:gd name="T0" fmla="*/ 0 w 41883"/>
              <a:gd name="T1" fmla="*/ 158352379 h 24090"/>
              <a:gd name="T2" fmla="*/ 463429394 w 41883"/>
              <a:gd name="T3" fmla="*/ 269153317 h 24090"/>
              <a:gd name="T4" fmla="*/ 225202722 w 41883"/>
              <a:gd name="T5" fmla="*/ 241332979 h 24090"/>
              <a:gd name="T6" fmla="*/ 0 60000 65536"/>
              <a:gd name="T7" fmla="*/ 0 60000 65536"/>
              <a:gd name="T8" fmla="*/ 0 60000 65536"/>
              <a:gd name="T9" fmla="*/ 0 w 41883"/>
              <a:gd name="T10" fmla="*/ 0 h 24090"/>
              <a:gd name="T11" fmla="*/ 0 w 41883"/>
              <a:gd name="T12" fmla="*/ 0 h 24090"/>
            </a:gdLst>
            <a:ahLst/>
            <a:cxnLst>
              <a:cxn ang="T6">
                <a:pos x="T0" y="T1"/>
              </a:cxn>
              <a:cxn ang="T7">
                <a:pos x="T2" y="T3"/>
              </a:cxn>
              <a:cxn ang="T8">
                <a:pos x="T4" y="T5"/>
              </a:cxn>
            </a:cxnLst>
            <a:rect l="T9" t="T10" r="T11" b="T12"/>
            <a:pathLst>
              <a:path w="41883" h="24090" fill="none" extrusionOk="0">
                <a:moveTo>
                  <a:pt x="0" y="14173"/>
                </a:moveTo>
                <a:cubicBezTo>
                  <a:pt x="3117" y="5660"/>
                  <a:pt x="11217" y="-1"/>
                  <a:pt x="20283" y="0"/>
                </a:cubicBezTo>
                <a:cubicBezTo>
                  <a:pt x="32212" y="0"/>
                  <a:pt x="41883" y="9670"/>
                  <a:pt x="41883" y="21600"/>
                </a:cubicBezTo>
                <a:cubicBezTo>
                  <a:pt x="41883" y="22432"/>
                  <a:pt x="41834" y="23263"/>
                  <a:pt x="41738" y="24089"/>
                </a:cubicBezTo>
              </a:path>
              <a:path w="41883" h="24090" stroke="0" extrusionOk="0">
                <a:moveTo>
                  <a:pt x="0" y="14173"/>
                </a:moveTo>
                <a:cubicBezTo>
                  <a:pt x="3117" y="5660"/>
                  <a:pt x="11217" y="-1"/>
                  <a:pt x="20283" y="0"/>
                </a:cubicBezTo>
                <a:cubicBezTo>
                  <a:pt x="32212" y="0"/>
                  <a:pt x="41883" y="9670"/>
                  <a:pt x="41883" y="21600"/>
                </a:cubicBezTo>
                <a:cubicBezTo>
                  <a:pt x="41883" y="22432"/>
                  <a:pt x="41834" y="23263"/>
                  <a:pt x="41738" y="24089"/>
                </a:cubicBezTo>
                <a:lnTo>
                  <a:pt x="20283" y="21600"/>
                </a:lnTo>
                <a:close/>
              </a:path>
            </a:pathLst>
          </a:custGeom>
          <a:noFill/>
          <a:ln w="76200" algn="ctr">
            <a:solidFill>
              <a:srgbClr val="1C79A8"/>
            </a:solidFill>
            <a:round/>
            <a:headEnd/>
            <a:tailEnd/>
          </a:ln>
        </p:spPr>
        <p:txBody>
          <a:bodyPr wrap="none" tIns="137160" anchor="ctr"/>
          <a:lstStyle/>
          <a:p>
            <a:pPr algn="l">
              <a:spcBef>
                <a:spcPct val="0"/>
              </a:spcBef>
              <a:buClrTx/>
              <a:buSzTx/>
              <a:buFontTx/>
              <a:buNone/>
            </a:pPr>
            <a:endParaRPr lang="en-US" sz="1800">
              <a:solidFill>
                <a:srgbClr val="000000"/>
              </a:solidFill>
            </a:endParaRPr>
          </a:p>
        </p:txBody>
      </p:sp>
      <p:sp>
        <p:nvSpPr>
          <p:cNvPr id="1030" name="Shape 4101"/>
          <p:cNvSpPr>
            <a:spLocks/>
          </p:cNvSpPr>
          <p:nvPr/>
        </p:nvSpPr>
        <p:spPr bwMode="auto">
          <a:xfrm rot="4649268">
            <a:off x="-1508125" y="2460625"/>
            <a:ext cx="4365625" cy="2339975"/>
          </a:xfrm>
          <a:custGeom>
            <a:avLst/>
            <a:gdLst>
              <a:gd name="T0" fmla="*/ 0 w 41421"/>
              <a:gd name="T1" fmla="*/ 145247145 h 22152"/>
              <a:gd name="T2" fmla="*/ 460043452 w 41421"/>
              <a:gd name="T3" fmla="*/ 247177817 h 22152"/>
              <a:gd name="T4" fmla="*/ 220179650 w 41421"/>
              <a:gd name="T5" fmla="*/ 241018481 h 22152"/>
              <a:gd name="T6" fmla="*/ 0 60000 65536"/>
              <a:gd name="T7" fmla="*/ 0 60000 65536"/>
              <a:gd name="T8" fmla="*/ 0 60000 65536"/>
              <a:gd name="T9" fmla="*/ 0 w 41421"/>
              <a:gd name="T10" fmla="*/ 0 h 22152"/>
              <a:gd name="T11" fmla="*/ 0 w 41421"/>
              <a:gd name="T12" fmla="*/ 0 h 22152"/>
            </a:gdLst>
            <a:ahLst/>
            <a:cxnLst>
              <a:cxn ang="T6">
                <a:pos x="T0" y="T1"/>
              </a:cxn>
              <a:cxn ang="T7">
                <a:pos x="T2" y="T3"/>
              </a:cxn>
              <a:cxn ang="T8">
                <a:pos x="T4" y="T5"/>
              </a:cxn>
            </a:cxnLst>
            <a:rect l="T9" t="T10" r="T11" b="T12"/>
            <a:pathLst>
              <a:path w="41421" h="22152" fill="none" extrusionOk="0">
                <a:moveTo>
                  <a:pt x="-1" y="13016"/>
                </a:moveTo>
                <a:cubicBezTo>
                  <a:pt x="3421" y="5114"/>
                  <a:pt x="11209" y="-1"/>
                  <a:pt x="19821" y="0"/>
                </a:cubicBezTo>
                <a:cubicBezTo>
                  <a:pt x="31750" y="0"/>
                  <a:pt x="41421" y="9670"/>
                  <a:pt x="41421" y="21600"/>
                </a:cubicBezTo>
                <a:cubicBezTo>
                  <a:pt x="41421" y="21784"/>
                  <a:pt x="41418" y="21968"/>
                  <a:pt x="41413" y="22151"/>
                </a:cubicBezTo>
              </a:path>
              <a:path w="41421" h="22152" stroke="0" extrusionOk="0">
                <a:moveTo>
                  <a:pt x="-1" y="13016"/>
                </a:moveTo>
                <a:cubicBezTo>
                  <a:pt x="3421" y="5114"/>
                  <a:pt x="11209" y="-1"/>
                  <a:pt x="19821" y="0"/>
                </a:cubicBezTo>
                <a:cubicBezTo>
                  <a:pt x="31750" y="0"/>
                  <a:pt x="41421" y="9670"/>
                  <a:pt x="41421" y="21600"/>
                </a:cubicBezTo>
                <a:cubicBezTo>
                  <a:pt x="41421" y="21784"/>
                  <a:pt x="41418" y="21968"/>
                  <a:pt x="41413" y="22151"/>
                </a:cubicBezTo>
                <a:lnTo>
                  <a:pt x="19821" y="21600"/>
                </a:lnTo>
                <a:close/>
              </a:path>
            </a:pathLst>
          </a:custGeom>
          <a:noFill/>
          <a:ln w="76200" algn="ctr">
            <a:solidFill>
              <a:srgbClr val="8C5E30"/>
            </a:solidFill>
            <a:round/>
            <a:headEnd/>
            <a:tailEnd/>
          </a:ln>
        </p:spPr>
        <p:txBody>
          <a:bodyPr wrap="none" tIns="137160" anchor="ctr"/>
          <a:lstStyle/>
          <a:p>
            <a:pPr algn="l">
              <a:spcBef>
                <a:spcPct val="0"/>
              </a:spcBef>
              <a:buClrTx/>
              <a:buSzTx/>
              <a:buFontTx/>
              <a:buNone/>
            </a:pPr>
            <a:endParaRPr lang="en-US" sz="1800">
              <a:solidFill>
                <a:srgbClr val="000000"/>
              </a:solidFill>
            </a:endParaRPr>
          </a:p>
        </p:txBody>
      </p:sp>
      <p:sp>
        <p:nvSpPr>
          <p:cNvPr id="12298" name="Rectangle 12297"/>
          <p:cNvSpPr>
            <a:spLocks noGrp="1" noChangeArrowheads="1"/>
          </p:cNvSpPr>
          <p:nvPr>
            <p:ph type="title"/>
          </p:nvPr>
        </p:nvSpPr>
        <p:spPr bwMode="auto">
          <a:xfrm>
            <a:off x="290513" y="209550"/>
            <a:ext cx="8624887" cy="1082675"/>
          </a:xfrm>
          <a:prstGeom prst="rect">
            <a:avLst/>
          </a:prstGeom>
          <a:solidFill>
            <a:srgbClr val="1C79A8">
              <a:alpha val="80000"/>
            </a:srgbClr>
          </a:solidFill>
          <a:ln w="9525" cap="flat" cmpd="sng" algn="ctr">
            <a:noFill/>
            <a:prstDash val="solid"/>
            <a:miter lim="800000"/>
            <a:headEnd type="none" w="med" len="med"/>
            <a:tailEnd type="none" w="med" len="med"/>
          </a:ln>
          <a:effectLst/>
        </p:spPr>
        <p:txBody>
          <a:bodyPr vert="horz" wrap="square" lIns="182880" tIns="91440" rIns="91440" bIns="91440" numCol="1" anchor="ctr" anchorCtr="0" compatLnSpc="1">
            <a:prstTxWarp prst="textNoShape">
              <a:avLst/>
            </a:prstTxWarp>
          </a:bodyPr>
          <a:lstStyle/>
          <a:p>
            <a:pPr lvl="0"/>
            <a:r>
              <a:rPr lang="en-US" smtClean="0"/>
              <a:t>Click To Edit Master Title Style</a:t>
            </a:r>
          </a:p>
        </p:txBody>
      </p:sp>
      <p:sp>
        <p:nvSpPr>
          <p:cNvPr id="1032" name="Rectangle 4103"/>
          <p:cNvSpPr>
            <a:spLocks noGrp="1" noChangeArrowheads="1"/>
          </p:cNvSpPr>
          <p:nvPr>
            <p:ph type="body" idx="1"/>
          </p:nvPr>
        </p:nvSpPr>
        <p:spPr bwMode="auto">
          <a:xfrm>
            <a:off x="320675" y="1333500"/>
            <a:ext cx="8628063" cy="5284788"/>
          </a:xfrm>
          <a:prstGeom prst="rect">
            <a:avLst/>
          </a:prstGeom>
          <a:solidFill>
            <a:srgbClr val="FCF7E8">
              <a:alpha val="89018"/>
            </a:srgbClr>
          </a:solidFill>
          <a:ln w="9525">
            <a:noFill/>
            <a:miter lim="800000"/>
            <a:headEnd/>
            <a:tailEnd/>
          </a:ln>
        </p:spPr>
        <p:txBody>
          <a:bodyPr vert="horz" wrap="square" lIns="91440" tIns="13716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3" name="TextBox 4104"/>
          <p:cNvSpPr txBox="1">
            <a:spLocks noChangeArrowheads="1"/>
          </p:cNvSpPr>
          <p:nvPr/>
        </p:nvSpPr>
        <p:spPr bwMode="auto">
          <a:xfrm>
            <a:off x="8291513" y="0"/>
            <a:ext cx="852487" cy="260350"/>
          </a:xfrm>
          <a:prstGeom prst="rect">
            <a:avLst/>
          </a:prstGeom>
          <a:noFill/>
          <a:ln w="9525">
            <a:noFill/>
            <a:miter lim="800000"/>
            <a:headEnd/>
            <a:tailEnd/>
          </a:ln>
        </p:spPr>
        <p:txBody>
          <a:bodyPr>
            <a:spAutoFit/>
          </a:bodyPr>
          <a:lstStyle/>
          <a:p>
            <a:pPr algn="r">
              <a:spcBef>
                <a:spcPct val="50000"/>
              </a:spcBef>
              <a:buClrTx/>
              <a:buSzTx/>
              <a:buFontTx/>
              <a:buNone/>
            </a:pPr>
            <a:r>
              <a:rPr lang="en-US" sz="1100" b="1">
                <a:solidFill>
                  <a:srgbClr val="FCF7E8"/>
                </a:solidFill>
              </a:rPr>
              <a:t>10 - </a:t>
            </a:r>
            <a:fld id="{0C05CD0F-69B7-4E6E-84C7-192E564C91F4}" type="slidenum">
              <a:rPr lang="en-US" sz="1100" b="1">
                <a:solidFill>
                  <a:srgbClr val="FCF7E8"/>
                </a:solidFill>
              </a:rPr>
              <a:pPr algn="r">
                <a:spcBef>
                  <a:spcPct val="50000"/>
                </a:spcBef>
                <a:buClrTx/>
                <a:buSzTx/>
                <a:buFontTx/>
                <a:buNone/>
              </a:pPr>
              <a:t>‹#›</a:t>
            </a:fld>
            <a:endParaRPr lang="en-US" sz="1100" b="1">
              <a:solidFill>
                <a:srgbClr val="FCF7E8"/>
              </a:solidFill>
            </a:endParaRPr>
          </a:p>
        </p:txBody>
      </p:sp>
    </p:spTree>
  </p:cSld>
  <p:clrMap bg1="lt1" tx1="dk1" bg2="lt2" tx2="dk2" accent1="accent1" accent2="accent2" accent3="accent3" accent4="accent4" accent5="accent5" accent6="accent6" hlink="hlink" folHlink="folHlink"/>
  <p:sldLayoutIdLst>
    <p:sldLayoutId id="2147483675" r:id="rId1"/>
    <p:sldLayoutId id="2147483674" r:id="rId2"/>
    <p:sldLayoutId id="2147483673" r:id="rId3"/>
    <p:sldLayoutId id="2147483672" r:id="rId4"/>
    <p:sldLayoutId id="2147483671" r:id="rId5"/>
    <p:sldLayoutId id="2147483670" r:id="rId6"/>
    <p:sldLayoutId id="2147483669" r:id="rId7"/>
    <p:sldLayoutId id="2147483668" r:id="rId8"/>
    <p:sldLayoutId id="2147483667" r:id="rId9"/>
    <p:sldLayoutId id="2147483666" r:id="rId10"/>
    <p:sldLayoutId id="2147483676" r:id="rId11"/>
    <p:sldLayoutId id="2147483677" r:id="rId12"/>
    <p:sldLayoutId id="2147483665" r:id="rId13"/>
  </p:sldLayoutIdLst>
  <p:transition>
    <p:cover dir="r"/>
  </p:transition>
  <p:txStyles>
    <p:titleStyle>
      <a:lvl1pPr marL="342900" indent="-342900" algn="ctr" defTabSz="-13873163" rtl="0" eaLnBrk="0" fontAlgn="base" hangingPunct="0">
        <a:spcBef>
          <a:spcPct val="0"/>
        </a:spcBef>
        <a:spcAft>
          <a:spcPct val="0"/>
        </a:spcAft>
        <a:defRPr sz="4200">
          <a:solidFill>
            <a:schemeClr val="tx2"/>
          </a:solidFill>
          <a:effectLst>
            <a:outerShdw blurRad="38100" dist="38100" dir="2700000" algn="tl">
              <a:srgbClr val="000000"/>
            </a:outerShdw>
          </a:effectLst>
          <a:latin typeface="+mj-lt"/>
          <a:ea typeface="+mj-ea"/>
          <a:cs typeface="+mj-cs"/>
        </a:defRPr>
      </a:lvl1pPr>
      <a:lvl2pPr marL="342900" indent="-342900" algn="ctr" defTabSz="-13873163" rtl="0" eaLnBrk="0" fontAlgn="base" hangingPunct="0">
        <a:spcBef>
          <a:spcPct val="0"/>
        </a:spcBef>
        <a:spcAft>
          <a:spcPct val="0"/>
        </a:spcAft>
        <a:defRPr sz="4200">
          <a:solidFill>
            <a:schemeClr val="tx2"/>
          </a:solidFill>
          <a:effectLst>
            <a:outerShdw blurRad="38100" dist="38100" dir="2700000" algn="tl">
              <a:srgbClr val="000000"/>
            </a:outerShdw>
          </a:effectLst>
          <a:latin typeface="Arial"/>
        </a:defRPr>
      </a:lvl2pPr>
      <a:lvl3pPr marL="342900" indent="-342900" algn="ctr" defTabSz="-13873163" rtl="0" eaLnBrk="0" fontAlgn="base" hangingPunct="0">
        <a:spcBef>
          <a:spcPct val="0"/>
        </a:spcBef>
        <a:spcAft>
          <a:spcPct val="0"/>
        </a:spcAft>
        <a:defRPr sz="4200">
          <a:solidFill>
            <a:schemeClr val="tx2"/>
          </a:solidFill>
          <a:effectLst>
            <a:outerShdw blurRad="38100" dist="38100" dir="2700000" algn="tl">
              <a:srgbClr val="000000"/>
            </a:outerShdw>
          </a:effectLst>
          <a:latin typeface="Arial"/>
        </a:defRPr>
      </a:lvl3pPr>
      <a:lvl4pPr marL="342900" indent="-342900" algn="ctr" defTabSz="-13873163" rtl="0" eaLnBrk="0" fontAlgn="base" hangingPunct="0">
        <a:spcBef>
          <a:spcPct val="0"/>
        </a:spcBef>
        <a:spcAft>
          <a:spcPct val="0"/>
        </a:spcAft>
        <a:defRPr sz="4200">
          <a:solidFill>
            <a:schemeClr val="tx2"/>
          </a:solidFill>
          <a:effectLst>
            <a:outerShdw blurRad="38100" dist="38100" dir="2700000" algn="tl">
              <a:srgbClr val="000000"/>
            </a:outerShdw>
          </a:effectLst>
          <a:latin typeface="Arial"/>
        </a:defRPr>
      </a:lvl4pPr>
      <a:lvl5pPr marL="342900" indent="-342900" algn="ctr" defTabSz="-13873163" rtl="0" eaLnBrk="0" fontAlgn="base" hangingPunct="0">
        <a:spcBef>
          <a:spcPct val="0"/>
        </a:spcBef>
        <a:spcAft>
          <a:spcPct val="0"/>
        </a:spcAft>
        <a:defRPr sz="4200">
          <a:solidFill>
            <a:schemeClr val="tx2"/>
          </a:solidFill>
          <a:effectLst>
            <a:outerShdw blurRad="38100" dist="38100" dir="2700000" algn="tl">
              <a:srgbClr val="000000"/>
            </a:outerShdw>
          </a:effectLst>
          <a:latin typeface="Arial"/>
        </a:defRPr>
      </a:lvl5pPr>
      <a:lvl6pPr marL="457200" algn="ctr" fontAlgn="base">
        <a:spcBef>
          <a:spcPct val="0"/>
        </a:spcBef>
        <a:spcAft>
          <a:spcPct val="0"/>
        </a:spcAft>
        <a:defRPr sz="4200">
          <a:solidFill>
            <a:schemeClr val="tx2">
              <a:alpha val="100000"/>
            </a:schemeClr>
          </a:solidFill>
          <a:effectLst>
            <a:outerShdw blurRad="38100" dist="38100" dir="2700000" algn="tl">
              <a:srgbClr val="000000">
                <a:alpha val="43137"/>
              </a:srgbClr>
            </a:outerShdw>
          </a:effectLst>
          <a:latin typeface="Arial"/>
        </a:defRPr>
      </a:lvl6pPr>
      <a:lvl7pPr marL="914400" algn="ctr" fontAlgn="base">
        <a:spcBef>
          <a:spcPct val="0"/>
        </a:spcBef>
        <a:spcAft>
          <a:spcPct val="0"/>
        </a:spcAft>
        <a:defRPr sz="4200">
          <a:solidFill>
            <a:schemeClr val="tx2">
              <a:alpha val="100000"/>
            </a:schemeClr>
          </a:solidFill>
          <a:effectLst>
            <a:outerShdw blurRad="38100" dist="38100" dir="2700000" algn="tl">
              <a:srgbClr val="000000">
                <a:alpha val="43137"/>
              </a:srgbClr>
            </a:outerShdw>
          </a:effectLst>
          <a:latin typeface="Arial"/>
        </a:defRPr>
      </a:lvl7pPr>
      <a:lvl8pPr marL="1371600" algn="ctr" fontAlgn="base">
        <a:spcBef>
          <a:spcPct val="0"/>
        </a:spcBef>
        <a:spcAft>
          <a:spcPct val="0"/>
        </a:spcAft>
        <a:defRPr sz="4200">
          <a:solidFill>
            <a:schemeClr val="tx2">
              <a:alpha val="100000"/>
            </a:schemeClr>
          </a:solidFill>
          <a:effectLst>
            <a:outerShdw blurRad="38100" dist="38100" dir="2700000" algn="tl">
              <a:srgbClr val="000000">
                <a:alpha val="43137"/>
              </a:srgbClr>
            </a:outerShdw>
          </a:effectLst>
          <a:latin typeface="Arial"/>
        </a:defRPr>
      </a:lvl8pPr>
      <a:lvl9pPr marL="1828800" algn="ctr" fontAlgn="base">
        <a:spcBef>
          <a:spcPct val="0"/>
        </a:spcBef>
        <a:spcAft>
          <a:spcPct val="0"/>
        </a:spcAft>
        <a:defRPr sz="4200">
          <a:solidFill>
            <a:schemeClr val="tx2">
              <a:alpha val="100000"/>
            </a:schemeClr>
          </a:solidFill>
          <a:effectLst>
            <a:outerShdw blurRad="38100" dist="38100" dir="2700000" algn="tl">
              <a:srgbClr val="000000">
                <a:alpha val="43137"/>
              </a:srgbClr>
            </a:outerShdw>
          </a:effectLst>
          <a:latin typeface="Arial"/>
        </a:defRPr>
      </a:lvl9pPr>
    </p:titleStyle>
    <p:bodyStyle>
      <a:lvl1pPr marL="342900" indent="-342900" algn="l" defTabSz="-13873163" rtl="0" eaLnBrk="0" fontAlgn="base" hangingPunct="0">
        <a:spcBef>
          <a:spcPct val="20000"/>
        </a:spcBef>
        <a:spcAft>
          <a:spcPct val="0"/>
        </a:spcAft>
        <a:buClr>
          <a:schemeClr val="accent2"/>
        </a:buClr>
        <a:buSzPct val="65000"/>
        <a:buFont typeface="Wingdings" pitchFamily="2" charset="2"/>
        <a:buChar char="l"/>
        <a:defRPr sz="3200">
          <a:solidFill>
            <a:schemeClr val="tx1"/>
          </a:solidFill>
          <a:latin typeface="+mn-lt"/>
          <a:ea typeface="+mn-ea"/>
          <a:cs typeface="+mn-cs"/>
        </a:defRPr>
      </a:lvl1pPr>
      <a:lvl2pPr marL="742950" indent="-285750" algn="l" defTabSz="-13873163" rtl="0" eaLnBrk="0" fontAlgn="base" hangingPunct="0">
        <a:spcBef>
          <a:spcPct val="20000"/>
        </a:spcBef>
        <a:spcAft>
          <a:spcPct val="0"/>
        </a:spcAft>
        <a:buClr>
          <a:schemeClr val="hlink"/>
        </a:buClr>
        <a:buSzPct val="65000"/>
        <a:buFont typeface="Wingdings" pitchFamily="2" charset="2"/>
        <a:buChar char="l"/>
        <a:defRPr sz="2800">
          <a:solidFill>
            <a:schemeClr val="tx1"/>
          </a:solidFill>
          <a:latin typeface="+mn-lt"/>
        </a:defRPr>
      </a:lvl2pPr>
      <a:lvl3pPr marL="1143000" indent="-228600" algn="l" defTabSz="-13873163" rtl="0" eaLnBrk="0" fontAlgn="base" hangingPunct="0">
        <a:spcBef>
          <a:spcPct val="20000"/>
        </a:spcBef>
        <a:spcAft>
          <a:spcPct val="0"/>
        </a:spcAft>
        <a:buClr>
          <a:srgbClr val="808080"/>
        </a:buClr>
        <a:buSzPct val="65000"/>
        <a:buFont typeface="Wingdings" pitchFamily="2" charset="2"/>
        <a:buChar char="l"/>
        <a:defRPr sz="2400">
          <a:solidFill>
            <a:schemeClr val="tx1"/>
          </a:solidFill>
          <a:latin typeface="+mn-lt"/>
        </a:defRPr>
      </a:lvl3pPr>
      <a:lvl4pPr marL="1600200" indent="-228600" algn="l" defTabSz="-13873163" rtl="0" eaLnBrk="0" fontAlgn="base" hangingPunct="0">
        <a:spcBef>
          <a:spcPct val="20000"/>
        </a:spcBef>
        <a:spcAft>
          <a:spcPct val="0"/>
        </a:spcAft>
        <a:buClr>
          <a:schemeClr val="accent1"/>
        </a:buClr>
        <a:buSzPct val="65000"/>
        <a:buFont typeface="Wingdings" pitchFamily="2" charset="2"/>
        <a:buChar char="l"/>
        <a:defRPr sz="2200">
          <a:solidFill>
            <a:schemeClr val="tx1"/>
          </a:solidFill>
          <a:latin typeface="+mn-lt"/>
        </a:defRPr>
      </a:lvl4pPr>
      <a:lvl5pPr marL="2057400" indent="-228600" algn="l" defTabSz="-13873163" rtl="0" eaLnBrk="0" fontAlgn="base" hangingPunct="0">
        <a:spcBef>
          <a:spcPct val="20000"/>
        </a:spcBef>
        <a:spcAft>
          <a:spcPct val="0"/>
        </a:spcAft>
        <a:buClr>
          <a:schemeClr val="accent2"/>
        </a:buClr>
        <a:buSzPct val="65000"/>
        <a:buFont typeface="Wingdings" pitchFamily="2" charset="2"/>
        <a:buChar char="l"/>
        <a:defRPr sz="2000">
          <a:solidFill>
            <a:schemeClr val="tx1"/>
          </a:solidFill>
          <a:latin typeface="+mn-lt"/>
        </a:defRPr>
      </a:lvl5pPr>
      <a:lvl6pPr marL="2063750" indent="-234950" algn="l" fontAlgn="base">
        <a:spcBef>
          <a:spcPct val="20000"/>
        </a:spcBef>
        <a:spcAft>
          <a:spcPct val="0"/>
        </a:spcAft>
        <a:buClr>
          <a:schemeClr val="accent2">
            <a:alpha val="100000"/>
          </a:schemeClr>
        </a:buClr>
        <a:buSzPct val="65000"/>
        <a:buFont typeface="Wingdings"/>
        <a:buChar char="l"/>
        <a:defRPr sz="2000">
          <a:solidFill>
            <a:schemeClr val="tx1">
              <a:alpha val="100000"/>
            </a:schemeClr>
          </a:solidFill>
          <a:latin typeface="+mn-lt"/>
        </a:defRPr>
      </a:lvl6pPr>
      <a:lvl7pPr marL="2520950" indent="-234950" algn="l" fontAlgn="base">
        <a:spcBef>
          <a:spcPct val="20000"/>
        </a:spcBef>
        <a:spcAft>
          <a:spcPct val="0"/>
        </a:spcAft>
        <a:buClr>
          <a:schemeClr val="accent2">
            <a:alpha val="100000"/>
          </a:schemeClr>
        </a:buClr>
        <a:buSzPct val="65000"/>
        <a:buFont typeface="Wingdings"/>
        <a:buChar char="l"/>
        <a:defRPr sz="2000">
          <a:solidFill>
            <a:schemeClr val="tx1">
              <a:alpha val="100000"/>
            </a:schemeClr>
          </a:solidFill>
          <a:latin typeface="+mn-lt"/>
        </a:defRPr>
      </a:lvl7pPr>
      <a:lvl8pPr marL="2978150" indent="-234950" algn="l" fontAlgn="base">
        <a:spcBef>
          <a:spcPct val="20000"/>
        </a:spcBef>
        <a:spcAft>
          <a:spcPct val="0"/>
        </a:spcAft>
        <a:buClr>
          <a:schemeClr val="accent2">
            <a:alpha val="100000"/>
          </a:schemeClr>
        </a:buClr>
        <a:buSzPct val="65000"/>
        <a:buFont typeface="Wingdings"/>
        <a:buChar char="l"/>
        <a:defRPr sz="2000">
          <a:solidFill>
            <a:schemeClr val="tx1">
              <a:alpha val="100000"/>
            </a:schemeClr>
          </a:solidFill>
          <a:latin typeface="+mn-lt"/>
        </a:defRPr>
      </a:lvl8pPr>
      <a:lvl9pPr marL="3435350" indent="-234950" algn="l" fontAlgn="base">
        <a:spcBef>
          <a:spcPct val="20000"/>
        </a:spcBef>
        <a:spcAft>
          <a:spcPct val="0"/>
        </a:spcAft>
        <a:buClr>
          <a:schemeClr val="accent2">
            <a:alpha val="100000"/>
          </a:schemeClr>
        </a:buClr>
        <a:buSzPct val="65000"/>
        <a:buFont typeface="Wingdings"/>
        <a:buChar char="l"/>
        <a:defRPr sz="2000">
          <a:solidFill>
            <a:schemeClr val="tx1">
              <a:alpha val="100000"/>
            </a:schemeClr>
          </a:solidFill>
          <a:latin typeface="+mn-lt"/>
        </a:defRPr>
      </a:lvl9pPr>
    </p:bodyStyle>
    <p:otherStyle>
      <a:lvl1pPr algn="l" eaLnBrk="0" fontAlgn="base" hangingPunct="0">
        <a:spcBef>
          <a:spcPct val="0"/>
        </a:spcBef>
        <a:spcAft>
          <a:spcPct val="0"/>
        </a:spcAft>
        <a:defRPr>
          <a:solidFill>
            <a:schemeClr val="tx1">
              <a:alpha val="100000"/>
            </a:schemeClr>
          </a:solidFill>
          <a:latin typeface="Arial"/>
        </a:defRPr>
      </a:lvl1pPr>
      <a:lvl2pPr marL="457200" algn="l" eaLnBrk="0" fontAlgn="base" hangingPunct="0">
        <a:spcBef>
          <a:spcPct val="0"/>
        </a:spcBef>
        <a:spcAft>
          <a:spcPct val="0"/>
        </a:spcAft>
        <a:defRPr>
          <a:solidFill>
            <a:schemeClr val="tx1">
              <a:alpha val="100000"/>
            </a:schemeClr>
          </a:solidFill>
          <a:latin typeface="Arial"/>
        </a:defRPr>
      </a:lvl2pPr>
      <a:lvl3pPr marL="914400" algn="l" eaLnBrk="0" fontAlgn="base" hangingPunct="0">
        <a:spcBef>
          <a:spcPct val="0"/>
        </a:spcBef>
        <a:spcAft>
          <a:spcPct val="0"/>
        </a:spcAft>
        <a:defRPr>
          <a:solidFill>
            <a:schemeClr val="tx1">
              <a:alpha val="100000"/>
            </a:schemeClr>
          </a:solidFill>
          <a:latin typeface="Arial"/>
        </a:defRPr>
      </a:lvl3pPr>
      <a:lvl4pPr marL="1371600" algn="l" eaLnBrk="0" fontAlgn="base" hangingPunct="0">
        <a:spcBef>
          <a:spcPct val="0"/>
        </a:spcBef>
        <a:spcAft>
          <a:spcPct val="0"/>
        </a:spcAft>
        <a:defRPr>
          <a:solidFill>
            <a:schemeClr val="tx1">
              <a:alpha val="100000"/>
            </a:schemeClr>
          </a:solidFill>
          <a:latin typeface="Arial"/>
        </a:defRPr>
      </a:lvl4pPr>
      <a:lvl5pPr marL="1828800" algn="l" eaLnBrk="0" fontAlgn="base" hangingPunct="0">
        <a:spcBef>
          <a:spcPct val="0"/>
        </a:spcBef>
        <a:spcAft>
          <a:spcPct val="0"/>
        </a:spcAft>
        <a:defRPr>
          <a:solidFill>
            <a:schemeClr val="tx1">
              <a:alpha val="100000"/>
            </a:schemeClr>
          </a:solidFill>
          <a:latin typeface="Arial"/>
        </a:defRPr>
      </a:lvl5pPr>
      <a:lvl6pPr marL="2286000" algn="l" eaLnBrk="0" fontAlgn="base" hangingPunct="0">
        <a:spcBef>
          <a:spcPct val="0"/>
        </a:spcBef>
        <a:spcAft>
          <a:spcPct val="0"/>
        </a:spcAft>
        <a:defRPr>
          <a:solidFill>
            <a:schemeClr val="tx1">
              <a:alpha val="100000"/>
            </a:schemeClr>
          </a:solidFill>
          <a:latin typeface="Arial"/>
        </a:defRPr>
      </a:lvl6pPr>
      <a:lvl7pPr marL="2743200" algn="l" eaLnBrk="0" fontAlgn="base" hangingPunct="0">
        <a:spcBef>
          <a:spcPct val="0"/>
        </a:spcBef>
        <a:spcAft>
          <a:spcPct val="0"/>
        </a:spcAft>
        <a:defRPr>
          <a:solidFill>
            <a:schemeClr val="tx1">
              <a:alpha val="100000"/>
            </a:schemeClr>
          </a:solidFill>
          <a:latin typeface="Arial"/>
        </a:defRPr>
      </a:lvl7pPr>
      <a:lvl8pPr marL="3200400" algn="l" eaLnBrk="0" fontAlgn="base" hangingPunct="0">
        <a:spcBef>
          <a:spcPct val="0"/>
        </a:spcBef>
        <a:spcAft>
          <a:spcPct val="0"/>
        </a:spcAft>
        <a:defRPr>
          <a:solidFill>
            <a:schemeClr val="tx1">
              <a:alpha val="100000"/>
            </a:schemeClr>
          </a:solidFill>
          <a:latin typeface="Arial"/>
        </a:defRPr>
      </a:lvl8pPr>
      <a:lvl9pPr marL="3657600" algn="l" eaLnBrk="0" fontAlgn="base" hangingPunct="0">
        <a:spcBef>
          <a:spcPct val="0"/>
        </a:spcBef>
        <a:spcAft>
          <a:spcPct val="0"/>
        </a:spcAft>
        <a:defRPr>
          <a:solidFill>
            <a:schemeClr val="tx1">
              <a:alpha val="100000"/>
            </a:schemeClr>
          </a:solidFill>
          <a:latin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20" name="Shape 60419"/>
          <p:cNvSpPr>
            <a:spLocks noGrp="1" noChangeArrowheads="1"/>
          </p:cNvSpPr>
          <p:nvPr>
            <p:ph type="ctrTitle"/>
          </p:nvPr>
        </p:nvSpPr>
        <p:spPr>
          <a:xfrm>
            <a:off x="933450" y="760413"/>
            <a:ext cx="7448550" cy="4286250"/>
          </a:xfrm>
        </p:spPr>
        <p:txBody>
          <a:bodyPr/>
          <a:lstStyle/>
          <a:p>
            <a:pPr marL="0" indent="0" defTabSz="914400" eaLnBrk="1" hangingPunct="1"/>
            <a:r>
              <a:rPr lang="en-US" sz="5400" b="1" dirty="0" smtClean="0">
                <a:solidFill>
                  <a:schemeClr val="tx1"/>
                </a:solidFill>
                <a:effectLst/>
              </a:rPr>
              <a:t>Ethical Power and Politics</a:t>
            </a:r>
          </a:p>
        </p:txBody>
      </p:sp>
    </p:spTree>
  </p:cSld>
  <p:clrMapOvr>
    <a:masterClrMapping/>
  </p:clrMapOvr>
  <p:transition>
    <p:cover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Shape 23553"/>
          <p:cNvSpPr>
            <a:spLocks noGrp="1" noChangeArrowheads="1"/>
          </p:cNvSpPr>
          <p:nvPr>
            <p:ph type="title"/>
          </p:nvPr>
        </p:nvSpPr>
        <p:spPr/>
        <p:txBody>
          <a:bodyPr/>
          <a:lstStyle/>
          <a:p>
            <a:pPr marL="0" indent="0" defTabSz="914400" eaLnBrk="1" hangingPunct="1"/>
            <a:r>
              <a:rPr lang="en-US" smtClean="0"/>
              <a:t>Introduction </a:t>
            </a:r>
            <a:r>
              <a:rPr lang="en-US" sz="2400" smtClean="0"/>
              <a:t>(1 of 2)</a:t>
            </a:r>
            <a:endParaRPr lang="en-US" smtClean="0"/>
          </a:p>
        </p:txBody>
      </p:sp>
      <p:sp>
        <p:nvSpPr>
          <p:cNvPr id="23555" name="Shape 23554"/>
          <p:cNvSpPr>
            <a:spLocks noGrp="1" noChangeArrowheads="1"/>
          </p:cNvSpPr>
          <p:nvPr>
            <p:ph type="body" idx="1"/>
          </p:nvPr>
        </p:nvSpPr>
        <p:spPr/>
        <p:txBody>
          <a:bodyPr/>
          <a:lstStyle/>
          <a:p>
            <a:pPr marL="231775" indent="-231775" algn="just" defTabSz="914400" eaLnBrk="1" hangingPunct="1">
              <a:lnSpc>
                <a:spcPct val="90000"/>
              </a:lnSpc>
            </a:pPr>
            <a:r>
              <a:rPr lang="en-US" sz="2400" b="1" i="1" smtClean="0">
                <a:latin typeface="Arial" pitchFamily="34" charset="0"/>
                <a:cs typeface="Arial" pitchFamily="34" charset="0"/>
              </a:rPr>
              <a:t>Power</a:t>
            </a:r>
            <a:r>
              <a:rPr lang="en-US" sz="2400" smtClean="0">
                <a:latin typeface="Arial" pitchFamily="34" charset="0"/>
                <a:cs typeface="Arial" pitchFamily="34" charset="0"/>
              </a:rPr>
              <a:t> is needed to reach objectives in all organizations</a:t>
            </a:r>
          </a:p>
          <a:p>
            <a:pPr marL="566738" lvl="1" indent="-219075" algn="just" defTabSz="914400" eaLnBrk="1" hangingPunct="1">
              <a:lnSpc>
                <a:spcPct val="90000"/>
              </a:lnSpc>
            </a:pPr>
            <a:r>
              <a:rPr lang="en-US" sz="2400" smtClean="0">
                <a:latin typeface="Arial" pitchFamily="34" charset="0"/>
                <a:cs typeface="Arial" pitchFamily="34" charset="0"/>
              </a:rPr>
              <a:t>Power affects performance</a:t>
            </a:r>
          </a:p>
          <a:p>
            <a:pPr marL="566738" lvl="1" indent="-219075" algn="just" defTabSz="914400" eaLnBrk="1" hangingPunct="1">
              <a:lnSpc>
                <a:spcPct val="90000"/>
              </a:lnSpc>
            </a:pPr>
            <a:r>
              <a:rPr lang="en-US" sz="2400" smtClean="0">
                <a:latin typeface="Arial" pitchFamily="34" charset="0"/>
                <a:cs typeface="Arial" pitchFamily="34" charset="0"/>
              </a:rPr>
              <a:t>The way managers use power affects human relations and performance</a:t>
            </a:r>
          </a:p>
          <a:p>
            <a:pPr marL="231775" indent="-231775" algn="just" defTabSz="914400" eaLnBrk="1" hangingPunct="1">
              <a:lnSpc>
                <a:spcPct val="90000"/>
              </a:lnSpc>
            </a:pPr>
            <a:r>
              <a:rPr lang="en-US" sz="2400" smtClean="0">
                <a:latin typeface="Arial" pitchFamily="34" charset="0"/>
                <a:cs typeface="Arial" pitchFamily="34" charset="0"/>
              </a:rPr>
              <a:t>Successful global companies are sharing power with employees through </a:t>
            </a:r>
            <a:r>
              <a:rPr lang="en-US" sz="2400" i="1" smtClean="0">
                <a:latin typeface="Arial" pitchFamily="34" charset="0"/>
                <a:cs typeface="Arial" pitchFamily="34" charset="0"/>
              </a:rPr>
              <a:t>empowerment</a:t>
            </a:r>
            <a:endParaRPr lang="en-US" sz="2400" smtClean="0">
              <a:latin typeface="Arial" pitchFamily="34" charset="0"/>
              <a:cs typeface="Arial" pitchFamily="34" charset="0"/>
            </a:endParaRPr>
          </a:p>
          <a:p>
            <a:pPr marL="566738" lvl="1" indent="-219075" algn="just" defTabSz="914400" eaLnBrk="1" hangingPunct="1">
              <a:lnSpc>
                <a:spcPct val="90000"/>
              </a:lnSpc>
            </a:pPr>
            <a:r>
              <a:rPr lang="en-US" sz="2400" smtClean="0">
                <a:latin typeface="Arial" pitchFamily="34" charset="0"/>
                <a:cs typeface="Arial" pitchFamily="34" charset="0"/>
              </a:rPr>
              <a:t>Employee empowerment forms the basis of new decentralized decision-making of contemporary organizational structures</a:t>
            </a:r>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3554"/>
                                        </p:tgtEl>
                                        <p:attrNameLst>
                                          <p:attrName>style.visibility</p:attrName>
                                        </p:attrNameLst>
                                      </p:cBhvr>
                                      <p:to>
                                        <p:strVal val="visible"/>
                                      </p:to>
                                    </p:set>
                                    <p:anim calcmode="lin" valueType="num">
                                      <p:cBhvr>
                                        <p:cTn id="7" dur="500" fill="hold"/>
                                        <p:tgtEl>
                                          <p:spTgt spid="2355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3554"/>
                                        </p:tgtEl>
                                        <p:attrNameLst>
                                          <p:attrName>ppt_y</p:attrName>
                                        </p:attrNameLst>
                                      </p:cBhvr>
                                      <p:tavLst>
                                        <p:tav tm="0">
                                          <p:val>
                                            <p:strVal val="#ppt_y"/>
                                          </p:val>
                                        </p:tav>
                                        <p:tav tm="100000">
                                          <p:val>
                                            <p:strVal val="#ppt_y"/>
                                          </p:val>
                                        </p:tav>
                                      </p:tavLst>
                                    </p:anim>
                                    <p:anim calcmode="lin" valueType="num">
                                      <p:cBhvr>
                                        <p:cTn id="9" dur="500" fill="hold"/>
                                        <p:tgtEl>
                                          <p:spTgt spid="2355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355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355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23555">
                                            <p:bg/>
                                          </p:spTgt>
                                        </p:tgtEl>
                                        <p:attrNameLst>
                                          <p:attrName>style.visibility</p:attrName>
                                        </p:attrNameLst>
                                      </p:cBhvr>
                                      <p:to>
                                        <p:strVal val="visible"/>
                                      </p:to>
                                    </p:set>
                                    <p:animEffect transition="in" filter="wipe(left)">
                                      <p:cBhvr>
                                        <p:cTn id="16" dur="500"/>
                                        <p:tgtEl>
                                          <p:spTgt spid="23555">
                                            <p:bg/>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3555">
                                            <p:txEl>
                                              <p:pRg st="0" end="0"/>
                                            </p:txEl>
                                          </p:spTgt>
                                        </p:tgtEl>
                                        <p:attrNameLst>
                                          <p:attrName>style.visibility</p:attrName>
                                        </p:attrNameLst>
                                      </p:cBhvr>
                                      <p:to>
                                        <p:strVal val="visible"/>
                                      </p:to>
                                    </p:set>
                                    <p:animEffect transition="in" filter="wipe(left)">
                                      <p:cBhvr>
                                        <p:cTn id="21" dur="500"/>
                                        <p:tgtEl>
                                          <p:spTgt spid="23555">
                                            <p:txEl>
                                              <p:pRg st="0" end="0"/>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23555">
                                            <p:txEl>
                                              <p:pRg st="1" end="1"/>
                                            </p:txEl>
                                          </p:spTgt>
                                        </p:tgtEl>
                                        <p:attrNameLst>
                                          <p:attrName>style.visibility</p:attrName>
                                        </p:attrNameLst>
                                      </p:cBhvr>
                                      <p:to>
                                        <p:strVal val="visible"/>
                                      </p:to>
                                    </p:set>
                                    <p:animEffect transition="in" filter="wipe(left)">
                                      <p:cBhvr>
                                        <p:cTn id="24" dur="500"/>
                                        <p:tgtEl>
                                          <p:spTgt spid="23555">
                                            <p:txEl>
                                              <p:pRg st="1" end="1"/>
                                            </p:txEl>
                                          </p:spTgt>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23555">
                                            <p:txEl>
                                              <p:pRg st="2" end="2"/>
                                            </p:txEl>
                                          </p:spTgt>
                                        </p:tgtEl>
                                        <p:attrNameLst>
                                          <p:attrName>style.visibility</p:attrName>
                                        </p:attrNameLst>
                                      </p:cBhvr>
                                      <p:to>
                                        <p:strVal val="visible"/>
                                      </p:to>
                                    </p:set>
                                    <p:animEffect transition="in" filter="wipe(left)">
                                      <p:cBhvr>
                                        <p:cTn id="27" dur="500"/>
                                        <p:tgtEl>
                                          <p:spTgt spid="23555">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3555">
                                            <p:txEl>
                                              <p:pRg st="3" end="3"/>
                                            </p:txEl>
                                          </p:spTgt>
                                        </p:tgtEl>
                                        <p:attrNameLst>
                                          <p:attrName>style.visibility</p:attrName>
                                        </p:attrNameLst>
                                      </p:cBhvr>
                                      <p:to>
                                        <p:strVal val="visible"/>
                                      </p:to>
                                    </p:set>
                                    <p:animEffect transition="in" filter="wipe(left)">
                                      <p:cBhvr>
                                        <p:cTn id="32" dur="500"/>
                                        <p:tgtEl>
                                          <p:spTgt spid="23555">
                                            <p:txEl>
                                              <p:pRg st="3" end="3"/>
                                            </p:txEl>
                                          </p:spTgt>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23555">
                                            <p:txEl>
                                              <p:pRg st="4" end="4"/>
                                            </p:txEl>
                                          </p:spTgt>
                                        </p:tgtEl>
                                        <p:attrNameLst>
                                          <p:attrName>style.visibility</p:attrName>
                                        </p:attrNameLst>
                                      </p:cBhvr>
                                      <p:to>
                                        <p:strVal val="visible"/>
                                      </p:to>
                                    </p:set>
                                    <p:animEffect transition="in" filter="wipe(left)">
                                      <p:cBhvr>
                                        <p:cTn id="35" dur="500"/>
                                        <p:tgtEl>
                                          <p:spTgt spid="235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animBg="1"/>
      <p:bldP spid="23555"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Shape 24577"/>
          <p:cNvSpPr>
            <a:spLocks noGrp="1" noChangeArrowheads="1"/>
          </p:cNvSpPr>
          <p:nvPr>
            <p:ph type="title"/>
          </p:nvPr>
        </p:nvSpPr>
        <p:spPr/>
        <p:txBody>
          <a:bodyPr/>
          <a:lstStyle/>
          <a:p>
            <a:pPr marL="0" indent="0" defTabSz="914400" eaLnBrk="1" hangingPunct="1"/>
            <a:r>
              <a:rPr lang="en-US" smtClean="0"/>
              <a:t>Introduction </a:t>
            </a:r>
            <a:r>
              <a:rPr lang="en-US" sz="2400" smtClean="0"/>
              <a:t>(2 of 2)</a:t>
            </a:r>
            <a:endParaRPr lang="en-US" smtClean="0"/>
          </a:p>
        </p:txBody>
      </p:sp>
      <p:sp>
        <p:nvSpPr>
          <p:cNvPr id="24579" name="Shape 24578"/>
          <p:cNvSpPr>
            <a:spLocks noGrp="1" noChangeArrowheads="1"/>
          </p:cNvSpPr>
          <p:nvPr>
            <p:ph type="body" idx="1"/>
          </p:nvPr>
        </p:nvSpPr>
        <p:spPr/>
        <p:txBody>
          <a:bodyPr/>
          <a:lstStyle/>
          <a:p>
            <a:pPr marL="234950" indent="-234950" defTabSz="914400" eaLnBrk="1" hangingPunct="1"/>
            <a:r>
              <a:rPr lang="en-US" b="1" i="1" smtClean="0"/>
              <a:t>Politics</a:t>
            </a:r>
            <a:r>
              <a:rPr lang="en-US" smtClean="0"/>
              <a:t> is important to organizational performance</a:t>
            </a:r>
          </a:p>
          <a:p>
            <a:pPr marL="568325" lvl="1" indent="-219075" defTabSz="914400" eaLnBrk="1" hangingPunct="1"/>
            <a:r>
              <a:rPr lang="en-US" smtClean="0"/>
              <a:t>Political human relations affect performance</a:t>
            </a:r>
          </a:p>
          <a:p>
            <a:pPr marL="568325" lvl="1" indent="-219075" defTabSz="914400" eaLnBrk="1" hangingPunct="1"/>
            <a:r>
              <a:rPr lang="en-US" smtClean="0"/>
              <a:t>People who use </a:t>
            </a:r>
            <a:r>
              <a:rPr lang="en-US" i="1" smtClean="0"/>
              <a:t>ethical politics</a:t>
            </a:r>
            <a:r>
              <a:rPr lang="en-US" smtClean="0"/>
              <a:t> are more productive in the long run than people who use </a:t>
            </a:r>
            <a:r>
              <a:rPr lang="en-US" i="1" smtClean="0"/>
              <a:t>unethical politics</a:t>
            </a:r>
            <a:endParaRPr lang="en-US" b="1" i="1" smtClean="0"/>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4578"/>
                                        </p:tgtEl>
                                        <p:attrNameLst>
                                          <p:attrName>style.visibility</p:attrName>
                                        </p:attrNameLst>
                                      </p:cBhvr>
                                      <p:to>
                                        <p:strVal val="visible"/>
                                      </p:to>
                                    </p:set>
                                    <p:anim calcmode="lin" valueType="num">
                                      <p:cBhvr>
                                        <p:cTn id="7" dur="500" fill="hold"/>
                                        <p:tgtEl>
                                          <p:spTgt spid="2457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4578"/>
                                        </p:tgtEl>
                                        <p:attrNameLst>
                                          <p:attrName>ppt_y</p:attrName>
                                        </p:attrNameLst>
                                      </p:cBhvr>
                                      <p:tavLst>
                                        <p:tav tm="0">
                                          <p:val>
                                            <p:strVal val="#ppt_y"/>
                                          </p:val>
                                        </p:tav>
                                        <p:tav tm="100000">
                                          <p:val>
                                            <p:strVal val="#ppt_y"/>
                                          </p:val>
                                        </p:tav>
                                      </p:tavLst>
                                    </p:anim>
                                    <p:anim calcmode="lin" valueType="num">
                                      <p:cBhvr>
                                        <p:cTn id="9" dur="500" fill="hold"/>
                                        <p:tgtEl>
                                          <p:spTgt spid="2457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457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457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24579">
                                            <p:bg/>
                                          </p:spTgt>
                                        </p:tgtEl>
                                        <p:attrNameLst>
                                          <p:attrName>style.visibility</p:attrName>
                                        </p:attrNameLst>
                                      </p:cBhvr>
                                      <p:to>
                                        <p:strVal val="visible"/>
                                      </p:to>
                                    </p:set>
                                    <p:animEffect transition="in" filter="wipe(left)">
                                      <p:cBhvr>
                                        <p:cTn id="16" dur="500"/>
                                        <p:tgtEl>
                                          <p:spTgt spid="24579">
                                            <p:bg/>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4579">
                                            <p:txEl>
                                              <p:pRg st="0" end="0"/>
                                            </p:txEl>
                                          </p:spTgt>
                                        </p:tgtEl>
                                        <p:attrNameLst>
                                          <p:attrName>style.visibility</p:attrName>
                                        </p:attrNameLst>
                                      </p:cBhvr>
                                      <p:to>
                                        <p:strVal val="visible"/>
                                      </p:to>
                                    </p:set>
                                    <p:animEffect transition="in" filter="wipe(left)">
                                      <p:cBhvr>
                                        <p:cTn id="21" dur="500"/>
                                        <p:tgtEl>
                                          <p:spTgt spid="24579">
                                            <p:txEl>
                                              <p:pRg st="0" end="0"/>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24579">
                                            <p:txEl>
                                              <p:pRg st="1" end="1"/>
                                            </p:txEl>
                                          </p:spTgt>
                                        </p:tgtEl>
                                        <p:attrNameLst>
                                          <p:attrName>style.visibility</p:attrName>
                                        </p:attrNameLst>
                                      </p:cBhvr>
                                      <p:to>
                                        <p:strVal val="visible"/>
                                      </p:to>
                                    </p:set>
                                    <p:animEffect transition="in" filter="wipe(left)">
                                      <p:cBhvr>
                                        <p:cTn id="24" dur="500"/>
                                        <p:tgtEl>
                                          <p:spTgt spid="24579">
                                            <p:txEl>
                                              <p:pRg st="1" end="1"/>
                                            </p:txEl>
                                          </p:spTgt>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24579">
                                            <p:txEl>
                                              <p:pRg st="2" end="2"/>
                                            </p:txEl>
                                          </p:spTgt>
                                        </p:tgtEl>
                                        <p:attrNameLst>
                                          <p:attrName>style.visibility</p:attrName>
                                        </p:attrNameLst>
                                      </p:cBhvr>
                                      <p:to>
                                        <p:strVal val="visible"/>
                                      </p:to>
                                    </p:set>
                                    <p:animEffect transition="in" filter="wipe(left)">
                                      <p:cBhvr>
                                        <p:cTn id="27" dur="500"/>
                                        <p:tgtEl>
                                          <p:spTgt spid="2457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animBg="1"/>
      <p:bldP spid="24579"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Shape 25601"/>
          <p:cNvSpPr>
            <a:spLocks noGrp="1" noChangeArrowheads="1"/>
          </p:cNvSpPr>
          <p:nvPr>
            <p:ph type="title"/>
          </p:nvPr>
        </p:nvSpPr>
        <p:spPr/>
        <p:txBody>
          <a:bodyPr/>
          <a:lstStyle/>
          <a:p>
            <a:pPr marL="0" indent="0" defTabSz="914400" eaLnBrk="1" hangingPunct="1"/>
            <a:r>
              <a:rPr lang="en-US" smtClean="0"/>
              <a:t>Organizational Power</a:t>
            </a:r>
          </a:p>
        </p:txBody>
      </p:sp>
      <p:sp>
        <p:nvSpPr>
          <p:cNvPr id="25603" name="Shape 25602"/>
          <p:cNvSpPr>
            <a:spLocks noGrp="1" noChangeArrowheads="1"/>
          </p:cNvSpPr>
          <p:nvPr>
            <p:ph type="body" sz="half" idx="1"/>
          </p:nvPr>
        </p:nvSpPr>
        <p:spPr>
          <a:solidFill>
            <a:schemeClr val="bg1">
              <a:alpha val="89000"/>
            </a:schemeClr>
          </a:solidFill>
        </p:spPr>
        <p:txBody>
          <a:bodyPr/>
          <a:lstStyle/>
          <a:p>
            <a:pPr marL="234950" indent="-234950" defTabSz="914400" eaLnBrk="1" hangingPunct="1">
              <a:lnSpc>
                <a:spcPct val="120000"/>
              </a:lnSpc>
            </a:pPr>
            <a:r>
              <a:rPr lang="en-US" b="1" i="1" smtClean="0"/>
              <a:t>Power</a:t>
            </a:r>
            <a:r>
              <a:rPr lang="en-US" smtClean="0"/>
              <a:t> is a person’s ability to influence others to do something they would not otherwise do</a:t>
            </a:r>
            <a:endParaRPr lang="en-US" b="1" i="1" smtClean="0"/>
          </a:p>
        </p:txBody>
      </p:sp>
      <p:sp>
        <p:nvSpPr>
          <p:cNvPr id="25604" name="Shape 25603"/>
          <p:cNvSpPr>
            <a:spLocks noGrp="1" noChangeArrowheads="1"/>
          </p:cNvSpPr>
          <p:nvPr>
            <p:ph type="body" sz="half" idx="2"/>
          </p:nvPr>
        </p:nvSpPr>
        <p:spPr>
          <a:solidFill>
            <a:schemeClr val="bg1">
              <a:alpha val="89000"/>
            </a:schemeClr>
          </a:solidFill>
        </p:spPr>
        <p:txBody>
          <a:bodyPr/>
          <a:lstStyle/>
          <a:p>
            <a:pPr marL="234950" indent="-234950" algn="ctr" defTabSz="914400" eaLnBrk="1" hangingPunct="1">
              <a:buFont typeface="Wingdings" pitchFamily="2" charset="2"/>
              <a:buNone/>
            </a:pPr>
            <a:r>
              <a:rPr lang="en-US" b="1" smtClean="0"/>
              <a:t>Sources of Power</a:t>
            </a:r>
            <a:endParaRPr lang="en-US" smtClean="0"/>
          </a:p>
          <a:p>
            <a:pPr marL="234950" indent="-234950" defTabSz="914400" eaLnBrk="1" hangingPunct="1"/>
            <a:r>
              <a:rPr lang="en-US" b="1" i="1" smtClean="0"/>
              <a:t>Position Power –</a:t>
            </a:r>
          </a:p>
          <a:p>
            <a:pPr marL="568325" lvl="1" indent="-219075" defTabSz="914400" eaLnBrk="1" hangingPunct="1"/>
            <a:r>
              <a:rPr lang="en-US" sz="2800" smtClean="0"/>
              <a:t>derived from top-level management</a:t>
            </a:r>
          </a:p>
          <a:p>
            <a:pPr marL="568325" lvl="1" indent="-219075" defTabSz="914400" eaLnBrk="1" hangingPunct="1"/>
            <a:r>
              <a:rPr lang="en-US" sz="2800" smtClean="0"/>
              <a:t>delegated down the chain of command</a:t>
            </a:r>
          </a:p>
          <a:p>
            <a:pPr marL="234950" indent="-234950" defTabSz="914400" eaLnBrk="1" hangingPunct="1"/>
            <a:r>
              <a:rPr lang="en-US" b="1" i="1" smtClean="0"/>
              <a:t>Personal Power –</a:t>
            </a:r>
            <a:r>
              <a:rPr lang="en-US" smtClean="0"/>
              <a:t> </a:t>
            </a:r>
          </a:p>
          <a:p>
            <a:pPr marL="568325" lvl="1" indent="-219075" defTabSz="914400" eaLnBrk="1" hangingPunct="1"/>
            <a:r>
              <a:rPr lang="en-US" sz="2800" smtClean="0"/>
              <a:t>derived from the follower</a:t>
            </a:r>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5602"/>
                                        </p:tgtEl>
                                        <p:attrNameLst>
                                          <p:attrName>style.visibility</p:attrName>
                                        </p:attrNameLst>
                                      </p:cBhvr>
                                      <p:to>
                                        <p:strVal val="visible"/>
                                      </p:to>
                                    </p:set>
                                    <p:anim calcmode="lin" valueType="num">
                                      <p:cBhvr>
                                        <p:cTn id="7" dur="500" fill="hold"/>
                                        <p:tgtEl>
                                          <p:spTgt spid="2560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5602"/>
                                        </p:tgtEl>
                                        <p:attrNameLst>
                                          <p:attrName>ppt_y</p:attrName>
                                        </p:attrNameLst>
                                      </p:cBhvr>
                                      <p:tavLst>
                                        <p:tav tm="0">
                                          <p:val>
                                            <p:strVal val="#ppt_y"/>
                                          </p:val>
                                        </p:tav>
                                        <p:tav tm="100000">
                                          <p:val>
                                            <p:strVal val="#ppt_y"/>
                                          </p:val>
                                        </p:tav>
                                      </p:tavLst>
                                    </p:anim>
                                    <p:anim calcmode="lin" valueType="num">
                                      <p:cBhvr>
                                        <p:cTn id="9" dur="500" fill="hold"/>
                                        <p:tgtEl>
                                          <p:spTgt spid="2560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560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560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25603">
                                            <p:bg/>
                                          </p:spTgt>
                                        </p:tgtEl>
                                        <p:attrNameLst>
                                          <p:attrName>style.visibility</p:attrName>
                                        </p:attrNameLst>
                                      </p:cBhvr>
                                      <p:to>
                                        <p:strVal val="visible"/>
                                      </p:to>
                                    </p:set>
                                    <p:animEffect transition="in" filter="wipe(left)">
                                      <p:cBhvr>
                                        <p:cTn id="16" dur="500"/>
                                        <p:tgtEl>
                                          <p:spTgt spid="25603">
                                            <p:bg/>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5603">
                                            <p:txEl>
                                              <p:pRg st="0" end="0"/>
                                            </p:txEl>
                                          </p:spTgt>
                                        </p:tgtEl>
                                        <p:attrNameLst>
                                          <p:attrName>style.visibility</p:attrName>
                                        </p:attrNameLst>
                                      </p:cBhvr>
                                      <p:to>
                                        <p:strVal val="visible"/>
                                      </p:to>
                                    </p:set>
                                    <p:animEffect transition="in" filter="wipe(left)">
                                      <p:cBhvr>
                                        <p:cTn id="21" dur="500"/>
                                        <p:tgtEl>
                                          <p:spTgt spid="25603">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25604">
                                            <p:bg/>
                                          </p:spTgt>
                                        </p:tgtEl>
                                        <p:attrNameLst>
                                          <p:attrName>style.visibility</p:attrName>
                                        </p:attrNameLst>
                                      </p:cBhvr>
                                      <p:to>
                                        <p:strVal val="visible"/>
                                      </p:to>
                                    </p:set>
                                    <p:animEffect transition="in" filter="wipe(left)">
                                      <p:cBhvr>
                                        <p:cTn id="26" dur="500"/>
                                        <p:tgtEl>
                                          <p:spTgt spid="25604">
                                            <p:bg/>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5604">
                                            <p:txEl>
                                              <p:pRg st="0" end="0"/>
                                            </p:txEl>
                                          </p:spTgt>
                                        </p:tgtEl>
                                        <p:attrNameLst>
                                          <p:attrName>style.visibility</p:attrName>
                                        </p:attrNameLst>
                                      </p:cBhvr>
                                      <p:to>
                                        <p:strVal val="visible"/>
                                      </p:to>
                                    </p:set>
                                    <p:animEffect transition="in" filter="wipe(left)">
                                      <p:cBhvr>
                                        <p:cTn id="31" dur="500"/>
                                        <p:tgtEl>
                                          <p:spTgt spid="25604">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25604">
                                            <p:txEl>
                                              <p:pRg st="1" end="1"/>
                                            </p:txEl>
                                          </p:spTgt>
                                        </p:tgtEl>
                                        <p:attrNameLst>
                                          <p:attrName>style.visibility</p:attrName>
                                        </p:attrNameLst>
                                      </p:cBhvr>
                                      <p:to>
                                        <p:strVal val="visible"/>
                                      </p:to>
                                    </p:set>
                                    <p:animEffect transition="in" filter="wipe(left)">
                                      <p:cBhvr>
                                        <p:cTn id="36" dur="500"/>
                                        <p:tgtEl>
                                          <p:spTgt spid="25604">
                                            <p:txEl>
                                              <p:pRg st="1" end="1"/>
                                            </p:txEl>
                                          </p:spTgt>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5604">
                                            <p:txEl>
                                              <p:pRg st="2" end="2"/>
                                            </p:txEl>
                                          </p:spTgt>
                                        </p:tgtEl>
                                        <p:attrNameLst>
                                          <p:attrName>style.visibility</p:attrName>
                                        </p:attrNameLst>
                                      </p:cBhvr>
                                      <p:to>
                                        <p:strVal val="visible"/>
                                      </p:to>
                                    </p:set>
                                    <p:animEffect transition="in" filter="wipe(left)">
                                      <p:cBhvr>
                                        <p:cTn id="39" dur="500"/>
                                        <p:tgtEl>
                                          <p:spTgt spid="25604">
                                            <p:txEl>
                                              <p:pRg st="2" end="2"/>
                                            </p:txEl>
                                          </p:spTgt>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25604">
                                            <p:txEl>
                                              <p:pRg st="3" end="3"/>
                                            </p:txEl>
                                          </p:spTgt>
                                        </p:tgtEl>
                                        <p:attrNameLst>
                                          <p:attrName>style.visibility</p:attrName>
                                        </p:attrNameLst>
                                      </p:cBhvr>
                                      <p:to>
                                        <p:strVal val="visible"/>
                                      </p:to>
                                    </p:set>
                                    <p:animEffect transition="in" filter="wipe(left)">
                                      <p:cBhvr>
                                        <p:cTn id="42" dur="500"/>
                                        <p:tgtEl>
                                          <p:spTgt spid="25604">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25604">
                                            <p:txEl>
                                              <p:pRg st="4" end="4"/>
                                            </p:txEl>
                                          </p:spTgt>
                                        </p:tgtEl>
                                        <p:attrNameLst>
                                          <p:attrName>style.visibility</p:attrName>
                                        </p:attrNameLst>
                                      </p:cBhvr>
                                      <p:to>
                                        <p:strVal val="visible"/>
                                      </p:to>
                                    </p:set>
                                    <p:animEffect transition="in" filter="wipe(left)">
                                      <p:cBhvr>
                                        <p:cTn id="47" dur="500"/>
                                        <p:tgtEl>
                                          <p:spTgt spid="25604">
                                            <p:txEl>
                                              <p:pRg st="4" end="4"/>
                                            </p:txEl>
                                          </p:spTgt>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5604">
                                            <p:txEl>
                                              <p:pRg st="5" end="5"/>
                                            </p:txEl>
                                          </p:spTgt>
                                        </p:tgtEl>
                                        <p:attrNameLst>
                                          <p:attrName>style.visibility</p:attrName>
                                        </p:attrNameLst>
                                      </p:cBhvr>
                                      <p:to>
                                        <p:strVal val="visible"/>
                                      </p:to>
                                    </p:set>
                                    <p:animEffect transition="in" filter="wipe(left)">
                                      <p:cBhvr>
                                        <p:cTn id="50" dur="500"/>
                                        <p:tgtEl>
                                          <p:spTgt spid="2560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animBg="1"/>
      <p:bldP spid="25603" grpId="0" build="p" animBg="1"/>
      <p:bldP spid="25604"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Shape 26625"/>
          <p:cNvSpPr>
            <a:spLocks noGrp="1" noChangeArrowheads="1"/>
          </p:cNvSpPr>
          <p:nvPr>
            <p:ph type="title"/>
          </p:nvPr>
        </p:nvSpPr>
        <p:spPr/>
        <p:txBody>
          <a:bodyPr/>
          <a:lstStyle/>
          <a:p>
            <a:pPr marL="0" indent="0" defTabSz="914400" eaLnBrk="1" hangingPunct="1"/>
            <a:r>
              <a:rPr lang="en-US" sz="3800" smtClean="0"/>
              <a:t>Bases of Power</a:t>
            </a:r>
            <a:endParaRPr lang="en-US" smtClean="0"/>
          </a:p>
        </p:txBody>
      </p:sp>
      <p:graphicFrame>
        <p:nvGraphicFramePr>
          <p:cNvPr id="26627" name="Table 26626"/>
          <p:cNvGraphicFramePr>
            <a:graphicFrameLocks noGrp="1"/>
          </p:cNvGraphicFramePr>
          <p:nvPr/>
        </p:nvGraphicFramePr>
        <p:xfrm>
          <a:off x="430213" y="1331913"/>
          <a:ext cx="8497887" cy="5264151"/>
        </p:xfrm>
        <a:graphic>
          <a:graphicData uri="http://schemas.openxmlformats.org/drawingml/2006/table">
            <a:tbl>
              <a:tblPr/>
              <a:tblGrid>
                <a:gridCol w="2170112"/>
                <a:gridCol w="6327775"/>
              </a:tblGrid>
              <a:tr h="742950">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65000"/>
                        <a:buFont typeface="Wingdings" pitchFamily="2" charset="2"/>
                        <a:buNone/>
                        <a:tabLst/>
                      </a:pPr>
                      <a:r>
                        <a:rPr kumimoji="0" lang="en-US" sz="2200" b="1" i="0" u="none" strike="noStrike" cap="none" normalizeH="0" baseline="0" smtClean="0">
                          <a:ln>
                            <a:noFill/>
                          </a:ln>
                          <a:solidFill>
                            <a:schemeClr val="tx1"/>
                          </a:solidFill>
                          <a:effectLst/>
                          <a:latin typeface="Arial Narrow" pitchFamily="34" charset="0"/>
                        </a:rPr>
                        <a:t>Coercive Power</a:t>
                      </a: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3A9B9"/>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65000"/>
                        <a:buFont typeface="Wingdings" pitchFamily="2" charset="2"/>
                        <a:buNone/>
                        <a:tabLst/>
                      </a:pPr>
                      <a:r>
                        <a:rPr kumimoji="0" lang="en-US" sz="2200" b="0" i="0" u="none" strike="noStrike" cap="none" normalizeH="0" baseline="0" smtClean="0">
                          <a:ln>
                            <a:noFill/>
                          </a:ln>
                          <a:solidFill>
                            <a:schemeClr val="tx1"/>
                          </a:solidFill>
                          <a:effectLst/>
                          <a:latin typeface="Arial Narrow" pitchFamily="34" charset="0"/>
                        </a:rPr>
                        <a:t>Involves threats and / or punishment to influence compliance</a:t>
                      </a: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3D2F2"/>
                    </a:solidFill>
                  </a:tcPr>
                </a:tc>
              </a:tr>
              <a:tr h="765175">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65000"/>
                        <a:buFont typeface="Wingdings" pitchFamily="2" charset="2"/>
                        <a:buNone/>
                        <a:tabLst/>
                      </a:pPr>
                      <a:r>
                        <a:rPr kumimoji="0" lang="en-US" sz="2200" b="1" i="0" u="none" strike="noStrike" cap="none" normalizeH="0" baseline="0" smtClean="0">
                          <a:ln>
                            <a:noFill/>
                          </a:ln>
                          <a:solidFill>
                            <a:schemeClr val="tx1"/>
                          </a:solidFill>
                          <a:effectLst/>
                          <a:latin typeface="Arial Narrow" pitchFamily="34" charset="0"/>
                        </a:rPr>
                        <a:t>Connection Power</a:t>
                      </a: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3A9B9"/>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65000"/>
                        <a:buFont typeface="Wingdings" pitchFamily="2" charset="2"/>
                        <a:buNone/>
                        <a:tabLst/>
                      </a:pPr>
                      <a:r>
                        <a:rPr kumimoji="0" lang="en-US" sz="2200" b="0" i="0" u="none" strike="noStrike" cap="none" normalizeH="0" baseline="0" smtClean="0">
                          <a:ln>
                            <a:noFill/>
                          </a:ln>
                          <a:solidFill>
                            <a:schemeClr val="tx1"/>
                          </a:solidFill>
                          <a:effectLst/>
                          <a:latin typeface="Arial Narrow" pitchFamily="34" charset="0"/>
                        </a:rPr>
                        <a:t>Based on the user’s relationship with influential people</a:t>
                      </a: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3D2F2"/>
                    </a:solidFill>
                  </a:tcPr>
                </a:tc>
              </a:tr>
              <a:tr h="763588">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65000"/>
                        <a:buFont typeface="Wingdings" pitchFamily="2" charset="2"/>
                        <a:buNone/>
                        <a:tabLst/>
                      </a:pPr>
                      <a:r>
                        <a:rPr kumimoji="0" lang="en-US" sz="2200" b="1" i="0" u="none" strike="noStrike" cap="none" normalizeH="0" baseline="0" smtClean="0">
                          <a:ln>
                            <a:noFill/>
                          </a:ln>
                          <a:solidFill>
                            <a:schemeClr val="tx1"/>
                          </a:solidFill>
                          <a:effectLst/>
                          <a:latin typeface="Arial Narrow" pitchFamily="34" charset="0"/>
                        </a:rPr>
                        <a:t>Reward Power</a:t>
                      </a: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3A9B9"/>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65000"/>
                        <a:buFont typeface="Wingdings" pitchFamily="2" charset="2"/>
                        <a:buNone/>
                        <a:tabLst/>
                      </a:pPr>
                      <a:r>
                        <a:rPr kumimoji="0" lang="en-US" sz="2200" b="0" i="0" u="none" strike="noStrike" cap="none" normalizeH="0" baseline="0" smtClean="0">
                          <a:ln>
                            <a:noFill/>
                          </a:ln>
                          <a:solidFill>
                            <a:schemeClr val="tx1"/>
                          </a:solidFill>
                          <a:effectLst/>
                          <a:latin typeface="Arial Narrow" pitchFamily="34" charset="0"/>
                        </a:rPr>
                        <a:t>Based on the user’s ability to influence others with something of value to them</a:t>
                      </a: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3D2F2"/>
                    </a:solidFill>
                  </a:tcPr>
                </a:tc>
              </a:tr>
              <a:tr h="741363">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65000"/>
                        <a:buFont typeface="Wingdings" pitchFamily="2" charset="2"/>
                        <a:buNone/>
                        <a:tabLst/>
                      </a:pPr>
                      <a:r>
                        <a:rPr kumimoji="0" lang="en-US" sz="2200" b="1" i="0" u="none" strike="noStrike" cap="none" normalizeH="0" baseline="0" smtClean="0">
                          <a:ln>
                            <a:noFill/>
                          </a:ln>
                          <a:solidFill>
                            <a:schemeClr val="tx1"/>
                          </a:solidFill>
                          <a:effectLst/>
                          <a:latin typeface="Arial Narrow" pitchFamily="34" charset="0"/>
                        </a:rPr>
                        <a:t>Legitimate Power</a:t>
                      </a: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3A9B9"/>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65000"/>
                        <a:buFont typeface="Wingdings" pitchFamily="2" charset="2"/>
                        <a:buNone/>
                        <a:tabLst/>
                      </a:pPr>
                      <a:r>
                        <a:rPr kumimoji="0" lang="en-US" sz="2200" b="0" i="0" u="none" strike="noStrike" cap="none" normalizeH="0" baseline="0" smtClean="0">
                          <a:ln>
                            <a:noFill/>
                          </a:ln>
                          <a:solidFill>
                            <a:schemeClr val="tx1"/>
                          </a:solidFill>
                          <a:effectLst/>
                          <a:latin typeface="Arial Narrow" pitchFamily="34" charset="0"/>
                        </a:rPr>
                        <a:t>Based on the user’s position power</a:t>
                      </a: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3D2F2"/>
                    </a:solidFill>
                  </a:tcPr>
                </a:tc>
              </a:tr>
              <a:tr h="742950">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65000"/>
                        <a:buFont typeface="Wingdings" pitchFamily="2" charset="2"/>
                        <a:buNone/>
                        <a:tabLst/>
                      </a:pPr>
                      <a:r>
                        <a:rPr kumimoji="0" lang="en-US" sz="2200" b="1" i="0" u="none" strike="noStrike" cap="none" normalizeH="0" baseline="0" smtClean="0">
                          <a:ln>
                            <a:noFill/>
                          </a:ln>
                          <a:solidFill>
                            <a:schemeClr val="tx1"/>
                          </a:solidFill>
                          <a:effectLst/>
                          <a:latin typeface="Arial Narrow" pitchFamily="34" charset="0"/>
                        </a:rPr>
                        <a:t>Referent Power</a:t>
                      </a: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3A9B9"/>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65000"/>
                        <a:buFont typeface="Wingdings" pitchFamily="2" charset="2"/>
                        <a:buNone/>
                        <a:tabLst/>
                      </a:pPr>
                      <a:r>
                        <a:rPr kumimoji="0" lang="en-US" sz="2200" b="0" i="0" u="none" strike="noStrike" cap="none" normalizeH="0" baseline="0" smtClean="0">
                          <a:ln>
                            <a:noFill/>
                          </a:ln>
                          <a:solidFill>
                            <a:schemeClr val="tx1"/>
                          </a:solidFill>
                          <a:effectLst/>
                          <a:latin typeface="Arial Narrow" pitchFamily="34" charset="0"/>
                        </a:rPr>
                        <a:t>Based on the user’s personal power</a:t>
                      </a: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3D2F2"/>
                    </a:solidFill>
                  </a:tcPr>
                </a:tc>
              </a:tr>
              <a:tr h="765175">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65000"/>
                        <a:buFont typeface="Wingdings" pitchFamily="2" charset="2"/>
                        <a:buNone/>
                        <a:tabLst/>
                      </a:pPr>
                      <a:r>
                        <a:rPr kumimoji="0" lang="en-US" sz="2200" b="1" i="0" u="none" strike="noStrike" cap="none" normalizeH="0" baseline="0" smtClean="0">
                          <a:ln>
                            <a:noFill/>
                          </a:ln>
                          <a:solidFill>
                            <a:schemeClr val="tx1"/>
                          </a:solidFill>
                          <a:effectLst/>
                          <a:latin typeface="Arial Narrow" pitchFamily="34" charset="0"/>
                        </a:rPr>
                        <a:t>Information Power</a:t>
                      </a: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3A9B9"/>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65000"/>
                        <a:buFont typeface="Wingdings" pitchFamily="2" charset="2"/>
                        <a:buNone/>
                        <a:tabLst/>
                      </a:pPr>
                      <a:r>
                        <a:rPr kumimoji="0" lang="en-US" sz="2200" b="0" i="0" u="none" strike="noStrike" cap="none" normalizeH="0" baseline="0" smtClean="0">
                          <a:ln>
                            <a:noFill/>
                          </a:ln>
                          <a:solidFill>
                            <a:schemeClr val="tx1"/>
                          </a:solidFill>
                          <a:effectLst/>
                          <a:latin typeface="Arial Narrow" pitchFamily="34" charset="0"/>
                        </a:rPr>
                        <a:t>Based on the user’s information being desired by others</a:t>
                      </a: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3D2F2"/>
                    </a:solidFill>
                  </a:tcPr>
                </a:tc>
              </a:tr>
              <a:tr h="742950">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65000"/>
                        <a:buFont typeface="Wingdings" pitchFamily="2" charset="2"/>
                        <a:buNone/>
                        <a:tabLst/>
                      </a:pPr>
                      <a:r>
                        <a:rPr kumimoji="0" lang="en-US" sz="2200" b="1" i="0" u="none" strike="noStrike" cap="none" normalizeH="0" baseline="0" smtClean="0">
                          <a:ln>
                            <a:noFill/>
                          </a:ln>
                          <a:solidFill>
                            <a:schemeClr val="tx1"/>
                          </a:solidFill>
                          <a:effectLst/>
                          <a:latin typeface="Arial Narrow" pitchFamily="34" charset="0"/>
                        </a:rPr>
                        <a:t>Expert Power</a:t>
                      </a: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D3A9B9"/>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65000"/>
                        <a:buFont typeface="Wingdings" pitchFamily="2" charset="2"/>
                        <a:buNone/>
                        <a:tabLst/>
                      </a:pPr>
                      <a:r>
                        <a:rPr kumimoji="0" lang="en-US" sz="2200" b="0" i="0" u="none" strike="noStrike" cap="none" normalizeH="0" baseline="0" smtClean="0">
                          <a:ln>
                            <a:noFill/>
                          </a:ln>
                          <a:solidFill>
                            <a:schemeClr val="tx1"/>
                          </a:solidFill>
                          <a:effectLst/>
                          <a:latin typeface="Arial Narrow" pitchFamily="34" charset="0"/>
                        </a:rPr>
                        <a:t>Based on the user’s skill and knowledge</a:t>
                      </a: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D3D2F2"/>
                    </a:solidFill>
                  </a:tcPr>
                </a:tc>
              </a:tr>
            </a:tbl>
          </a:graphicData>
        </a:graphic>
      </p:graphicFrame>
    </p:spTree>
  </p:cSld>
  <p:clrMapOvr>
    <a:masterClrMapping/>
  </p:clrMapOvr>
  <p:transition>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6626"/>
                                        </p:tgtEl>
                                        <p:attrNameLst>
                                          <p:attrName>style.visibility</p:attrName>
                                        </p:attrNameLst>
                                      </p:cBhvr>
                                      <p:to>
                                        <p:strVal val="visible"/>
                                      </p:to>
                                    </p:set>
                                    <p:anim calcmode="lin" valueType="num">
                                      <p:cBhvr>
                                        <p:cTn id="7" dur="500" fill="hold"/>
                                        <p:tgtEl>
                                          <p:spTgt spid="2662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6626"/>
                                        </p:tgtEl>
                                        <p:attrNameLst>
                                          <p:attrName>ppt_y</p:attrName>
                                        </p:attrNameLst>
                                      </p:cBhvr>
                                      <p:tavLst>
                                        <p:tav tm="0">
                                          <p:val>
                                            <p:strVal val="#ppt_y"/>
                                          </p:val>
                                        </p:tav>
                                        <p:tav tm="100000">
                                          <p:val>
                                            <p:strVal val="#ppt_y"/>
                                          </p:val>
                                        </p:tav>
                                      </p:tavLst>
                                    </p:anim>
                                    <p:anim calcmode="lin" valueType="num">
                                      <p:cBhvr>
                                        <p:cTn id="9" dur="500" fill="hold"/>
                                        <p:tgtEl>
                                          <p:spTgt spid="2662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662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6626"/>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nodeType="clickEffect">
                                  <p:stCondLst>
                                    <p:cond delay="0"/>
                                  </p:stCondLst>
                                  <p:childTnLst>
                                    <p:set>
                                      <p:cBhvr>
                                        <p:cTn id="15" dur="1" fill="hold">
                                          <p:stCondLst>
                                            <p:cond delay="0"/>
                                          </p:stCondLst>
                                        </p:cTn>
                                        <p:tgtEl>
                                          <p:spTgt spid="26627"/>
                                        </p:tgtEl>
                                        <p:attrNameLst>
                                          <p:attrName>style.visibility</p:attrName>
                                        </p:attrNameLst>
                                      </p:cBhvr>
                                      <p:to>
                                        <p:strVal val="visible"/>
                                      </p:to>
                                    </p:set>
                                    <p:animEffect transition="in" filter="dissolve">
                                      <p:cBhvr>
                                        <p:cTn id="16" dur="500"/>
                                        <p:tgtEl>
                                          <p:spTgt spid="266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4" name="Shape 51203"/>
          <p:cNvSpPr>
            <a:spLocks noGrp="1" noChangeArrowheads="1"/>
          </p:cNvSpPr>
          <p:nvPr>
            <p:ph type="title"/>
          </p:nvPr>
        </p:nvSpPr>
        <p:spPr/>
        <p:txBody>
          <a:bodyPr>
            <a:noAutofit/>
          </a:bodyPr>
          <a:lstStyle/>
          <a:p>
            <a:pPr marL="0" indent="0" defTabSz="914400" eaLnBrk="1" hangingPunct="1"/>
            <a:r>
              <a:rPr lang="en-US" sz="3200" smtClean="0"/>
              <a:t>Sources and Bases of Power with Situational Supervision and Communication Styles</a:t>
            </a:r>
            <a:endParaRPr lang="en-US" smtClean="0"/>
          </a:p>
        </p:txBody>
      </p:sp>
      <p:sp>
        <p:nvSpPr>
          <p:cNvPr id="51205" name="TextBox 51204"/>
          <p:cNvSpPr txBox="1">
            <a:spLocks noChangeArrowheads="1"/>
          </p:cNvSpPr>
          <p:nvPr/>
        </p:nvSpPr>
        <p:spPr bwMode="auto">
          <a:xfrm>
            <a:off x="433388" y="2493963"/>
            <a:ext cx="1843087" cy="427037"/>
          </a:xfrm>
          <a:prstGeom prst="rect">
            <a:avLst/>
          </a:prstGeom>
          <a:noFill/>
          <a:ln w="9525">
            <a:noFill/>
            <a:miter lim="800000"/>
            <a:headEnd/>
            <a:tailEnd/>
          </a:ln>
        </p:spPr>
        <p:txBody>
          <a:bodyPr tIns="137160">
            <a:spAutoFit/>
          </a:bodyPr>
          <a:lstStyle/>
          <a:p>
            <a:pPr marL="234950" indent="-234950" algn="l">
              <a:spcBef>
                <a:spcPct val="50000"/>
              </a:spcBef>
              <a:buFont typeface="Wingdings" pitchFamily="2" charset="2"/>
              <a:buNone/>
            </a:pPr>
            <a:r>
              <a:rPr lang="en-US" sz="1600" b="1">
                <a:solidFill>
                  <a:srgbClr val="000000"/>
                </a:solidFill>
                <a:latin typeface="Arial Narrow" pitchFamily="34" charset="0"/>
              </a:rPr>
              <a:t>Personal power</a:t>
            </a:r>
          </a:p>
        </p:txBody>
      </p:sp>
      <p:sp>
        <p:nvSpPr>
          <p:cNvPr id="51206" name="TextBox 51205"/>
          <p:cNvSpPr txBox="1">
            <a:spLocks noChangeArrowheads="1"/>
          </p:cNvSpPr>
          <p:nvPr/>
        </p:nvSpPr>
        <p:spPr bwMode="auto">
          <a:xfrm>
            <a:off x="7154863" y="2493963"/>
            <a:ext cx="1843087" cy="427037"/>
          </a:xfrm>
          <a:prstGeom prst="rect">
            <a:avLst/>
          </a:prstGeom>
          <a:noFill/>
          <a:ln w="9525">
            <a:noFill/>
            <a:miter lim="800000"/>
            <a:headEnd/>
            <a:tailEnd/>
          </a:ln>
        </p:spPr>
        <p:txBody>
          <a:bodyPr tIns="137160">
            <a:spAutoFit/>
          </a:bodyPr>
          <a:lstStyle/>
          <a:p>
            <a:pPr marL="234950" indent="-234950" algn="r">
              <a:spcBef>
                <a:spcPct val="50000"/>
              </a:spcBef>
              <a:buFont typeface="Wingdings" pitchFamily="2" charset="2"/>
              <a:buNone/>
            </a:pPr>
            <a:r>
              <a:rPr lang="en-US" sz="1600" b="1">
                <a:solidFill>
                  <a:srgbClr val="000000"/>
                </a:solidFill>
                <a:latin typeface="Arial Narrow" pitchFamily="34" charset="0"/>
              </a:rPr>
              <a:t>Personal power</a:t>
            </a:r>
          </a:p>
        </p:txBody>
      </p:sp>
      <p:sp>
        <p:nvSpPr>
          <p:cNvPr id="51207" name="Straight Connector 51206"/>
          <p:cNvSpPr>
            <a:spLocks noChangeShapeType="1"/>
          </p:cNvSpPr>
          <p:nvPr/>
        </p:nvSpPr>
        <p:spPr bwMode="auto">
          <a:xfrm>
            <a:off x="1816100" y="2767013"/>
            <a:ext cx="2727325" cy="0"/>
          </a:xfrm>
          <a:prstGeom prst="line">
            <a:avLst/>
          </a:prstGeom>
          <a:noFill/>
          <a:ln w="28575" algn="ctr">
            <a:solidFill>
              <a:srgbClr val="793D54"/>
            </a:solidFill>
            <a:round/>
            <a:headEnd/>
            <a:tailEnd type="stealth" w="lg" len="lg"/>
          </a:ln>
        </p:spPr>
        <p:txBody>
          <a:bodyPr wrap="none" tIns="137160" anchor="ctr"/>
          <a:lstStyle/>
          <a:p>
            <a:endParaRPr lang="en-US"/>
          </a:p>
        </p:txBody>
      </p:sp>
      <p:sp>
        <p:nvSpPr>
          <p:cNvPr id="51208" name="Straight Connector 51207"/>
          <p:cNvSpPr>
            <a:spLocks noChangeShapeType="1"/>
          </p:cNvSpPr>
          <p:nvPr/>
        </p:nvSpPr>
        <p:spPr bwMode="auto">
          <a:xfrm flipH="1">
            <a:off x="4543425" y="2767013"/>
            <a:ext cx="3111500" cy="0"/>
          </a:xfrm>
          <a:prstGeom prst="line">
            <a:avLst/>
          </a:prstGeom>
          <a:noFill/>
          <a:ln w="28575" algn="ctr">
            <a:solidFill>
              <a:schemeClr val="accent1"/>
            </a:solidFill>
            <a:round/>
            <a:headEnd/>
            <a:tailEnd type="stealth" w="lg" len="lg"/>
          </a:ln>
        </p:spPr>
        <p:txBody>
          <a:bodyPr wrap="none" tIns="137160" anchor="ctr"/>
          <a:lstStyle/>
          <a:p>
            <a:endParaRPr lang="en-US"/>
          </a:p>
        </p:txBody>
      </p:sp>
      <p:sp>
        <p:nvSpPr>
          <p:cNvPr id="51209" name="TextBox 51208"/>
          <p:cNvSpPr txBox="1">
            <a:spLocks noChangeArrowheads="1"/>
          </p:cNvSpPr>
          <p:nvPr/>
        </p:nvSpPr>
        <p:spPr bwMode="auto">
          <a:xfrm>
            <a:off x="857250" y="2921000"/>
            <a:ext cx="1843088" cy="427038"/>
          </a:xfrm>
          <a:prstGeom prst="rect">
            <a:avLst/>
          </a:prstGeom>
          <a:noFill/>
          <a:ln w="9525">
            <a:noFill/>
            <a:miter lim="800000"/>
            <a:headEnd/>
            <a:tailEnd/>
          </a:ln>
        </p:spPr>
        <p:txBody>
          <a:bodyPr tIns="137160">
            <a:spAutoFit/>
          </a:bodyPr>
          <a:lstStyle/>
          <a:p>
            <a:pPr marL="234950" indent="-234950" algn="l">
              <a:spcBef>
                <a:spcPct val="50000"/>
              </a:spcBef>
              <a:buFont typeface="Wingdings" pitchFamily="2" charset="2"/>
              <a:buNone/>
            </a:pPr>
            <a:r>
              <a:rPr lang="en-US" sz="1600" b="1">
                <a:solidFill>
                  <a:srgbClr val="000000"/>
                </a:solidFill>
                <a:latin typeface="Arial Narrow" pitchFamily="34" charset="0"/>
              </a:rPr>
              <a:t>Expert</a:t>
            </a:r>
          </a:p>
        </p:txBody>
      </p:sp>
      <p:sp>
        <p:nvSpPr>
          <p:cNvPr id="51210" name="TextBox 51209"/>
          <p:cNvSpPr txBox="1">
            <a:spLocks noChangeArrowheads="1"/>
          </p:cNvSpPr>
          <p:nvPr/>
        </p:nvSpPr>
        <p:spPr bwMode="auto">
          <a:xfrm>
            <a:off x="2700338" y="2921000"/>
            <a:ext cx="1843087" cy="427038"/>
          </a:xfrm>
          <a:prstGeom prst="rect">
            <a:avLst/>
          </a:prstGeom>
          <a:noFill/>
          <a:ln w="9525">
            <a:noFill/>
            <a:miter lim="800000"/>
            <a:headEnd/>
            <a:tailEnd/>
          </a:ln>
        </p:spPr>
        <p:txBody>
          <a:bodyPr tIns="137160">
            <a:spAutoFit/>
          </a:bodyPr>
          <a:lstStyle/>
          <a:p>
            <a:pPr marL="234950" indent="-234950">
              <a:spcBef>
                <a:spcPct val="50000"/>
              </a:spcBef>
              <a:buFont typeface="Wingdings" pitchFamily="2" charset="2"/>
              <a:buNone/>
            </a:pPr>
            <a:r>
              <a:rPr lang="en-US" sz="1600" b="1">
                <a:solidFill>
                  <a:srgbClr val="000000"/>
                </a:solidFill>
                <a:latin typeface="Arial Narrow" pitchFamily="34" charset="0"/>
              </a:rPr>
              <a:t>Referent</a:t>
            </a:r>
          </a:p>
        </p:txBody>
      </p:sp>
      <p:sp>
        <p:nvSpPr>
          <p:cNvPr id="51211" name="TextBox 51210"/>
          <p:cNvSpPr txBox="1">
            <a:spLocks noChangeArrowheads="1"/>
          </p:cNvSpPr>
          <p:nvPr/>
        </p:nvSpPr>
        <p:spPr bwMode="auto">
          <a:xfrm>
            <a:off x="4543425" y="2921000"/>
            <a:ext cx="1843088" cy="427038"/>
          </a:xfrm>
          <a:prstGeom prst="rect">
            <a:avLst/>
          </a:prstGeom>
          <a:noFill/>
          <a:ln w="9525">
            <a:noFill/>
            <a:miter lim="800000"/>
            <a:headEnd/>
            <a:tailEnd/>
          </a:ln>
        </p:spPr>
        <p:txBody>
          <a:bodyPr tIns="137160">
            <a:spAutoFit/>
          </a:bodyPr>
          <a:lstStyle/>
          <a:p>
            <a:pPr marL="234950" indent="-234950">
              <a:spcBef>
                <a:spcPct val="50000"/>
              </a:spcBef>
              <a:buFont typeface="Wingdings" pitchFamily="2" charset="2"/>
              <a:buNone/>
            </a:pPr>
            <a:r>
              <a:rPr lang="en-US" sz="1600" b="1">
                <a:solidFill>
                  <a:srgbClr val="000000"/>
                </a:solidFill>
                <a:latin typeface="Arial Narrow" pitchFamily="34" charset="0"/>
              </a:rPr>
              <a:t>Reward</a:t>
            </a:r>
          </a:p>
        </p:txBody>
      </p:sp>
      <p:sp>
        <p:nvSpPr>
          <p:cNvPr id="51212" name="TextBox 51211"/>
          <p:cNvSpPr txBox="1">
            <a:spLocks noChangeArrowheads="1"/>
          </p:cNvSpPr>
          <p:nvPr/>
        </p:nvSpPr>
        <p:spPr bwMode="auto">
          <a:xfrm>
            <a:off x="6386513" y="2921000"/>
            <a:ext cx="1843087" cy="427038"/>
          </a:xfrm>
          <a:prstGeom prst="rect">
            <a:avLst/>
          </a:prstGeom>
          <a:noFill/>
          <a:ln w="9525">
            <a:noFill/>
            <a:miter lim="800000"/>
            <a:headEnd/>
            <a:tailEnd/>
          </a:ln>
        </p:spPr>
        <p:txBody>
          <a:bodyPr tIns="137160">
            <a:spAutoFit/>
          </a:bodyPr>
          <a:lstStyle/>
          <a:p>
            <a:pPr marL="234950" indent="-234950" algn="r">
              <a:spcBef>
                <a:spcPct val="50000"/>
              </a:spcBef>
              <a:buFont typeface="Wingdings" pitchFamily="2" charset="2"/>
              <a:buNone/>
            </a:pPr>
            <a:r>
              <a:rPr lang="en-US" sz="1600" b="1">
                <a:solidFill>
                  <a:srgbClr val="000000"/>
                </a:solidFill>
                <a:latin typeface="Arial Narrow" pitchFamily="34" charset="0"/>
              </a:rPr>
              <a:t>Coercive</a:t>
            </a:r>
          </a:p>
        </p:txBody>
      </p:sp>
      <p:sp>
        <p:nvSpPr>
          <p:cNvPr id="51213" name="TextBox 51212"/>
          <p:cNvSpPr txBox="1">
            <a:spLocks noChangeArrowheads="1"/>
          </p:cNvSpPr>
          <p:nvPr/>
        </p:nvSpPr>
        <p:spPr bwMode="auto">
          <a:xfrm>
            <a:off x="1624013" y="3573463"/>
            <a:ext cx="1843087" cy="427037"/>
          </a:xfrm>
          <a:prstGeom prst="rect">
            <a:avLst/>
          </a:prstGeom>
          <a:noFill/>
          <a:ln w="9525">
            <a:noFill/>
            <a:miter lim="800000"/>
            <a:headEnd/>
            <a:tailEnd/>
          </a:ln>
        </p:spPr>
        <p:txBody>
          <a:bodyPr tIns="137160">
            <a:spAutoFit/>
          </a:bodyPr>
          <a:lstStyle/>
          <a:p>
            <a:pPr marL="234950" indent="-234950">
              <a:spcBef>
                <a:spcPct val="50000"/>
              </a:spcBef>
              <a:buFont typeface="Wingdings" pitchFamily="2" charset="2"/>
              <a:buNone/>
            </a:pPr>
            <a:r>
              <a:rPr lang="en-US" sz="1600" b="1">
                <a:solidFill>
                  <a:srgbClr val="000000"/>
                </a:solidFill>
                <a:latin typeface="Arial Narrow" pitchFamily="34" charset="0"/>
              </a:rPr>
              <a:t>Information</a:t>
            </a:r>
          </a:p>
        </p:txBody>
      </p:sp>
      <p:sp>
        <p:nvSpPr>
          <p:cNvPr id="51214" name="TextBox 51213"/>
          <p:cNvSpPr txBox="1">
            <a:spLocks noChangeArrowheads="1"/>
          </p:cNvSpPr>
          <p:nvPr/>
        </p:nvSpPr>
        <p:spPr bwMode="auto">
          <a:xfrm>
            <a:off x="3621088" y="3573463"/>
            <a:ext cx="1843087" cy="427037"/>
          </a:xfrm>
          <a:prstGeom prst="rect">
            <a:avLst/>
          </a:prstGeom>
          <a:noFill/>
          <a:ln w="9525">
            <a:noFill/>
            <a:miter lim="800000"/>
            <a:headEnd/>
            <a:tailEnd/>
          </a:ln>
        </p:spPr>
        <p:txBody>
          <a:bodyPr tIns="137160">
            <a:spAutoFit/>
          </a:bodyPr>
          <a:lstStyle/>
          <a:p>
            <a:pPr marL="234950" indent="-234950">
              <a:spcBef>
                <a:spcPct val="50000"/>
              </a:spcBef>
              <a:buFont typeface="Wingdings" pitchFamily="2" charset="2"/>
              <a:buNone/>
            </a:pPr>
            <a:r>
              <a:rPr lang="en-US" sz="1600" b="1">
                <a:solidFill>
                  <a:srgbClr val="000000"/>
                </a:solidFill>
                <a:latin typeface="Arial Narrow" pitchFamily="34" charset="0"/>
              </a:rPr>
              <a:t>Legitimate</a:t>
            </a:r>
          </a:p>
        </p:txBody>
      </p:sp>
      <p:sp>
        <p:nvSpPr>
          <p:cNvPr id="51215" name="TextBox 51214"/>
          <p:cNvSpPr txBox="1">
            <a:spLocks noChangeArrowheads="1"/>
          </p:cNvSpPr>
          <p:nvPr/>
        </p:nvSpPr>
        <p:spPr bwMode="auto">
          <a:xfrm>
            <a:off x="5888038" y="3611563"/>
            <a:ext cx="1843087" cy="427037"/>
          </a:xfrm>
          <a:prstGeom prst="rect">
            <a:avLst/>
          </a:prstGeom>
          <a:noFill/>
          <a:ln w="9525">
            <a:noFill/>
            <a:miter lim="800000"/>
            <a:headEnd/>
            <a:tailEnd/>
          </a:ln>
        </p:spPr>
        <p:txBody>
          <a:bodyPr tIns="137160">
            <a:spAutoFit/>
          </a:bodyPr>
          <a:lstStyle/>
          <a:p>
            <a:pPr marL="234950" indent="-234950">
              <a:spcBef>
                <a:spcPct val="50000"/>
              </a:spcBef>
              <a:buFont typeface="Wingdings" pitchFamily="2" charset="2"/>
              <a:buNone/>
            </a:pPr>
            <a:r>
              <a:rPr lang="en-US" sz="1600" b="1">
                <a:solidFill>
                  <a:srgbClr val="000000"/>
                </a:solidFill>
                <a:latin typeface="Arial Narrow" pitchFamily="34" charset="0"/>
              </a:rPr>
              <a:t>Connection</a:t>
            </a:r>
          </a:p>
        </p:txBody>
      </p:sp>
      <p:sp>
        <p:nvSpPr>
          <p:cNvPr id="51216" name="TextBox 51215"/>
          <p:cNvSpPr txBox="1">
            <a:spLocks noChangeArrowheads="1"/>
          </p:cNvSpPr>
          <p:nvPr/>
        </p:nvSpPr>
        <p:spPr bwMode="auto">
          <a:xfrm>
            <a:off x="857250" y="4341813"/>
            <a:ext cx="1843088" cy="427037"/>
          </a:xfrm>
          <a:prstGeom prst="rect">
            <a:avLst/>
          </a:prstGeom>
          <a:noFill/>
          <a:ln w="9525">
            <a:noFill/>
            <a:miter lim="800000"/>
            <a:headEnd/>
            <a:tailEnd/>
          </a:ln>
        </p:spPr>
        <p:txBody>
          <a:bodyPr tIns="137160">
            <a:spAutoFit/>
          </a:bodyPr>
          <a:lstStyle/>
          <a:p>
            <a:pPr marL="234950" indent="-234950" algn="l">
              <a:spcBef>
                <a:spcPct val="50000"/>
              </a:spcBef>
              <a:buFont typeface="Wingdings" pitchFamily="2" charset="2"/>
              <a:buNone/>
            </a:pPr>
            <a:r>
              <a:rPr lang="en-US" sz="1600" b="1" i="1">
                <a:solidFill>
                  <a:srgbClr val="000000"/>
                </a:solidFill>
                <a:latin typeface="Arial Narrow" pitchFamily="34" charset="0"/>
              </a:rPr>
              <a:t>Laissez-faire</a:t>
            </a:r>
          </a:p>
        </p:txBody>
      </p:sp>
      <p:sp>
        <p:nvSpPr>
          <p:cNvPr id="51217" name="TextBox 51216"/>
          <p:cNvSpPr txBox="1">
            <a:spLocks noChangeArrowheads="1"/>
          </p:cNvSpPr>
          <p:nvPr/>
        </p:nvSpPr>
        <p:spPr bwMode="auto">
          <a:xfrm>
            <a:off x="2700338" y="4341813"/>
            <a:ext cx="1843087" cy="427037"/>
          </a:xfrm>
          <a:prstGeom prst="rect">
            <a:avLst/>
          </a:prstGeom>
          <a:noFill/>
          <a:ln w="9525">
            <a:noFill/>
            <a:miter lim="800000"/>
            <a:headEnd/>
            <a:tailEnd/>
          </a:ln>
        </p:spPr>
        <p:txBody>
          <a:bodyPr tIns="137160">
            <a:spAutoFit/>
          </a:bodyPr>
          <a:lstStyle/>
          <a:p>
            <a:pPr marL="234950" indent="-234950">
              <a:spcBef>
                <a:spcPct val="50000"/>
              </a:spcBef>
              <a:buFont typeface="Wingdings" pitchFamily="2" charset="2"/>
              <a:buNone/>
            </a:pPr>
            <a:r>
              <a:rPr lang="en-US" sz="1600" b="1" i="1">
                <a:solidFill>
                  <a:srgbClr val="000000"/>
                </a:solidFill>
                <a:latin typeface="Arial Narrow" pitchFamily="34" charset="0"/>
              </a:rPr>
              <a:t>Participative</a:t>
            </a:r>
          </a:p>
        </p:txBody>
      </p:sp>
      <p:sp>
        <p:nvSpPr>
          <p:cNvPr id="51218" name="TextBox 51217"/>
          <p:cNvSpPr txBox="1">
            <a:spLocks noChangeArrowheads="1"/>
          </p:cNvSpPr>
          <p:nvPr/>
        </p:nvSpPr>
        <p:spPr bwMode="auto">
          <a:xfrm>
            <a:off x="4543425" y="4341813"/>
            <a:ext cx="1843088" cy="427037"/>
          </a:xfrm>
          <a:prstGeom prst="rect">
            <a:avLst/>
          </a:prstGeom>
          <a:noFill/>
          <a:ln w="9525">
            <a:noFill/>
            <a:miter lim="800000"/>
            <a:headEnd/>
            <a:tailEnd/>
          </a:ln>
        </p:spPr>
        <p:txBody>
          <a:bodyPr tIns="137160">
            <a:spAutoFit/>
          </a:bodyPr>
          <a:lstStyle/>
          <a:p>
            <a:pPr marL="234950" indent="-234950">
              <a:spcBef>
                <a:spcPct val="50000"/>
              </a:spcBef>
              <a:buFont typeface="Wingdings" pitchFamily="2" charset="2"/>
              <a:buNone/>
            </a:pPr>
            <a:r>
              <a:rPr lang="en-US" sz="1600" b="1" i="1">
                <a:solidFill>
                  <a:srgbClr val="000000"/>
                </a:solidFill>
                <a:latin typeface="Arial Narrow" pitchFamily="34" charset="0"/>
              </a:rPr>
              <a:t>Consultative</a:t>
            </a:r>
          </a:p>
        </p:txBody>
      </p:sp>
      <p:sp>
        <p:nvSpPr>
          <p:cNvPr id="51219" name="TextBox 51218"/>
          <p:cNvSpPr txBox="1">
            <a:spLocks noChangeArrowheads="1"/>
          </p:cNvSpPr>
          <p:nvPr/>
        </p:nvSpPr>
        <p:spPr bwMode="auto">
          <a:xfrm>
            <a:off x="6386513" y="4341813"/>
            <a:ext cx="1843087" cy="427037"/>
          </a:xfrm>
          <a:prstGeom prst="rect">
            <a:avLst/>
          </a:prstGeom>
          <a:noFill/>
          <a:ln w="9525">
            <a:noFill/>
            <a:miter lim="800000"/>
            <a:headEnd/>
            <a:tailEnd/>
          </a:ln>
        </p:spPr>
        <p:txBody>
          <a:bodyPr tIns="137160">
            <a:spAutoFit/>
          </a:bodyPr>
          <a:lstStyle/>
          <a:p>
            <a:pPr marL="234950" indent="-234950" algn="r">
              <a:spcBef>
                <a:spcPct val="50000"/>
              </a:spcBef>
              <a:buFont typeface="Wingdings" pitchFamily="2" charset="2"/>
              <a:buNone/>
            </a:pPr>
            <a:r>
              <a:rPr lang="en-US" sz="1600" b="1" i="1">
                <a:solidFill>
                  <a:srgbClr val="000000"/>
                </a:solidFill>
                <a:latin typeface="Arial Narrow" pitchFamily="34" charset="0"/>
              </a:rPr>
              <a:t>Autocratic</a:t>
            </a:r>
          </a:p>
        </p:txBody>
      </p:sp>
      <p:sp>
        <p:nvSpPr>
          <p:cNvPr id="18" name="TextBox 17"/>
          <p:cNvSpPr txBox="1"/>
          <p:nvPr/>
        </p:nvSpPr>
        <p:spPr>
          <a:xfrm>
            <a:off x="4078288" y="5341938"/>
            <a:ext cx="1103312" cy="276225"/>
          </a:xfrm>
          <a:prstGeom prst="rect">
            <a:avLst/>
          </a:prstGeom>
          <a:noFill/>
        </p:spPr>
        <p:txBody>
          <a:bodyPr>
            <a:spAutoFit/>
          </a:bodyPr>
          <a:lstStyle/>
          <a:p>
            <a:pPr algn="l">
              <a:spcBef>
                <a:spcPct val="0"/>
              </a:spcBef>
              <a:buClrTx/>
              <a:buSzTx/>
              <a:buFontTx/>
              <a:buNone/>
            </a:pPr>
            <a:r>
              <a:rPr lang="en-US" sz="1200" b="1">
                <a:solidFill>
                  <a:srgbClr val="000000"/>
                </a:solidFill>
              </a:rPr>
              <a:t>Exhibit 10.1 </a:t>
            </a:r>
            <a:endParaRPr lang="en-US" sz="1800">
              <a:solidFill>
                <a:srgbClr val="000000"/>
              </a:solidFill>
            </a:endParaRPr>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51204"/>
                                        </p:tgtEl>
                                        <p:attrNameLst>
                                          <p:attrName>style.visibility</p:attrName>
                                        </p:attrNameLst>
                                      </p:cBhvr>
                                      <p:to>
                                        <p:strVal val="visible"/>
                                      </p:to>
                                    </p:set>
                                    <p:anim calcmode="lin" valueType="num">
                                      <p:cBhvr>
                                        <p:cTn id="7" dur="500" fill="hold"/>
                                        <p:tgtEl>
                                          <p:spTgt spid="5120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1204"/>
                                        </p:tgtEl>
                                        <p:attrNameLst>
                                          <p:attrName>ppt_y</p:attrName>
                                        </p:attrNameLst>
                                      </p:cBhvr>
                                      <p:tavLst>
                                        <p:tav tm="0">
                                          <p:val>
                                            <p:strVal val="#ppt_y"/>
                                          </p:val>
                                        </p:tav>
                                        <p:tav tm="100000">
                                          <p:val>
                                            <p:strVal val="#ppt_y"/>
                                          </p:val>
                                        </p:tav>
                                      </p:tavLst>
                                    </p:anim>
                                    <p:anim calcmode="lin" valueType="num">
                                      <p:cBhvr>
                                        <p:cTn id="9" dur="500" fill="hold"/>
                                        <p:tgtEl>
                                          <p:spTgt spid="5120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120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1204"/>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51209"/>
                                        </p:tgtEl>
                                        <p:attrNameLst>
                                          <p:attrName>style.visibility</p:attrName>
                                        </p:attrNameLst>
                                      </p:cBhvr>
                                      <p:to>
                                        <p:strVal val="visible"/>
                                      </p:to>
                                    </p:set>
                                    <p:animEffect transition="in" filter="dissolve">
                                      <p:cBhvr>
                                        <p:cTn id="16" dur="500"/>
                                        <p:tgtEl>
                                          <p:spTgt spid="51209"/>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51205"/>
                                        </p:tgtEl>
                                        <p:attrNameLst>
                                          <p:attrName>style.visibility</p:attrName>
                                        </p:attrNameLst>
                                      </p:cBhvr>
                                      <p:to>
                                        <p:strVal val="visible"/>
                                      </p:to>
                                    </p:set>
                                    <p:animEffect transition="in" filter="dissolve">
                                      <p:cBhvr>
                                        <p:cTn id="19" dur="500"/>
                                        <p:tgtEl>
                                          <p:spTgt spid="51205"/>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51210"/>
                                        </p:tgtEl>
                                        <p:attrNameLst>
                                          <p:attrName>style.visibility</p:attrName>
                                        </p:attrNameLst>
                                      </p:cBhvr>
                                      <p:to>
                                        <p:strVal val="visible"/>
                                      </p:to>
                                    </p:set>
                                    <p:animEffect transition="in" filter="dissolve">
                                      <p:cBhvr>
                                        <p:cTn id="22" dur="500"/>
                                        <p:tgtEl>
                                          <p:spTgt spid="51210"/>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51211"/>
                                        </p:tgtEl>
                                        <p:attrNameLst>
                                          <p:attrName>style.visibility</p:attrName>
                                        </p:attrNameLst>
                                      </p:cBhvr>
                                      <p:to>
                                        <p:strVal val="visible"/>
                                      </p:to>
                                    </p:set>
                                    <p:animEffect transition="in" filter="dissolve">
                                      <p:cBhvr>
                                        <p:cTn id="25" dur="500"/>
                                        <p:tgtEl>
                                          <p:spTgt spid="51211"/>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51206"/>
                                        </p:tgtEl>
                                        <p:attrNameLst>
                                          <p:attrName>style.visibility</p:attrName>
                                        </p:attrNameLst>
                                      </p:cBhvr>
                                      <p:to>
                                        <p:strVal val="visible"/>
                                      </p:to>
                                    </p:set>
                                    <p:animEffect transition="in" filter="dissolve">
                                      <p:cBhvr>
                                        <p:cTn id="28" dur="500"/>
                                        <p:tgtEl>
                                          <p:spTgt spid="51206"/>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51212"/>
                                        </p:tgtEl>
                                        <p:attrNameLst>
                                          <p:attrName>style.visibility</p:attrName>
                                        </p:attrNameLst>
                                      </p:cBhvr>
                                      <p:to>
                                        <p:strVal val="visible"/>
                                      </p:to>
                                    </p:set>
                                    <p:animEffect transition="in" filter="dissolve">
                                      <p:cBhvr>
                                        <p:cTn id="31" dur="500"/>
                                        <p:tgtEl>
                                          <p:spTgt spid="51212"/>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51215"/>
                                        </p:tgtEl>
                                        <p:attrNameLst>
                                          <p:attrName>style.visibility</p:attrName>
                                        </p:attrNameLst>
                                      </p:cBhvr>
                                      <p:to>
                                        <p:strVal val="visible"/>
                                      </p:to>
                                    </p:set>
                                    <p:animEffect transition="in" filter="dissolve">
                                      <p:cBhvr>
                                        <p:cTn id="34" dur="500"/>
                                        <p:tgtEl>
                                          <p:spTgt spid="51215"/>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51214"/>
                                        </p:tgtEl>
                                        <p:attrNameLst>
                                          <p:attrName>style.visibility</p:attrName>
                                        </p:attrNameLst>
                                      </p:cBhvr>
                                      <p:to>
                                        <p:strVal val="visible"/>
                                      </p:to>
                                    </p:set>
                                    <p:animEffect transition="in" filter="dissolve">
                                      <p:cBhvr>
                                        <p:cTn id="37" dur="500"/>
                                        <p:tgtEl>
                                          <p:spTgt spid="51214"/>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51213"/>
                                        </p:tgtEl>
                                        <p:attrNameLst>
                                          <p:attrName>style.visibility</p:attrName>
                                        </p:attrNameLst>
                                      </p:cBhvr>
                                      <p:to>
                                        <p:strVal val="visible"/>
                                      </p:to>
                                    </p:set>
                                    <p:animEffect transition="in" filter="dissolve">
                                      <p:cBhvr>
                                        <p:cTn id="40" dur="500"/>
                                        <p:tgtEl>
                                          <p:spTgt spid="51213"/>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51216"/>
                                        </p:tgtEl>
                                        <p:attrNameLst>
                                          <p:attrName>style.visibility</p:attrName>
                                        </p:attrNameLst>
                                      </p:cBhvr>
                                      <p:to>
                                        <p:strVal val="visible"/>
                                      </p:to>
                                    </p:set>
                                    <p:animEffect transition="in" filter="dissolve">
                                      <p:cBhvr>
                                        <p:cTn id="43" dur="500"/>
                                        <p:tgtEl>
                                          <p:spTgt spid="51216"/>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51217"/>
                                        </p:tgtEl>
                                        <p:attrNameLst>
                                          <p:attrName>style.visibility</p:attrName>
                                        </p:attrNameLst>
                                      </p:cBhvr>
                                      <p:to>
                                        <p:strVal val="visible"/>
                                      </p:to>
                                    </p:set>
                                    <p:animEffect transition="in" filter="dissolve">
                                      <p:cBhvr>
                                        <p:cTn id="46" dur="500"/>
                                        <p:tgtEl>
                                          <p:spTgt spid="51217"/>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51218"/>
                                        </p:tgtEl>
                                        <p:attrNameLst>
                                          <p:attrName>style.visibility</p:attrName>
                                        </p:attrNameLst>
                                      </p:cBhvr>
                                      <p:to>
                                        <p:strVal val="visible"/>
                                      </p:to>
                                    </p:set>
                                    <p:animEffect transition="in" filter="dissolve">
                                      <p:cBhvr>
                                        <p:cTn id="49" dur="500"/>
                                        <p:tgtEl>
                                          <p:spTgt spid="51218"/>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51219"/>
                                        </p:tgtEl>
                                        <p:attrNameLst>
                                          <p:attrName>style.visibility</p:attrName>
                                        </p:attrNameLst>
                                      </p:cBhvr>
                                      <p:to>
                                        <p:strVal val="visible"/>
                                      </p:to>
                                    </p:set>
                                    <p:animEffect transition="in" filter="dissolve">
                                      <p:cBhvr>
                                        <p:cTn id="52" dur="500"/>
                                        <p:tgtEl>
                                          <p:spTgt spid="51219"/>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dissolve">
                                      <p:cBhvr>
                                        <p:cTn id="55" dur="500"/>
                                        <p:tgtEl>
                                          <p:spTgt spid="18"/>
                                        </p:tgtEl>
                                      </p:cBhvr>
                                    </p:animEffect>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grpId="0" nodeType="clickEffect">
                                  <p:stCondLst>
                                    <p:cond delay="0"/>
                                  </p:stCondLst>
                                  <p:childTnLst>
                                    <p:set>
                                      <p:cBhvr>
                                        <p:cTn id="59" dur="1" fill="hold">
                                          <p:stCondLst>
                                            <p:cond delay="0"/>
                                          </p:stCondLst>
                                        </p:cTn>
                                        <p:tgtEl>
                                          <p:spTgt spid="51208"/>
                                        </p:tgtEl>
                                        <p:attrNameLst>
                                          <p:attrName>style.visibility</p:attrName>
                                        </p:attrNameLst>
                                      </p:cBhvr>
                                      <p:to>
                                        <p:strVal val="visible"/>
                                      </p:to>
                                    </p:set>
                                    <p:animEffect transition="in" filter="dissolve">
                                      <p:cBhvr>
                                        <p:cTn id="60" dur="500"/>
                                        <p:tgtEl>
                                          <p:spTgt spid="51208"/>
                                        </p:tgtEl>
                                      </p:cBhvr>
                                    </p:animEffect>
                                  </p:childTnLst>
                                </p:cTn>
                              </p:par>
                            </p:childTnLst>
                          </p:cTn>
                        </p:par>
                      </p:childTnLst>
                    </p:cTn>
                  </p:par>
                  <p:par>
                    <p:cTn id="61" fill="hold">
                      <p:stCondLst>
                        <p:cond delay="indefinite"/>
                      </p:stCondLst>
                      <p:childTnLst>
                        <p:par>
                          <p:cTn id="62" fill="hold">
                            <p:stCondLst>
                              <p:cond delay="0"/>
                            </p:stCondLst>
                            <p:childTnLst>
                              <p:par>
                                <p:cTn id="63" presetID="9" presetClass="entr" presetSubtype="0" fill="hold" grpId="0" nodeType="clickEffect">
                                  <p:stCondLst>
                                    <p:cond delay="0"/>
                                  </p:stCondLst>
                                  <p:childTnLst>
                                    <p:set>
                                      <p:cBhvr>
                                        <p:cTn id="64" dur="1" fill="hold">
                                          <p:stCondLst>
                                            <p:cond delay="0"/>
                                          </p:stCondLst>
                                        </p:cTn>
                                        <p:tgtEl>
                                          <p:spTgt spid="51207"/>
                                        </p:tgtEl>
                                        <p:attrNameLst>
                                          <p:attrName>style.visibility</p:attrName>
                                        </p:attrNameLst>
                                      </p:cBhvr>
                                      <p:to>
                                        <p:strVal val="visible"/>
                                      </p:to>
                                    </p:set>
                                    <p:animEffect transition="in" filter="dissolve">
                                      <p:cBhvr>
                                        <p:cTn id="65" dur="500"/>
                                        <p:tgtEl>
                                          <p:spTgt spid="512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4" grpId="0" animBg="1"/>
      <p:bldP spid="51205" grpId="0"/>
      <p:bldP spid="51206" grpId="0"/>
      <p:bldP spid="51207" grpId="0" animBg="1"/>
      <p:bldP spid="51208" grpId="0" animBg="1"/>
      <p:bldP spid="51209" grpId="0"/>
      <p:bldP spid="51210" grpId="0"/>
      <p:bldP spid="51211" grpId="0"/>
      <p:bldP spid="51212" grpId="0"/>
      <p:bldP spid="51213" grpId="0"/>
      <p:bldP spid="51214" grpId="0"/>
      <p:bldP spid="51215" grpId="0"/>
      <p:bldP spid="51216" grpId="0"/>
      <p:bldP spid="51217" grpId="0"/>
      <p:bldP spid="51218" grpId="0"/>
      <p:bldP spid="51219" grpId="0"/>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89" name="Straight Connector 16384"/>
          <p:cNvSpPr>
            <a:spLocks noChangeShapeType="1"/>
          </p:cNvSpPr>
          <p:nvPr/>
        </p:nvSpPr>
        <p:spPr bwMode="auto">
          <a:xfrm>
            <a:off x="0" y="0"/>
            <a:ext cx="9144000" cy="0"/>
          </a:xfrm>
          <a:prstGeom prst="line">
            <a:avLst/>
          </a:prstGeom>
          <a:noFill/>
          <a:ln w="28575" algn="ctr">
            <a:solidFill>
              <a:srgbClr val="793D54"/>
            </a:solidFill>
            <a:round/>
            <a:headEnd/>
            <a:tailEnd/>
          </a:ln>
        </p:spPr>
        <p:txBody>
          <a:bodyPr/>
          <a:lstStyle/>
          <a:p>
            <a:endParaRPr lang="en-US"/>
          </a:p>
        </p:txBody>
      </p:sp>
      <p:sp>
        <p:nvSpPr>
          <p:cNvPr id="12290" name="Straight Connector 16385"/>
          <p:cNvSpPr>
            <a:spLocks noChangeShapeType="1"/>
          </p:cNvSpPr>
          <p:nvPr/>
        </p:nvSpPr>
        <p:spPr bwMode="auto">
          <a:xfrm>
            <a:off x="0" y="6858000"/>
            <a:ext cx="9144000" cy="0"/>
          </a:xfrm>
          <a:prstGeom prst="line">
            <a:avLst/>
          </a:prstGeom>
          <a:noFill/>
          <a:ln w="28575" algn="ctr">
            <a:solidFill>
              <a:srgbClr val="793D54"/>
            </a:solidFill>
            <a:round/>
            <a:headEnd/>
            <a:tailEnd/>
          </a:ln>
        </p:spPr>
        <p:txBody>
          <a:bodyPr/>
          <a:lstStyle/>
          <a:p>
            <a:endParaRPr lang="en-US"/>
          </a:p>
        </p:txBody>
      </p:sp>
      <p:sp>
        <p:nvSpPr>
          <p:cNvPr id="27653" name="Shape 27652"/>
          <p:cNvSpPr>
            <a:spLocks noGrp="1" noChangeArrowheads="1"/>
          </p:cNvSpPr>
          <p:nvPr>
            <p:ph type="title"/>
          </p:nvPr>
        </p:nvSpPr>
        <p:spPr/>
        <p:txBody>
          <a:bodyPr/>
          <a:lstStyle/>
          <a:p>
            <a:pPr marL="0" indent="0" defTabSz="914400" eaLnBrk="1" hangingPunct="1"/>
            <a:r>
              <a:rPr lang="en-US" sz="4400" smtClean="0"/>
              <a:t>Influencing Tactics</a:t>
            </a:r>
          </a:p>
        </p:txBody>
      </p:sp>
      <p:sp>
        <p:nvSpPr>
          <p:cNvPr id="8" name="Right Arrow 7"/>
          <p:cNvSpPr>
            <a:spLocks noChangeArrowheads="1"/>
          </p:cNvSpPr>
          <p:nvPr/>
        </p:nvSpPr>
        <p:spPr bwMode="auto">
          <a:xfrm>
            <a:off x="687388" y="2443163"/>
            <a:ext cx="3883025" cy="3576637"/>
          </a:xfrm>
          <a:prstGeom prst="rightArrow">
            <a:avLst>
              <a:gd name="adj1" fmla="val 50000"/>
              <a:gd name="adj2" fmla="val 27162"/>
            </a:avLst>
          </a:prstGeom>
          <a:solidFill>
            <a:schemeClr val="accent2"/>
          </a:solidFill>
          <a:ln w="12700" cap="flat" cmpd="sng" algn="ctr">
            <a:solidFill>
              <a:schemeClr val="bg2"/>
            </a:solidFill>
            <a:prstDash val="solid"/>
            <a:miter lim="800000"/>
            <a:headEnd type="none" w="med" len="med"/>
            <a:tailEnd type="none" w="med" len="med"/>
          </a:ln>
          <a:effectLst>
            <a:outerShdw dist="107763" dir="13500000" algn="ctr" rotWithShape="0">
              <a:schemeClr val="bg2"/>
            </a:outerShdw>
          </a:effectLst>
        </p:spPr>
        <p:txBody>
          <a:bodyPr wrap="none" anchor="ctr"/>
          <a:lstStyle/>
          <a:p>
            <a:pPr algn="l">
              <a:spcBef>
                <a:spcPct val="0"/>
              </a:spcBef>
              <a:buClrTx/>
              <a:buSzTx/>
              <a:buFontTx/>
              <a:buNone/>
            </a:pPr>
            <a:endParaRPr lang="en-US" sz="1800">
              <a:solidFill>
                <a:srgbClr val="000000"/>
              </a:solidFill>
            </a:endParaRPr>
          </a:p>
        </p:txBody>
      </p:sp>
      <p:sp>
        <p:nvSpPr>
          <p:cNvPr id="9" name="Right Arrow 8"/>
          <p:cNvSpPr>
            <a:spLocks noChangeArrowheads="1"/>
          </p:cNvSpPr>
          <p:nvPr/>
        </p:nvSpPr>
        <p:spPr bwMode="auto">
          <a:xfrm flipH="1">
            <a:off x="4573588" y="2443163"/>
            <a:ext cx="3883025" cy="3576637"/>
          </a:xfrm>
          <a:prstGeom prst="rightArrow">
            <a:avLst>
              <a:gd name="adj1" fmla="val 50000"/>
              <a:gd name="adj2" fmla="val 27162"/>
            </a:avLst>
          </a:prstGeom>
          <a:solidFill>
            <a:srgbClr val="7D6F9F"/>
          </a:solidFill>
          <a:ln w="12700" cap="flat" cmpd="sng" algn="ctr">
            <a:solidFill>
              <a:schemeClr val="bg2"/>
            </a:solidFill>
            <a:prstDash val="solid"/>
            <a:miter lim="800000"/>
            <a:headEnd type="none" w="med" len="med"/>
            <a:tailEnd type="none" w="med" len="med"/>
          </a:ln>
          <a:effectLst>
            <a:outerShdw dist="107763" dir="18900000" algn="ctr" rotWithShape="0">
              <a:schemeClr val="bg2"/>
            </a:outerShdw>
          </a:effectLst>
        </p:spPr>
        <p:txBody>
          <a:bodyPr wrap="none" anchor="ctr"/>
          <a:lstStyle/>
          <a:p>
            <a:pPr algn="l">
              <a:spcBef>
                <a:spcPct val="0"/>
              </a:spcBef>
              <a:buClrTx/>
              <a:buSzTx/>
              <a:buFontTx/>
              <a:buNone/>
            </a:pPr>
            <a:endParaRPr lang="en-US" sz="1800">
              <a:solidFill>
                <a:srgbClr val="000000"/>
              </a:solidFill>
            </a:endParaRPr>
          </a:p>
        </p:txBody>
      </p:sp>
      <p:sp>
        <p:nvSpPr>
          <p:cNvPr id="10" name="TextBox 9"/>
          <p:cNvSpPr txBox="1">
            <a:spLocks noChangeArrowheads="1"/>
          </p:cNvSpPr>
          <p:nvPr/>
        </p:nvSpPr>
        <p:spPr bwMode="auto">
          <a:xfrm>
            <a:off x="855663" y="3878263"/>
            <a:ext cx="3287712" cy="515937"/>
          </a:xfrm>
          <a:prstGeom prst="rect">
            <a:avLst/>
          </a:prstGeom>
          <a:noFill/>
          <a:ln w="9525" cap="flat" cmpd="sng" algn="ctr">
            <a:noFill/>
            <a:prstDash val="solid"/>
            <a:miter lim="800000"/>
            <a:headEnd type="none" w="med" len="med"/>
            <a:tailEnd type="none" w="med" len="med"/>
          </a:ln>
          <a:effectLst/>
        </p:spPr>
        <p:txBody>
          <a:bodyPr lIns="103236" tIns="51618" rIns="103236" bIns="51618">
            <a:spAutoFit/>
          </a:bodyPr>
          <a:lstStyle/>
          <a:p>
            <a:pPr>
              <a:spcBef>
                <a:spcPct val="50000"/>
              </a:spcBef>
              <a:buClrTx/>
              <a:buSzTx/>
              <a:buFontTx/>
              <a:buNone/>
            </a:pPr>
            <a:r>
              <a:rPr lang="en-US" sz="2700">
                <a:solidFill>
                  <a:srgbClr val="FFFFFF"/>
                </a:solidFill>
                <a:effectLst>
                  <a:outerShdw blurRad="38100" dist="38100" dir="2700000" algn="tl">
                    <a:srgbClr val="000000"/>
                  </a:outerShdw>
                </a:effectLst>
                <a:latin typeface="Arial Rounded MT Bold" pitchFamily="34" charset="0"/>
              </a:rPr>
              <a:t>Reading People</a:t>
            </a:r>
            <a:endParaRPr lang="en-US" sz="1800">
              <a:solidFill>
                <a:srgbClr val="000000"/>
              </a:solidFill>
            </a:endParaRPr>
          </a:p>
        </p:txBody>
      </p:sp>
      <p:sp>
        <p:nvSpPr>
          <p:cNvPr id="11" name="TextBox 10"/>
          <p:cNvSpPr txBox="1">
            <a:spLocks noChangeArrowheads="1"/>
          </p:cNvSpPr>
          <p:nvPr/>
        </p:nvSpPr>
        <p:spPr bwMode="auto">
          <a:xfrm>
            <a:off x="4891088" y="3670300"/>
            <a:ext cx="3492500" cy="927100"/>
          </a:xfrm>
          <a:prstGeom prst="rect">
            <a:avLst/>
          </a:prstGeom>
          <a:noFill/>
          <a:ln w="9525" cap="flat" cmpd="sng" algn="ctr">
            <a:noFill/>
            <a:prstDash val="solid"/>
            <a:miter lim="800000"/>
            <a:headEnd type="none" w="med" len="med"/>
            <a:tailEnd type="none" w="med" len="med"/>
          </a:ln>
          <a:effectLst/>
        </p:spPr>
        <p:txBody>
          <a:bodyPr lIns="103236" tIns="51618" rIns="103236" bIns="51618">
            <a:spAutoFit/>
          </a:bodyPr>
          <a:lstStyle/>
          <a:p>
            <a:pPr>
              <a:spcBef>
                <a:spcPct val="50000"/>
              </a:spcBef>
              <a:buClrTx/>
              <a:buSzTx/>
              <a:buFontTx/>
              <a:buNone/>
            </a:pPr>
            <a:r>
              <a:rPr lang="en-US" sz="2700">
                <a:solidFill>
                  <a:srgbClr val="FFFFFF"/>
                </a:solidFill>
                <a:effectLst>
                  <a:outerShdw blurRad="38100" dist="38100" dir="2700000" algn="tl">
                    <a:srgbClr val="000000"/>
                  </a:outerShdw>
                </a:effectLst>
                <a:latin typeface="Arial Rounded MT Bold" pitchFamily="34" charset="0"/>
              </a:rPr>
              <a:t>Create and Present a Win-Win Situation</a:t>
            </a:r>
            <a:endParaRPr lang="en-US" sz="1800">
              <a:solidFill>
                <a:srgbClr val="000000"/>
              </a:solidFill>
            </a:endParaRPr>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7653"/>
                                        </p:tgtEl>
                                        <p:attrNameLst>
                                          <p:attrName>style.visibility</p:attrName>
                                        </p:attrNameLst>
                                      </p:cBhvr>
                                      <p:to>
                                        <p:strVal val="visible"/>
                                      </p:to>
                                    </p:set>
                                    <p:anim calcmode="lin" valueType="num">
                                      <p:cBhvr>
                                        <p:cTn id="7" dur="500" fill="hold"/>
                                        <p:tgtEl>
                                          <p:spTgt spid="2765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7653"/>
                                        </p:tgtEl>
                                        <p:attrNameLst>
                                          <p:attrName>ppt_y</p:attrName>
                                        </p:attrNameLst>
                                      </p:cBhvr>
                                      <p:tavLst>
                                        <p:tav tm="0">
                                          <p:val>
                                            <p:strVal val="#ppt_y"/>
                                          </p:val>
                                        </p:tav>
                                        <p:tav tm="100000">
                                          <p:val>
                                            <p:strVal val="#ppt_y"/>
                                          </p:val>
                                        </p:tav>
                                      </p:tavLst>
                                    </p:anim>
                                    <p:anim calcmode="lin" valueType="num">
                                      <p:cBhvr>
                                        <p:cTn id="9" dur="500" fill="hold"/>
                                        <p:tgtEl>
                                          <p:spTgt spid="2765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765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7653"/>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dissolv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dissolve">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dissolve">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dissolve">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3" grpId="0" animBg="1"/>
      <p:bldP spid="8" grpId="0" animBg="1"/>
      <p:bldP spid="9" grpId="0" animBg="1"/>
      <p:bldP spid="10"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3" name="Straight Connector 17408"/>
          <p:cNvSpPr>
            <a:spLocks noChangeShapeType="1"/>
          </p:cNvSpPr>
          <p:nvPr/>
        </p:nvSpPr>
        <p:spPr bwMode="auto">
          <a:xfrm>
            <a:off x="0" y="0"/>
            <a:ext cx="9144000" cy="0"/>
          </a:xfrm>
          <a:prstGeom prst="line">
            <a:avLst/>
          </a:prstGeom>
          <a:noFill/>
          <a:ln w="28575" algn="ctr">
            <a:solidFill>
              <a:srgbClr val="793D54"/>
            </a:solidFill>
            <a:round/>
            <a:headEnd/>
            <a:tailEnd/>
          </a:ln>
        </p:spPr>
        <p:txBody>
          <a:bodyPr/>
          <a:lstStyle/>
          <a:p>
            <a:endParaRPr lang="en-US"/>
          </a:p>
        </p:txBody>
      </p:sp>
      <p:sp>
        <p:nvSpPr>
          <p:cNvPr id="13314" name="Straight Connector 17409"/>
          <p:cNvSpPr>
            <a:spLocks noChangeShapeType="1"/>
          </p:cNvSpPr>
          <p:nvPr/>
        </p:nvSpPr>
        <p:spPr bwMode="auto">
          <a:xfrm>
            <a:off x="0" y="6858000"/>
            <a:ext cx="9144000" cy="0"/>
          </a:xfrm>
          <a:prstGeom prst="line">
            <a:avLst/>
          </a:prstGeom>
          <a:noFill/>
          <a:ln w="28575" algn="ctr">
            <a:solidFill>
              <a:srgbClr val="793D54"/>
            </a:solidFill>
            <a:round/>
            <a:headEnd/>
            <a:tailEnd/>
          </a:ln>
        </p:spPr>
        <p:txBody>
          <a:bodyPr/>
          <a:lstStyle/>
          <a:p>
            <a:endParaRPr lang="en-US"/>
          </a:p>
        </p:txBody>
      </p:sp>
      <p:sp>
        <p:nvSpPr>
          <p:cNvPr id="27653" name="Shape 27652"/>
          <p:cNvSpPr>
            <a:spLocks noGrp="1" noChangeArrowheads="1"/>
          </p:cNvSpPr>
          <p:nvPr>
            <p:ph type="title"/>
          </p:nvPr>
        </p:nvSpPr>
        <p:spPr/>
        <p:txBody>
          <a:bodyPr/>
          <a:lstStyle/>
          <a:p>
            <a:pPr marL="0" indent="0" defTabSz="914400" eaLnBrk="1" hangingPunct="1"/>
            <a:r>
              <a:rPr lang="en-US" smtClean="0"/>
              <a:t>Reading People </a:t>
            </a:r>
            <a:r>
              <a:rPr lang="en-US" sz="2400" smtClean="0"/>
              <a:t>(1 of 2)</a:t>
            </a:r>
            <a:endParaRPr lang="en-US" smtClean="0"/>
          </a:p>
        </p:txBody>
      </p:sp>
      <p:sp>
        <p:nvSpPr>
          <p:cNvPr id="27654" name="Shape 27653"/>
          <p:cNvSpPr>
            <a:spLocks noGrp="1" noChangeArrowheads="1"/>
          </p:cNvSpPr>
          <p:nvPr>
            <p:ph type="body" idx="1"/>
          </p:nvPr>
        </p:nvSpPr>
        <p:spPr/>
        <p:txBody>
          <a:bodyPr/>
          <a:lstStyle/>
          <a:p>
            <a:pPr marL="234950" indent="-234950" defTabSz="914400" eaLnBrk="1" hangingPunct="1"/>
            <a:r>
              <a:rPr lang="en-US" smtClean="0"/>
              <a:t>Put yourself in the place of the person you want to persuade</a:t>
            </a:r>
          </a:p>
          <a:p>
            <a:pPr marL="568325" lvl="1" indent="-219075" defTabSz="914400" eaLnBrk="1" hangingPunct="1"/>
            <a:r>
              <a:rPr lang="en-US" smtClean="0">
                <a:latin typeface="Arial Narrow" pitchFamily="34" charset="0"/>
              </a:rPr>
              <a:t>Anticipate how the person sees the world</a:t>
            </a:r>
          </a:p>
          <a:p>
            <a:pPr marL="568325" lvl="1" indent="-219075" defTabSz="914400" eaLnBrk="1" hangingPunct="1"/>
            <a:r>
              <a:rPr lang="en-US" smtClean="0">
                <a:latin typeface="Arial Narrow" pitchFamily="34" charset="0"/>
              </a:rPr>
              <a:t>Anticipate what his or her expectations are during your persuasion presentation</a:t>
            </a:r>
          </a:p>
          <a:p>
            <a:pPr marL="234950" indent="-234950" defTabSz="914400" eaLnBrk="1" hangingPunct="1"/>
            <a:r>
              <a:rPr lang="en-US" smtClean="0"/>
              <a:t>Get the other person’s expectations right</a:t>
            </a:r>
          </a:p>
          <a:p>
            <a:pPr marL="568325" lvl="1" indent="-219075" defTabSz="914400" eaLnBrk="1" hangingPunct="1"/>
            <a:r>
              <a:rPr lang="en-US" smtClean="0">
                <a:latin typeface="Arial Narrow" pitchFamily="34" charset="0"/>
              </a:rPr>
              <a:t>If you don’t, you most likely will not influence the person</a:t>
            </a:r>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7653"/>
                                        </p:tgtEl>
                                        <p:attrNameLst>
                                          <p:attrName>style.visibility</p:attrName>
                                        </p:attrNameLst>
                                      </p:cBhvr>
                                      <p:to>
                                        <p:strVal val="visible"/>
                                      </p:to>
                                    </p:set>
                                    <p:anim calcmode="lin" valueType="num">
                                      <p:cBhvr>
                                        <p:cTn id="7" dur="500" fill="hold"/>
                                        <p:tgtEl>
                                          <p:spTgt spid="2765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7653"/>
                                        </p:tgtEl>
                                        <p:attrNameLst>
                                          <p:attrName>ppt_y</p:attrName>
                                        </p:attrNameLst>
                                      </p:cBhvr>
                                      <p:tavLst>
                                        <p:tav tm="0">
                                          <p:val>
                                            <p:strVal val="#ppt_y"/>
                                          </p:val>
                                        </p:tav>
                                        <p:tav tm="100000">
                                          <p:val>
                                            <p:strVal val="#ppt_y"/>
                                          </p:val>
                                        </p:tav>
                                      </p:tavLst>
                                    </p:anim>
                                    <p:anim calcmode="lin" valueType="num">
                                      <p:cBhvr>
                                        <p:cTn id="9" dur="500" fill="hold"/>
                                        <p:tgtEl>
                                          <p:spTgt spid="2765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765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765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27654">
                                            <p:bg/>
                                          </p:spTgt>
                                        </p:tgtEl>
                                        <p:attrNameLst>
                                          <p:attrName>style.visibility</p:attrName>
                                        </p:attrNameLst>
                                      </p:cBhvr>
                                      <p:to>
                                        <p:strVal val="visible"/>
                                      </p:to>
                                    </p:set>
                                    <p:animEffect transition="in" filter="wipe(left)">
                                      <p:cBhvr>
                                        <p:cTn id="16" dur="500"/>
                                        <p:tgtEl>
                                          <p:spTgt spid="27654">
                                            <p:bg/>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7654">
                                            <p:txEl>
                                              <p:pRg st="0" end="0"/>
                                            </p:txEl>
                                          </p:spTgt>
                                        </p:tgtEl>
                                        <p:attrNameLst>
                                          <p:attrName>style.visibility</p:attrName>
                                        </p:attrNameLst>
                                      </p:cBhvr>
                                      <p:to>
                                        <p:strVal val="visible"/>
                                      </p:to>
                                    </p:set>
                                    <p:animEffect transition="in" filter="wipe(left)">
                                      <p:cBhvr>
                                        <p:cTn id="21" dur="500"/>
                                        <p:tgtEl>
                                          <p:spTgt spid="27654">
                                            <p:txEl>
                                              <p:pRg st="0" end="0"/>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27654">
                                            <p:txEl>
                                              <p:pRg st="1" end="1"/>
                                            </p:txEl>
                                          </p:spTgt>
                                        </p:tgtEl>
                                        <p:attrNameLst>
                                          <p:attrName>style.visibility</p:attrName>
                                        </p:attrNameLst>
                                      </p:cBhvr>
                                      <p:to>
                                        <p:strVal val="visible"/>
                                      </p:to>
                                    </p:set>
                                    <p:animEffect transition="in" filter="wipe(left)">
                                      <p:cBhvr>
                                        <p:cTn id="24" dur="500"/>
                                        <p:tgtEl>
                                          <p:spTgt spid="27654">
                                            <p:txEl>
                                              <p:pRg st="1" end="1"/>
                                            </p:txEl>
                                          </p:spTgt>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27654">
                                            <p:txEl>
                                              <p:pRg st="2" end="2"/>
                                            </p:txEl>
                                          </p:spTgt>
                                        </p:tgtEl>
                                        <p:attrNameLst>
                                          <p:attrName>style.visibility</p:attrName>
                                        </p:attrNameLst>
                                      </p:cBhvr>
                                      <p:to>
                                        <p:strVal val="visible"/>
                                      </p:to>
                                    </p:set>
                                    <p:animEffect transition="in" filter="wipe(left)">
                                      <p:cBhvr>
                                        <p:cTn id="27" dur="500"/>
                                        <p:tgtEl>
                                          <p:spTgt spid="27654">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7654">
                                            <p:txEl>
                                              <p:pRg st="3" end="3"/>
                                            </p:txEl>
                                          </p:spTgt>
                                        </p:tgtEl>
                                        <p:attrNameLst>
                                          <p:attrName>style.visibility</p:attrName>
                                        </p:attrNameLst>
                                      </p:cBhvr>
                                      <p:to>
                                        <p:strVal val="visible"/>
                                      </p:to>
                                    </p:set>
                                    <p:animEffect transition="in" filter="wipe(left)">
                                      <p:cBhvr>
                                        <p:cTn id="32" dur="500"/>
                                        <p:tgtEl>
                                          <p:spTgt spid="27654">
                                            <p:txEl>
                                              <p:pRg st="3" end="3"/>
                                            </p:txEl>
                                          </p:spTgt>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27654">
                                            <p:txEl>
                                              <p:pRg st="4" end="4"/>
                                            </p:txEl>
                                          </p:spTgt>
                                        </p:tgtEl>
                                        <p:attrNameLst>
                                          <p:attrName>style.visibility</p:attrName>
                                        </p:attrNameLst>
                                      </p:cBhvr>
                                      <p:to>
                                        <p:strVal val="visible"/>
                                      </p:to>
                                    </p:set>
                                    <p:animEffect transition="in" filter="wipe(left)">
                                      <p:cBhvr>
                                        <p:cTn id="35" dur="500"/>
                                        <p:tgtEl>
                                          <p:spTgt spid="2765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3" grpId="0" animBg="1"/>
      <p:bldP spid="27654"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7" name="Straight Connector 18432"/>
          <p:cNvSpPr>
            <a:spLocks noChangeShapeType="1"/>
          </p:cNvSpPr>
          <p:nvPr/>
        </p:nvSpPr>
        <p:spPr bwMode="auto">
          <a:xfrm>
            <a:off x="0" y="0"/>
            <a:ext cx="9144000" cy="0"/>
          </a:xfrm>
          <a:prstGeom prst="line">
            <a:avLst/>
          </a:prstGeom>
          <a:noFill/>
          <a:ln w="28575" algn="ctr">
            <a:solidFill>
              <a:srgbClr val="793D54"/>
            </a:solidFill>
            <a:round/>
            <a:headEnd/>
            <a:tailEnd/>
          </a:ln>
        </p:spPr>
        <p:txBody>
          <a:bodyPr/>
          <a:lstStyle/>
          <a:p>
            <a:endParaRPr lang="en-US"/>
          </a:p>
        </p:txBody>
      </p:sp>
      <p:sp>
        <p:nvSpPr>
          <p:cNvPr id="14338" name="Straight Connector 18433"/>
          <p:cNvSpPr>
            <a:spLocks noChangeShapeType="1"/>
          </p:cNvSpPr>
          <p:nvPr/>
        </p:nvSpPr>
        <p:spPr bwMode="auto">
          <a:xfrm>
            <a:off x="0" y="6858000"/>
            <a:ext cx="9144000" cy="0"/>
          </a:xfrm>
          <a:prstGeom prst="line">
            <a:avLst/>
          </a:prstGeom>
          <a:noFill/>
          <a:ln w="28575" algn="ctr">
            <a:solidFill>
              <a:srgbClr val="793D54"/>
            </a:solidFill>
            <a:round/>
            <a:headEnd/>
            <a:tailEnd/>
          </a:ln>
        </p:spPr>
        <p:txBody>
          <a:bodyPr/>
          <a:lstStyle/>
          <a:p>
            <a:endParaRPr lang="en-US"/>
          </a:p>
        </p:txBody>
      </p:sp>
      <p:sp>
        <p:nvSpPr>
          <p:cNvPr id="28677" name="Shape 28676"/>
          <p:cNvSpPr>
            <a:spLocks noGrp="1" noChangeArrowheads="1"/>
          </p:cNvSpPr>
          <p:nvPr>
            <p:ph type="title"/>
          </p:nvPr>
        </p:nvSpPr>
        <p:spPr/>
        <p:txBody>
          <a:bodyPr/>
          <a:lstStyle/>
          <a:p>
            <a:pPr marL="0" indent="0" defTabSz="914400" eaLnBrk="1" hangingPunct="1"/>
            <a:r>
              <a:rPr lang="en-US" smtClean="0"/>
              <a:t>Reading People </a:t>
            </a:r>
            <a:r>
              <a:rPr lang="en-US" sz="2400" smtClean="0"/>
              <a:t>(2 of 2)</a:t>
            </a:r>
            <a:endParaRPr lang="en-US" smtClean="0"/>
          </a:p>
        </p:txBody>
      </p:sp>
      <p:sp>
        <p:nvSpPr>
          <p:cNvPr id="28678" name="Shape 28677"/>
          <p:cNvSpPr>
            <a:spLocks noGrp="1" noChangeArrowheads="1"/>
          </p:cNvSpPr>
          <p:nvPr>
            <p:ph type="body" idx="1"/>
          </p:nvPr>
        </p:nvSpPr>
        <p:spPr/>
        <p:txBody>
          <a:bodyPr/>
          <a:lstStyle/>
          <a:p>
            <a:pPr marL="234950" indent="-234950" defTabSz="914400" eaLnBrk="1" hangingPunct="1"/>
            <a:r>
              <a:rPr lang="en-US" dirty="0" smtClean="0"/>
              <a:t>Incorporate the information about the other person’s expectations into your persuasive presentation</a:t>
            </a:r>
          </a:p>
          <a:p>
            <a:pPr marL="568325" lvl="1" indent="-219075" defTabSz="914400" eaLnBrk="1" hangingPunct="1"/>
            <a:r>
              <a:rPr lang="en-US" dirty="0" smtClean="0">
                <a:latin typeface="Arial Narrow" pitchFamily="34" charset="0"/>
              </a:rPr>
              <a:t>Use the influencing tactic that will work best with the person</a:t>
            </a:r>
          </a:p>
          <a:p>
            <a:pPr marL="234950" indent="-234950" defTabSz="914400" eaLnBrk="1" hangingPunct="1"/>
            <a:r>
              <a:rPr lang="en-US" dirty="0" smtClean="0"/>
              <a:t>Keep the focus on the other person’s expectations when trying to persuade</a:t>
            </a:r>
          </a:p>
          <a:p>
            <a:pPr marL="568325" lvl="1" indent="-219075" defTabSz="914400" eaLnBrk="1" hangingPunct="1"/>
            <a:r>
              <a:rPr lang="en-US" dirty="0" smtClean="0">
                <a:latin typeface="Arial Narrow" pitchFamily="34" charset="0"/>
              </a:rPr>
              <a:t>This helps create a win-win situation</a:t>
            </a:r>
          </a:p>
          <a:p>
            <a:pPr marL="568325" lvl="1" indent="-219075" defTabSz="914400" eaLnBrk="1" hangingPunct="1"/>
            <a:r>
              <a:rPr lang="en-US" dirty="0" smtClean="0">
                <a:latin typeface="Arial Narrow" pitchFamily="34" charset="0"/>
              </a:rPr>
              <a:t>Other person wants to hear how they will benefit</a:t>
            </a:r>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8677"/>
                                        </p:tgtEl>
                                        <p:attrNameLst>
                                          <p:attrName>style.visibility</p:attrName>
                                        </p:attrNameLst>
                                      </p:cBhvr>
                                      <p:to>
                                        <p:strVal val="visible"/>
                                      </p:to>
                                    </p:set>
                                    <p:anim calcmode="lin" valueType="num">
                                      <p:cBhvr>
                                        <p:cTn id="7" dur="500" fill="hold"/>
                                        <p:tgtEl>
                                          <p:spTgt spid="2867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8677"/>
                                        </p:tgtEl>
                                        <p:attrNameLst>
                                          <p:attrName>ppt_y</p:attrName>
                                        </p:attrNameLst>
                                      </p:cBhvr>
                                      <p:tavLst>
                                        <p:tav tm="0">
                                          <p:val>
                                            <p:strVal val="#ppt_y"/>
                                          </p:val>
                                        </p:tav>
                                        <p:tav tm="100000">
                                          <p:val>
                                            <p:strVal val="#ppt_y"/>
                                          </p:val>
                                        </p:tav>
                                      </p:tavLst>
                                    </p:anim>
                                    <p:anim calcmode="lin" valueType="num">
                                      <p:cBhvr>
                                        <p:cTn id="9" dur="500" fill="hold"/>
                                        <p:tgtEl>
                                          <p:spTgt spid="2867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867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867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28678">
                                            <p:bg/>
                                          </p:spTgt>
                                        </p:tgtEl>
                                        <p:attrNameLst>
                                          <p:attrName>style.visibility</p:attrName>
                                        </p:attrNameLst>
                                      </p:cBhvr>
                                      <p:to>
                                        <p:strVal val="visible"/>
                                      </p:to>
                                    </p:set>
                                    <p:animEffect transition="in" filter="wipe(left)">
                                      <p:cBhvr>
                                        <p:cTn id="16" dur="500"/>
                                        <p:tgtEl>
                                          <p:spTgt spid="28678">
                                            <p:bg/>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8678">
                                            <p:txEl>
                                              <p:pRg st="0" end="0"/>
                                            </p:txEl>
                                          </p:spTgt>
                                        </p:tgtEl>
                                        <p:attrNameLst>
                                          <p:attrName>style.visibility</p:attrName>
                                        </p:attrNameLst>
                                      </p:cBhvr>
                                      <p:to>
                                        <p:strVal val="visible"/>
                                      </p:to>
                                    </p:set>
                                    <p:animEffect transition="in" filter="wipe(left)">
                                      <p:cBhvr>
                                        <p:cTn id="21" dur="500"/>
                                        <p:tgtEl>
                                          <p:spTgt spid="28678">
                                            <p:txEl>
                                              <p:pRg st="0" end="0"/>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28678">
                                            <p:txEl>
                                              <p:pRg st="1" end="1"/>
                                            </p:txEl>
                                          </p:spTgt>
                                        </p:tgtEl>
                                        <p:attrNameLst>
                                          <p:attrName>style.visibility</p:attrName>
                                        </p:attrNameLst>
                                      </p:cBhvr>
                                      <p:to>
                                        <p:strVal val="visible"/>
                                      </p:to>
                                    </p:set>
                                    <p:animEffect transition="in" filter="wipe(left)">
                                      <p:cBhvr>
                                        <p:cTn id="24" dur="500"/>
                                        <p:tgtEl>
                                          <p:spTgt spid="28678">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8678">
                                            <p:txEl>
                                              <p:pRg st="2" end="2"/>
                                            </p:txEl>
                                          </p:spTgt>
                                        </p:tgtEl>
                                        <p:attrNameLst>
                                          <p:attrName>style.visibility</p:attrName>
                                        </p:attrNameLst>
                                      </p:cBhvr>
                                      <p:to>
                                        <p:strVal val="visible"/>
                                      </p:to>
                                    </p:set>
                                    <p:animEffect transition="in" filter="wipe(left)">
                                      <p:cBhvr>
                                        <p:cTn id="29" dur="500"/>
                                        <p:tgtEl>
                                          <p:spTgt spid="28678">
                                            <p:txEl>
                                              <p:pRg st="2" end="2"/>
                                            </p:txEl>
                                          </p:spTgt>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28678">
                                            <p:txEl>
                                              <p:pRg st="3" end="3"/>
                                            </p:txEl>
                                          </p:spTgt>
                                        </p:tgtEl>
                                        <p:attrNameLst>
                                          <p:attrName>style.visibility</p:attrName>
                                        </p:attrNameLst>
                                      </p:cBhvr>
                                      <p:to>
                                        <p:strVal val="visible"/>
                                      </p:to>
                                    </p:set>
                                    <p:animEffect transition="in" filter="wipe(left)">
                                      <p:cBhvr>
                                        <p:cTn id="32" dur="500"/>
                                        <p:tgtEl>
                                          <p:spTgt spid="28678">
                                            <p:txEl>
                                              <p:pRg st="3" end="3"/>
                                            </p:txEl>
                                          </p:spTgt>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28678">
                                            <p:txEl>
                                              <p:pRg st="4" end="4"/>
                                            </p:txEl>
                                          </p:spTgt>
                                        </p:tgtEl>
                                        <p:attrNameLst>
                                          <p:attrName>style.visibility</p:attrName>
                                        </p:attrNameLst>
                                      </p:cBhvr>
                                      <p:to>
                                        <p:strVal val="visible"/>
                                      </p:to>
                                    </p:set>
                                    <p:animEffect transition="in" filter="wipe(left)">
                                      <p:cBhvr>
                                        <p:cTn id="35" dur="500"/>
                                        <p:tgtEl>
                                          <p:spTgt spid="2867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7" grpId="0" animBg="1"/>
      <p:bldP spid="28678"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1" name="Rectangle 19456"/>
          <p:cNvSpPr>
            <a:spLocks noChangeArrowheads="1"/>
          </p:cNvSpPr>
          <p:nvPr/>
        </p:nvSpPr>
        <p:spPr bwMode="auto">
          <a:xfrm>
            <a:off x="685800" y="6248400"/>
            <a:ext cx="1905000" cy="457200"/>
          </a:xfrm>
          <a:prstGeom prst="rect">
            <a:avLst/>
          </a:prstGeom>
          <a:noFill/>
          <a:ln w="9525">
            <a:noFill/>
            <a:miter lim="800000"/>
            <a:headEnd/>
            <a:tailEnd/>
          </a:ln>
        </p:spPr>
        <p:txBody>
          <a:bodyPr wrap="none" anchor="ctr"/>
          <a:lstStyle/>
          <a:p>
            <a:pPr algn="l">
              <a:spcBef>
                <a:spcPct val="0"/>
              </a:spcBef>
              <a:buClrTx/>
              <a:buSzTx/>
              <a:buFontTx/>
              <a:buNone/>
            </a:pPr>
            <a:endParaRPr lang="en-US" sz="1800">
              <a:solidFill>
                <a:srgbClr val="000000"/>
              </a:solidFill>
            </a:endParaRPr>
          </a:p>
        </p:txBody>
      </p:sp>
      <p:sp>
        <p:nvSpPr>
          <p:cNvPr id="15362" name="Rectangle 19457"/>
          <p:cNvSpPr>
            <a:spLocks noChangeArrowheads="1"/>
          </p:cNvSpPr>
          <p:nvPr/>
        </p:nvSpPr>
        <p:spPr bwMode="auto">
          <a:xfrm>
            <a:off x="3124200" y="6248400"/>
            <a:ext cx="2895600" cy="457200"/>
          </a:xfrm>
          <a:prstGeom prst="rect">
            <a:avLst/>
          </a:prstGeom>
          <a:noFill/>
          <a:ln w="9525">
            <a:noFill/>
            <a:miter lim="800000"/>
            <a:headEnd/>
            <a:tailEnd/>
          </a:ln>
        </p:spPr>
        <p:txBody>
          <a:bodyPr wrap="none" anchor="ctr"/>
          <a:lstStyle/>
          <a:p>
            <a:pPr algn="l">
              <a:spcBef>
                <a:spcPct val="0"/>
              </a:spcBef>
              <a:buClrTx/>
              <a:buSzTx/>
              <a:buFontTx/>
              <a:buNone/>
            </a:pPr>
            <a:endParaRPr lang="en-US" sz="1800">
              <a:solidFill>
                <a:srgbClr val="000000"/>
              </a:solidFill>
            </a:endParaRPr>
          </a:p>
        </p:txBody>
      </p:sp>
      <p:sp>
        <p:nvSpPr>
          <p:cNvPr id="29700" name="Shape 29699"/>
          <p:cNvSpPr>
            <a:spLocks noGrp="1" noChangeArrowheads="1"/>
          </p:cNvSpPr>
          <p:nvPr>
            <p:ph type="title"/>
          </p:nvPr>
        </p:nvSpPr>
        <p:spPr/>
        <p:txBody>
          <a:bodyPr/>
          <a:lstStyle/>
          <a:p>
            <a:pPr marL="0" indent="0" defTabSz="914400" eaLnBrk="1" hangingPunct="1"/>
            <a:r>
              <a:rPr lang="en-US" smtClean="0"/>
              <a:t>Influencing Tactics</a:t>
            </a:r>
          </a:p>
        </p:txBody>
      </p:sp>
      <p:grpSp>
        <p:nvGrpSpPr>
          <p:cNvPr id="6334" name="Group 5"/>
          <p:cNvGrpSpPr>
            <a:grpSpLocks/>
          </p:cNvGrpSpPr>
          <p:nvPr/>
        </p:nvGrpSpPr>
        <p:grpSpPr bwMode="auto">
          <a:xfrm>
            <a:off x="188913" y="1952625"/>
            <a:ext cx="8836025" cy="4497388"/>
            <a:chOff x="652" y="1344"/>
            <a:chExt cx="4653" cy="2588"/>
          </a:xfrm>
        </p:grpSpPr>
        <p:sp>
          <p:nvSpPr>
            <p:cNvPr id="15365" name="Rectangle 19460"/>
            <p:cNvSpPr>
              <a:spLocks noChangeArrowheads="1"/>
            </p:cNvSpPr>
            <p:nvPr/>
          </p:nvSpPr>
          <p:spPr bwMode="auto">
            <a:xfrm>
              <a:off x="652" y="2756"/>
              <a:ext cx="1309" cy="1176"/>
            </a:xfrm>
            <a:prstGeom prst="rect">
              <a:avLst/>
            </a:prstGeom>
            <a:solidFill>
              <a:srgbClr val="FFFF00"/>
            </a:solidFill>
            <a:ln w="12700" algn="ctr">
              <a:solidFill>
                <a:srgbClr val="000000"/>
              </a:solidFill>
              <a:miter lim="800000"/>
              <a:headEnd/>
              <a:tailEnd/>
            </a:ln>
          </p:spPr>
          <p:txBody>
            <a:bodyPr wrap="none" lIns="90484" tIns="44448" rIns="90484" bIns="44448" anchor="ctr"/>
            <a:lstStyle/>
            <a:p>
              <a:pPr>
                <a:spcBef>
                  <a:spcPct val="0"/>
                </a:spcBef>
                <a:buClrTx/>
                <a:buSzTx/>
                <a:buFontTx/>
                <a:buNone/>
              </a:pPr>
              <a:r>
                <a:rPr lang="en-US" sz="2800" b="1">
                  <a:solidFill>
                    <a:srgbClr val="000000"/>
                  </a:solidFill>
                  <a:latin typeface="Arial Narrow" pitchFamily="34" charset="0"/>
                </a:rPr>
                <a:t>Inspirational</a:t>
              </a:r>
            </a:p>
            <a:p>
              <a:pPr>
                <a:spcBef>
                  <a:spcPct val="0"/>
                </a:spcBef>
                <a:buClrTx/>
                <a:buSzTx/>
                <a:buFontTx/>
                <a:buNone/>
              </a:pPr>
              <a:r>
                <a:rPr lang="en-US" sz="2800" b="1">
                  <a:solidFill>
                    <a:srgbClr val="000000"/>
                  </a:solidFill>
                  <a:latin typeface="Arial Narrow" pitchFamily="34" charset="0"/>
                </a:rPr>
                <a:t>Appeal</a:t>
              </a:r>
            </a:p>
          </p:txBody>
        </p:sp>
        <p:sp>
          <p:nvSpPr>
            <p:cNvPr id="15366" name="Shape 19461"/>
            <p:cNvSpPr>
              <a:spLocks/>
            </p:cNvSpPr>
            <p:nvPr/>
          </p:nvSpPr>
          <p:spPr bwMode="auto">
            <a:xfrm>
              <a:off x="1958" y="2576"/>
              <a:ext cx="371" cy="1355"/>
            </a:xfrm>
            <a:custGeom>
              <a:avLst/>
              <a:gdLst>
                <a:gd name="T0" fmla="*/ 0 w 371"/>
                <a:gd name="T1" fmla="*/ 183 h 1355"/>
                <a:gd name="T2" fmla="*/ 0 w 371"/>
                <a:gd name="T3" fmla="*/ 1354 h 1355"/>
                <a:gd name="T4" fmla="*/ 370 w 371"/>
                <a:gd name="T5" fmla="*/ 1124 h 1355"/>
                <a:gd name="T6" fmla="*/ 370 w 371"/>
                <a:gd name="T7" fmla="*/ 0 h 1355"/>
                <a:gd name="T8" fmla="*/ 0 w 371"/>
                <a:gd name="T9" fmla="*/ 183 h 1355"/>
                <a:gd name="T10" fmla="*/ 0 60000 65536"/>
                <a:gd name="T11" fmla="*/ 0 60000 65536"/>
                <a:gd name="T12" fmla="*/ 0 60000 65536"/>
                <a:gd name="T13" fmla="*/ 0 60000 65536"/>
                <a:gd name="T14" fmla="*/ 0 60000 65536"/>
                <a:gd name="T15" fmla="*/ 0 w 371"/>
                <a:gd name="T16" fmla="*/ 0 h 1355"/>
                <a:gd name="T17" fmla="*/ 0 w 371"/>
                <a:gd name="T18" fmla="*/ 0 h 1355"/>
              </a:gdLst>
              <a:ahLst/>
              <a:cxnLst>
                <a:cxn ang="T10">
                  <a:pos x="T0" y="T1"/>
                </a:cxn>
                <a:cxn ang="T11">
                  <a:pos x="T2" y="T3"/>
                </a:cxn>
                <a:cxn ang="T12">
                  <a:pos x="T4" y="T5"/>
                </a:cxn>
                <a:cxn ang="T13">
                  <a:pos x="T6" y="T7"/>
                </a:cxn>
                <a:cxn ang="T14">
                  <a:pos x="T8" y="T9"/>
                </a:cxn>
              </a:cxnLst>
              <a:rect l="T15" t="T16" r="T17" b="T18"/>
              <a:pathLst>
                <a:path w="371" h="1355">
                  <a:moveTo>
                    <a:pt x="0" y="183"/>
                  </a:moveTo>
                  <a:lnTo>
                    <a:pt x="0" y="1354"/>
                  </a:lnTo>
                  <a:lnTo>
                    <a:pt x="370" y="1124"/>
                  </a:lnTo>
                  <a:lnTo>
                    <a:pt x="370" y="0"/>
                  </a:lnTo>
                  <a:lnTo>
                    <a:pt x="0" y="183"/>
                  </a:lnTo>
                </a:path>
              </a:pathLst>
            </a:custGeom>
            <a:solidFill>
              <a:srgbClr val="808000"/>
            </a:solidFill>
            <a:ln w="12700" cap="rnd" algn="ctr">
              <a:solidFill>
                <a:srgbClr val="000000"/>
              </a:solidFill>
              <a:round/>
              <a:headEnd/>
              <a:tailEnd/>
            </a:ln>
          </p:spPr>
          <p:txBody>
            <a:bodyPr/>
            <a:lstStyle/>
            <a:p>
              <a:pPr algn="l">
                <a:spcBef>
                  <a:spcPct val="0"/>
                </a:spcBef>
                <a:buClrTx/>
                <a:buSzTx/>
                <a:buFontTx/>
                <a:buNone/>
              </a:pPr>
              <a:endParaRPr lang="en-US" sz="1800">
                <a:solidFill>
                  <a:srgbClr val="000000"/>
                </a:solidFill>
              </a:endParaRPr>
            </a:p>
          </p:txBody>
        </p:sp>
        <p:sp>
          <p:nvSpPr>
            <p:cNvPr id="15367" name="Shape 19462"/>
            <p:cNvSpPr>
              <a:spLocks/>
            </p:cNvSpPr>
            <p:nvPr/>
          </p:nvSpPr>
          <p:spPr bwMode="auto">
            <a:xfrm>
              <a:off x="656" y="2570"/>
              <a:ext cx="1679" cy="190"/>
            </a:xfrm>
            <a:custGeom>
              <a:avLst/>
              <a:gdLst>
                <a:gd name="T0" fmla="*/ 0 w 1679"/>
                <a:gd name="T1" fmla="*/ 189 h 190"/>
                <a:gd name="T2" fmla="*/ 1302 w 1679"/>
                <a:gd name="T3" fmla="*/ 189 h 190"/>
                <a:gd name="T4" fmla="*/ 1678 w 1679"/>
                <a:gd name="T5" fmla="*/ 0 h 190"/>
                <a:gd name="T6" fmla="*/ 420 w 1679"/>
                <a:gd name="T7" fmla="*/ 0 h 190"/>
                <a:gd name="T8" fmla="*/ 0 w 1679"/>
                <a:gd name="T9" fmla="*/ 189 h 190"/>
                <a:gd name="T10" fmla="*/ 0 60000 65536"/>
                <a:gd name="T11" fmla="*/ 0 60000 65536"/>
                <a:gd name="T12" fmla="*/ 0 60000 65536"/>
                <a:gd name="T13" fmla="*/ 0 60000 65536"/>
                <a:gd name="T14" fmla="*/ 0 60000 65536"/>
                <a:gd name="T15" fmla="*/ 0 w 1679"/>
                <a:gd name="T16" fmla="*/ 0 h 190"/>
                <a:gd name="T17" fmla="*/ 0 w 1679"/>
                <a:gd name="T18" fmla="*/ 0 h 190"/>
              </a:gdLst>
              <a:ahLst/>
              <a:cxnLst>
                <a:cxn ang="T10">
                  <a:pos x="T0" y="T1"/>
                </a:cxn>
                <a:cxn ang="T11">
                  <a:pos x="T2" y="T3"/>
                </a:cxn>
                <a:cxn ang="T12">
                  <a:pos x="T4" y="T5"/>
                </a:cxn>
                <a:cxn ang="T13">
                  <a:pos x="T6" y="T7"/>
                </a:cxn>
                <a:cxn ang="T14">
                  <a:pos x="T8" y="T9"/>
                </a:cxn>
              </a:cxnLst>
              <a:rect l="T15" t="T16" r="T17" b="T18"/>
              <a:pathLst>
                <a:path w="1679" h="190">
                  <a:moveTo>
                    <a:pt x="0" y="189"/>
                  </a:moveTo>
                  <a:lnTo>
                    <a:pt x="1302" y="189"/>
                  </a:lnTo>
                  <a:lnTo>
                    <a:pt x="1678" y="0"/>
                  </a:lnTo>
                  <a:lnTo>
                    <a:pt x="420" y="0"/>
                  </a:lnTo>
                  <a:lnTo>
                    <a:pt x="0" y="189"/>
                  </a:lnTo>
                </a:path>
              </a:pathLst>
            </a:custGeom>
            <a:solidFill>
              <a:srgbClr val="FFFF80"/>
            </a:solidFill>
            <a:ln w="12700" cap="rnd" algn="ctr">
              <a:solidFill>
                <a:srgbClr val="000000"/>
              </a:solidFill>
              <a:round/>
              <a:headEnd/>
              <a:tailEnd/>
            </a:ln>
          </p:spPr>
          <p:txBody>
            <a:bodyPr/>
            <a:lstStyle/>
            <a:p>
              <a:pPr algn="l">
                <a:spcBef>
                  <a:spcPct val="0"/>
                </a:spcBef>
                <a:buClrTx/>
                <a:buSzTx/>
                <a:buFontTx/>
                <a:buNone/>
              </a:pPr>
              <a:endParaRPr lang="en-US" sz="1800">
                <a:solidFill>
                  <a:srgbClr val="000000"/>
                </a:solidFill>
              </a:endParaRPr>
            </a:p>
          </p:txBody>
        </p:sp>
        <p:sp>
          <p:nvSpPr>
            <p:cNvPr id="15368" name="Rectangle 19463"/>
            <p:cNvSpPr>
              <a:spLocks noChangeArrowheads="1"/>
            </p:cNvSpPr>
            <p:nvPr/>
          </p:nvSpPr>
          <p:spPr bwMode="auto">
            <a:xfrm>
              <a:off x="2107" y="2725"/>
              <a:ext cx="1309" cy="1176"/>
            </a:xfrm>
            <a:prstGeom prst="rect">
              <a:avLst/>
            </a:prstGeom>
            <a:solidFill>
              <a:srgbClr val="00C0C0"/>
            </a:solidFill>
            <a:ln w="12700" algn="ctr">
              <a:solidFill>
                <a:srgbClr val="000000"/>
              </a:solidFill>
              <a:miter lim="800000"/>
              <a:headEnd/>
              <a:tailEnd/>
            </a:ln>
          </p:spPr>
          <p:txBody>
            <a:bodyPr wrap="none" lIns="90484" tIns="44448" rIns="90484" bIns="44448" anchor="ctr"/>
            <a:lstStyle/>
            <a:p>
              <a:pPr>
                <a:spcBef>
                  <a:spcPct val="0"/>
                </a:spcBef>
                <a:buClrTx/>
                <a:buSzTx/>
                <a:buFontTx/>
                <a:buNone/>
              </a:pPr>
              <a:r>
                <a:rPr lang="en-US" sz="2800" b="1">
                  <a:solidFill>
                    <a:srgbClr val="000000"/>
                  </a:solidFill>
                  <a:latin typeface="Arial Narrow" pitchFamily="34" charset="0"/>
                </a:rPr>
                <a:t>Personal</a:t>
              </a:r>
            </a:p>
            <a:p>
              <a:pPr>
                <a:spcBef>
                  <a:spcPct val="0"/>
                </a:spcBef>
                <a:buClrTx/>
                <a:buSzTx/>
                <a:buFontTx/>
                <a:buNone/>
              </a:pPr>
              <a:r>
                <a:rPr lang="en-US" sz="2800" b="1">
                  <a:solidFill>
                    <a:srgbClr val="000000"/>
                  </a:solidFill>
                  <a:latin typeface="Arial Narrow" pitchFamily="34" charset="0"/>
                </a:rPr>
                <a:t>Appeal</a:t>
              </a:r>
            </a:p>
          </p:txBody>
        </p:sp>
        <p:sp>
          <p:nvSpPr>
            <p:cNvPr id="15369" name="Shape 19464"/>
            <p:cNvSpPr>
              <a:spLocks/>
            </p:cNvSpPr>
            <p:nvPr/>
          </p:nvSpPr>
          <p:spPr bwMode="auto">
            <a:xfrm>
              <a:off x="3416" y="2545"/>
              <a:ext cx="368" cy="1355"/>
            </a:xfrm>
            <a:custGeom>
              <a:avLst/>
              <a:gdLst>
                <a:gd name="T0" fmla="*/ 0 w 368"/>
                <a:gd name="T1" fmla="*/ 181 h 1355"/>
                <a:gd name="T2" fmla="*/ 0 w 368"/>
                <a:gd name="T3" fmla="*/ 1354 h 1355"/>
                <a:gd name="T4" fmla="*/ 367 w 368"/>
                <a:gd name="T5" fmla="*/ 1124 h 1355"/>
                <a:gd name="T6" fmla="*/ 367 w 368"/>
                <a:gd name="T7" fmla="*/ 0 h 1355"/>
                <a:gd name="T8" fmla="*/ 0 w 368"/>
                <a:gd name="T9" fmla="*/ 181 h 1355"/>
                <a:gd name="T10" fmla="*/ 0 60000 65536"/>
                <a:gd name="T11" fmla="*/ 0 60000 65536"/>
                <a:gd name="T12" fmla="*/ 0 60000 65536"/>
                <a:gd name="T13" fmla="*/ 0 60000 65536"/>
                <a:gd name="T14" fmla="*/ 0 60000 65536"/>
                <a:gd name="T15" fmla="*/ 0 w 368"/>
                <a:gd name="T16" fmla="*/ 0 h 1355"/>
                <a:gd name="T17" fmla="*/ 0 w 368"/>
                <a:gd name="T18" fmla="*/ 0 h 1355"/>
              </a:gdLst>
              <a:ahLst/>
              <a:cxnLst>
                <a:cxn ang="T10">
                  <a:pos x="T0" y="T1"/>
                </a:cxn>
                <a:cxn ang="T11">
                  <a:pos x="T2" y="T3"/>
                </a:cxn>
                <a:cxn ang="T12">
                  <a:pos x="T4" y="T5"/>
                </a:cxn>
                <a:cxn ang="T13">
                  <a:pos x="T6" y="T7"/>
                </a:cxn>
                <a:cxn ang="T14">
                  <a:pos x="T8" y="T9"/>
                </a:cxn>
              </a:cxnLst>
              <a:rect l="T15" t="T16" r="T17" b="T18"/>
              <a:pathLst>
                <a:path w="368" h="1355">
                  <a:moveTo>
                    <a:pt x="0" y="181"/>
                  </a:moveTo>
                  <a:lnTo>
                    <a:pt x="0" y="1354"/>
                  </a:lnTo>
                  <a:lnTo>
                    <a:pt x="367" y="1124"/>
                  </a:lnTo>
                  <a:lnTo>
                    <a:pt x="367" y="0"/>
                  </a:lnTo>
                  <a:lnTo>
                    <a:pt x="0" y="181"/>
                  </a:lnTo>
                </a:path>
              </a:pathLst>
            </a:custGeom>
            <a:solidFill>
              <a:srgbClr val="006060"/>
            </a:solidFill>
            <a:ln w="12700" cap="rnd" algn="ctr">
              <a:solidFill>
                <a:srgbClr val="000000"/>
              </a:solidFill>
              <a:round/>
              <a:headEnd/>
              <a:tailEnd/>
            </a:ln>
          </p:spPr>
          <p:txBody>
            <a:bodyPr/>
            <a:lstStyle/>
            <a:p>
              <a:pPr algn="l">
                <a:spcBef>
                  <a:spcPct val="0"/>
                </a:spcBef>
                <a:buClrTx/>
                <a:buSzTx/>
                <a:buFontTx/>
                <a:buNone/>
              </a:pPr>
              <a:endParaRPr lang="en-US" sz="1800">
                <a:solidFill>
                  <a:srgbClr val="000000"/>
                </a:solidFill>
              </a:endParaRPr>
            </a:p>
          </p:txBody>
        </p:sp>
        <p:sp>
          <p:nvSpPr>
            <p:cNvPr id="15370" name="Shape 19465"/>
            <p:cNvSpPr>
              <a:spLocks/>
            </p:cNvSpPr>
            <p:nvPr/>
          </p:nvSpPr>
          <p:spPr bwMode="auto">
            <a:xfrm>
              <a:off x="2111" y="2539"/>
              <a:ext cx="1680" cy="189"/>
            </a:xfrm>
            <a:custGeom>
              <a:avLst/>
              <a:gdLst>
                <a:gd name="T0" fmla="*/ 0 w 1680"/>
                <a:gd name="T1" fmla="*/ 188 h 189"/>
                <a:gd name="T2" fmla="*/ 1305 w 1680"/>
                <a:gd name="T3" fmla="*/ 188 h 189"/>
                <a:gd name="T4" fmla="*/ 1679 w 1680"/>
                <a:gd name="T5" fmla="*/ 0 h 189"/>
                <a:gd name="T6" fmla="*/ 422 w 1680"/>
                <a:gd name="T7" fmla="*/ 0 h 189"/>
                <a:gd name="T8" fmla="*/ 0 w 1680"/>
                <a:gd name="T9" fmla="*/ 188 h 189"/>
                <a:gd name="T10" fmla="*/ 0 60000 65536"/>
                <a:gd name="T11" fmla="*/ 0 60000 65536"/>
                <a:gd name="T12" fmla="*/ 0 60000 65536"/>
                <a:gd name="T13" fmla="*/ 0 60000 65536"/>
                <a:gd name="T14" fmla="*/ 0 60000 65536"/>
                <a:gd name="T15" fmla="*/ 0 w 1680"/>
                <a:gd name="T16" fmla="*/ 0 h 189"/>
                <a:gd name="T17" fmla="*/ 0 w 1680"/>
                <a:gd name="T18" fmla="*/ 0 h 189"/>
              </a:gdLst>
              <a:ahLst/>
              <a:cxnLst>
                <a:cxn ang="T10">
                  <a:pos x="T0" y="T1"/>
                </a:cxn>
                <a:cxn ang="T11">
                  <a:pos x="T2" y="T3"/>
                </a:cxn>
                <a:cxn ang="T12">
                  <a:pos x="T4" y="T5"/>
                </a:cxn>
                <a:cxn ang="T13">
                  <a:pos x="T6" y="T7"/>
                </a:cxn>
                <a:cxn ang="T14">
                  <a:pos x="T8" y="T9"/>
                </a:cxn>
              </a:cxnLst>
              <a:rect l="T15" t="T16" r="T17" b="T18"/>
              <a:pathLst>
                <a:path w="1680" h="189">
                  <a:moveTo>
                    <a:pt x="0" y="188"/>
                  </a:moveTo>
                  <a:lnTo>
                    <a:pt x="1305" y="188"/>
                  </a:lnTo>
                  <a:lnTo>
                    <a:pt x="1679" y="0"/>
                  </a:lnTo>
                  <a:lnTo>
                    <a:pt x="422" y="0"/>
                  </a:lnTo>
                  <a:lnTo>
                    <a:pt x="0" y="188"/>
                  </a:lnTo>
                </a:path>
              </a:pathLst>
            </a:custGeom>
            <a:solidFill>
              <a:srgbClr val="40FFFF"/>
            </a:solidFill>
            <a:ln w="12700" cap="rnd" algn="ctr">
              <a:solidFill>
                <a:srgbClr val="000000"/>
              </a:solidFill>
              <a:round/>
              <a:headEnd/>
              <a:tailEnd/>
            </a:ln>
          </p:spPr>
          <p:txBody>
            <a:bodyPr/>
            <a:lstStyle/>
            <a:p>
              <a:pPr algn="l">
                <a:spcBef>
                  <a:spcPct val="0"/>
                </a:spcBef>
                <a:buClrTx/>
                <a:buSzTx/>
                <a:buFontTx/>
                <a:buNone/>
              </a:pPr>
              <a:endParaRPr lang="en-US" sz="1800">
                <a:solidFill>
                  <a:srgbClr val="000000"/>
                </a:solidFill>
              </a:endParaRPr>
            </a:p>
          </p:txBody>
        </p:sp>
        <p:sp>
          <p:nvSpPr>
            <p:cNvPr id="15371" name="Rectangle 19466"/>
            <p:cNvSpPr>
              <a:spLocks noChangeArrowheads="1"/>
            </p:cNvSpPr>
            <p:nvPr/>
          </p:nvSpPr>
          <p:spPr bwMode="auto">
            <a:xfrm>
              <a:off x="3622" y="2619"/>
              <a:ext cx="1308" cy="1177"/>
            </a:xfrm>
            <a:prstGeom prst="rect">
              <a:avLst/>
            </a:prstGeom>
            <a:solidFill>
              <a:srgbClr val="FF00FF"/>
            </a:solidFill>
            <a:ln w="12700" algn="ctr">
              <a:solidFill>
                <a:srgbClr val="000000"/>
              </a:solidFill>
              <a:miter lim="800000"/>
              <a:headEnd/>
              <a:tailEnd/>
            </a:ln>
          </p:spPr>
          <p:txBody>
            <a:bodyPr wrap="none" lIns="90484" tIns="44448" rIns="90484" bIns="44448" anchor="ctr"/>
            <a:lstStyle/>
            <a:p>
              <a:pPr>
                <a:spcBef>
                  <a:spcPct val="0"/>
                </a:spcBef>
                <a:buClrTx/>
                <a:buSzTx/>
                <a:buFontTx/>
                <a:buNone/>
              </a:pPr>
              <a:r>
                <a:rPr lang="en-US" sz="2800" b="1">
                  <a:solidFill>
                    <a:srgbClr val="000000"/>
                  </a:solidFill>
                  <a:latin typeface="Arial Narrow" pitchFamily="34" charset="0"/>
                </a:rPr>
                <a:t>Legitimization</a:t>
              </a:r>
            </a:p>
          </p:txBody>
        </p:sp>
        <p:sp>
          <p:nvSpPr>
            <p:cNvPr id="15372" name="Shape 19467"/>
            <p:cNvSpPr>
              <a:spLocks/>
            </p:cNvSpPr>
            <p:nvPr/>
          </p:nvSpPr>
          <p:spPr bwMode="auto">
            <a:xfrm>
              <a:off x="4929" y="2440"/>
              <a:ext cx="369" cy="1355"/>
            </a:xfrm>
            <a:custGeom>
              <a:avLst/>
              <a:gdLst>
                <a:gd name="T0" fmla="*/ 0 w 369"/>
                <a:gd name="T1" fmla="*/ 181 h 1355"/>
                <a:gd name="T2" fmla="*/ 0 w 369"/>
                <a:gd name="T3" fmla="*/ 1354 h 1355"/>
                <a:gd name="T4" fmla="*/ 368 w 369"/>
                <a:gd name="T5" fmla="*/ 1124 h 1355"/>
                <a:gd name="T6" fmla="*/ 368 w 369"/>
                <a:gd name="T7" fmla="*/ 0 h 1355"/>
                <a:gd name="T8" fmla="*/ 0 w 369"/>
                <a:gd name="T9" fmla="*/ 181 h 1355"/>
                <a:gd name="T10" fmla="*/ 0 60000 65536"/>
                <a:gd name="T11" fmla="*/ 0 60000 65536"/>
                <a:gd name="T12" fmla="*/ 0 60000 65536"/>
                <a:gd name="T13" fmla="*/ 0 60000 65536"/>
                <a:gd name="T14" fmla="*/ 0 60000 65536"/>
                <a:gd name="T15" fmla="*/ 0 w 369"/>
                <a:gd name="T16" fmla="*/ 0 h 1355"/>
                <a:gd name="T17" fmla="*/ 0 w 369"/>
                <a:gd name="T18" fmla="*/ 0 h 1355"/>
              </a:gdLst>
              <a:ahLst/>
              <a:cxnLst>
                <a:cxn ang="T10">
                  <a:pos x="T0" y="T1"/>
                </a:cxn>
                <a:cxn ang="T11">
                  <a:pos x="T2" y="T3"/>
                </a:cxn>
                <a:cxn ang="T12">
                  <a:pos x="T4" y="T5"/>
                </a:cxn>
                <a:cxn ang="T13">
                  <a:pos x="T6" y="T7"/>
                </a:cxn>
                <a:cxn ang="T14">
                  <a:pos x="T8" y="T9"/>
                </a:cxn>
              </a:cxnLst>
              <a:rect l="T15" t="T16" r="T17" b="T18"/>
              <a:pathLst>
                <a:path w="369" h="1355">
                  <a:moveTo>
                    <a:pt x="0" y="181"/>
                  </a:moveTo>
                  <a:lnTo>
                    <a:pt x="0" y="1354"/>
                  </a:lnTo>
                  <a:lnTo>
                    <a:pt x="368" y="1124"/>
                  </a:lnTo>
                  <a:lnTo>
                    <a:pt x="368" y="0"/>
                  </a:lnTo>
                  <a:lnTo>
                    <a:pt x="0" y="181"/>
                  </a:lnTo>
                </a:path>
              </a:pathLst>
            </a:custGeom>
            <a:solidFill>
              <a:srgbClr val="800080"/>
            </a:solidFill>
            <a:ln w="12700" cap="rnd" algn="ctr">
              <a:solidFill>
                <a:srgbClr val="000000"/>
              </a:solidFill>
              <a:round/>
              <a:headEnd/>
              <a:tailEnd/>
            </a:ln>
          </p:spPr>
          <p:txBody>
            <a:bodyPr/>
            <a:lstStyle/>
            <a:p>
              <a:pPr algn="l">
                <a:spcBef>
                  <a:spcPct val="0"/>
                </a:spcBef>
                <a:buClrTx/>
                <a:buSzTx/>
                <a:buFontTx/>
                <a:buNone/>
              </a:pPr>
              <a:endParaRPr lang="en-US" sz="1800">
                <a:solidFill>
                  <a:srgbClr val="000000"/>
                </a:solidFill>
              </a:endParaRPr>
            </a:p>
          </p:txBody>
        </p:sp>
        <p:sp>
          <p:nvSpPr>
            <p:cNvPr id="15373" name="Shape 19468"/>
            <p:cNvSpPr>
              <a:spLocks/>
            </p:cNvSpPr>
            <p:nvPr/>
          </p:nvSpPr>
          <p:spPr bwMode="auto">
            <a:xfrm>
              <a:off x="3626" y="2434"/>
              <a:ext cx="1679" cy="189"/>
            </a:xfrm>
            <a:custGeom>
              <a:avLst/>
              <a:gdLst>
                <a:gd name="T0" fmla="*/ 0 w 1679"/>
                <a:gd name="T1" fmla="*/ 188 h 189"/>
                <a:gd name="T2" fmla="*/ 1302 w 1679"/>
                <a:gd name="T3" fmla="*/ 188 h 189"/>
                <a:gd name="T4" fmla="*/ 1678 w 1679"/>
                <a:gd name="T5" fmla="*/ 0 h 189"/>
                <a:gd name="T6" fmla="*/ 420 w 1679"/>
                <a:gd name="T7" fmla="*/ 0 h 189"/>
                <a:gd name="T8" fmla="*/ 0 w 1679"/>
                <a:gd name="T9" fmla="*/ 188 h 189"/>
                <a:gd name="T10" fmla="*/ 0 60000 65536"/>
                <a:gd name="T11" fmla="*/ 0 60000 65536"/>
                <a:gd name="T12" fmla="*/ 0 60000 65536"/>
                <a:gd name="T13" fmla="*/ 0 60000 65536"/>
                <a:gd name="T14" fmla="*/ 0 60000 65536"/>
                <a:gd name="T15" fmla="*/ 0 w 1679"/>
                <a:gd name="T16" fmla="*/ 0 h 189"/>
                <a:gd name="T17" fmla="*/ 0 w 1679"/>
                <a:gd name="T18" fmla="*/ 0 h 189"/>
              </a:gdLst>
              <a:ahLst/>
              <a:cxnLst>
                <a:cxn ang="T10">
                  <a:pos x="T0" y="T1"/>
                </a:cxn>
                <a:cxn ang="T11">
                  <a:pos x="T2" y="T3"/>
                </a:cxn>
                <a:cxn ang="T12">
                  <a:pos x="T4" y="T5"/>
                </a:cxn>
                <a:cxn ang="T13">
                  <a:pos x="T6" y="T7"/>
                </a:cxn>
                <a:cxn ang="T14">
                  <a:pos x="T8" y="T9"/>
                </a:cxn>
              </a:cxnLst>
              <a:rect l="T15" t="T16" r="T17" b="T18"/>
              <a:pathLst>
                <a:path w="1679" h="189">
                  <a:moveTo>
                    <a:pt x="0" y="188"/>
                  </a:moveTo>
                  <a:lnTo>
                    <a:pt x="1302" y="188"/>
                  </a:lnTo>
                  <a:lnTo>
                    <a:pt x="1678" y="0"/>
                  </a:lnTo>
                  <a:lnTo>
                    <a:pt x="420" y="0"/>
                  </a:lnTo>
                  <a:lnTo>
                    <a:pt x="0" y="188"/>
                  </a:lnTo>
                </a:path>
              </a:pathLst>
            </a:custGeom>
            <a:solidFill>
              <a:srgbClr val="FF40FF"/>
            </a:solidFill>
            <a:ln w="12700" cap="rnd" algn="ctr">
              <a:solidFill>
                <a:srgbClr val="000000"/>
              </a:solidFill>
              <a:round/>
              <a:headEnd/>
              <a:tailEnd/>
            </a:ln>
          </p:spPr>
          <p:txBody>
            <a:bodyPr/>
            <a:lstStyle/>
            <a:p>
              <a:pPr algn="l">
                <a:spcBef>
                  <a:spcPct val="0"/>
                </a:spcBef>
                <a:buClrTx/>
                <a:buSzTx/>
                <a:buFontTx/>
                <a:buNone/>
              </a:pPr>
              <a:endParaRPr lang="en-US" sz="1800">
                <a:solidFill>
                  <a:srgbClr val="000000"/>
                </a:solidFill>
              </a:endParaRPr>
            </a:p>
          </p:txBody>
        </p:sp>
        <p:sp>
          <p:nvSpPr>
            <p:cNvPr id="15374" name="Rectangle 19469"/>
            <p:cNvSpPr>
              <a:spLocks noChangeArrowheads="1"/>
            </p:cNvSpPr>
            <p:nvPr/>
          </p:nvSpPr>
          <p:spPr bwMode="auto">
            <a:xfrm>
              <a:off x="966" y="1509"/>
              <a:ext cx="1308" cy="1176"/>
            </a:xfrm>
            <a:prstGeom prst="rect">
              <a:avLst/>
            </a:prstGeom>
            <a:solidFill>
              <a:srgbClr val="FF8000"/>
            </a:solidFill>
            <a:ln w="12700" algn="ctr">
              <a:solidFill>
                <a:srgbClr val="000000"/>
              </a:solidFill>
              <a:miter lim="800000"/>
              <a:headEnd/>
              <a:tailEnd/>
            </a:ln>
          </p:spPr>
          <p:txBody>
            <a:bodyPr wrap="none" lIns="90484" tIns="44448" rIns="90484" bIns="44448" anchor="ctr"/>
            <a:lstStyle/>
            <a:p>
              <a:pPr>
                <a:spcBef>
                  <a:spcPct val="0"/>
                </a:spcBef>
                <a:buClrTx/>
                <a:buSzTx/>
                <a:buFontTx/>
                <a:buNone/>
              </a:pPr>
              <a:r>
                <a:rPr lang="en-US" sz="2800" b="1">
                  <a:solidFill>
                    <a:srgbClr val="000000"/>
                  </a:solidFill>
                  <a:latin typeface="Arial Narrow" pitchFamily="34" charset="0"/>
                </a:rPr>
                <a:t>Ingratiation </a:t>
              </a:r>
            </a:p>
            <a:p>
              <a:pPr>
                <a:spcBef>
                  <a:spcPct val="0"/>
                </a:spcBef>
                <a:buClrTx/>
                <a:buSzTx/>
                <a:buFontTx/>
                <a:buNone/>
              </a:pPr>
              <a:r>
                <a:rPr lang="en-US" sz="2800" b="1">
                  <a:solidFill>
                    <a:srgbClr val="000000"/>
                  </a:solidFill>
                  <a:latin typeface="Arial Narrow" pitchFamily="34" charset="0"/>
                </a:rPr>
                <a:t>(Praise)</a:t>
              </a:r>
            </a:p>
          </p:txBody>
        </p:sp>
        <p:sp>
          <p:nvSpPr>
            <p:cNvPr id="15375" name="Shape 19470"/>
            <p:cNvSpPr>
              <a:spLocks/>
            </p:cNvSpPr>
            <p:nvPr/>
          </p:nvSpPr>
          <p:spPr bwMode="auto">
            <a:xfrm>
              <a:off x="2274" y="1364"/>
              <a:ext cx="371" cy="1323"/>
            </a:xfrm>
            <a:custGeom>
              <a:avLst/>
              <a:gdLst>
                <a:gd name="T0" fmla="*/ 0 w 371"/>
                <a:gd name="T1" fmla="*/ 148 h 1323"/>
                <a:gd name="T2" fmla="*/ 0 w 371"/>
                <a:gd name="T3" fmla="*/ 1322 h 1323"/>
                <a:gd name="T4" fmla="*/ 370 w 371"/>
                <a:gd name="T5" fmla="*/ 1125 h 1323"/>
                <a:gd name="T6" fmla="*/ 370 w 371"/>
                <a:gd name="T7" fmla="*/ 0 h 1323"/>
                <a:gd name="T8" fmla="*/ 0 w 371"/>
                <a:gd name="T9" fmla="*/ 148 h 1323"/>
                <a:gd name="T10" fmla="*/ 0 60000 65536"/>
                <a:gd name="T11" fmla="*/ 0 60000 65536"/>
                <a:gd name="T12" fmla="*/ 0 60000 65536"/>
                <a:gd name="T13" fmla="*/ 0 60000 65536"/>
                <a:gd name="T14" fmla="*/ 0 60000 65536"/>
                <a:gd name="T15" fmla="*/ 0 w 371"/>
                <a:gd name="T16" fmla="*/ 0 h 1323"/>
                <a:gd name="T17" fmla="*/ 0 w 371"/>
                <a:gd name="T18" fmla="*/ 0 h 1323"/>
              </a:gdLst>
              <a:ahLst/>
              <a:cxnLst>
                <a:cxn ang="T10">
                  <a:pos x="T0" y="T1"/>
                </a:cxn>
                <a:cxn ang="T11">
                  <a:pos x="T2" y="T3"/>
                </a:cxn>
                <a:cxn ang="T12">
                  <a:pos x="T4" y="T5"/>
                </a:cxn>
                <a:cxn ang="T13">
                  <a:pos x="T6" y="T7"/>
                </a:cxn>
                <a:cxn ang="T14">
                  <a:pos x="T8" y="T9"/>
                </a:cxn>
              </a:cxnLst>
              <a:rect l="T15" t="T16" r="T17" b="T18"/>
              <a:pathLst>
                <a:path w="371" h="1323">
                  <a:moveTo>
                    <a:pt x="0" y="148"/>
                  </a:moveTo>
                  <a:lnTo>
                    <a:pt x="0" y="1322"/>
                  </a:lnTo>
                  <a:lnTo>
                    <a:pt x="370" y="1125"/>
                  </a:lnTo>
                  <a:lnTo>
                    <a:pt x="370" y="0"/>
                  </a:lnTo>
                  <a:lnTo>
                    <a:pt x="0" y="148"/>
                  </a:lnTo>
                </a:path>
              </a:pathLst>
            </a:custGeom>
            <a:solidFill>
              <a:srgbClr val="804000"/>
            </a:solidFill>
            <a:ln w="12700" cap="rnd" algn="ctr">
              <a:solidFill>
                <a:srgbClr val="000000"/>
              </a:solidFill>
              <a:round/>
              <a:headEnd/>
              <a:tailEnd/>
            </a:ln>
          </p:spPr>
          <p:txBody>
            <a:bodyPr/>
            <a:lstStyle/>
            <a:p>
              <a:pPr algn="l">
                <a:spcBef>
                  <a:spcPct val="0"/>
                </a:spcBef>
                <a:buClrTx/>
                <a:buSzTx/>
                <a:buFontTx/>
                <a:buNone/>
              </a:pPr>
              <a:endParaRPr lang="en-US" sz="1800">
                <a:solidFill>
                  <a:srgbClr val="000000"/>
                </a:solidFill>
              </a:endParaRPr>
            </a:p>
          </p:txBody>
        </p:sp>
        <p:sp>
          <p:nvSpPr>
            <p:cNvPr id="15376" name="Shape 19471"/>
            <p:cNvSpPr>
              <a:spLocks/>
            </p:cNvSpPr>
            <p:nvPr/>
          </p:nvSpPr>
          <p:spPr bwMode="auto">
            <a:xfrm>
              <a:off x="971" y="1364"/>
              <a:ext cx="1678" cy="149"/>
            </a:xfrm>
            <a:custGeom>
              <a:avLst/>
              <a:gdLst>
                <a:gd name="T0" fmla="*/ 0 w 1678"/>
                <a:gd name="T1" fmla="*/ 148 h 149"/>
                <a:gd name="T2" fmla="*/ 1303 w 1678"/>
                <a:gd name="T3" fmla="*/ 148 h 149"/>
                <a:gd name="T4" fmla="*/ 1677 w 1678"/>
                <a:gd name="T5" fmla="*/ 0 h 149"/>
                <a:gd name="T6" fmla="*/ 420 w 1678"/>
                <a:gd name="T7" fmla="*/ 0 h 149"/>
                <a:gd name="T8" fmla="*/ 0 w 1678"/>
                <a:gd name="T9" fmla="*/ 148 h 149"/>
                <a:gd name="T10" fmla="*/ 0 60000 65536"/>
                <a:gd name="T11" fmla="*/ 0 60000 65536"/>
                <a:gd name="T12" fmla="*/ 0 60000 65536"/>
                <a:gd name="T13" fmla="*/ 0 60000 65536"/>
                <a:gd name="T14" fmla="*/ 0 60000 65536"/>
                <a:gd name="T15" fmla="*/ 0 w 1678"/>
                <a:gd name="T16" fmla="*/ 0 h 149"/>
                <a:gd name="T17" fmla="*/ 0 w 1678"/>
                <a:gd name="T18" fmla="*/ 0 h 149"/>
              </a:gdLst>
              <a:ahLst/>
              <a:cxnLst>
                <a:cxn ang="T10">
                  <a:pos x="T0" y="T1"/>
                </a:cxn>
                <a:cxn ang="T11">
                  <a:pos x="T2" y="T3"/>
                </a:cxn>
                <a:cxn ang="T12">
                  <a:pos x="T4" y="T5"/>
                </a:cxn>
                <a:cxn ang="T13">
                  <a:pos x="T6" y="T7"/>
                </a:cxn>
                <a:cxn ang="T14">
                  <a:pos x="T8" y="T9"/>
                </a:cxn>
              </a:cxnLst>
              <a:rect l="T15" t="T16" r="T17" b="T18"/>
              <a:pathLst>
                <a:path w="1678" h="149">
                  <a:moveTo>
                    <a:pt x="0" y="148"/>
                  </a:moveTo>
                  <a:lnTo>
                    <a:pt x="1303" y="148"/>
                  </a:lnTo>
                  <a:lnTo>
                    <a:pt x="1677" y="0"/>
                  </a:lnTo>
                  <a:lnTo>
                    <a:pt x="420" y="0"/>
                  </a:lnTo>
                  <a:lnTo>
                    <a:pt x="0" y="148"/>
                  </a:lnTo>
                </a:path>
              </a:pathLst>
            </a:custGeom>
            <a:solidFill>
              <a:srgbClr val="FFA040"/>
            </a:solidFill>
            <a:ln w="12700" cap="rnd" algn="ctr">
              <a:solidFill>
                <a:srgbClr val="000000"/>
              </a:solidFill>
              <a:round/>
              <a:headEnd/>
              <a:tailEnd/>
            </a:ln>
          </p:spPr>
          <p:txBody>
            <a:bodyPr/>
            <a:lstStyle/>
            <a:p>
              <a:pPr algn="l">
                <a:spcBef>
                  <a:spcPct val="0"/>
                </a:spcBef>
                <a:buClrTx/>
                <a:buSzTx/>
                <a:buFontTx/>
                <a:buNone/>
              </a:pPr>
              <a:endParaRPr lang="en-US" sz="1800">
                <a:solidFill>
                  <a:srgbClr val="000000"/>
                </a:solidFill>
              </a:endParaRPr>
            </a:p>
          </p:txBody>
        </p:sp>
        <p:sp>
          <p:nvSpPr>
            <p:cNvPr id="15377" name="Rectangle 19472"/>
            <p:cNvSpPr>
              <a:spLocks noChangeArrowheads="1"/>
            </p:cNvSpPr>
            <p:nvPr/>
          </p:nvSpPr>
          <p:spPr bwMode="auto">
            <a:xfrm>
              <a:off x="2573" y="1490"/>
              <a:ext cx="1309" cy="1174"/>
            </a:xfrm>
            <a:prstGeom prst="rect">
              <a:avLst/>
            </a:prstGeom>
            <a:solidFill>
              <a:srgbClr val="00E000"/>
            </a:solidFill>
            <a:ln w="12700" algn="ctr">
              <a:solidFill>
                <a:srgbClr val="000000"/>
              </a:solidFill>
              <a:miter lim="800000"/>
              <a:headEnd/>
              <a:tailEnd/>
            </a:ln>
          </p:spPr>
          <p:txBody>
            <a:bodyPr wrap="none" lIns="90484" tIns="44448" rIns="90484" bIns="44448" anchor="ctr"/>
            <a:lstStyle/>
            <a:p>
              <a:pPr>
                <a:spcBef>
                  <a:spcPct val="0"/>
                </a:spcBef>
                <a:buClrTx/>
                <a:buSzTx/>
                <a:buFontTx/>
                <a:buNone/>
              </a:pPr>
              <a:r>
                <a:rPr lang="en-US" sz="2800" b="1">
                  <a:solidFill>
                    <a:srgbClr val="000000"/>
                  </a:solidFill>
                  <a:latin typeface="Arial Narrow" pitchFamily="34" charset="0"/>
                </a:rPr>
                <a:t>Rational</a:t>
              </a:r>
            </a:p>
            <a:p>
              <a:pPr>
                <a:spcBef>
                  <a:spcPct val="0"/>
                </a:spcBef>
                <a:buClrTx/>
                <a:buSzTx/>
                <a:buFontTx/>
                <a:buNone/>
              </a:pPr>
              <a:r>
                <a:rPr lang="en-US" sz="2800" b="1">
                  <a:solidFill>
                    <a:srgbClr val="000000"/>
                  </a:solidFill>
                  <a:latin typeface="Arial Narrow" pitchFamily="34" charset="0"/>
                </a:rPr>
                <a:t>Persuasion</a:t>
              </a:r>
            </a:p>
          </p:txBody>
        </p:sp>
        <p:sp>
          <p:nvSpPr>
            <p:cNvPr id="15378" name="Shape 19473"/>
            <p:cNvSpPr>
              <a:spLocks/>
            </p:cNvSpPr>
            <p:nvPr/>
          </p:nvSpPr>
          <p:spPr bwMode="auto">
            <a:xfrm>
              <a:off x="3881" y="1344"/>
              <a:ext cx="370" cy="1321"/>
            </a:xfrm>
            <a:custGeom>
              <a:avLst/>
              <a:gdLst>
                <a:gd name="T0" fmla="*/ 0 w 370"/>
                <a:gd name="T1" fmla="*/ 146 h 1321"/>
                <a:gd name="T2" fmla="*/ 0 w 370"/>
                <a:gd name="T3" fmla="*/ 1320 h 1321"/>
                <a:gd name="T4" fmla="*/ 369 w 370"/>
                <a:gd name="T5" fmla="*/ 1125 h 1321"/>
                <a:gd name="T6" fmla="*/ 369 w 370"/>
                <a:gd name="T7" fmla="*/ 0 h 1321"/>
                <a:gd name="T8" fmla="*/ 0 w 370"/>
                <a:gd name="T9" fmla="*/ 146 h 1321"/>
                <a:gd name="T10" fmla="*/ 0 60000 65536"/>
                <a:gd name="T11" fmla="*/ 0 60000 65536"/>
                <a:gd name="T12" fmla="*/ 0 60000 65536"/>
                <a:gd name="T13" fmla="*/ 0 60000 65536"/>
                <a:gd name="T14" fmla="*/ 0 60000 65536"/>
                <a:gd name="T15" fmla="*/ 0 w 370"/>
                <a:gd name="T16" fmla="*/ 0 h 1321"/>
                <a:gd name="T17" fmla="*/ 0 w 370"/>
                <a:gd name="T18" fmla="*/ 0 h 1321"/>
              </a:gdLst>
              <a:ahLst/>
              <a:cxnLst>
                <a:cxn ang="T10">
                  <a:pos x="T0" y="T1"/>
                </a:cxn>
                <a:cxn ang="T11">
                  <a:pos x="T2" y="T3"/>
                </a:cxn>
                <a:cxn ang="T12">
                  <a:pos x="T4" y="T5"/>
                </a:cxn>
                <a:cxn ang="T13">
                  <a:pos x="T6" y="T7"/>
                </a:cxn>
                <a:cxn ang="T14">
                  <a:pos x="T8" y="T9"/>
                </a:cxn>
              </a:cxnLst>
              <a:rect l="T15" t="T16" r="T17" b="T18"/>
              <a:pathLst>
                <a:path w="370" h="1321">
                  <a:moveTo>
                    <a:pt x="0" y="146"/>
                  </a:moveTo>
                  <a:lnTo>
                    <a:pt x="0" y="1320"/>
                  </a:lnTo>
                  <a:lnTo>
                    <a:pt x="369" y="1125"/>
                  </a:lnTo>
                  <a:lnTo>
                    <a:pt x="369" y="0"/>
                  </a:lnTo>
                  <a:lnTo>
                    <a:pt x="0" y="146"/>
                  </a:lnTo>
                </a:path>
              </a:pathLst>
            </a:custGeom>
            <a:solidFill>
              <a:srgbClr val="006000"/>
            </a:solidFill>
            <a:ln w="12700" cap="rnd" algn="ctr">
              <a:solidFill>
                <a:srgbClr val="000000"/>
              </a:solidFill>
              <a:round/>
              <a:headEnd/>
              <a:tailEnd/>
            </a:ln>
          </p:spPr>
          <p:txBody>
            <a:bodyPr/>
            <a:lstStyle/>
            <a:p>
              <a:pPr algn="l">
                <a:spcBef>
                  <a:spcPct val="0"/>
                </a:spcBef>
                <a:buClrTx/>
                <a:buSzTx/>
                <a:buFontTx/>
                <a:buNone/>
              </a:pPr>
              <a:endParaRPr lang="en-US" sz="1800">
                <a:solidFill>
                  <a:srgbClr val="000000"/>
                </a:solidFill>
              </a:endParaRPr>
            </a:p>
          </p:txBody>
        </p:sp>
        <p:sp>
          <p:nvSpPr>
            <p:cNvPr id="15379" name="Shape 19474"/>
            <p:cNvSpPr>
              <a:spLocks/>
            </p:cNvSpPr>
            <p:nvPr/>
          </p:nvSpPr>
          <p:spPr bwMode="auto">
            <a:xfrm>
              <a:off x="2577" y="1344"/>
              <a:ext cx="1681" cy="148"/>
            </a:xfrm>
            <a:custGeom>
              <a:avLst/>
              <a:gdLst>
                <a:gd name="T0" fmla="*/ 0 w 1681"/>
                <a:gd name="T1" fmla="*/ 147 h 148"/>
                <a:gd name="T2" fmla="*/ 1304 w 1681"/>
                <a:gd name="T3" fmla="*/ 147 h 148"/>
                <a:gd name="T4" fmla="*/ 1680 w 1681"/>
                <a:gd name="T5" fmla="*/ 0 h 148"/>
                <a:gd name="T6" fmla="*/ 420 w 1681"/>
                <a:gd name="T7" fmla="*/ 0 h 148"/>
                <a:gd name="T8" fmla="*/ 0 w 1681"/>
                <a:gd name="T9" fmla="*/ 147 h 148"/>
                <a:gd name="T10" fmla="*/ 0 60000 65536"/>
                <a:gd name="T11" fmla="*/ 0 60000 65536"/>
                <a:gd name="T12" fmla="*/ 0 60000 65536"/>
                <a:gd name="T13" fmla="*/ 0 60000 65536"/>
                <a:gd name="T14" fmla="*/ 0 60000 65536"/>
                <a:gd name="T15" fmla="*/ 0 w 1681"/>
                <a:gd name="T16" fmla="*/ 0 h 148"/>
                <a:gd name="T17" fmla="*/ 0 w 1681"/>
                <a:gd name="T18" fmla="*/ 0 h 148"/>
              </a:gdLst>
              <a:ahLst/>
              <a:cxnLst>
                <a:cxn ang="T10">
                  <a:pos x="T0" y="T1"/>
                </a:cxn>
                <a:cxn ang="T11">
                  <a:pos x="T2" y="T3"/>
                </a:cxn>
                <a:cxn ang="T12">
                  <a:pos x="T4" y="T5"/>
                </a:cxn>
                <a:cxn ang="T13">
                  <a:pos x="T6" y="T7"/>
                </a:cxn>
                <a:cxn ang="T14">
                  <a:pos x="T8" y="T9"/>
                </a:cxn>
              </a:cxnLst>
              <a:rect l="T15" t="T16" r="T17" b="T18"/>
              <a:pathLst>
                <a:path w="1681" h="148">
                  <a:moveTo>
                    <a:pt x="0" y="147"/>
                  </a:moveTo>
                  <a:lnTo>
                    <a:pt x="1304" y="147"/>
                  </a:lnTo>
                  <a:lnTo>
                    <a:pt x="1680" y="0"/>
                  </a:lnTo>
                  <a:lnTo>
                    <a:pt x="420" y="0"/>
                  </a:lnTo>
                  <a:lnTo>
                    <a:pt x="0" y="147"/>
                  </a:lnTo>
                </a:path>
              </a:pathLst>
            </a:custGeom>
            <a:solidFill>
              <a:srgbClr val="80FF80"/>
            </a:solidFill>
            <a:ln w="12700" cap="rnd" algn="ctr">
              <a:solidFill>
                <a:srgbClr val="000000"/>
              </a:solidFill>
              <a:round/>
              <a:headEnd/>
              <a:tailEnd/>
            </a:ln>
          </p:spPr>
          <p:txBody>
            <a:bodyPr/>
            <a:lstStyle/>
            <a:p>
              <a:pPr algn="l">
                <a:spcBef>
                  <a:spcPct val="0"/>
                </a:spcBef>
                <a:buClrTx/>
                <a:buSzTx/>
                <a:buFontTx/>
                <a:buNone/>
              </a:pPr>
              <a:endParaRPr lang="en-US" sz="1800">
                <a:solidFill>
                  <a:srgbClr val="000000"/>
                </a:solidFill>
              </a:endParaRPr>
            </a:p>
          </p:txBody>
        </p:sp>
      </p:grpSp>
    </p:spTree>
  </p:cSld>
  <p:clrMapOvr>
    <a:masterClrMapping/>
  </p:clrMapOvr>
  <p:transition>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9700"/>
                                        </p:tgtEl>
                                        <p:attrNameLst>
                                          <p:attrName>style.visibility</p:attrName>
                                        </p:attrNameLst>
                                      </p:cBhvr>
                                      <p:to>
                                        <p:strVal val="visible"/>
                                      </p:to>
                                    </p:set>
                                    <p:anim calcmode="lin" valueType="num">
                                      <p:cBhvr>
                                        <p:cTn id="7" dur="500" fill="hold"/>
                                        <p:tgtEl>
                                          <p:spTgt spid="2970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9700"/>
                                        </p:tgtEl>
                                        <p:attrNameLst>
                                          <p:attrName>ppt_y</p:attrName>
                                        </p:attrNameLst>
                                      </p:cBhvr>
                                      <p:tavLst>
                                        <p:tav tm="0">
                                          <p:val>
                                            <p:strVal val="#ppt_y"/>
                                          </p:val>
                                        </p:tav>
                                        <p:tav tm="100000">
                                          <p:val>
                                            <p:strVal val="#ppt_y"/>
                                          </p:val>
                                        </p:tav>
                                      </p:tavLst>
                                    </p:anim>
                                    <p:anim calcmode="lin" valueType="num">
                                      <p:cBhvr>
                                        <p:cTn id="9" dur="500" fill="hold"/>
                                        <p:tgtEl>
                                          <p:spTgt spid="2970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970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9700"/>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nodeType="clickEffect">
                                  <p:stCondLst>
                                    <p:cond delay="0"/>
                                  </p:stCondLst>
                                  <p:childTnLst>
                                    <p:set>
                                      <p:cBhvr>
                                        <p:cTn id="15" dur="1" fill="hold">
                                          <p:stCondLst>
                                            <p:cond delay="0"/>
                                          </p:stCondLst>
                                        </p:cTn>
                                        <p:tgtEl>
                                          <p:spTgt spid="6334"/>
                                        </p:tgtEl>
                                        <p:attrNameLst>
                                          <p:attrName>style.visibility</p:attrName>
                                        </p:attrNameLst>
                                      </p:cBhvr>
                                      <p:to>
                                        <p:strVal val="visible"/>
                                      </p:to>
                                    </p:set>
                                    <p:animEffect transition="in" filter="dissolve">
                                      <p:cBhvr>
                                        <p:cTn id="16" dur="500"/>
                                        <p:tgtEl>
                                          <p:spTgt spid="63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0"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Shape 32769"/>
          <p:cNvSpPr>
            <a:spLocks noGrp="1" noChangeArrowheads="1"/>
          </p:cNvSpPr>
          <p:nvPr>
            <p:ph type="title"/>
          </p:nvPr>
        </p:nvSpPr>
        <p:spPr/>
        <p:txBody>
          <a:bodyPr/>
          <a:lstStyle/>
          <a:p>
            <a:pPr marL="0" indent="0" defTabSz="914400" eaLnBrk="1" hangingPunct="1"/>
            <a:r>
              <a:rPr lang="en-US" smtClean="0"/>
              <a:t>Guidelines for Using </a:t>
            </a:r>
            <a:r>
              <a:rPr lang="en-US" i="1" smtClean="0"/>
              <a:t>Ingratiation</a:t>
            </a:r>
            <a:endParaRPr lang="en-US" smtClean="0"/>
          </a:p>
        </p:txBody>
      </p:sp>
      <p:sp>
        <p:nvSpPr>
          <p:cNvPr id="32771" name="Shape 32770"/>
          <p:cNvSpPr>
            <a:spLocks noGrp="1" noChangeArrowheads="1"/>
          </p:cNvSpPr>
          <p:nvPr>
            <p:ph type="body" idx="1"/>
          </p:nvPr>
        </p:nvSpPr>
        <p:spPr/>
        <p:txBody>
          <a:bodyPr/>
          <a:lstStyle/>
          <a:p>
            <a:pPr marL="234950" indent="-234950" defTabSz="914400" eaLnBrk="1" hangingPunct="1"/>
            <a:r>
              <a:rPr lang="en-US" smtClean="0">
                <a:latin typeface="Times-Roman"/>
              </a:rPr>
              <a:t>Being friendly and giving praise to get the person in a good mood before making a request</a:t>
            </a:r>
            <a:endParaRPr lang="en-US" smtClean="0"/>
          </a:p>
          <a:p>
            <a:pPr marL="568325" lvl="1" indent="-219075" defTabSz="914400" eaLnBrk="1" hangingPunct="1">
              <a:lnSpc>
                <a:spcPct val="110000"/>
              </a:lnSpc>
            </a:pPr>
            <a:r>
              <a:rPr lang="en-US" smtClean="0"/>
              <a:t>Be sensitive to the person’s moods</a:t>
            </a:r>
          </a:p>
          <a:p>
            <a:pPr marL="568325" lvl="1" indent="-219075" defTabSz="914400" eaLnBrk="1" hangingPunct="1">
              <a:lnSpc>
                <a:spcPct val="110000"/>
              </a:lnSpc>
            </a:pPr>
            <a:r>
              <a:rPr lang="en-US" smtClean="0"/>
              <a:t>Complement the person’s past related achievements</a:t>
            </a:r>
          </a:p>
          <a:p>
            <a:pPr marL="568325" lvl="1" indent="-219075" defTabSz="914400" eaLnBrk="1" hangingPunct="1">
              <a:lnSpc>
                <a:spcPct val="110000"/>
              </a:lnSpc>
            </a:pPr>
            <a:r>
              <a:rPr lang="en-US" smtClean="0"/>
              <a:t>State why the person was selected for the task</a:t>
            </a:r>
          </a:p>
          <a:p>
            <a:pPr marL="568325" lvl="1" indent="-219075" defTabSz="914400" eaLnBrk="1" hangingPunct="1">
              <a:lnSpc>
                <a:spcPct val="110000"/>
              </a:lnSpc>
            </a:pPr>
            <a:r>
              <a:rPr lang="en-US" smtClean="0"/>
              <a:t>Acknowledge inconvenience by your request</a:t>
            </a:r>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2770"/>
                                        </p:tgtEl>
                                        <p:attrNameLst>
                                          <p:attrName>style.visibility</p:attrName>
                                        </p:attrNameLst>
                                      </p:cBhvr>
                                      <p:to>
                                        <p:strVal val="visible"/>
                                      </p:to>
                                    </p:set>
                                    <p:anim calcmode="lin" valueType="num">
                                      <p:cBhvr>
                                        <p:cTn id="7" dur="500" fill="hold"/>
                                        <p:tgtEl>
                                          <p:spTgt spid="3277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2770"/>
                                        </p:tgtEl>
                                        <p:attrNameLst>
                                          <p:attrName>ppt_y</p:attrName>
                                        </p:attrNameLst>
                                      </p:cBhvr>
                                      <p:tavLst>
                                        <p:tav tm="0">
                                          <p:val>
                                            <p:strVal val="#ppt_y"/>
                                          </p:val>
                                        </p:tav>
                                        <p:tav tm="100000">
                                          <p:val>
                                            <p:strVal val="#ppt_y"/>
                                          </p:val>
                                        </p:tav>
                                      </p:tavLst>
                                    </p:anim>
                                    <p:anim calcmode="lin" valueType="num">
                                      <p:cBhvr>
                                        <p:cTn id="9" dur="500" fill="hold"/>
                                        <p:tgtEl>
                                          <p:spTgt spid="3277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277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277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2771">
                                            <p:bg/>
                                          </p:spTgt>
                                        </p:tgtEl>
                                        <p:attrNameLst>
                                          <p:attrName>style.visibility</p:attrName>
                                        </p:attrNameLst>
                                      </p:cBhvr>
                                      <p:to>
                                        <p:strVal val="visible"/>
                                      </p:to>
                                    </p:set>
                                    <p:animEffect transition="in" filter="wipe(left)">
                                      <p:cBhvr>
                                        <p:cTn id="16" dur="500"/>
                                        <p:tgtEl>
                                          <p:spTgt spid="32771">
                                            <p:bg/>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32771">
                                            <p:txEl>
                                              <p:pRg st="0" end="0"/>
                                            </p:txEl>
                                          </p:spTgt>
                                        </p:tgtEl>
                                        <p:attrNameLst>
                                          <p:attrName>style.visibility</p:attrName>
                                        </p:attrNameLst>
                                      </p:cBhvr>
                                      <p:to>
                                        <p:strVal val="visible"/>
                                      </p:to>
                                    </p:set>
                                    <p:animEffect transition="in" filter="wipe(left)">
                                      <p:cBhvr>
                                        <p:cTn id="21" dur="500"/>
                                        <p:tgtEl>
                                          <p:spTgt spid="32771">
                                            <p:txEl>
                                              <p:pRg st="0" end="0"/>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2771">
                                            <p:txEl>
                                              <p:pRg st="1" end="1"/>
                                            </p:txEl>
                                          </p:spTgt>
                                        </p:tgtEl>
                                        <p:attrNameLst>
                                          <p:attrName>style.visibility</p:attrName>
                                        </p:attrNameLst>
                                      </p:cBhvr>
                                      <p:to>
                                        <p:strVal val="visible"/>
                                      </p:to>
                                    </p:set>
                                    <p:animEffect transition="in" filter="wipe(left)">
                                      <p:cBhvr>
                                        <p:cTn id="24" dur="500"/>
                                        <p:tgtEl>
                                          <p:spTgt spid="32771">
                                            <p:txEl>
                                              <p:pRg st="1" end="1"/>
                                            </p:txEl>
                                          </p:spTgt>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2771">
                                            <p:txEl>
                                              <p:pRg st="2" end="2"/>
                                            </p:txEl>
                                          </p:spTgt>
                                        </p:tgtEl>
                                        <p:attrNameLst>
                                          <p:attrName>style.visibility</p:attrName>
                                        </p:attrNameLst>
                                      </p:cBhvr>
                                      <p:to>
                                        <p:strVal val="visible"/>
                                      </p:to>
                                    </p:set>
                                    <p:animEffect transition="in" filter="wipe(left)">
                                      <p:cBhvr>
                                        <p:cTn id="27" dur="500"/>
                                        <p:tgtEl>
                                          <p:spTgt spid="32771">
                                            <p:txEl>
                                              <p:pRg st="2" end="2"/>
                                            </p:txEl>
                                          </p:spTgt>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2771">
                                            <p:txEl>
                                              <p:pRg st="3" end="3"/>
                                            </p:txEl>
                                          </p:spTgt>
                                        </p:tgtEl>
                                        <p:attrNameLst>
                                          <p:attrName>style.visibility</p:attrName>
                                        </p:attrNameLst>
                                      </p:cBhvr>
                                      <p:to>
                                        <p:strVal val="visible"/>
                                      </p:to>
                                    </p:set>
                                    <p:animEffect transition="in" filter="wipe(left)">
                                      <p:cBhvr>
                                        <p:cTn id="30" dur="500"/>
                                        <p:tgtEl>
                                          <p:spTgt spid="32771">
                                            <p:txEl>
                                              <p:pRg st="3" end="3"/>
                                            </p:txEl>
                                          </p:spTgt>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32771">
                                            <p:txEl>
                                              <p:pRg st="4" end="4"/>
                                            </p:txEl>
                                          </p:spTgt>
                                        </p:tgtEl>
                                        <p:attrNameLst>
                                          <p:attrName>style.visibility</p:attrName>
                                        </p:attrNameLst>
                                      </p:cBhvr>
                                      <p:to>
                                        <p:strVal val="visible"/>
                                      </p:to>
                                    </p:set>
                                    <p:animEffect transition="in" filter="wipe(left)">
                                      <p:cBhvr>
                                        <p:cTn id="33" dur="500"/>
                                        <p:tgtEl>
                                          <p:spTgt spid="327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nimBg="1"/>
      <p:bldP spid="32771"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Shape 33793"/>
          <p:cNvSpPr>
            <a:spLocks noGrp="1" noChangeArrowheads="1"/>
          </p:cNvSpPr>
          <p:nvPr>
            <p:ph type="title"/>
          </p:nvPr>
        </p:nvSpPr>
        <p:spPr/>
        <p:txBody>
          <a:bodyPr/>
          <a:lstStyle/>
          <a:p>
            <a:pPr marL="0" indent="0" defTabSz="914400" eaLnBrk="1" hangingPunct="1"/>
            <a:r>
              <a:rPr lang="en-US" sz="3600" smtClean="0"/>
              <a:t>Guidelines for Using </a:t>
            </a:r>
            <a:r>
              <a:rPr lang="en-US" sz="3600" i="1" smtClean="0"/>
              <a:t>Rational Persuasion</a:t>
            </a:r>
            <a:endParaRPr lang="en-US" smtClean="0"/>
          </a:p>
        </p:txBody>
      </p:sp>
      <p:sp>
        <p:nvSpPr>
          <p:cNvPr id="33795" name="Shape 33794"/>
          <p:cNvSpPr>
            <a:spLocks noGrp="1" noChangeArrowheads="1"/>
          </p:cNvSpPr>
          <p:nvPr>
            <p:ph type="body" idx="1"/>
          </p:nvPr>
        </p:nvSpPr>
        <p:spPr/>
        <p:txBody>
          <a:bodyPr/>
          <a:lstStyle/>
          <a:p>
            <a:pPr marL="234950" indent="-234950" defTabSz="914400" eaLnBrk="1" hangingPunct="1"/>
            <a:r>
              <a:rPr lang="en-US" smtClean="0">
                <a:latin typeface="Times-Roman"/>
              </a:rPr>
              <a:t>Includes logical arguments with factual evidence</a:t>
            </a:r>
            <a:endParaRPr lang="en-US" smtClean="0"/>
          </a:p>
          <a:p>
            <a:pPr marL="568325" lvl="1" indent="-219075" defTabSz="914400" eaLnBrk="1" hangingPunct="1">
              <a:lnSpc>
                <a:spcPct val="90000"/>
              </a:lnSpc>
            </a:pPr>
            <a:r>
              <a:rPr lang="en-US" smtClean="0"/>
              <a:t>Explain the reason why your objective needs to be met</a:t>
            </a:r>
          </a:p>
          <a:p>
            <a:pPr marL="568325" lvl="1" indent="-219075" defTabSz="914400" eaLnBrk="1" hangingPunct="1">
              <a:lnSpc>
                <a:spcPct val="90000"/>
              </a:lnSpc>
            </a:pPr>
            <a:r>
              <a:rPr lang="en-US" smtClean="0"/>
              <a:t>Explain how the other person will benefit by meeting your objective</a:t>
            </a:r>
          </a:p>
          <a:p>
            <a:pPr marL="568325" lvl="1" indent="-219075" defTabSz="914400" eaLnBrk="1" hangingPunct="1">
              <a:lnSpc>
                <a:spcPct val="90000"/>
              </a:lnSpc>
            </a:pPr>
            <a:r>
              <a:rPr lang="en-US" smtClean="0"/>
              <a:t>Provide evidence that your objective can be met</a:t>
            </a:r>
          </a:p>
          <a:p>
            <a:pPr marL="568325" lvl="1" indent="-219075" defTabSz="914400" eaLnBrk="1" hangingPunct="1">
              <a:lnSpc>
                <a:spcPct val="90000"/>
              </a:lnSpc>
            </a:pPr>
            <a:r>
              <a:rPr lang="en-US" smtClean="0"/>
              <a:t>Explain how potential problems and concerns will be met</a:t>
            </a:r>
          </a:p>
          <a:p>
            <a:pPr marL="568325" lvl="1" indent="-219075" defTabSz="914400" eaLnBrk="1" hangingPunct="1">
              <a:lnSpc>
                <a:spcPct val="90000"/>
              </a:lnSpc>
            </a:pPr>
            <a:r>
              <a:rPr lang="en-US" smtClean="0"/>
              <a:t>Explain why your proposal is better than competing ones </a:t>
            </a:r>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3794"/>
                                        </p:tgtEl>
                                        <p:attrNameLst>
                                          <p:attrName>style.visibility</p:attrName>
                                        </p:attrNameLst>
                                      </p:cBhvr>
                                      <p:to>
                                        <p:strVal val="visible"/>
                                      </p:to>
                                    </p:set>
                                    <p:anim calcmode="lin" valueType="num">
                                      <p:cBhvr>
                                        <p:cTn id="7" dur="500" fill="hold"/>
                                        <p:tgtEl>
                                          <p:spTgt spid="3379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3794"/>
                                        </p:tgtEl>
                                        <p:attrNameLst>
                                          <p:attrName>ppt_y</p:attrName>
                                        </p:attrNameLst>
                                      </p:cBhvr>
                                      <p:tavLst>
                                        <p:tav tm="0">
                                          <p:val>
                                            <p:strVal val="#ppt_y"/>
                                          </p:val>
                                        </p:tav>
                                        <p:tav tm="100000">
                                          <p:val>
                                            <p:strVal val="#ppt_y"/>
                                          </p:val>
                                        </p:tav>
                                      </p:tavLst>
                                    </p:anim>
                                    <p:anim calcmode="lin" valueType="num">
                                      <p:cBhvr>
                                        <p:cTn id="9" dur="500" fill="hold"/>
                                        <p:tgtEl>
                                          <p:spTgt spid="3379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379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379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3795">
                                            <p:bg/>
                                          </p:spTgt>
                                        </p:tgtEl>
                                        <p:attrNameLst>
                                          <p:attrName>style.visibility</p:attrName>
                                        </p:attrNameLst>
                                      </p:cBhvr>
                                      <p:to>
                                        <p:strVal val="visible"/>
                                      </p:to>
                                    </p:set>
                                    <p:animEffect transition="in" filter="wipe(left)">
                                      <p:cBhvr>
                                        <p:cTn id="16" dur="500"/>
                                        <p:tgtEl>
                                          <p:spTgt spid="33795">
                                            <p:bg/>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33795">
                                            <p:txEl>
                                              <p:pRg st="0" end="0"/>
                                            </p:txEl>
                                          </p:spTgt>
                                        </p:tgtEl>
                                        <p:attrNameLst>
                                          <p:attrName>style.visibility</p:attrName>
                                        </p:attrNameLst>
                                      </p:cBhvr>
                                      <p:to>
                                        <p:strVal val="visible"/>
                                      </p:to>
                                    </p:set>
                                    <p:animEffect transition="in" filter="wipe(left)">
                                      <p:cBhvr>
                                        <p:cTn id="21" dur="500"/>
                                        <p:tgtEl>
                                          <p:spTgt spid="33795">
                                            <p:txEl>
                                              <p:pRg st="0" end="0"/>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3795">
                                            <p:txEl>
                                              <p:pRg st="1" end="1"/>
                                            </p:txEl>
                                          </p:spTgt>
                                        </p:tgtEl>
                                        <p:attrNameLst>
                                          <p:attrName>style.visibility</p:attrName>
                                        </p:attrNameLst>
                                      </p:cBhvr>
                                      <p:to>
                                        <p:strVal val="visible"/>
                                      </p:to>
                                    </p:set>
                                    <p:animEffect transition="in" filter="wipe(left)">
                                      <p:cBhvr>
                                        <p:cTn id="24" dur="500"/>
                                        <p:tgtEl>
                                          <p:spTgt spid="33795">
                                            <p:txEl>
                                              <p:pRg st="1" end="1"/>
                                            </p:txEl>
                                          </p:spTgt>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3795">
                                            <p:txEl>
                                              <p:pRg st="2" end="2"/>
                                            </p:txEl>
                                          </p:spTgt>
                                        </p:tgtEl>
                                        <p:attrNameLst>
                                          <p:attrName>style.visibility</p:attrName>
                                        </p:attrNameLst>
                                      </p:cBhvr>
                                      <p:to>
                                        <p:strVal val="visible"/>
                                      </p:to>
                                    </p:set>
                                    <p:animEffect transition="in" filter="wipe(left)">
                                      <p:cBhvr>
                                        <p:cTn id="27" dur="500"/>
                                        <p:tgtEl>
                                          <p:spTgt spid="33795">
                                            <p:txEl>
                                              <p:pRg st="2" end="2"/>
                                            </p:txEl>
                                          </p:spTgt>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3795">
                                            <p:txEl>
                                              <p:pRg st="3" end="3"/>
                                            </p:txEl>
                                          </p:spTgt>
                                        </p:tgtEl>
                                        <p:attrNameLst>
                                          <p:attrName>style.visibility</p:attrName>
                                        </p:attrNameLst>
                                      </p:cBhvr>
                                      <p:to>
                                        <p:strVal val="visible"/>
                                      </p:to>
                                    </p:set>
                                    <p:animEffect transition="in" filter="wipe(left)">
                                      <p:cBhvr>
                                        <p:cTn id="30" dur="500"/>
                                        <p:tgtEl>
                                          <p:spTgt spid="33795">
                                            <p:txEl>
                                              <p:pRg st="3" end="3"/>
                                            </p:txEl>
                                          </p:spTgt>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33795">
                                            <p:txEl>
                                              <p:pRg st="4" end="4"/>
                                            </p:txEl>
                                          </p:spTgt>
                                        </p:tgtEl>
                                        <p:attrNameLst>
                                          <p:attrName>style.visibility</p:attrName>
                                        </p:attrNameLst>
                                      </p:cBhvr>
                                      <p:to>
                                        <p:strVal val="visible"/>
                                      </p:to>
                                    </p:set>
                                    <p:animEffect transition="in" filter="wipe(left)">
                                      <p:cBhvr>
                                        <p:cTn id="33" dur="500"/>
                                        <p:tgtEl>
                                          <p:spTgt spid="33795">
                                            <p:txEl>
                                              <p:pRg st="4" end="4"/>
                                            </p:txEl>
                                          </p:spTgt>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33795">
                                            <p:txEl>
                                              <p:pRg st="5" end="5"/>
                                            </p:txEl>
                                          </p:spTgt>
                                        </p:tgtEl>
                                        <p:attrNameLst>
                                          <p:attrName>style.visibility</p:attrName>
                                        </p:attrNameLst>
                                      </p:cBhvr>
                                      <p:to>
                                        <p:strVal val="visible"/>
                                      </p:to>
                                    </p:set>
                                    <p:animEffect transition="in" filter="wipe(left)">
                                      <p:cBhvr>
                                        <p:cTn id="36" dur="500"/>
                                        <p:tgtEl>
                                          <p:spTgt spid="3379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animBg="1"/>
      <p:bldP spid="33795"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Shape 34817"/>
          <p:cNvSpPr>
            <a:spLocks noGrp="1" noChangeArrowheads="1"/>
          </p:cNvSpPr>
          <p:nvPr>
            <p:ph type="title"/>
          </p:nvPr>
        </p:nvSpPr>
        <p:spPr/>
        <p:txBody>
          <a:bodyPr/>
          <a:lstStyle/>
          <a:p>
            <a:pPr marL="0" indent="0" defTabSz="914400" eaLnBrk="1" hangingPunct="1"/>
            <a:r>
              <a:rPr lang="en-US" sz="3600" smtClean="0"/>
              <a:t>Guidelines for Using </a:t>
            </a:r>
            <a:r>
              <a:rPr lang="en-US" sz="3600" i="1" smtClean="0"/>
              <a:t>Inspirational Appeal</a:t>
            </a:r>
            <a:endParaRPr lang="en-US" smtClean="0"/>
          </a:p>
        </p:txBody>
      </p:sp>
      <p:sp>
        <p:nvSpPr>
          <p:cNvPr id="34819" name="Shape 34818"/>
          <p:cNvSpPr>
            <a:spLocks noGrp="1" noChangeArrowheads="1"/>
          </p:cNvSpPr>
          <p:nvPr>
            <p:ph type="body" idx="1"/>
          </p:nvPr>
        </p:nvSpPr>
        <p:spPr/>
        <p:txBody>
          <a:bodyPr/>
          <a:lstStyle/>
          <a:p>
            <a:pPr marL="234950" indent="-234950" defTabSz="914400" eaLnBrk="1" hangingPunct="1"/>
            <a:r>
              <a:rPr lang="en-US" smtClean="0">
                <a:latin typeface="Times-Roman"/>
              </a:rPr>
              <a:t>Attempts to arouse follower enthusiasm through internalization</a:t>
            </a:r>
            <a:endParaRPr lang="en-US" smtClean="0"/>
          </a:p>
          <a:p>
            <a:pPr marL="568325" lvl="1" indent="-219075" defTabSz="914400" eaLnBrk="1" hangingPunct="1"/>
            <a:r>
              <a:rPr lang="en-US" smtClean="0"/>
              <a:t>Develop emotions and enthusiasm based on the other person’s values</a:t>
            </a:r>
          </a:p>
          <a:p>
            <a:pPr marL="568325" lvl="1" indent="-219075" defTabSz="914400" eaLnBrk="1" hangingPunct="1">
              <a:lnSpc>
                <a:spcPct val="120000"/>
              </a:lnSpc>
            </a:pPr>
            <a:r>
              <a:rPr lang="en-US" smtClean="0"/>
              <a:t>Link the appeal to the person’s self-concept</a:t>
            </a:r>
          </a:p>
          <a:p>
            <a:pPr marL="568325" lvl="1" indent="-219075" defTabSz="914400" eaLnBrk="1" hangingPunct="1">
              <a:lnSpc>
                <a:spcPct val="120000"/>
              </a:lnSpc>
            </a:pPr>
            <a:r>
              <a:rPr lang="en-US" smtClean="0"/>
              <a:t>Link the request to a clear appealing vision</a:t>
            </a:r>
          </a:p>
          <a:p>
            <a:pPr marL="568325" lvl="1" indent="-219075" defTabSz="914400" eaLnBrk="1" hangingPunct="1">
              <a:lnSpc>
                <a:spcPct val="120000"/>
              </a:lnSpc>
            </a:pPr>
            <a:r>
              <a:rPr lang="en-US" smtClean="0"/>
              <a:t>Be positive and optimistic</a:t>
            </a:r>
          </a:p>
          <a:p>
            <a:pPr marL="568325" lvl="1" indent="-219075" defTabSz="914400" eaLnBrk="1" hangingPunct="1">
              <a:lnSpc>
                <a:spcPct val="120000"/>
              </a:lnSpc>
            </a:pPr>
            <a:r>
              <a:rPr lang="en-US" smtClean="0"/>
              <a:t>Use nonverbal communication to bring emotions to the verbal message</a:t>
            </a:r>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4818"/>
                                        </p:tgtEl>
                                        <p:attrNameLst>
                                          <p:attrName>style.visibility</p:attrName>
                                        </p:attrNameLst>
                                      </p:cBhvr>
                                      <p:to>
                                        <p:strVal val="visible"/>
                                      </p:to>
                                    </p:set>
                                    <p:anim calcmode="lin" valueType="num">
                                      <p:cBhvr>
                                        <p:cTn id="7" dur="500" fill="hold"/>
                                        <p:tgtEl>
                                          <p:spTgt spid="3481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4818"/>
                                        </p:tgtEl>
                                        <p:attrNameLst>
                                          <p:attrName>ppt_y</p:attrName>
                                        </p:attrNameLst>
                                      </p:cBhvr>
                                      <p:tavLst>
                                        <p:tav tm="0">
                                          <p:val>
                                            <p:strVal val="#ppt_y"/>
                                          </p:val>
                                        </p:tav>
                                        <p:tav tm="100000">
                                          <p:val>
                                            <p:strVal val="#ppt_y"/>
                                          </p:val>
                                        </p:tav>
                                      </p:tavLst>
                                    </p:anim>
                                    <p:anim calcmode="lin" valueType="num">
                                      <p:cBhvr>
                                        <p:cTn id="9" dur="500" fill="hold"/>
                                        <p:tgtEl>
                                          <p:spTgt spid="3481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48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481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4819">
                                            <p:bg/>
                                          </p:spTgt>
                                        </p:tgtEl>
                                        <p:attrNameLst>
                                          <p:attrName>style.visibility</p:attrName>
                                        </p:attrNameLst>
                                      </p:cBhvr>
                                      <p:to>
                                        <p:strVal val="visible"/>
                                      </p:to>
                                    </p:set>
                                    <p:animEffect transition="in" filter="wipe(left)">
                                      <p:cBhvr>
                                        <p:cTn id="16" dur="500"/>
                                        <p:tgtEl>
                                          <p:spTgt spid="34819">
                                            <p:bg/>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34819">
                                            <p:txEl>
                                              <p:pRg st="0" end="0"/>
                                            </p:txEl>
                                          </p:spTgt>
                                        </p:tgtEl>
                                        <p:attrNameLst>
                                          <p:attrName>style.visibility</p:attrName>
                                        </p:attrNameLst>
                                      </p:cBhvr>
                                      <p:to>
                                        <p:strVal val="visible"/>
                                      </p:to>
                                    </p:set>
                                    <p:animEffect transition="in" filter="wipe(left)">
                                      <p:cBhvr>
                                        <p:cTn id="21" dur="500"/>
                                        <p:tgtEl>
                                          <p:spTgt spid="34819">
                                            <p:txEl>
                                              <p:pRg st="0" end="0"/>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4819">
                                            <p:txEl>
                                              <p:pRg st="1" end="1"/>
                                            </p:txEl>
                                          </p:spTgt>
                                        </p:tgtEl>
                                        <p:attrNameLst>
                                          <p:attrName>style.visibility</p:attrName>
                                        </p:attrNameLst>
                                      </p:cBhvr>
                                      <p:to>
                                        <p:strVal val="visible"/>
                                      </p:to>
                                    </p:set>
                                    <p:animEffect transition="in" filter="wipe(left)">
                                      <p:cBhvr>
                                        <p:cTn id="24" dur="500"/>
                                        <p:tgtEl>
                                          <p:spTgt spid="34819">
                                            <p:txEl>
                                              <p:pRg st="1" end="1"/>
                                            </p:txEl>
                                          </p:spTgt>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4819">
                                            <p:txEl>
                                              <p:pRg st="2" end="2"/>
                                            </p:txEl>
                                          </p:spTgt>
                                        </p:tgtEl>
                                        <p:attrNameLst>
                                          <p:attrName>style.visibility</p:attrName>
                                        </p:attrNameLst>
                                      </p:cBhvr>
                                      <p:to>
                                        <p:strVal val="visible"/>
                                      </p:to>
                                    </p:set>
                                    <p:animEffect transition="in" filter="wipe(left)">
                                      <p:cBhvr>
                                        <p:cTn id="27" dur="500"/>
                                        <p:tgtEl>
                                          <p:spTgt spid="34819">
                                            <p:txEl>
                                              <p:pRg st="2" end="2"/>
                                            </p:txEl>
                                          </p:spTgt>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4819">
                                            <p:txEl>
                                              <p:pRg st="3" end="3"/>
                                            </p:txEl>
                                          </p:spTgt>
                                        </p:tgtEl>
                                        <p:attrNameLst>
                                          <p:attrName>style.visibility</p:attrName>
                                        </p:attrNameLst>
                                      </p:cBhvr>
                                      <p:to>
                                        <p:strVal val="visible"/>
                                      </p:to>
                                    </p:set>
                                    <p:animEffect transition="in" filter="wipe(left)">
                                      <p:cBhvr>
                                        <p:cTn id="30" dur="500"/>
                                        <p:tgtEl>
                                          <p:spTgt spid="34819">
                                            <p:txEl>
                                              <p:pRg st="3" end="3"/>
                                            </p:txEl>
                                          </p:spTgt>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34819">
                                            <p:txEl>
                                              <p:pRg st="4" end="4"/>
                                            </p:txEl>
                                          </p:spTgt>
                                        </p:tgtEl>
                                        <p:attrNameLst>
                                          <p:attrName>style.visibility</p:attrName>
                                        </p:attrNameLst>
                                      </p:cBhvr>
                                      <p:to>
                                        <p:strVal val="visible"/>
                                      </p:to>
                                    </p:set>
                                    <p:animEffect transition="in" filter="wipe(left)">
                                      <p:cBhvr>
                                        <p:cTn id="33" dur="500"/>
                                        <p:tgtEl>
                                          <p:spTgt spid="34819">
                                            <p:txEl>
                                              <p:pRg st="4" end="4"/>
                                            </p:txEl>
                                          </p:spTgt>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34819">
                                            <p:txEl>
                                              <p:pRg st="5" end="5"/>
                                            </p:txEl>
                                          </p:spTgt>
                                        </p:tgtEl>
                                        <p:attrNameLst>
                                          <p:attrName>style.visibility</p:attrName>
                                        </p:attrNameLst>
                                      </p:cBhvr>
                                      <p:to>
                                        <p:strVal val="visible"/>
                                      </p:to>
                                    </p:set>
                                    <p:animEffect transition="in" filter="wipe(left)">
                                      <p:cBhvr>
                                        <p:cTn id="36" dur="500"/>
                                        <p:tgtEl>
                                          <p:spTgt spid="348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animBg="1"/>
      <p:bldP spid="34819"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4" name="Shape 35843"/>
          <p:cNvSpPr>
            <a:spLocks noGrp="1" noChangeArrowheads="1"/>
          </p:cNvSpPr>
          <p:nvPr>
            <p:ph type="title"/>
          </p:nvPr>
        </p:nvSpPr>
        <p:spPr/>
        <p:txBody>
          <a:bodyPr/>
          <a:lstStyle/>
          <a:p>
            <a:pPr marL="0" indent="0" defTabSz="914400" eaLnBrk="1" hangingPunct="1"/>
            <a:r>
              <a:rPr lang="en-US" sz="3800" smtClean="0"/>
              <a:t>Guidelines for Using </a:t>
            </a:r>
            <a:r>
              <a:rPr lang="en-US" sz="3800" i="1" smtClean="0"/>
              <a:t>Personal Appeal</a:t>
            </a:r>
            <a:endParaRPr lang="en-US" smtClean="0"/>
          </a:p>
        </p:txBody>
      </p:sp>
      <p:sp>
        <p:nvSpPr>
          <p:cNvPr id="35845" name="Shape 35844"/>
          <p:cNvSpPr>
            <a:spLocks noGrp="1" noChangeArrowheads="1"/>
          </p:cNvSpPr>
          <p:nvPr>
            <p:ph type="body" idx="1"/>
          </p:nvPr>
        </p:nvSpPr>
        <p:spPr/>
        <p:txBody>
          <a:bodyPr/>
          <a:lstStyle/>
          <a:p>
            <a:pPr marL="234950" indent="-234950" defTabSz="914400" eaLnBrk="1" hangingPunct="1"/>
            <a:r>
              <a:rPr lang="en-US" smtClean="0">
                <a:latin typeface="Times-Roman"/>
              </a:rPr>
              <a:t>Request the person to meet an objective based on loyalty and friendship</a:t>
            </a:r>
            <a:endParaRPr lang="en-US" smtClean="0"/>
          </a:p>
          <a:p>
            <a:pPr marL="568325" lvl="1" indent="-219075" defTabSz="914400" eaLnBrk="1" hangingPunct="1"/>
            <a:r>
              <a:rPr lang="en-US" smtClean="0"/>
              <a:t>Begin by stating that you need a favor and why it is important</a:t>
            </a:r>
          </a:p>
          <a:p>
            <a:pPr marL="908050" lvl="2" indent="-222250" defTabSz="914400" eaLnBrk="1" hangingPunct="1"/>
            <a:r>
              <a:rPr lang="en-US" smtClean="0"/>
              <a:t>Then ask for the favor</a:t>
            </a:r>
          </a:p>
          <a:p>
            <a:pPr marL="568325" lvl="1" indent="-219075" defTabSz="914400" eaLnBrk="1" hangingPunct="1"/>
            <a:r>
              <a:rPr lang="en-US" smtClean="0"/>
              <a:t>Appeal to your friendship</a:t>
            </a:r>
          </a:p>
          <a:p>
            <a:pPr marL="568325" lvl="1" indent="-219075" defTabSz="914400" eaLnBrk="1" hangingPunct="1"/>
            <a:r>
              <a:rPr lang="en-US" smtClean="0"/>
              <a:t>Tell the person that you are counting on him or her</a:t>
            </a:r>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5844"/>
                                        </p:tgtEl>
                                        <p:attrNameLst>
                                          <p:attrName>style.visibility</p:attrName>
                                        </p:attrNameLst>
                                      </p:cBhvr>
                                      <p:to>
                                        <p:strVal val="visible"/>
                                      </p:to>
                                    </p:set>
                                    <p:anim calcmode="lin" valueType="num">
                                      <p:cBhvr>
                                        <p:cTn id="7" dur="500" fill="hold"/>
                                        <p:tgtEl>
                                          <p:spTgt spid="3584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5844"/>
                                        </p:tgtEl>
                                        <p:attrNameLst>
                                          <p:attrName>ppt_y</p:attrName>
                                        </p:attrNameLst>
                                      </p:cBhvr>
                                      <p:tavLst>
                                        <p:tav tm="0">
                                          <p:val>
                                            <p:strVal val="#ppt_y"/>
                                          </p:val>
                                        </p:tav>
                                        <p:tav tm="100000">
                                          <p:val>
                                            <p:strVal val="#ppt_y"/>
                                          </p:val>
                                        </p:tav>
                                      </p:tavLst>
                                    </p:anim>
                                    <p:anim calcmode="lin" valueType="num">
                                      <p:cBhvr>
                                        <p:cTn id="9" dur="500" fill="hold"/>
                                        <p:tgtEl>
                                          <p:spTgt spid="3584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584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584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5845">
                                            <p:bg/>
                                          </p:spTgt>
                                        </p:tgtEl>
                                        <p:attrNameLst>
                                          <p:attrName>style.visibility</p:attrName>
                                        </p:attrNameLst>
                                      </p:cBhvr>
                                      <p:to>
                                        <p:strVal val="visible"/>
                                      </p:to>
                                    </p:set>
                                    <p:animEffect transition="in" filter="wipe(left)">
                                      <p:cBhvr>
                                        <p:cTn id="16" dur="500"/>
                                        <p:tgtEl>
                                          <p:spTgt spid="35845">
                                            <p:bg/>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35845">
                                            <p:txEl>
                                              <p:pRg st="0" end="0"/>
                                            </p:txEl>
                                          </p:spTgt>
                                        </p:tgtEl>
                                        <p:attrNameLst>
                                          <p:attrName>style.visibility</p:attrName>
                                        </p:attrNameLst>
                                      </p:cBhvr>
                                      <p:to>
                                        <p:strVal val="visible"/>
                                      </p:to>
                                    </p:set>
                                    <p:animEffect transition="in" filter="wipe(left)">
                                      <p:cBhvr>
                                        <p:cTn id="21" dur="500"/>
                                        <p:tgtEl>
                                          <p:spTgt spid="35845">
                                            <p:txEl>
                                              <p:pRg st="0" end="0"/>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5845">
                                            <p:txEl>
                                              <p:pRg st="1" end="1"/>
                                            </p:txEl>
                                          </p:spTgt>
                                        </p:tgtEl>
                                        <p:attrNameLst>
                                          <p:attrName>style.visibility</p:attrName>
                                        </p:attrNameLst>
                                      </p:cBhvr>
                                      <p:to>
                                        <p:strVal val="visible"/>
                                      </p:to>
                                    </p:set>
                                    <p:animEffect transition="in" filter="wipe(left)">
                                      <p:cBhvr>
                                        <p:cTn id="24" dur="500"/>
                                        <p:tgtEl>
                                          <p:spTgt spid="35845">
                                            <p:txEl>
                                              <p:pRg st="1" end="1"/>
                                            </p:txEl>
                                          </p:spTgt>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5845">
                                            <p:txEl>
                                              <p:pRg st="2" end="2"/>
                                            </p:txEl>
                                          </p:spTgt>
                                        </p:tgtEl>
                                        <p:attrNameLst>
                                          <p:attrName>style.visibility</p:attrName>
                                        </p:attrNameLst>
                                      </p:cBhvr>
                                      <p:to>
                                        <p:strVal val="visible"/>
                                      </p:to>
                                    </p:set>
                                    <p:animEffect transition="in" filter="wipe(left)">
                                      <p:cBhvr>
                                        <p:cTn id="27" dur="500"/>
                                        <p:tgtEl>
                                          <p:spTgt spid="35845">
                                            <p:txEl>
                                              <p:pRg st="2" end="2"/>
                                            </p:txEl>
                                          </p:spTgt>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5845">
                                            <p:txEl>
                                              <p:pRg st="3" end="3"/>
                                            </p:txEl>
                                          </p:spTgt>
                                        </p:tgtEl>
                                        <p:attrNameLst>
                                          <p:attrName>style.visibility</p:attrName>
                                        </p:attrNameLst>
                                      </p:cBhvr>
                                      <p:to>
                                        <p:strVal val="visible"/>
                                      </p:to>
                                    </p:set>
                                    <p:animEffect transition="in" filter="wipe(left)">
                                      <p:cBhvr>
                                        <p:cTn id="30" dur="500"/>
                                        <p:tgtEl>
                                          <p:spTgt spid="35845">
                                            <p:txEl>
                                              <p:pRg st="3" end="3"/>
                                            </p:txEl>
                                          </p:spTgt>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35845">
                                            <p:txEl>
                                              <p:pRg st="4" end="4"/>
                                            </p:txEl>
                                          </p:spTgt>
                                        </p:tgtEl>
                                        <p:attrNameLst>
                                          <p:attrName>style.visibility</p:attrName>
                                        </p:attrNameLst>
                                      </p:cBhvr>
                                      <p:to>
                                        <p:strVal val="visible"/>
                                      </p:to>
                                    </p:set>
                                    <p:animEffect transition="in" filter="wipe(left)">
                                      <p:cBhvr>
                                        <p:cTn id="33" dur="500"/>
                                        <p:tgtEl>
                                          <p:spTgt spid="3584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4" grpId="0" animBg="1"/>
      <p:bldP spid="35845"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Shape 36865"/>
          <p:cNvSpPr>
            <a:spLocks noGrp="1" noChangeArrowheads="1"/>
          </p:cNvSpPr>
          <p:nvPr>
            <p:ph type="title"/>
          </p:nvPr>
        </p:nvSpPr>
        <p:spPr/>
        <p:txBody>
          <a:bodyPr/>
          <a:lstStyle/>
          <a:p>
            <a:pPr marL="0" indent="0" defTabSz="914400" eaLnBrk="1" hangingPunct="1"/>
            <a:r>
              <a:rPr lang="en-US" sz="4000" smtClean="0"/>
              <a:t>Guidelines for Using </a:t>
            </a:r>
            <a:r>
              <a:rPr lang="en-US" sz="4000" i="1" smtClean="0"/>
              <a:t>Legitimization</a:t>
            </a:r>
            <a:endParaRPr lang="en-US" smtClean="0"/>
          </a:p>
        </p:txBody>
      </p:sp>
      <p:sp>
        <p:nvSpPr>
          <p:cNvPr id="36867" name="Shape 36866"/>
          <p:cNvSpPr>
            <a:spLocks noGrp="1" noChangeArrowheads="1"/>
          </p:cNvSpPr>
          <p:nvPr>
            <p:ph type="body" idx="1"/>
          </p:nvPr>
        </p:nvSpPr>
        <p:spPr/>
        <p:txBody>
          <a:bodyPr/>
          <a:lstStyle/>
          <a:p>
            <a:pPr marL="234950" indent="-234950" defTabSz="914400" eaLnBrk="1" hangingPunct="1"/>
            <a:r>
              <a:rPr lang="en-US" smtClean="0">
                <a:latin typeface="Times-Roman"/>
              </a:rPr>
              <a:t>Relying on organizational authority</a:t>
            </a:r>
            <a:endParaRPr lang="en-US" smtClean="0"/>
          </a:p>
          <a:p>
            <a:pPr marL="568325" lvl="1" indent="-219075" defTabSz="914400" eaLnBrk="1" hangingPunct="1"/>
            <a:r>
              <a:rPr lang="en-US" smtClean="0"/>
              <a:t>Refer to organizational policies, procedures, rules, and other documentation</a:t>
            </a:r>
          </a:p>
          <a:p>
            <a:pPr marL="568325" lvl="1" indent="-219075" defTabSz="914400" eaLnBrk="1" hangingPunct="1">
              <a:lnSpc>
                <a:spcPct val="130000"/>
              </a:lnSpc>
            </a:pPr>
            <a:r>
              <a:rPr lang="en-US" smtClean="0"/>
              <a:t>Refer to written documents</a:t>
            </a:r>
          </a:p>
          <a:p>
            <a:pPr marL="568325" lvl="1" indent="-219075" defTabSz="914400" eaLnBrk="1" hangingPunct="1">
              <a:lnSpc>
                <a:spcPct val="130000"/>
              </a:lnSpc>
            </a:pPr>
            <a:r>
              <a:rPr lang="en-US" smtClean="0"/>
              <a:t>Refer to precedent</a:t>
            </a:r>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6866"/>
                                        </p:tgtEl>
                                        <p:attrNameLst>
                                          <p:attrName>style.visibility</p:attrName>
                                        </p:attrNameLst>
                                      </p:cBhvr>
                                      <p:to>
                                        <p:strVal val="visible"/>
                                      </p:to>
                                    </p:set>
                                    <p:anim calcmode="lin" valueType="num">
                                      <p:cBhvr>
                                        <p:cTn id="7" dur="500" fill="hold"/>
                                        <p:tgtEl>
                                          <p:spTgt spid="3686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6866"/>
                                        </p:tgtEl>
                                        <p:attrNameLst>
                                          <p:attrName>ppt_y</p:attrName>
                                        </p:attrNameLst>
                                      </p:cBhvr>
                                      <p:tavLst>
                                        <p:tav tm="0">
                                          <p:val>
                                            <p:strVal val="#ppt_y"/>
                                          </p:val>
                                        </p:tav>
                                        <p:tav tm="100000">
                                          <p:val>
                                            <p:strVal val="#ppt_y"/>
                                          </p:val>
                                        </p:tav>
                                      </p:tavLst>
                                    </p:anim>
                                    <p:anim calcmode="lin" valueType="num">
                                      <p:cBhvr>
                                        <p:cTn id="9" dur="500" fill="hold"/>
                                        <p:tgtEl>
                                          <p:spTgt spid="3686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686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686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6867">
                                            <p:bg/>
                                          </p:spTgt>
                                        </p:tgtEl>
                                        <p:attrNameLst>
                                          <p:attrName>style.visibility</p:attrName>
                                        </p:attrNameLst>
                                      </p:cBhvr>
                                      <p:to>
                                        <p:strVal val="visible"/>
                                      </p:to>
                                    </p:set>
                                    <p:animEffect transition="in" filter="wipe(left)">
                                      <p:cBhvr>
                                        <p:cTn id="16" dur="500"/>
                                        <p:tgtEl>
                                          <p:spTgt spid="36867">
                                            <p:bg/>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36867">
                                            <p:txEl>
                                              <p:pRg st="0" end="0"/>
                                            </p:txEl>
                                          </p:spTgt>
                                        </p:tgtEl>
                                        <p:attrNameLst>
                                          <p:attrName>style.visibility</p:attrName>
                                        </p:attrNameLst>
                                      </p:cBhvr>
                                      <p:to>
                                        <p:strVal val="visible"/>
                                      </p:to>
                                    </p:set>
                                    <p:animEffect transition="in" filter="wipe(left)">
                                      <p:cBhvr>
                                        <p:cTn id="21" dur="500"/>
                                        <p:tgtEl>
                                          <p:spTgt spid="36867">
                                            <p:txEl>
                                              <p:pRg st="0" end="0"/>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6867">
                                            <p:txEl>
                                              <p:pRg st="1" end="1"/>
                                            </p:txEl>
                                          </p:spTgt>
                                        </p:tgtEl>
                                        <p:attrNameLst>
                                          <p:attrName>style.visibility</p:attrName>
                                        </p:attrNameLst>
                                      </p:cBhvr>
                                      <p:to>
                                        <p:strVal val="visible"/>
                                      </p:to>
                                    </p:set>
                                    <p:animEffect transition="in" filter="wipe(left)">
                                      <p:cBhvr>
                                        <p:cTn id="24" dur="500"/>
                                        <p:tgtEl>
                                          <p:spTgt spid="36867">
                                            <p:txEl>
                                              <p:pRg st="1" end="1"/>
                                            </p:txEl>
                                          </p:spTgt>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6867">
                                            <p:txEl>
                                              <p:pRg st="2" end="2"/>
                                            </p:txEl>
                                          </p:spTgt>
                                        </p:tgtEl>
                                        <p:attrNameLst>
                                          <p:attrName>style.visibility</p:attrName>
                                        </p:attrNameLst>
                                      </p:cBhvr>
                                      <p:to>
                                        <p:strVal val="visible"/>
                                      </p:to>
                                    </p:set>
                                    <p:animEffect transition="in" filter="wipe(left)">
                                      <p:cBhvr>
                                        <p:cTn id="27" dur="500"/>
                                        <p:tgtEl>
                                          <p:spTgt spid="36867">
                                            <p:txEl>
                                              <p:pRg st="2" end="2"/>
                                            </p:txEl>
                                          </p:spTgt>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6867">
                                            <p:txEl>
                                              <p:pRg st="3" end="3"/>
                                            </p:txEl>
                                          </p:spTgt>
                                        </p:tgtEl>
                                        <p:attrNameLst>
                                          <p:attrName>style.visibility</p:attrName>
                                        </p:attrNameLst>
                                      </p:cBhvr>
                                      <p:to>
                                        <p:strVal val="visible"/>
                                      </p:to>
                                    </p:set>
                                    <p:animEffect transition="in" filter="wipe(left)">
                                      <p:cBhvr>
                                        <p:cTn id="30" dur="500"/>
                                        <p:tgtEl>
                                          <p:spTgt spid="3686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animBg="1"/>
      <p:bldP spid="36867"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Shape 37889"/>
          <p:cNvSpPr>
            <a:spLocks noGrp="1" noChangeArrowheads="1"/>
          </p:cNvSpPr>
          <p:nvPr>
            <p:ph type="title"/>
          </p:nvPr>
        </p:nvSpPr>
        <p:spPr/>
        <p:txBody>
          <a:bodyPr/>
          <a:lstStyle/>
          <a:p>
            <a:pPr marL="0" indent="0" defTabSz="914400" eaLnBrk="1" hangingPunct="1"/>
            <a:r>
              <a:rPr lang="en-US" smtClean="0"/>
              <a:t>Organizational Politics</a:t>
            </a:r>
          </a:p>
        </p:txBody>
      </p:sp>
      <p:sp>
        <p:nvSpPr>
          <p:cNvPr id="37891" name="Shape 37890"/>
          <p:cNvSpPr>
            <a:spLocks noGrp="1" noChangeArrowheads="1"/>
          </p:cNvSpPr>
          <p:nvPr>
            <p:ph type="body" idx="1"/>
          </p:nvPr>
        </p:nvSpPr>
        <p:spPr/>
        <p:txBody>
          <a:bodyPr/>
          <a:lstStyle/>
          <a:p>
            <a:pPr marL="234950" indent="-234950" defTabSz="914400" eaLnBrk="1" hangingPunct="1"/>
            <a:r>
              <a:rPr lang="en-US" b="1" smtClean="0"/>
              <a:t>Politics –</a:t>
            </a:r>
            <a:r>
              <a:rPr lang="en-US" smtClean="0"/>
              <a:t> the process of gaining and using power</a:t>
            </a:r>
          </a:p>
          <a:p>
            <a:pPr marL="568325" lvl="1" indent="-219075" defTabSz="914400" eaLnBrk="1" hangingPunct="1"/>
            <a:r>
              <a:rPr lang="en-US" smtClean="0"/>
              <a:t>The network of interactions by which power is </a:t>
            </a:r>
            <a:r>
              <a:rPr lang="en-US" i="1" smtClean="0"/>
              <a:t>acquired</a:t>
            </a:r>
            <a:r>
              <a:rPr lang="en-US" smtClean="0"/>
              <a:t>, </a:t>
            </a:r>
            <a:r>
              <a:rPr lang="en-US" i="1" smtClean="0"/>
              <a:t>transferred</a:t>
            </a:r>
            <a:r>
              <a:rPr lang="en-US" smtClean="0"/>
              <a:t>, and </a:t>
            </a:r>
            <a:r>
              <a:rPr lang="en-US" i="1" smtClean="0"/>
              <a:t>exercised</a:t>
            </a:r>
            <a:r>
              <a:rPr lang="en-US" smtClean="0"/>
              <a:t> upon others</a:t>
            </a:r>
          </a:p>
          <a:p>
            <a:pPr marL="234950" indent="-234950" defTabSz="914400" eaLnBrk="1" hangingPunct="1"/>
            <a:r>
              <a:rPr lang="en-US" smtClean="0">
                <a:latin typeface="Times-Roman"/>
              </a:rPr>
              <a:t>Like power, politics often has a negative connotation due to people who abuse political power</a:t>
            </a:r>
          </a:p>
          <a:p>
            <a:pPr marL="568325" lvl="1" indent="-219075" defTabSz="914400" eaLnBrk="1" hangingPunct="1"/>
            <a:r>
              <a:rPr lang="en-US" smtClean="0">
                <a:latin typeface="Times-Roman"/>
              </a:rPr>
              <a:t>The amount and importance of politics varies from organization to organization</a:t>
            </a:r>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7890"/>
                                        </p:tgtEl>
                                        <p:attrNameLst>
                                          <p:attrName>style.visibility</p:attrName>
                                        </p:attrNameLst>
                                      </p:cBhvr>
                                      <p:to>
                                        <p:strVal val="visible"/>
                                      </p:to>
                                    </p:set>
                                    <p:anim calcmode="lin" valueType="num">
                                      <p:cBhvr>
                                        <p:cTn id="7" dur="500" fill="hold"/>
                                        <p:tgtEl>
                                          <p:spTgt spid="3789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7890"/>
                                        </p:tgtEl>
                                        <p:attrNameLst>
                                          <p:attrName>ppt_y</p:attrName>
                                        </p:attrNameLst>
                                      </p:cBhvr>
                                      <p:tavLst>
                                        <p:tav tm="0">
                                          <p:val>
                                            <p:strVal val="#ppt_y"/>
                                          </p:val>
                                        </p:tav>
                                        <p:tav tm="100000">
                                          <p:val>
                                            <p:strVal val="#ppt_y"/>
                                          </p:val>
                                        </p:tav>
                                      </p:tavLst>
                                    </p:anim>
                                    <p:anim calcmode="lin" valueType="num">
                                      <p:cBhvr>
                                        <p:cTn id="9" dur="500" fill="hold"/>
                                        <p:tgtEl>
                                          <p:spTgt spid="3789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789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789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7891">
                                            <p:bg/>
                                          </p:spTgt>
                                        </p:tgtEl>
                                        <p:attrNameLst>
                                          <p:attrName>style.visibility</p:attrName>
                                        </p:attrNameLst>
                                      </p:cBhvr>
                                      <p:to>
                                        <p:strVal val="visible"/>
                                      </p:to>
                                    </p:set>
                                    <p:animEffect transition="in" filter="wipe(left)">
                                      <p:cBhvr>
                                        <p:cTn id="16" dur="500"/>
                                        <p:tgtEl>
                                          <p:spTgt spid="37891">
                                            <p:bg/>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37891">
                                            <p:txEl>
                                              <p:pRg st="0" end="0"/>
                                            </p:txEl>
                                          </p:spTgt>
                                        </p:tgtEl>
                                        <p:attrNameLst>
                                          <p:attrName>style.visibility</p:attrName>
                                        </p:attrNameLst>
                                      </p:cBhvr>
                                      <p:to>
                                        <p:strVal val="visible"/>
                                      </p:to>
                                    </p:set>
                                    <p:animEffect transition="in" filter="wipe(left)">
                                      <p:cBhvr>
                                        <p:cTn id="21" dur="500"/>
                                        <p:tgtEl>
                                          <p:spTgt spid="37891">
                                            <p:txEl>
                                              <p:pRg st="0" end="0"/>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7891">
                                            <p:txEl>
                                              <p:pRg st="1" end="1"/>
                                            </p:txEl>
                                          </p:spTgt>
                                        </p:tgtEl>
                                        <p:attrNameLst>
                                          <p:attrName>style.visibility</p:attrName>
                                        </p:attrNameLst>
                                      </p:cBhvr>
                                      <p:to>
                                        <p:strVal val="visible"/>
                                      </p:to>
                                    </p:set>
                                    <p:animEffect transition="in" filter="wipe(left)">
                                      <p:cBhvr>
                                        <p:cTn id="24" dur="500"/>
                                        <p:tgtEl>
                                          <p:spTgt spid="37891">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37891">
                                            <p:txEl>
                                              <p:pRg st="2" end="2"/>
                                            </p:txEl>
                                          </p:spTgt>
                                        </p:tgtEl>
                                        <p:attrNameLst>
                                          <p:attrName>style.visibility</p:attrName>
                                        </p:attrNameLst>
                                      </p:cBhvr>
                                      <p:to>
                                        <p:strVal val="visible"/>
                                      </p:to>
                                    </p:set>
                                    <p:animEffect transition="in" filter="wipe(left)">
                                      <p:cBhvr>
                                        <p:cTn id="29" dur="500"/>
                                        <p:tgtEl>
                                          <p:spTgt spid="37891">
                                            <p:txEl>
                                              <p:pRg st="2" end="2"/>
                                            </p:txEl>
                                          </p:spTgt>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37891">
                                            <p:txEl>
                                              <p:pRg st="3" end="3"/>
                                            </p:txEl>
                                          </p:spTgt>
                                        </p:tgtEl>
                                        <p:attrNameLst>
                                          <p:attrName>style.visibility</p:attrName>
                                        </p:attrNameLst>
                                      </p:cBhvr>
                                      <p:to>
                                        <p:strVal val="visible"/>
                                      </p:to>
                                    </p:set>
                                    <p:animEffect transition="in" filter="wipe(left)">
                                      <p:cBhvr>
                                        <p:cTn id="32" dur="500"/>
                                        <p:tgtEl>
                                          <p:spTgt spid="3789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animBg="1"/>
      <p:bldP spid="37891"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Shape 37889"/>
          <p:cNvSpPr>
            <a:spLocks noGrp="1" noChangeArrowheads="1"/>
          </p:cNvSpPr>
          <p:nvPr>
            <p:ph type="title"/>
          </p:nvPr>
        </p:nvSpPr>
        <p:spPr/>
        <p:txBody>
          <a:bodyPr/>
          <a:lstStyle/>
          <a:p>
            <a:pPr marL="0" indent="0" defTabSz="914400" eaLnBrk="1" hangingPunct="1"/>
            <a:r>
              <a:rPr lang="en-US" smtClean="0"/>
              <a:t>Political Behavior</a:t>
            </a:r>
          </a:p>
        </p:txBody>
      </p:sp>
      <p:sp>
        <p:nvSpPr>
          <p:cNvPr id="37891" name="Shape 37890"/>
          <p:cNvSpPr>
            <a:spLocks noGrp="1" noChangeArrowheads="1"/>
          </p:cNvSpPr>
          <p:nvPr>
            <p:ph type="body" idx="1"/>
          </p:nvPr>
        </p:nvSpPr>
        <p:spPr/>
        <p:txBody>
          <a:bodyPr/>
          <a:lstStyle/>
          <a:p>
            <a:pPr marL="234950" indent="-234950" defTabSz="914400" eaLnBrk="1" hangingPunct="1"/>
            <a:r>
              <a:rPr lang="en-US" smtClean="0">
                <a:latin typeface="Times-Roman"/>
              </a:rPr>
              <a:t>Three primary political behaviors:</a:t>
            </a:r>
            <a:endParaRPr lang="en-US" smtClean="0"/>
          </a:p>
          <a:p>
            <a:pPr marL="568325" lvl="1" indent="-219075" defTabSz="914400" eaLnBrk="1" hangingPunct="1"/>
            <a:r>
              <a:rPr lang="en-US" b="1" smtClean="0">
                <a:latin typeface="Times-Roman"/>
              </a:rPr>
              <a:t>Networking - </a:t>
            </a:r>
            <a:r>
              <a:rPr lang="en-US" smtClean="0">
                <a:latin typeface="Times-Roman"/>
              </a:rPr>
              <a:t>process of developing relationship alliances with key people for the purpose of politicking</a:t>
            </a:r>
          </a:p>
          <a:p>
            <a:pPr marL="568325" lvl="1" indent="-219075" defTabSz="914400" eaLnBrk="1" hangingPunct="1"/>
            <a:r>
              <a:rPr lang="en-US" b="1" smtClean="0"/>
              <a:t>Reciprocity – </a:t>
            </a:r>
            <a:r>
              <a:rPr lang="en-US" smtClean="0"/>
              <a:t>involves:</a:t>
            </a:r>
          </a:p>
          <a:p>
            <a:pPr marL="908050" lvl="2" indent="-222250" defTabSz="914400" eaLnBrk="1" hangingPunct="1"/>
            <a:r>
              <a:rPr lang="en-US" smtClean="0"/>
              <a:t>creating obligations and debts,</a:t>
            </a:r>
          </a:p>
          <a:p>
            <a:pPr marL="908050" lvl="2" indent="-222250" defTabSz="914400" eaLnBrk="1" hangingPunct="1"/>
            <a:r>
              <a:rPr lang="en-US" smtClean="0"/>
              <a:t>developing alliances, and</a:t>
            </a:r>
          </a:p>
          <a:p>
            <a:pPr marL="908050" lvl="2" indent="-222250" defTabSz="914400" eaLnBrk="1" hangingPunct="1"/>
            <a:r>
              <a:rPr lang="en-US" smtClean="0"/>
              <a:t>using them to accomplish objectives</a:t>
            </a:r>
            <a:endParaRPr lang="en-US" b="1" smtClean="0"/>
          </a:p>
          <a:p>
            <a:pPr marL="568325" lvl="1" indent="-219075" defTabSz="914400" eaLnBrk="1" hangingPunct="1"/>
            <a:r>
              <a:rPr lang="en-US" b="1" smtClean="0">
                <a:latin typeface="Univers-CondensedBold"/>
              </a:rPr>
              <a:t>Coalition Building – </a:t>
            </a:r>
            <a:r>
              <a:rPr lang="en-US" smtClean="0">
                <a:latin typeface="Times-Roman"/>
              </a:rPr>
              <a:t>a coalition is a network of alliances that help you achieve a specific objective</a:t>
            </a:r>
            <a:endParaRPr lang="en-US" b="1" smtClean="0"/>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7890"/>
                                        </p:tgtEl>
                                        <p:attrNameLst>
                                          <p:attrName>style.visibility</p:attrName>
                                        </p:attrNameLst>
                                      </p:cBhvr>
                                      <p:to>
                                        <p:strVal val="visible"/>
                                      </p:to>
                                    </p:set>
                                    <p:anim calcmode="lin" valueType="num">
                                      <p:cBhvr>
                                        <p:cTn id="7" dur="500" fill="hold"/>
                                        <p:tgtEl>
                                          <p:spTgt spid="3789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7890"/>
                                        </p:tgtEl>
                                        <p:attrNameLst>
                                          <p:attrName>ppt_y</p:attrName>
                                        </p:attrNameLst>
                                      </p:cBhvr>
                                      <p:tavLst>
                                        <p:tav tm="0">
                                          <p:val>
                                            <p:strVal val="#ppt_y"/>
                                          </p:val>
                                        </p:tav>
                                        <p:tav tm="100000">
                                          <p:val>
                                            <p:strVal val="#ppt_y"/>
                                          </p:val>
                                        </p:tav>
                                      </p:tavLst>
                                    </p:anim>
                                    <p:anim calcmode="lin" valueType="num">
                                      <p:cBhvr>
                                        <p:cTn id="9" dur="500" fill="hold"/>
                                        <p:tgtEl>
                                          <p:spTgt spid="3789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789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789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7891">
                                            <p:bg/>
                                          </p:spTgt>
                                        </p:tgtEl>
                                        <p:attrNameLst>
                                          <p:attrName>style.visibility</p:attrName>
                                        </p:attrNameLst>
                                      </p:cBhvr>
                                      <p:to>
                                        <p:strVal val="visible"/>
                                      </p:to>
                                    </p:set>
                                    <p:animEffect transition="in" filter="wipe(left)">
                                      <p:cBhvr>
                                        <p:cTn id="16" dur="500"/>
                                        <p:tgtEl>
                                          <p:spTgt spid="37891">
                                            <p:bg/>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37891">
                                            <p:txEl>
                                              <p:pRg st="0" end="0"/>
                                            </p:txEl>
                                          </p:spTgt>
                                        </p:tgtEl>
                                        <p:attrNameLst>
                                          <p:attrName>style.visibility</p:attrName>
                                        </p:attrNameLst>
                                      </p:cBhvr>
                                      <p:to>
                                        <p:strVal val="visible"/>
                                      </p:to>
                                    </p:set>
                                    <p:animEffect transition="in" filter="wipe(left)">
                                      <p:cBhvr>
                                        <p:cTn id="21" dur="500"/>
                                        <p:tgtEl>
                                          <p:spTgt spid="37891">
                                            <p:txEl>
                                              <p:pRg st="0" end="0"/>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7891">
                                            <p:txEl>
                                              <p:pRg st="1" end="1"/>
                                            </p:txEl>
                                          </p:spTgt>
                                        </p:tgtEl>
                                        <p:attrNameLst>
                                          <p:attrName>style.visibility</p:attrName>
                                        </p:attrNameLst>
                                      </p:cBhvr>
                                      <p:to>
                                        <p:strVal val="visible"/>
                                      </p:to>
                                    </p:set>
                                    <p:animEffect transition="in" filter="wipe(left)">
                                      <p:cBhvr>
                                        <p:cTn id="24" dur="500"/>
                                        <p:tgtEl>
                                          <p:spTgt spid="37891">
                                            <p:txEl>
                                              <p:pRg st="1" end="1"/>
                                            </p:txEl>
                                          </p:spTgt>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7891">
                                            <p:txEl>
                                              <p:pRg st="2" end="2"/>
                                            </p:txEl>
                                          </p:spTgt>
                                        </p:tgtEl>
                                        <p:attrNameLst>
                                          <p:attrName>style.visibility</p:attrName>
                                        </p:attrNameLst>
                                      </p:cBhvr>
                                      <p:to>
                                        <p:strVal val="visible"/>
                                      </p:to>
                                    </p:set>
                                    <p:animEffect transition="in" filter="wipe(left)">
                                      <p:cBhvr>
                                        <p:cTn id="27" dur="500"/>
                                        <p:tgtEl>
                                          <p:spTgt spid="37891">
                                            <p:txEl>
                                              <p:pRg st="2" end="2"/>
                                            </p:txEl>
                                          </p:spTgt>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7891">
                                            <p:txEl>
                                              <p:pRg st="3" end="3"/>
                                            </p:txEl>
                                          </p:spTgt>
                                        </p:tgtEl>
                                        <p:attrNameLst>
                                          <p:attrName>style.visibility</p:attrName>
                                        </p:attrNameLst>
                                      </p:cBhvr>
                                      <p:to>
                                        <p:strVal val="visible"/>
                                      </p:to>
                                    </p:set>
                                    <p:animEffect transition="in" filter="wipe(left)">
                                      <p:cBhvr>
                                        <p:cTn id="30" dur="500"/>
                                        <p:tgtEl>
                                          <p:spTgt spid="37891">
                                            <p:txEl>
                                              <p:pRg st="3" end="3"/>
                                            </p:txEl>
                                          </p:spTgt>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37891">
                                            <p:txEl>
                                              <p:pRg st="4" end="4"/>
                                            </p:txEl>
                                          </p:spTgt>
                                        </p:tgtEl>
                                        <p:attrNameLst>
                                          <p:attrName>style.visibility</p:attrName>
                                        </p:attrNameLst>
                                      </p:cBhvr>
                                      <p:to>
                                        <p:strVal val="visible"/>
                                      </p:to>
                                    </p:set>
                                    <p:animEffect transition="in" filter="wipe(left)">
                                      <p:cBhvr>
                                        <p:cTn id="33" dur="500"/>
                                        <p:tgtEl>
                                          <p:spTgt spid="37891">
                                            <p:txEl>
                                              <p:pRg st="4" end="4"/>
                                            </p:txEl>
                                          </p:spTgt>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37891">
                                            <p:txEl>
                                              <p:pRg st="5" end="5"/>
                                            </p:txEl>
                                          </p:spTgt>
                                        </p:tgtEl>
                                        <p:attrNameLst>
                                          <p:attrName>style.visibility</p:attrName>
                                        </p:attrNameLst>
                                      </p:cBhvr>
                                      <p:to>
                                        <p:strVal val="visible"/>
                                      </p:to>
                                    </p:set>
                                    <p:animEffect transition="in" filter="wipe(left)">
                                      <p:cBhvr>
                                        <p:cTn id="36" dur="500"/>
                                        <p:tgtEl>
                                          <p:spTgt spid="37891">
                                            <p:txEl>
                                              <p:pRg st="5" end="5"/>
                                            </p:txEl>
                                          </p:spTgt>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37891">
                                            <p:txEl>
                                              <p:pRg st="6" end="6"/>
                                            </p:txEl>
                                          </p:spTgt>
                                        </p:tgtEl>
                                        <p:attrNameLst>
                                          <p:attrName>style.visibility</p:attrName>
                                        </p:attrNameLst>
                                      </p:cBhvr>
                                      <p:to>
                                        <p:strVal val="visible"/>
                                      </p:to>
                                    </p:set>
                                    <p:animEffect transition="in" filter="wipe(left)">
                                      <p:cBhvr>
                                        <p:cTn id="39" dur="500"/>
                                        <p:tgtEl>
                                          <p:spTgt spid="3789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animBg="1"/>
      <p:bldP spid="37891" grpId="0" build="p"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Shape 38913"/>
          <p:cNvSpPr>
            <a:spLocks noGrp="1" noChangeArrowheads="1"/>
          </p:cNvSpPr>
          <p:nvPr>
            <p:ph type="title"/>
          </p:nvPr>
        </p:nvSpPr>
        <p:spPr/>
        <p:txBody>
          <a:bodyPr/>
          <a:lstStyle/>
          <a:p>
            <a:pPr marL="0" indent="0" defTabSz="914400" eaLnBrk="1" hangingPunct="1"/>
            <a:r>
              <a:rPr lang="en-US" smtClean="0"/>
              <a:t>Business Ethics</a:t>
            </a:r>
          </a:p>
        </p:txBody>
      </p:sp>
      <p:sp>
        <p:nvSpPr>
          <p:cNvPr id="38915" name="Shape 38914"/>
          <p:cNvSpPr>
            <a:spLocks noGrp="1" noChangeArrowheads="1"/>
          </p:cNvSpPr>
          <p:nvPr>
            <p:ph type="body" sz="half" idx="1"/>
          </p:nvPr>
        </p:nvSpPr>
        <p:spPr>
          <a:solidFill>
            <a:schemeClr val="bg1">
              <a:alpha val="89000"/>
            </a:schemeClr>
          </a:solidFill>
          <a:ln cap="flat" algn="ctr">
            <a:solidFill>
              <a:schemeClr val="bg1"/>
            </a:solidFill>
            <a:headEnd type="none" w="med" len="med"/>
            <a:tailEnd type="none" w="med" len="med"/>
          </a:ln>
        </p:spPr>
        <p:txBody>
          <a:bodyPr/>
          <a:lstStyle/>
          <a:p>
            <a:pPr marL="234950" indent="-234950" algn="ctr" defTabSz="914400" eaLnBrk="1" hangingPunct="1">
              <a:buFont typeface="Wingdings" pitchFamily="2" charset="2"/>
              <a:buNone/>
            </a:pPr>
            <a:r>
              <a:rPr lang="en-US" b="1" smtClean="0"/>
              <a:t>Type I Ethics</a:t>
            </a:r>
            <a:endParaRPr lang="en-US" smtClean="0"/>
          </a:p>
          <a:p>
            <a:pPr marL="234950" indent="-234950" defTabSz="914400" eaLnBrk="1" hangingPunct="1"/>
            <a:r>
              <a:rPr lang="en-US" smtClean="0"/>
              <a:t>Behavior that is:</a:t>
            </a:r>
          </a:p>
          <a:p>
            <a:pPr marL="568325" lvl="1" indent="-219075" defTabSz="914400" eaLnBrk="1" hangingPunct="1"/>
            <a:r>
              <a:rPr lang="en-US" sz="2800" smtClean="0"/>
              <a:t>considered wrong by authorities</a:t>
            </a:r>
          </a:p>
          <a:p>
            <a:pPr marL="568325" lvl="1" indent="-219075" defTabSz="914400" eaLnBrk="1" hangingPunct="1"/>
            <a:r>
              <a:rPr lang="en-US" sz="2800" smtClean="0"/>
              <a:t>yet not accepted by others as unethical</a:t>
            </a:r>
          </a:p>
        </p:txBody>
      </p:sp>
      <p:sp>
        <p:nvSpPr>
          <p:cNvPr id="38916" name="Shape 38915"/>
          <p:cNvSpPr>
            <a:spLocks noGrp="1" noChangeArrowheads="1"/>
          </p:cNvSpPr>
          <p:nvPr>
            <p:ph type="body" sz="half" idx="2"/>
          </p:nvPr>
        </p:nvSpPr>
        <p:spPr>
          <a:solidFill>
            <a:schemeClr val="bg1">
              <a:alpha val="89000"/>
            </a:schemeClr>
          </a:solidFill>
          <a:ln cap="flat" algn="ctr">
            <a:solidFill>
              <a:schemeClr val="bg1"/>
            </a:solidFill>
            <a:headEnd type="none" w="med" len="med"/>
            <a:tailEnd type="none" w="med" len="med"/>
          </a:ln>
        </p:spPr>
        <p:txBody>
          <a:bodyPr/>
          <a:lstStyle/>
          <a:p>
            <a:pPr marL="234950" indent="-234950" algn="ctr" defTabSz="914400" eaLnBrk="1" hangingPunct="1">
              <a:buFont typeface="Wingdings" pitchFamily="2" charset="2"/>
              <a:buNone/>
            </a:pPr>
            <a:r>
              <a:rPr lang="en-US" b="1" smtClean="0"/>
              <a:t>Type II Ethics</a:t>
            </a:r>
            <a:endParaRPr lang="en-US" smtClean="0"/>
          </a:p>
          <a:p>
            <a:pPr marL="234950" indent="-234950" defTabSz="914400" eaLnBrk="1" hangingPunct="1"/>
            <a:r>
              <a:rPr lang="en-US" smtClean="0"/>
              <a:t>Behavior that is:</a:t>
            </a:r>
          </a:p>
          <a:p>
            <a:pPr marL="568325" lvl="1" indent="-219075" defTabSz="914400" eaLnBrk="1" hangingPunct="1"/>
            <a:r>
              <a:rPr lang="en-US" sz="2800" smtClean="0"/>
              <a:t>considered wrong by authorities and the individual,</a:t>
            </a:r>
          </a:p>
          <a:p>
            <a:pPr marL="568325" lvl="1" indent="-219075" defTabSz="914400" eaLnBrk="1" hangingPunct="1"/>
            <a:r>
              <a:rPr lang="en-US" sz="2800" smtClean="0"/>
              <a:t>yet conducted anyway</a:t>
            </a:r>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8914"/>
                                        </p:tgtEl>
                                        <p:attrNameLst>
                                          <p:attrName>style.visibility</p:attrName>
                                        </p:attrNameLst>
                                      </p:cBhvr>
                                      <p:to>
                                        <p:strVal val="visible"/>
                                      </p:to>
                                    </p:set>
                                    <p:anim calcmode="lin" valueType="num">
                                      <p:cBhvr>
                                        <p:cTn id="7" dur="500" fill="hold"/>
                                        <p:tgtEl>
                                          <p:spTgt spid="3891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8914"/>
                                        </p:tgtEl>
                                        <p:attrNameLst>
                                          <p:attrName>ppt_y</p:attrName>
                                        </p:attrNameLst>
                                      </p:cBhvr>
                                      <p:tavLst>
                                        <p:tav tm="0">
                                          <p:val>
                                            <p:strVal val="#ppt_y"/>
                                          </p:val>
                                        </p:tav>
                                        <p:tav tm="100000">
                                          <p:val>
                                            <p:strVal val="#ppt_y"/>
                                          </p:val>
                                        </p:tav>
                                      </p:tavLst>
                                    </p:anim>
                                    <p:anim calcmode="lin" valueType="num">
                                      <p:cBhvr>
                                        <p:cTn id="9" dur="500" fill="hold"/>
                                        <p:tgtEl>
                                          <p:spTgt spid="3891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891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891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8915">
                                            <p:bg/>
                                          </p:spTgt>
                                        </p:tgtEl>
                                        <p:attrNameLst>
                                          <p:attrName>style.visibility</p:attrName>
                                        </p:attrNameLst>
                                      </p:cBhvr>
                                      <p:to>
                                        <p:strVal val="visible"/>
                                      </p:to>
                                    </p:set>
                                    <p:animEffect transition="in" filter="wipe(left)">
                                      <p:cBhvr>
                                        <p:cTn id="16" dur="500"/>
                                        <p:tgtEl>
                                          <p:spTgt spid="38915">
                                            <p:bg/>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38915">
                                            <p:txEl>
                                              <p:pRg st="0" end="0"/>
                                            </p:txEl>
                                          </p:spTgt>
                                        </p:tgtEl>
                                        <p:attrNameLst>
                                          <p:attrName>style.visibility</p:attrName>
                                        </p:attrNameLst>
                                      </p:cBhvr>
                                      <p:to>
                                        <p:strVal val="visible"/>
                                      </p:to>
                                    </p:set>
                                    <p:animEffect transition="in" filter="wipe(left)">
                                      <p:cBhvr>
                                        <p:cTn id="21" dur="500"/>
                                        <p:tgtEl>
                                          <p:spTgt spid="38915">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38915">
                                            <p:txEl>
                                              <p:pRg st="1" end="1"/>
                                            </p:txEl>
                                          </p:spTgt>
                                        </p:tgtEl>
                                        <p:attrNameLst>
                                          <p:attrName>style.visibility</p:attrName>
                                        </p:attrNameLst>
                                      </p:cBhvr>
                                      <p:to>
                                        <p:strVal val="visible"/>
                                      </p:to>
                                    </p:set>
                                    <p:animEffect transition="in" filter="wipe(left)">
                                      <p:cBhvr>
                                        <p:cTn id="26" dur="500"/>
                                        <p:tgtEl>
                                          <p:spTgt spid="38915">
                                            <p:txEl>
                                              <p:pRg st="1" end="1"/>
                                            </p:txEl>
                                          </p:spTgt>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38915">
                                            <p:txEl>
                                              <p:pRg st="2" end="2"/>
                                            </p:txEl>
                                          </p:spTgt>
                                        </p:tgtEl>
                                        <p:attrNameLst>
                                          <p:attrName>style.visibility</p:attrName>
                                        </p:attrNameLst>
                                      </p:cBhvr>
                                      <p:to>
                                        <p:strVal val="visible"/>
                                      </p:to>
                                    </p:set>
                                    <p:animEffect transition="in" filter="wipe(left)">
                                      <p:cBhvr>
                                        <p:cTn id="29" dur="500"/>
                                        <p:tgtEl>
                                          <p:spTgt spid="38915">
                                            <p:txEl>
                                              <p:pRg st="2" end="2"/>
                                            </p:txEl>
                                          </p:spTgt>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38915">
                                            <p:txEl>
                                              <p:pRg st="3" end="3"/>
                                            </p:txEl>
                                          </p:spTgt>
                                        </p:tgtEl>
                                        <p:attrNameLst>
                                          <p:attrName>style.visibility</p:attrName>
                                        </p:attrNameLst>
                                      </p:cBhvr>
                                      <p:to>
                                        <p:strVal val="visible"/>
                                      </p:to>
                                    </p:set>
                                    <p:animEffect transition="in" filter="wipe(left)">
                                      <p:cBhvr>
                                        <p:cTn id="32" dur="500"/>
                                        <p:tgtEl>
                                          <p:spTgt spid="38915">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8916">
                                            <p:bg/>
                                          </p:spTgt>
                                        </p:tgtEl>
                                        <p:attrNameLst>
                                          <p:attrName>style.visibility</p:attrName>
                                        </p:attrNameLst>
                                      </p:cBhvr>
                                      <p:to>
                                        <p:strVal val="visible"/>
                                      </p:to>
                                    </p:set>
                                    <p:animEffect transition="in" filter="wipe(left)">
                                      <p:cBhvr>
                                        <p:cTn id="37" dur="500"/>
                                        <p:tgtEl>
                                          <p:spTgt spid="38916">
                                            <p:bg/>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8916">
                                            <p:txEl>
                                              <p:pRg st="0" end="0"/>
                                            </p:txEl>
                                          </p:spTgt>
                                        </p:tgtEl>
                                        <p:attrNameLst>
                                          <p:attrName>style.visibility</p:attrName>
                                        </p:attrNameLst>
                                      </p:cBhvr>
                                      <p:to>
                                        <p:strVal val="visible"/>
                                      </p:to>
                                    </p:set>
                                    <p:animEffect transition="in" filter="wipe(left)">
                                      <p:cBhvr>
                                        <p:cTn id="42" dur="500"/>
                                        <p:tgtEl>
                                          <p:spTgt spid="38916">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38916">
                                            <p:txEl>
                                              <p:pRg st="1" end="1"/>
                                            </p:txEl>
                                          </p:spTgt>
                                        </p:tgtEl>
                                        <p:attrNameLst>
                                          <p:attrName>style.visibility</p:attrName>
                                        </p:attrNameLst>
                                      </p:cBhvr>
                                      <p:to>
                                        <p:strVal val="visible"/>
                                      </p:to>
                                    </p:set>
                                    <p:animEffect transition="in" filter="wipe(left)">
                                      <p:cBhvr>
                                        <p:cTn id="47" dur="500"/>
                                        <p:tgtEl>
                                          <p:spTgt spid="38916">
                                            <p:txEl>
                                              <p:pRg st="1" end="1"/>
                                            </p:txEl>
                                          </p:spTgt>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38916">
                                            <p:txEl>
                                              <p:pRg st="2" end="2"/>
                                            </p:txEl>
                                          </p:spTgt>
                                        </p:tgtEl>
                                        <p:attrNameLst>
                                          <p:attrName>style.visibility</p:attrName>
                                        </p:attrNameLst>
                                      </p:cBhvr>
                                      <p:to>
                                        <p:strVal val="visible"/>
                                      </p:to>
                                    </p:set>
                                    <p:animEffect transition="in" filter="wipe(left)">
                                      <p:cBhvr>
                                        <p:cTn id="50" dur="500"/>
                                        <p:tgtEl>
                                          <p:spTgt spid="38916">
                                            <p:txEl>
                                              <p:pRg st="2" end="2"/>
                                            </p:txEl>
                                          </p:spTgt>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8916">
                                            <p:txEl>
                                              <p:pRg st="3" end="3"/>
                                            </p:txEl>
                                          </p:spTgt>
                                        </p:tgtEl>
                                        <p:attrNameLst>
                                          <p:attrName>style.visibility</p:attrName>
                                        </p:attrNameLst>
                                      </p:cBhvr>
                                      <p:to>
                                        <p:strVal val="visible"/>
                                      </p:to>
                                    </p:set>
                                    <p:animEffect transition="in" filter="wipe(left)">
                                      <p:cBhvr>
                                        <p:cTn id="53" dur="500"/>
                                        <p:tgtEl>
                                          <p:spTgt spid="3891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animBg="1"/>
      <p:bldP spid="38915" grpId="0" build="p" animBg="1"/>
      <p:bldP spid="38916" grpId="0" build="p"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Shape 39937"/>
          <p:cNvSpPr>
            <a:spLocks noGrp="1" noChangeArrowheads="1"/>
          </p:cNvSpPr>
          <p:nvPr>
            <p:ph type="title"/>
          </p:nvPr>
        </p:nvSpPr>
        <p:spPr/>
        <p:txBody>
          <a:bodyPr/>
          <a:lstStyle/>
          <a:p>
            <a:pPr marL="0" indent="0" defTabSz="914400" eaLnBrk="1" hangingPunct="1"/>
            <a:r>
              <a:rPr lang="en-US" smtClean="0"/>
              <a:t>Ethical and Unethical Politics</a:t>
            </a:r>
          </a:p>
        </p:txBody>
      </p:sp>
      <p:sp>
        <p:nvSpPr>
          <p:cNvPr id="39939" name="Shape 39938"/>
          <p:cNvSpPr>
            <a:spLocks noGrp="1" noChangeArrowheads="1"/>
          </p:cNvSpPr>
          <p:nvPr>
            <p:ph type="body" sz="half" idx="1"/>
          </p:nvPr>
        </p:nvSpPr>
        <p:spPr>
          <a:solidFill>
            <a:schemeClr val="bg1">
              <a:alpha val="89000"/>
            </a:schemeClr>
          </a:solidFill>
          <a:ln cap="flat" algn="ctr">
            <a:solidFill>
              <a:schemeClr val="bg1"/>
            </a:solidFill>
            <a:headEnd type="none" w="med" len="med"/>
            <a:tailEnd type="none" w="med" len="med"/>
          </a:ln>
        </p:spPr>
        <p:txBody>
          <a:bodyPr/>
          <a:lstStyle/>
          <a:p>
            <a:pPr marL="234950" indent="-234950" algn="ctr" defTabSz="914400" eaLnBrk="1" hangingPunct="1">
              <a:buFont typeface="Wingdings" pitchFamily="2" charset="2"/>
              <a:buNone/>
            </a:pPr>
            <a:r>
              <a:rPr lang="en-US" b="1" smtClean="0"/>
              <a:t>Ethical Politics</a:t>
            </a:r>
            <a:endParaRPr lang="en-US" smtClean="0"/>
          </a:p>
          <a:p>
            <a:pPr marL="234950" indent="-234950" defTabSz="914400" eaLnBrk="1" hangingPunct="1"/>
            <a:r>
              <a:rPr lang="en-US" sz="2400" smtClean="0"/>
              <a:t>Behavior that benefits both the individual and the organization</a:t>
            </a:r>
          </a:p>
          <a:p>
            <a:pPr marL="234950" indent="-234950" defTabSz="914400" eaLnBrk="1" hangingPunct="1"/>
            <a:r>
              <a:rPr lang="en-US" sz="2400" smtClean="0"/>
              <a:t>Creates a win-win situation</a:t>
            </a:r>
          </a:p>
          <a:p>
            <a:pPr marL="568325" lvl="1" indent="-219075" defTabSz="914400" eaLnBrk="1" hangingPunct="1"/>
            <a:r>
              <a:rPr lang="en-US" smtClean="0"/>
              <a:t>Meeting the goal of human relations</a:t>
            </a:r>
          </a:p>
          <a:p>
            <a:pPr marL="234950" indent="-234950" defTabSz="914400" eaLnBrk="1" hangingPunct="1"/>
            <a:r>
              <a:rPr lang="en-US" sz="2400" i="1" smtClean="0"/>
              <a:t>Stakeholders</a:t>
            </a:r>
            <a:r>
              <a:rPr lang="en-US" sz="2400" smtClean="0"/>
              <a:t> approach to ethics</a:t>
            </a:r>
          </a:p>
          <a:p>
            <a:pPr marL="568325" lvl="1" indent="-219075" defTabSz="914400" eaLnBrk="1" hangingPunct="1"/>
            <a:r>
              <a:rPr lang="en-US" smtClean="0"/>
              <a:t>When dealing with people outside the firm</a:t>
            </a:r>
          </a:p>
        </p:txBody>
      </p:sp>
      <p:sp>
        <p:nvSpPr>
          <p:cNvPr id="39940" name="Shape 39939"/>
          <p:cNvSpPr>
            <a:spLocks noGrp="1" noChangeArrowheads="1"/>
          </p:cNvSpPr>
          <p:nvPr>
            <p:ph type="body" sz="half" idx="2"/>
          </p:nvPr>
        </p:nvSpPr>
        <p:spPr>
          <a:solidFill>
            <a:schemeClr val="bg1">
              <a:alpha val="89000"/>
            </a:schemeClr>
          </a:solidFill>
          <a:ln cap="flat" algn="ctr">
            <a:solidFill>
              <a:schemeClr val="bg1"/>
            </a:solidFill>
            <a:headEnd type="none" w="med" len="med"/>
            <a:tailEnd type="none" w="med" len="med"/>
          </a:ln>
        </p:spPr>
        <p:txBody>
          <a:bodyPr/>
          <a:lstStyle/>
          <a:p>
            <a:pPr marL="234950" indent="-234950" algn="ctr" defTabSz="914400" eaLnBrk="1" hangingPunct="1">
              <a:buFont typeface="Wingdings" pitchFamily="2" charset="2"/>
              <a:buNone/>
            </a:pPr>
            <a:r>
              <a:rPr lang="en-US" b="1" smtClean="0"/>
              <a:t>Unethical Politics</a:t>
            </a:r>
            <a:endParaRPr lang="en-US" smtClean="0"/>
          </a:p>
          <a:p>
            <a:pPr marL="234950" indent="-234950" defTabSz="914400" eaLnBrk="1" hangingPunct="1"/>
            <a:r>
              <a:rPr lang="en-US" sz="2400" smtClean="0"/>
              <a:t>Behavior that benefits the individual and hurts the organization</a:t>
            </a:r>
          </a:p>
          <a:p>
            <a:pPr marL="234950" indent="-234950" defTabSz="914400" eaLnBrk="1" hangingPunct="1"/>
            <a:r>
              <a:rPr lang="en-US" sz="2400" smtClean="0"/>
              <a:t>Creates a win-lose situation</a:t>
            </a:r>
          </a:p>
          <a:p>
            <a:pPr marL="234950" indent="-234950" defTabSz="914400" eaLnBrk="1" hangingPunct="1"/>
            <a:r>
              <a:rPr lang="en-US" sz="2400" smtClean="0"/>
              <a:t>Includes management behavior that helps the organization, but hurts the individual</a:t>
            </a:r>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9938"/>
                                        </p:tgtEl>
                                        <p:attrNameLst>
                                          <p:attrName>style.visibility</p:attrName>
                                        </p:attrNameLst>
                                      </p:cBhvr>
                                      <p:to>
                                        <p:strVal val="visible"/>
                                      </p:to>
                                    </p:set>
                                    <p:anim calcmode="lin" valueType="num">
                                      <p:cBhvr>
                                        <p:cTn id="7" dur="500" fill="hold"/>
                                        <p:tgtEl>
                                          <p:spTgt spid="3993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9938"/>
                                        </p:tgtEl>
                                        <p:attrNameLst>
                                          <p:attrName>ppt_y</p:attrName>
                                        </p:attrNameLst>
                                      </p:cBhvr>
                                      <p:tavLst>
                                        <p:tav tm="0">
                                          <p:val>
                                            <p:strVal val="#ppt_y"/>
                                          </p:val>
                                        </p:tav>
                                        <p:tav tm="100000">
                                          <p:val>
                                            <p:strVal val="#ppt_y"/>
                                          </p:val>
                                        </p:tav>
                                      </p:tavLst>
                                    </p:anim>
                                    <p:anim calcmode="lin" valueType="num">
                                      <p:cBhvr>
                                        <p:cTn id="9" dur="500" fill="hold"/>
                                        <p:tgtEl>
                                          <p:spTgt spid="3993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993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993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9939">
                                            <p:bg/>
                                          </p:spTgt>
                                        </p:tgtEl>
                                        <p:attrNameLst>
                                          <p:attrName>style.visibility</p:attrName>
                                        </p:attrNameLst>
                                      </p:cBhvr>
                                      <p:to>
                                        <p:strVal val="visible"/>
                                      </p:to>
                                    </p:set>
                                    <p:animEffect transition="in" filter="wipe(left)">
                                      <p:cBhvr>
                                        <p:cTn id="16" dur="500"/>
                                        <p:tgtEl>
                                          <p:spTgt spid="39939">
                                            <p:bg/>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39939">
                                            <p:txEl>
                                              <p:pRg st="0" end="0"/>
                                            </p:txEl>
                                          </p:spTgt>
                                        </p:tgtEl>
                                        <p:attrNameLst>
                                          <p:attrName>style.visibility</p:attrName>
                                        </p:attrNameLst>
                                      </p:cBhvr>
                                      <p:to>
                                        <p:strVal val="visible"/>
                                      </p:to>
                                    </p:set>
                                    <p:animEffect transition="in" filter="wipe(left)">
                                      <p:cBhvr>
                                        <p:cTn id="21" dur="500"/>
                                        <p:tgtEl>
                                          <p:spTgt spid="39939">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39939">
                                            <p:txEl>
                                              <p:pRg st="1" end="1"/>
                                            </p:txEl>
                                          </p:spTgt>
                                        </p:tgtEl>
                                        <p:attrNameLst>
                                          <p:attrName>style.visibility</p:attrName>
                                        </p:attrNameLst>
                                      </p:cBhvr>
                                      <p:to>
                                        <p:strVal val="visible"/>
                                      </p:to>
                                    </p:set>
                                    <p:animEffect transition="in" filter="wipe(left)">
                                      <p:cBhvr>
                                        <p:cTn id="26" dur="500"/>
                                        <p:tgtEl>
                                          <p:spTgt spid="39939">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39939">
                                            <p:txEl>
                                              <p:pRg st="2" end="2"/>
                                            </p:txEl>
                                          </p:spTgt>
                                        </p:tgtEl>
                                        <p:attrNameLst>
                                          <p:attrName>style.visibility</p:attrName>
                                        </p:attrNameLst>
                                      </p:cBhvr>
                                      <p:to>
                                        <p:strVal val="visible"/>
                                      </p:to>
                                    </p:set>
                                    <p:animEffect transition="in" filter="wipe(left)">
                                      <p:cBhvr>
                                        <p:cTn id="31" dur="500"/>
                                        <p:tgtEl>
                                          <p:spTgt spid="39939">
                                            <p:txEl>
                                              <p:pRg st="2" end="2"/>
                                            </p:txEl>
                                          </p:spTgt>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39939">
                                            <p:txEl>
                                              <p:pRg st="3" end="3"/>
                                            </p:txEl>
                                          </p:spTgt>
                                        </p:tgtEl>
                                        <p:attrNameLst>
                                          <p:attrName>style.visibility</p:attrName>
                                        </p:attrNameLst>
                                      </p:cBhvr>
                                      <p:to>
                                        <p:strVal val="visible"/>
                                      </p:to>
                                    </p:set>
                                    <p:animEffect transition="in" filter="wipe(left)">
                                      <p:cBhvr>
                                        <p:cTn id="34" dur="500"/>
                                        <p:tgtEl>
                                          <p:spTgt spid="39939">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39939">
                                            <p:txEl>
                                              <p:pRg st="4" end="4"/>
                                            </p:txEl>
                                          </p:spTgt>
                                        </p:tgtEl>
                                        <p:attrNameLst>
                                          <p:attrName>style.visibility</p:attrName>
                                        </p:attrNameLst>
                                      </p:cBhvr>
                                      <p:to>
                                        <p:strVal val="visible"/>
                                      </p:to>
                                    </p:set>
                                    <p:animEffect transition="in" filter="wipe(left)">
                                      <p:cBhvr>
                                        <p:cTn id="39" dur="500"/>
                                        <p:tgtEl>
                                          <p:spTgt spid="39939">
                                            <p:txEl>
                                              <p:pRg st="4" end="4"/>
                                            </p:txEl>
                                          </p:spTgt>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39939">
                                            <p:txEl>
                                              <p:pRg st="5" end="5"/>
                                            </p:txEl>
                                          </p:spTgt>
                                        </p:tgtEl>
                                        <p:attrNameLst>
                                          <p:attrName>style.visibility</p:attrName>
                                        </p:attrNameLst>
                                      </p:cBhvr>
                                      <p:to>
                                        <p:strVal val="visible"/>
                                      </p:to>
                                    </p:set>
                                    <p:animEffect transition="in" filter="wipe(left)">
                                      <p:cBhvr>
                                        <p:cTn id="42" dur="500"/>
                                        <p:tgtEl>
                                          <p:spTgt spid="39939">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39940">
                                            <p:bg/>
                                          </p:spTgt>
                                        </p:tgtEl>
                                        <p:attrNameLst>
                                          <p:attrName>style.visibility</p:attrName>
                                        </p:attrNameLst>
                                      </p:cBhvr>
                                      <p:to>
                                        <p:strVal val="visible"/>
                                      </p:to>
                                    </p:set>
                                    <p:animEffect transition="in" filter="wipe(left)">
                                      <p:cBhvr>
                                        <p:cTn id="47" dur="500"/>
                                        <p:tgtEl>
                                          <p:spTgt spid="39940">
                                            <p:bg/>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39940">
                                            <p:txEl>
                                              <p:pRg st="0" end="0"/>
                                            </p:txEl>
                                          </p:spTgt>
                                        </p:tgtEl>
                                        <p:attrNameLst>
                                          <p:attrName>style.visibility</p:attrName>
                                        </p:attrNameLst>
                                      </p:cBhvr>
                                      <p:to>
                                        <p:strVal val="visible"/>
                                      </p:to>
                                    </p:set>
                                    <p:animEffect transition="in" filter="wipe(left)">
                                      <p:cBhvr>
                                        <p:cTn id="52" dur="500"/>
                                        <p:tgtEl>
                                          <p:spTgt spid="39940">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39940">
                                            <p:txEl>
                                              <p:pRg st="1" end="1"/>
                                            </p:txEl>
                                          </p:spTgt>
                                        </p:tgtEl>
                                        <p:attrNameLst>
                                          <p:attrName>style.visibility</p:attrName>
                                        </p:attrNameLst>
                                      </p:cBhvr>
                                      <p:to>
                                        <p:strVal val="visible"/>
                                      </p:to>
                                    </p:set>
                                    <p:animEffect transition="in" filter="wipe(left)">
                                      <p:cBhvr>
                                        <p:cTn id="57" dur="500"/>
                                        <p:tgtEl>
                                          <p:spTgt spid="39940">
                                            <p:txEl>
                                              <p:pRg st="1" end="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39940">
                                            <p:txEl>
                                              <p:pRg st="2" end="2"/>
                                            </p:txEl>
                                          </p:spTgt>
                                        </p:tgtEl>
                                        <p:attrNameLst>
                                          <p:attrName>style.visibility</p:attrName>
                                        </p:attrNameLst>
                                      </p:cBhvr>
                                      <p:to>
                                        <p:strVal val="visible"/>
                                      </p:to>
                                    </p:set>
                                    <p:animEffect transition="in" filter="wipe(left)">
                                      <p:cBhvr>
                                        <p:cTn id="62" dur="500"/>
                                        <p:tgtEl>
                                          <p:spTgt spid="39940">
                                            <p:txEl>
                                              <p:pRg st="2" end="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39940">
                                            <p:txEl>
                                              <p:pRg st="3" end="3"/>
                                            </p:txEl>
                                          </p:spTgt>
                                        </p:tgtEl>
                                        <p:attrNameLst>
                                          <p:attrName>style.visibility</p:attrName>
                                        </p:attrNameLst>
                                      </p:cBhvr>
                                      <p:to>
                                        <p:strVal val="visible"/>
                                      </p:to>
                                    </p:set>
                                    <p:animEffect transition="in" filter="wipe(left)">
                                      <p:cBhvr>
                                        <p:cTn id="67" dur="500"/>
                                        <p:tgtEl>
                                          <p:spTgt spid="3994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animBg="1"/>
      <p:bldP spid="39939" grpId="0" build="p" animBg="1"/>
      <p:bldP spid="39940" grpId="0" build="p"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Shape 40961"/>
          <p:cNvSpPr>
            <a:spLocks noGrp="1" noChangeArrowheads="1"/>
          </p:cNvSpPr>
          <p:nvPr>
            <p:ph type="title"/>
          </p:nvPr>
        </p:nvSpPr>
        <p:spPr/>
        <p:txBody>
          <a:bodyPr/>
          <a:lstStyle/>
          <a:p>
            <a:pPr marL="0" indent="0" defTabSz="914400" eaLnBrk="1" hangingPunct="1"/>
            <a:r>
              <a:rPr lang="en-US" smtClean="0"/>
              <a:t>Codes of Ethics</a:t>
            </a:r>
          </a:p>
        </p:txBody>
      </p:sp>
      <p:sp>
        <p:nvSpPr>
          <p:cNvPr id="40963" name="Shape 40962"/>
          <p:cNvSpPr>
            <a:spLocks noGrp="1" noChangeArrowheads="1"/>
          </p:cNvSpPr>
          <p:nvPr>
            <p:ph type="body" idx="1"/>
          </p:nvPr>
        </p:nvSpPr>
        <p:spPr/>
        <p:txBody>
          <a:bodyPr/>
          <a:lstStyle/>
          <a:p>
            <a:pPr marL="234950" indent="-234950" defTabSz="914400" eaLnBrk="1" hangingPunct="1"/>
            <a:r>
              <a:rPr lang="en-US" smtClean="0"/>
              <a:t>Establish guidelines that clearly describe ethical and unethical behavior</a:t>
            </a:r>
          </a:p>
          <a:p>
            <a:pPr marL="234950" indent="-234950" defTabSz="914400" eaLnBrk="1" hangingPunct="1"/>
            <a:r>
              <a:rPr lang="en-US" smtClean="0"/>
              <a:t>Most organizations consider ethics codes to be important</a:t>
            </a:r>
          </a:p>
          <a:p>
            <a:pPr marL="234950" indent="-234950" defTabSz="914400" eaLnBrk="1" hangingPunct="1"/>
            <a:r>
              <a:rPr lang="en-US" smtClean="0"/>
              <a:t>To be ethically successful, organizations must:</a:t>
            </a:r>
          </a:p>
          <a:p>
            <a:pPr marL="568325" lvl="1" indent="-219075" defTabSz="914400" eaLnBrk="1" hangingPunct="1"/>
            <a:r>
              <a:rPr lang="en-US" smtClean="0">
                <a:latin typeface="Arial Narrow" pitchFamily="34" charset="0"/>
              </a:rPr>
              <a:t>audit the ethical behavior of employees</a:t>
            </a:r>
          </a:p>
          <a:p>
            <a:pPr marL="568325" lvl="1" indent="-219075" defTabSz="914400" eaLnBrk="1" hangingPunct="1"/>
            <a:r>
              <a:rPr lang="en-US" smtClean="0">
                <a:latin typeface="Arial Narrow" pitchFamily="34" charset="0"/>
              </a:rPr>
              <a:t>confront and discipline employees who are unethical</a:t>
            </a:r>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40962"/>
                                        </p:tgtEl>
                                        <p:attrNameLst>
                                          <p:attrName>style.visibility</p:attrName>
                                        </p:attrNameLst>
                                      </p:cBhvr>
                                      <p:to>
                                        <p:strVal val="visible"/>
                                      </p:to>
                                    </p:set>
                                    <p:anim calcmode="lin" valueType="num">
                                      <p:cBhvr>
                                        <p:cTn id="7" dur="500" fill="hold"/>
                                        <p:tgtEl>
                                          <p:spTgt spid="4096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0962"/>
                                        </p:tgtEl>
                                        <p:attrNameLst>
                                          <p:attrName>ppt_y</p:attrName>
                                        </p:attrNameLst>
                                      </p:cBhvr>
                                      <p:tavLst>
                                        <p:tav tm="0">
                                          <p:val>
                                            <p:strVal val="#ppt_y"/>
                                          </p:val>
                                        </p:tav>
                                        <p:tav tm="100000">
                                          <p:val>
                                            <p:strVal val="#ppt_y"/>
                                          </p:val>
                                        </p:tav>
                                      </p:tavLst>
                                    </p:anim>
                                    <p:anim calcmode="lin" valueType="num">
                                      <p:cBhvr>
                                        <p:cTn id="9" dur="500" fill="hold"/>
                                        <p:tgtEl>
                                          <p:spTgt spid="4096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096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096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40963">
                                            <p:bg/>
                                          </p:spTgt>
                                        </p:tgtEl>
                                        <p:attrNameLst>
                                          <p:attrName>style.visibility</p:attrName>
                                        </p:attrNameLst>
                                      </p:cBhvr>
                                      <p:to>
                                        <p:strVal val="visible"/>
                                      </p:to>
                                    </p:set>
                                    <p:animEffect transition="in" filter="wipe(left)">
                                      <p:cBhvr>
                                        <p:cTn id="16" dur="500"/>
                                        <p:tgtEl>
                                          <p:spTgt spid="40963">
                                            <p:bg/>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40963">
                                            <p:txEl>
                                              <p:pRg st="0" end="0"/>
                                            </p:txEl>
                                          </p:spTgt>
                                        </p:tgtEl>
                                        <p:attrNameLst>
                                          <p:attrName>style.visibility</p:attrName>
                                        </p:attrNameLst>
                                      </p:cBhvr>
                                      <p:to>
                                        <p:strVal val="visible"/>
                                      </p:to>
                                    </p:set>
                                    <p:animEffect transition="in" filter="wipe(left)">
                                      <p:cBhvr>
                                        <p:cTn id="21" dur="500"/>
                                        <p:tgtEl>
                                          <p:spTgt spid="40963">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40963">
                                            <p:txEl>
                                              <p:pRg st="1" end="1"/>
                                            </p:txEl>
                                          </p:spTgt>
                                        </p:tgtEl>
                                        <p:attrNameLst>
                                          <p:attrName>style.visibility</p:attrName>
                                        </p:attrNameLst>
                                      </p:cBhvr>
                                      <p:to>
                                        <p:strVal val="visible"/>
                                      </p:to>
                                    </p:set>
                                    <p:animEffect transition="in" filter="wipe(left)">
                                      <p:cBhvr>
                                        <p:cTn id="26" dur="500"/>
                                        <p:tgtEl>
                                          <p:spTgt spid="4096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40963">
                                            <p:txEl>
                                              <p:pRg st="2" end="2"/>
                                            </p:txEl>
                                          </p:spTgt>
                                        </p:tgtEl>
                                        <p:attrNameLst>
                                          <p:attrName>style.visibility</p:attrName>
                                        </p:attrNameLst>
                                      </p:cBhvr>
                                      <p:to>
                                        <p:strVal val="visible"/>
                                      </p:to>
                                    </p:set>
                                    <p:animEffect transition="in" filter="wipe(left)">
                                      <p:cBhvr>
                                        <p:cTn id="31" dur="500"/>
                                        <p:tgtEl>
                                          <p:spTgt spid="40963">
                                            <p:txEl>
                                              <p:pRg st="2" end="2"/>
                                            </p:txEl>
                                          </p:spTgt>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40963">
                                            <p:txEl>
                                              <p:pRg st="3" end="3"/>
                                            </p:txEl>
                                          </p:spTgt>
                                        </p:tgtEl>
                                        <p:attrNameLst>
                                          <p:attrName>style.visibility</p:attrName>
                                        </p:attrNameLst>
                                      </p:cBhvr>
                                      <p:to>
                                        <p:strVal val="visible"/>
                                      </p:to>
                                    </p:set>
                                    <p:animEffect transition="in" filter="wipe(left)">
                                      <p:cBhvr>
                                        <p:cTn id="34" dur="500"/>
                                        <p:tgtEl>
                                          <p:spTgt spid="40963">
                                            <p:txEl>
                                              <p:pRg st="3" end="3"/>
                                            </p:txEl>
                                          </p:spTgt>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40963">
                                            <p:txEl>
                                              <p:pRg st="4" end="4"/>
                                            </p:txEl>
                                          </p:spTgt>
                                        </p:tgtEl>
                                        <p:attrNameLst>
                                          <p:attrName>style.visibility</p:attrName>
                                        </p:attrNameLst>
                                      </p:cBhvr>
                                      <p:to>
                                        <p:strVal val="visible"/>
                                      </p:to>
                                    </p:set>
                                    <p:animEffect transition="in" filter="wipe(left)">
                                      <p:cBhvr>
                                        <p:cTn id="37" dur="500"/>
                                        <p:tgtEl>
                                          <p:spTgt spid="409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animBg="1"/>
      <p:bldP spid="40963" grpId="0" build="p"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Shape 41985"/>
          <p:cNvSpPr>
            <a:spLocks noGrp="1" noChangeArrowheads="1"/>
          </p:cNvSpPr>
          <p:nvPr>
            <p:ph type="title"/>
          </p:nvPr>
        </p:nvSpPr>
        <p:spPr/>
        <p:txBody>
          <a:bodyPr/>
          <a:lstStyle/>
          <a:p>
            <a:pPr marL="0" indent="0" defTabSz="914400" eaLnBrk="1" hangingPunct="1"/>
            <a:r>
              <a:rPr lang="en-US" smtClean="0"/>
              <a:t>Etiquette</a:t>
            </a:r>
          </a:p>
        </p:txBody>
      </p:sp>
      <p:sp>
        <p:nvSpPr>
          <p:cNvPr id="41987" name="Shape 41986"/>
          <p:cNvSpPr>
            <a:spLocks noGrp="1" noChangeArrowheads="1"/>
          </p:cNvSpPr>
          <p:nvPr>
            <p:ph type="body" idx="1"/>
          </p:nvPr>
        </p:nvSpPr>
        <p:spPr/>
        <p:txBody>
          <a:bodyPr/>
          <a:lstStyle/>
          <a:p>
            <a:pPr marL="234950" indent="-234950" defTabSz="914400" eaLnBrk="1" hangingPunct="1"/>
            <a:r>
              <a:rPr lang="en-US" b="1" smtClean="0"/>
              <a:t>Etiquette –</a:t>
            </a:r>
            <a:r>
              <a:rPr lang="en-US" smtClean="0"/>
              <a:t> the socially accepted standard of right and wrong behavior</a:t>
            </a:r>
          </a:p>
          <a:p>
            <a:pPr marL="234950" indent="-234950" defTabSz="914400" eaLnBrk="1" hangingPunct="1"/>
            <a:r>
              <a:rPr lang="en-US" smtClean="0"/>
              <a:t>Includes manners beyond simply saying please and thank you</a:t>
            </a:r>
          </a:p>
          <a:p>
            <a:pPr marL="234950" indent="-234950" defTabSz="914400" eaLnBrk="1" hangingPunct="1"/>
            <a:r>
              <a:rPr lang="en-US" smtClean="0"/>
              <a:t>Most organizations do not usually have codes or any formal training in etiquette</a:t>
            </a:r>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41986"/>
                                        </p:tgtEl>
                                        <p:attrNameLst>
                                          <p:attrName>style.visibility</p:attrName>
                                        </p:attrNameLst>
                                      </p:cBhvr>
                                      <p:to>
                                        <p:strVal val="visible"/>
                                      </p:to>
                                    </p:set>
                                    <p:anim calcmode="lin" valueType="num">
                                      <p:cBhvr>
                                        <p:cTn id="7" dur="500" fill="hold"/>
                                        <p:tgtEl>
                                          <p:spTgt spid="4198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1986"/>
                                        </p:tgtEl>
                                        <p:attrNameLst>
                                          <p:attrName>ppt_y</p:attrName>
                                        </p:attrNameLst>
                                      </p:cBhvr>
                                      <p:tavLst>
                                        <p:tav tm="0">
                                          <p:val>
                                            <p:strVal val="#ppt_y"/>
                                          </p:val>
                                        </p:tav>
                                        <p:tav tm="100000">
                                          <p:val>
                                            <p:strVal val="#ppt_y"/>
                                          </p:val>
                                        </p:tav>
                                      </p:tavLst>
                                    </p:anim>
                                    <p:anim calcmode="lin" valueType="num">
                                      <p:cBhvr>
                                        <p:cTn id="9" dur="500" fill="hold"/>
                                        <p:tgtEl>
                                          <p:spTgt spid="4198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198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198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41987">
                                            <p:bg/>
                                          </p:spTgt>
                                        </p:tgtEl>
                                        <p:attrNameLst>
                                          <p:attrName>style.visibility</p:attrName>
                                        </p:attrNameLst>
                                      </p:cBhvr>
                                      <p:to>
                                        <p:strVal val="visible"/>
                                      </p:to>
                                    </p:set>
                                    <p:animEffect transition="in" filter="wipe(left)">
                                      <p:cBhvr>
                                        <p:cTn id="16" dur="500"/>
                                        <p:tgtEl>
                                          <p:spTgt spid="41987">
                                            <p:bg/>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41987">
                                            <p:txEl>
                                              <p:pRg st="0" end="0"/>
                                            </p:txEl>
                                          </p:spTgt>
                                        </p:tgtEl>
                                        <p:attrNameLst>
                                          <p:attrName>style.visibility</p:attrName>
                                        </p:attrNameLst>
                                      </p:cBhvr>
                                      <p:to>
                                        <p:strVal val="visible"/>
                                      </p:to>
                                    </p:set>
                                    <p:animEffect transition="in" filter="wipe(left)">
                                      <p:cBhvr>
                                        <p:cTn id="21" dur="500"/>
                                        <p:tgtEl>
                                          <p:spTgt spid="41987">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41987">
                                            <p:txEl>
                                              <p:pRg st="1" end="1"/>
                                            </p:txEl>
                                          </p:spTgt>
                                        </p:tgtEl>
                                        <p:attrNameLst>
                                          <p:attrName>style.visibility</p:attrName>
                                        </p:attrNameLst>
                                      </p:cBhvr>
                                      <p:to>
                                        <p:strVal val="visible"/>
                                      </p:to>
                                    </p:set>
                                    <p:animEffect transition="in" filter="wipe(left)">
                                      <p:cBhvr>
                                        <p:cTn id="26" dur="500"/>
                                        <p:tgtEl>
                                          <p:spTgt spid="41987">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41987">
                                            <p:txEl>
                                              <p:pRg st="2" end="2"/>
                                            </p:txEl>
                                          </p:spTgt>
                                        </p:tgtEl>
                                        <p:attrNameLst>
                                          <p:attrName>style.visibility</p:attrName>
                                        </p:attrNameLst>
                                      </p:cBhvr>
                                      <p:to>
                                        <p:strVal val="visible"/>
                                      </p:to>
                                    </p:set>
                                    <p:animEffect transition="in" filter="wipe(left)">
                                      <p:cBhvr>
                                        <p:cTn id="31" dur="500"/>
                                        <p:tgtEl>
                                          <p:spTgt spid="419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animBg="1"/>
      <p:bldP spid="41987" grpId="0" build="p"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49" name="Rectangle 31744"/>
          <p:cNvSpPr>
            <a:spLocks noChangeArrowheads="1"/>
          </p:cNvSpPr>
          <p:nvPr/>
        </p:nvSpPr>
        <p:spPr bwMode="auto">
          <a:xfrm>
            <a:off x="685800" y="6248400"/>
            <a:ext cx="1905000" cy="457200"/>
          </a:xfrm>
          <a:prstGeom prst="rect">
            <a:avLst/>
          </a:prstGeom>
          <a:noFill/>
          <a:ln w="9525">
            <a:noFill/>
            <a:miter lim="800000"/>
            <a:headEnd/>
            <a:tailEnd/>
          </a:ln>
        </p:spPr>
        <p:txBody>
          <a:bodyPr wrap="none" anchor="ctr"/>
          <a:lstStyle/>
          <a:p>
            <a:pPr algn="l">
              <a:spcBef>
                <a:spcPct val="0"/>
              </a:spcBef>
              <a:buClrTx/>
              <a:buSzTx/>
              <a:buFontTx/>
              <a:buNone/>
            </a:pPr>
            <a:endParaRPr lang="en-US" sz="1800">
              <a:solidFill>
                <a:srgbClr val="000000"/>
              </a:solidFill>
            </a:endParaRPr>
          </a:p>
        </p:txBody>
      </p:sp>
      <p:sp>
        <p:nvSpPr>
          <p:cNvPr id="27650" name="Rectangle 31745"/>
          <p:cNvSpPr>
            <a:spLocks noChangeArrowheads="1"/>
          </p:cNvSpPr>
          <p:nvPr/>
        </p:nvSpPr>
        <p:spPr bwMode="auto">
          <a:xfrm>
            <a:off x="3124200" y="6248400"/>
            <a:ext cx="2895600" cy="457200"/>
          </a:xfrm>
          <a:prstGeom prst="rect">
            <a:avLst/>
          </a:prstGeom>
          <a:noFill/>
          <a:ln w="9525">
            <a:noFill/>
            <a:miter lim="800000"/>
            <a:headEnd/>
            <a:tailEnd/>
          </a:ln>
        </p:spPr>
        <p:txBody>
          <a:bodyPr wrap="none" anchor="ctr"/>
          <a:lstStyle/>
          <a:p>
            <a:pPr algn="l">
              <a:spcBef>
                <a:spcPct val="0"/>
              </a:spcBef>
              <a:buClrTx/>
              <a:buSzTx/>
              <a:buFontTx/>
              <a:buNone/>
            </a:pPr>
            <a:endParaRPr lang="en-US" sz="1800">
              <a:solidFill>
                <a:srgbClr val="000000"/>
              </a:solidFill>
            </a:endParaRPr>
          </a:p>
        </p:txBody>
      </p:sp>
      <p:grpSp>
        <p:nvGrpSpPr>
          <p:cNvPr id="19169" name="Group 4"/>
          <p:cNvGrpSpPr>
            <a:grpSpLocks/>
          </p:cNvGrpSpPr>
          <p:nvPr/>
        </p:nvGrpSpPr>
        <p:grpSpPr bwMode="auto">
          <a:xfrm>
            <a:off x="1174750" y="1338263"/>
            <a:ext cx="6904038" cy="4718050"/>
            <a:chOff x="155" y="242"/>
            <a:chExt cx="4262" cy="3546"/>
          </a:xfrm>
        </p:grpSpPr>
        <p:sp>
          <p:nvSpPr>
            <p:cNvPr id="27653" name="Rectangle 31748"/>
            <p:cNvSpPr>
              <a:spLocks noChangeArrowheads="1"/>
            </p:cNvSpPr>
            <p:nvPr/>
          </p:nvSpPr>
          <p:spPr bwMode="auto">
            <a:xfrm>
              <a:off x="155" y="2665"/>
              <a:ext cx="1199" cy="1123"/>
            </a:xfrm>
            <a:prstGeom prst="rect">
              <a:avLst/>
            </a:prstGeom>
            <a:solidFill>
              <a:srgbClr val="FFFF00"/>
            </a:solidFill>
            <a:ln w="12700" algn="ctr">
              <a:solidFill>
                <a:srgbClr val="000000"/>
              </a:solidFill>
              <a:miter lim="800000"/>
              <a:headEnd/>
              <a:tailEnd/>
            </a:ln>
          </p:spPr>
          <p:txBody>
            <a:bodyPr wrap="none" lIns="90484" tIns="44448" rIns="90484" bIns="44448" anchor="ctr"/>
            <a:lstStyle/>
            <a:p>
              <a:pPr>
                <a:spcBef>
                  <a:spcPct val="0"/>
                </a:spcBef>
                <a:buClrTx/>
                <a:buSzTx/>
                <a:buFontTx/>
                <a:buNone/>
              </a:pPr>
              <a:r>
                <a:rPr lang="en-US" sz="2500" b="1">
                  <a:solidFill>
                    <a:srgbClr val="000000"/>
                  </a:solidFill>
                  <a:latin typeface="Arial Narrow" pitchFamily="34" charset="0"/>
                </a:rPr>
                <a:t>E-mail</a:t>
              </a:r>
            </a:p>
            <a:p>
              <a:pPr>
                <a:spcBef>
                  <a:spcPct val="0"/>
                </a:spcBef>
                <a:buClrTx/>
                <a:buSzTx/>
                <a:buFontTx/>
                <a:buNone/>
              </a:pPr>
              <a:r>
                <a:rPr lang="en-US" sz="2500" b="1">
                  <a:solidFill>
                    <a:srgbClr val="000000"/>
                  </a:solidFill>
                  <a:latin typeface="Arial Narrow" pitchFamily="34" charset="0"/>
                </a:rPr>
                <a:t>Etiquette</a:t>
              </a:r>
            </a:p>
          </p:txBody>
        </p:sp>
        <p:sp>
          <p:nvSpPr>
            <p:cNvPr id="27654" name="Shape 31749"/>
            <p:cNvSpPr>
              <a:spLocks/>
            </p:cNvSpPr>
            <p:nvPr/>
          </p:nvSpPr>
          <p:spPr bwMode="auto">
            <a:xfrm>
              <a:off x="1352" y="2493"/>
              <a:ext cx="339" cy="1294"/>
            </a:xfrm>
            <a:custGeom>
              <a:avLst/>
              <a:gdLst>
                <a:gd name="T0" fmla="*/ 0 w 339"/>
                <a:gd name="T1" fmla="*/ 174 h 1294"/>
                <a:gd name="T2" fmla="*/ 0 w 339"/>
                <a:gd name="T3" fmla="*/ 1293 h 1294"/>
                <a:gd name="T4" fmla="*/ 338 w 339"/>
                <a:gd name="T5" fmla="*/ 1073 h 1294"/>
                <a:gd name="T6" fmla="*/ 338 w 339"/>
                <a:gd name="T7" fmla="*/ 0 h 1294"/>
                <a:gd name="T8" fmla="*/ 0 w 339"/>
                <a:gd name="T9" fmla="*/ 174 h 1294"/>
                <a:gd name="T10" fmla="*/ 0 60000 65536"/>
                <a:gd name="T11" fmla="*/ 0 60000 65536"/>
                <a:gd name="T12" fmla="*/ 0 60000 65536"/>
                <a:gd name="T13" fmla="*/ 0 60000 65536"/>
                <a:gd name="T14" fmla="*/ 0 60000 65536"/>
                <a:gd name="T15" fmla="*/ 0 w 339"/>
                <a:gd name="T16" fmla="*/ 0 h 1294"/>
                <a:gd name="T17" fmla="*/ 0 w 339"/>
                <a:gd name="T18" fmla="*/ 0 h 1294"/>
              </a:gdLst>
              <a:ahLst/>
              <a:cxnLst>
                <a:cxn ang="T10">
                  <a:pos x="T0" y="T1"/>
                </a:cxn>
                <a:cxn ang="T11">
                  <a:pos x="T2" y="T3"/>
                </a:cxn>
                <a:cxn ang="T12">
                  <a:pos x="T4" y="T5"/>
                </a:cxn>
                <a:cxn ang="T13">
                  <a:pos x="T6" y="T7"/>
                </a:cxn>
                <a:cxn ang="T14">
                  <a:pos x="T8" y="T9"/>
                </a:cxn>
              </a:cxnLst>
              <a:rect l="T15" t="T16" r="T17" b="T18"/>
              <a:pathLst>
                <a:path w="339" h="1294">
                  <a:moveTo>
                    <a:pt x="0" y="174"/>
                  </a:moveTo>
                  <a:lnTo>
                    <a:pt x="0" y="1293"/>
                  </a:lnTo>
                  <a:lnTo>
                    <a:pt x="338" y="1073"/>
                  </a:lnTo>
                  <a:lnTo>
                    <a:pt x="338" y="0"/>
                  </a:lnTo>
                  <a:lnTo>
                    <a:pt x="0" y="174"/>
                  </a:lnTo>
                </a:path>
              </a:pathLst>
            </a:custGeom>
            <a:solidFill>
              <a:srgbClr val="808000"/>
            </a:solidFill>
            <a:ln w="12700" cap="rnd" algn="ctr">
              <a:solidFill>
                <a:srgbClr val="000000"/>
              </a:solidFill>
              <a:round/>
              <a:headEnd/>
              <a:tailEnd/>
            </a:ln>
          </p:spPr>
          <p:txBody>
            <a:bodyPr/>
            <a:lstStyle/>
            <a:p>
              <a:pPr algn="l">
                <a:spcBef>
                  <a:spcPct val="0"/>
                </a:spcBef>
                <a:buClrTx/>
                <a:buSzTx/>
                <a:buFontTx/>
                <a:buNone/>
              </a:pPr>
              <a:endParaRPr lang="en-US" sz="1800">
                <a:solidFill>
                  <a:srgbClr val="000000"/>
                </a:solidFill>
              </a:endParaRPr>
            </a:p>
          </p:txBody>
        </p:sp>
        <p:sp>
          <p:nvSpPr>
            <p:cNvPr id="27655" name="Shape 31750"/>
            <p:cNvSpPr>
              <a:spLocks/>
            </p:cNvSpPr>
            <p:nvPr/>
          </p:nvSpPr>
          <p:spPr bwMode="auto">
            <a:xfrm>
              <a:off x="159" y="2488"/>
              <a:ext cx="1538" cy="181"/>
            </a:xfrm>
            <a:custGeom>
              <a:avLst/>
              <a:gdLst>
                <a:gd name="T0" fmla="*/ 0 w 1538"/>
                <a:gd name="T1" fmla="*/ 180 h 181"/>
                <a:gd name="T2" fmla="*/ 1193 w 1538"/>
                <a:gd name="T3" fmla="*/ 180 h 181"/>
                <a:gd name="T4" fmla="*/ 1537 w 1538"/>
                <a:gd name="T5" fmla="*/ 0 h 181"/>
                <a:gd name="T6" fmla="*/ 385 w 1538"/>
                <a:gd name="T7" fmla="*/ 0 h 181"/>
                <a:gd name="T8" fmla="*/ 0 w 1538"/>
                <a:gd name="T9" fmla="*/ 180 h 181"/>
                <a:gd name="T10" fmla="*/ 0 60000 65536"/>
                <a:gd name="T11" fmla="*/ 0 60000 65536"/>
                <a:gd name="T12" fmla="*/ 0 60000 65536"/>
                <a:gd name="T13" fmla="*/ 0 60000 65536"/>
                <a:gd name="T14" fmla="*/ 0 60000 65536"/>
                <a:gd name="T15" fmla="*/ 0 w 1538"/>
                <a:gd name="T16" fmla="*/ 0 h 181"/>
                <a:gd name="T17" fmla="*/ 0 w 1538"/>
                <a:gd name="T18" fmla="*/ 0 h 181"/>
              </a:gdLst>
              <a:ahLst/>
              <a:cxnLst>
                <a:cxn ang="T10">
                  <a:pos x="T0" y="T1"/>
                </a:cxn>
                <a:cxn ang="T11">
                  <a:pos x="T2" y="T3"/>
                </a:cxn>
                <a:cxn ang="T12">
                  <a:pos x="T4" y="T5"/>
                </a:cxn>
                <a:cxn ang="T13">
                  <a:pos x="T6" y="T7"/>
                </a:cxn>
                <a:cxn ang="T14">
                  <a:pos x="T8" y="T9"/>
                </a:cxn>
              </a:cxnLst>
              <a:rect l="T15" t="T16" r="T17" b="T18"/>
              <a:pathLst>
                <a:path w="1538" h="181">
                  <a:moveTo>
                    <a:pt x="0" y="180"/>
                  </a:moveTo>
                  <a:lnTo>
                    <a:pt x="1193" y="180"/>
                  </a:lnTo>
                  <a:lnTo>
                    <a:pt x="1537" y="0"/>
                  </a:lnTo>
                  <a:lnTo>
                    <a:pt x="385" y="0"/>
                  </a:lnTo>
                  <a:lnTo>
                    <a:pt x="0" y="180"/>
                  </a:lnTo>
                </a:path>
              </a:pathLst>
            </a:custGeom>
            <a:solidFill>
              <a:srgbClr val="FFFF80"/>
            </a:solidFill>
            <a:ln w="12700" cap="rnd" algn="ctr">
              <a:solidFill>
                <a:srgbClr val="000000"/>
              </a:solidFill>
              <a:round/>
              <a:headEnd/>
              <a:tailEnd/>
            </a:ln>
          </p:spPr>
          <p:txBody>
            <a:bodyPr/>
            <a:lstStyle/>
            <a:p>
              <a:pPr algn="l">
                <a:spcBef>
                  <a:spcPct val="0"/>
                </a:spcBef>
                <a:buClrTx/>
                <a:buSzTx/>
                <a:buFontTx/>
                <a:buNone/>
              </a:pPr>
              <a:endParaRPr lang="en-US" sz="1800">
                <a:solidFill>
                  <a:srgbClr val="000000"/>
                </a:solidFill>
              </a:endParaRPr>
            </a:p>
          </p:txBody>
        </p:sp>
        <p:sp>
          <p:nvSpPr>
            <p:cNvPr id="27656" name="Rectangle 31751"/>
            <p:cNvSpPr>
              <a:spLocks noChangeArrowheads="1"/>
            </p:cNvSpPr>
            <p:nvPr/>
          </p:nvSpPr>
          <p:spPr bwMode="auto">
            <a:xfrm>
              <a:off x="1488" y="2636"/>
              <a:ext cx="1199" cy="1121"/>
            </a:xfrm>
            <a:prstGeom prst="rect">
              <a:avLst/>
            </a:prstGeom>
            <a:solidFill>
              <a:srgbClr val="00C0C0"/>
            </a:solidFill>
            <a:ln w="12700" algn="ctr">
              <a:solidFill>
                <a:srgbClr val="000000"/>
              </a:solidFill>
              <a:miter lim="800000"/>
              <a:headEnd/>
              <a:tailEnd/>
            </a:ln>
          </p:spPr>
          <p:txBody>
            <a:bodyPr wrap="none" lIns="90484" tIns="44448" rIns="90484" bIns="44448" anchor="ctr"/>
            <a:lstStyle/>
            <a:p>
              <a:pPr>
                <a:spcBef>
                  <a:spcPct val="0"/>
                </a:spcBef>
                <a:buClrTx/>
                <a:buSzTx/>
                <a:buFontTx/>
                <a:buNone/>
              </a:pPr>
              <a:r>
                <a:rPr lang="en-US" sz="2500" b="1">
                  <a:solidFill>
                    <a:srgbClr val="000000"/>
                  </a:solidFill>
                  <a:latin typeface="Arial Narrow" pitchFamily="34" charset="0"/>
                </a:rPr>
                <a:t>Meeting</a:t>
              </a:r>
            </a:p>
            <a:p>
              <a:pPr>
                <a:spcBef>
                  <a:spcPct val="0"/>
                </a:spcBef>
                <a:buClrTx/>
                <a:buSzTx/>
                <a:buFontTx/>
                <a:buNone/>
              </a:pPr>
              <a:r>
                <a:rPr lang="en-US" sz="2500" b="1">
                  <a:solidFill>
                    <a:srgbClr val="000000"/>
                  </a:solidFill>
                  <a:latin typeface="Arial Narrow" pitchFamily="34" charset="0"/>
                </a:rPr>
                <a:t>Etiquette</a:t>
              </a:r>
            </a:p>
          </p:txBody>
        </p:sp>
        <p:sp>
          <p:nvSpPr>
            <p:cNvPr id="27657" name="Shape 31752"/>
            <p:cNvSpPr>
              <a:spLocks/>
            </p:cNvSpPr>
            <p:nvPr/>
          </p:nvSpPr>
          <p:spPr bwMode="auto">
            <a:xfrm>
              <a:off x="2686" y="2463"/>
              <a:ext cx="339" cy="1295"/>
            </a:xfrm>
            <a:custGeom>
              <a:avLst/>
              <a:gdLst>
                <a:gd name="T0" fmla="*/ 0 w 339"/>
                <a:gd name="T1" fmla="*/ 173 h 1295"/>
                <a:gd name="T2" fmla="*/ 0 w 339"/>
                <a:gd name="T3" fmla="*/ 1294 h 1295"/>
                <a:gd name="T4" fmla="*/ 338 w 339"/>
                <a:gd name="T5" fmla="*/ 1074 h 1295"/>
                <a:gd name="T6" fmla="*/ 338 w 339"/>
                <a:gd name="T7" fmla="*/ 0 h 1295"/>
                <a:gd name="T8" fmla="*/ 0 w 339"/>
                <a:gd name="T9" fmla="*/ 173 h 1295"/>
                <a:gd name="T10" fmla="*/ 0 60000 65536"/>
                <a:gd name="T11" fmla="*/ 0 60000 65536"/>
                <a:gd name="T12" fmla="*/ 0 60000 65536"/>
                <a:gd name="T13" fmla="*/ 0 60000 65536"/>
                <a:gd name="T14" fmla="*/ 0 60000 65536"/>
                <a:gd name="T15" fmla="*/ 0 w 339"/>
                <a:gd name="T16" fmla="*/ 0 h 1295"/>
                <a:gd name="T17" fmla="*/ 0 w 339"/>
                <a:gd name="T18" fmla="*/ 0 h 1295"/>
              </a:gdLst>
              <a:ahLst/>
              <a:cxnLst>
                <a:cxn ang="T10">
                  <a:pos x="T0" y="T1"/>
                </a:cxn>
                <a:cxn ang="T11">
                  <a:pos x="T2" y="T3"/>
                </a:cxn>
                <a:cxn ang="T12">
                  <a:pos x="T4" y="T5"/>
                </a:cxn>
                <a:cxn ang="T13">
                  <a:pos x="T6" y="T7"/>
                </a:cxn>
                <a:cxn ang="T14">
                  <a:pos x="T8" y="T9"/>
                </a:cxn>
              </a:cxnLst>
              <a:rect l="T15" t="T16" r="T17" b="T18"/>
              <a:pathLst>
                <a:path w="339" h="1295">
                  <a:moveTo>
                    <a:pt x="0" y="173"/>
                  </a:moveTo>
                  <a:lnTo>
                    <a:pt x="0" y="1294"/>
                  </a:lnTo>
                  <a:lnTo>
                    <a:pt x="338" y="1074"/>
                  </a:lnTo>
                  <a:lnTo>
                    <a:pt x="338" y="0"/>
                  </a:lnTo>
                  <a:lnTo>
                    <a:pt x="0" y="173"/>
                  </a:lnTo>
                </a:path>
              </a:pathLst>
            </a:custGeom>
            <a:solidFill>
              <a:srgbClr val="006060"/>
            </a:solidFill>
            <a:ln w="12700" cap="rnd" algn="ctr">
              <a:solidFill>
                <a:srgbClr val="000000"/>
              </a:solidFill>
              <a:round/>
              <a:headEnd/>
              <a:tailEnd/>
            </a:ln>
          </p:spPr>
          <p:txBody>
            <a:bodyPr/>
            <a:lstStyle/>
            <a:p>
              <a:pPr algn="l">
                <a:spcBef>
                  <a:spcPct val="0"/>
                </a:spcBef>
                <a:buClrTx/>
                <a:buSzTx/>
                <a:buFontTx/>
                <a:buNone/>
              </a:pPr>
              <a:endParaRPr lang="en-US" sz="1800">
                <a:solidFill>
                  <a:srgbClr val="000000"/>
                </a:solidFill>
              </a:endParaRPr>
            </a:p>
          </p:txBody>
        </p:sp>
        <p:sp>
          <p:nvSpPr>
            <p:cNvPr id="27658" name="Shape 31753"/>
            <p:cNvSpPr>
              <a:spLocks/>
            </p:cNvSpPr>
            <p:nvPr/>
          </p:nvSpPr>
          <p:spPr bwMode="auto">
            <a:xfrm>
              <a:off x="1492" y="2458"/>
              <a:ext cx="1538" cy="180"/>
            </a:xfrm>
            <a:custGeom>
              <a:avLst/>
              <a:gdLst>
                <a:gd name="T0" fmla="*/ 0 w 1538"/>
                <a:gd name="T1" fmla="*/ 179 h 180"/>
                <a:gd name="T2" fmla="*/ 1194 w 1538"/>
                <a:gd name="T3" fmla="*/ 179 h 180"/>
                <a:gd name="T4" fmla="*/ 1537 w 1538"/>
                <a:gd name="T5" fmla="*/ 0 h 180"/>
                <a:gd name="T6" fmla="*/ 386 w 1538"/>
                <a:gd name="T7" fmla="*/ 0 h 180"/>
                <a:gd name="T8" fmla="*/ 0 w 1538"/>
                <a:gd name="T9" fmla="*/ 179 h 180"/>
                <a:gd name="T10" fmla="*/ 0 60000 65536"/>
                <a:gd name="T11" fmla="*/ 0 60000 65536"/>
                <a:gd name="T12" fmla="*/ 0 60000 65536"/>
                <a:gd name="T13" fmla="*/ 0 60000 65536"/>
                <a:gd name="T14" fmla="*/ 0 60000 65536"/>
                <a:gd name="T15" fmla="*/ 0 w 1538"/>
                <a:gd name="T16" fmla="*/ 0 h 180"/>
                <a:gd name="T17" fmla="*/ 0 w 1538"/>
                <a:gd name="T18" fmla="*/ 0 h 180"/>
              </a:gdLst>
              <a:ahLst/>
              <a:cxnLst>
                <a:cxn ang="T10">
                  <a:pos x="T0" y="T1"/>
                </a:cxn>
                <a:cxn ang="T11">
                  <a:pos x="T2" y="T3"/>
                </a:cxn>
                <a:cxn ang="T12">
                  <a:pos x="T4" y="T5"/>
                </a:cxn>
                <a:cxn ang="T13">
                  <a:pos x="T6" y="T7"/>
                </a:cxn>
                <a:cxn ang="T14">
                  <a:pos x="T8" y="T9"/>
                </a:cxn>
              </a:cxnLst>
              <a:rect l="T15" t="T16" r="T17" b="T18"/>
              <a:pathLst>
                <a:path w="1538" h="180">
                  <a:moveTo>
                    <a:pt x="0" y="179"/>
                  </a:moveTo>
                  <a:lnTo>
                    <a:pt x="1194" y="179"/>
                  </a:lnTo>
                  <a:lnTo>
                    <a:pt x="1537" y="0"/>
                  </a:lnTo>
                  <a:lnTo>
                    <a:pt x="386" y="0"/>
                  </a:lnTo>
                  <a:lnTo>
                    <a:pt x="0" y="179"/>
                  </a:lnTo>
                </a:path>
              </a:pathLst>
            </a:custGeom>
            <a:solidFill>
              <a:srgbClr val="40FFFF"/>
            </a:solidFill>
            <a:ln w="12700" cap="rnd" algn="ctr">
              <a:solidFill>
                <a:srgbClr val="000000"/>
              </a:solidFill>
              <a:round/>
              <a:headEnd/>
              <a:tailEnd/>
            </a:ln>
          </p:spPr>
          <p:txBody>
            <a:bodyPr/>
            <a:lstStyle/>
            <a:p>
              <a:pPr algn="l">
                <a:spcBef>
                  <a:spcPct val="0"/>
                </a:spcBef>
                <a:buClrTx/>
                <a:buSzTx/>
                <a:buFontTx/>
                <a:buNone/>
              </a:pPr>
              <a:endParaRPr lang="en-US" sz="1800">
                <a:solidFill>
                  <a:srgbClr val="000000"/>
                </a:solidFill>
              </a:endParaRPr>
            </a:p>
          </p:txBody>
        </p:sp>
        <p:sp>
          <p:nvSpPr>
            <p:cNvPr id="27659" name="Rectangle 31754"/>
            <p:cNvSpPr>
              <a:spLocks noChangeArrowheads="1"/>
            </p:cNvSpPr>
            <p:nvPr/>
          </p:nvSpPr>
          <p:spPr bwMode="auto">
            <a:xfrm>
              <a:off x="2875" y="2534"/>
              <a:ext cx="1199" cy="1124"/>
            </a:xfrm>
            <a:prstGeom prst="rect">
              <a:avLst/>
            </a:prstGeom>
            <a:solidFill>
              <a:srgbClr val="FF00FF"/>
            </a:solidFill>
            <a:ln w="12700" algn="ctr">
              <a:solidFill>
                <a:srgbClr val="000000"/>
              </a:solidFill>
              <a:miter lim="800000"/>
              <a:headEnd/>
              <a:tailEnd/>
            </a:ln>
          </p:spPr>
          <p:txBody>
            <a:bodyPr wrap="none" lIns="90484" tIns="44448" rIns="90484" bIns="44448" anchor="ctr"/>
            <a:lstStyle/>
            <a:p>
              <a:pPr>
                <a:spcBef>
                  <a:spcPct val="0"/>
                </a:spcBef>
                <a:buClrTx/>
                <a:buSzTx/>
                <a:buFontTx/>
                <a:buNone/>
              </a:pPr>
              <a:r>
                <a:rPr lang="en-US" sz="2500" b="1">
                  <a:solidFill>
                    <a:srgbClr val="000000"/>
                  </a:solidFill>
                  <a:latin typeface="Arial Narrow" pitchFamily="34" charset="0"/>
                </a:rPr>
                <a:t>Hoteling</a:t>
              </a:r>
            </a:p>
            <a:p>
              <a:pPr>
                <a:spcBef>
                  <a:spcPct val="0"/>
                </a:spcBef>
                <a:buClrTx/>
                <a:buSzTx/>
                <a:buFontTx/>
                <a:buNone/>
              </a:pPr>
              <a:r>
                <a:rPr lang="en-US" sz="2500" b="1">
                  <a:solidFill>
                    <a:srgbClr val="000000"/>
                  </a:solidFill>
                  <a:latin typeface="Arial Narrow" pitchFamily="34" charset="0"/>
                </a:rPr>
                <a:t>Etiquette</a:t>
              </a:r>
            </a:p>
          </p:txBody>
        </p:sp>
        <p:sp>
          <p:nvSpPr>
            <p:cNvPr id="27660" name="Shape 31755"/>
            <p:cNvSpPr>
              <a:spLocks/>
            </p:cNvSpPr>
            <p:nvPr/>
          </p:nvSpPr>
          <p:spPr bwMode="auto">
            <a:xfrm>
              <a:off x="4072" y="2363"/>
              <a:ext cx="339" cy="1295"/>
            </a:xfrm>
            <a:custGeom>
              <a:avLst/>
              <a:gdLst>
                <a:gd name="T0" fmla="*/ 0 w 339"/>
                <a:gd name="T1" fmla="*/ 174 h 1295"/>
                <a:gd name="T2" fmla="*/ 0 w 339"/>
                <a:gd name="T3" fmla="*/ 1294 h 1295"/>
                <a:gd name="T4" fmla="*/ 338 w 339"/>
                <a:gd name="T5" fmla="*/ 1073 h 1295"/>
                <a:gd name="T6" fmla="*/ 338 w 339"/>
                <a:gd name="T7" fmla="*/ 0 h 1295"/>
                <a:gd name="T8" fmla="*/ 0 w 339"/>
                <a:gd name="T9" fmla="*/ 174 h 1295"/>
                <a:gd name="T10" fmla="*/ 0 60000 65536"/>
                <a:gd name="T11" fmla="*/ 0 60000 65536"/>
                <a:gd name="T12" fmla="*/ 0 60000 65536"/>
                <a:gd name="T13" fmla="*/ 0 60000 65536"/>
                <a:gd name="T14" fmla="*/ 0 60000 65536"/>
                <a:gd name="T15" fmla="*/ 0 w 339"/>
                <a:gd name="T16" fmla="*/ 0 h 1295"/>
                <a:gd name="T17" fmla="*/ 0 w 339"/>
                <a:gd name="T18" fmla="*/ 0 h 1295"/>
              </a:gdLst>
              <a:ahLst/>
              <a:cxnLst>
                <a:cxn ang="T10">
                  <a:pos x="T0" y="T1"/>
                </a:cxn>
                <a:cxn ang="T11">
                  <a:pos x="T2" y="T3"/>
                </a:cxn>
                <a:cxn ang="T12">
                  <a:pos x="T4" y="T5"/>
                </a:cxn>
                <a:cxn ang="T13">
                  <a:pos x="T6" y="T7"/>
                </a:cxn>
                <a:cxn ang="T14">
                  <a:pos x="T8" y="T9"/>
                </a:cxn>
              </a:cxnLst>
              <a:rect l="T15" t="T16" r="T17" b="T18"/>
              <a:pathLst>
                <a:path w="339" h="1295">
                  <a:moveTo>
                    <a:pt x="0" y="174"/>
                  </a:moveTo>
                  <a:lnTo>
                    <a:pt x="0" y="1294"/>
                  </a:lnTo>
                  <a:lnTo>
                    <a:pt x="338" y="1073"/>
                  </a:lnTo>
                  <a:lnTo>
                    <a:pt x="338" y="0"/>
                  </a:lnTo>
                  <a:lnTo>
                    <a:pt x="0" y="174"/>
                  </a:lnTo>
                </a:path>
              </a:pathLst>
            </a:custGeom>
            <a:solidFill>
              <a:srgbClr val="800080"/>
            </a:solidFill>
            <a:ln w="12700" cap="rnd" algn="ctr">
              <a:solidFill>
                <a:srgbClr val="000000"/>
              </a:solidFill>
              <a:round/>
              <a:headEnd/>
              <a:tailEnd/>
            </a:ln>
          </p:spPr>
          <p:txBody>
            <a:bodyPr/>
            <a:lstStyle/>
            <a:p>
              <a:pPr algn="l">
                <a:spcBef>
                  <a:spcPct val="0"/>
                </a:spcBef>
                <a:buClrTx/>
                <a:buSzTx/>
                <a:buFontTx/>
                <a:buNone/>
              </a:pPr>
              <a:endParaRPr lang="en-US" sz="1800">
                <a:solidFill>
                  <a:srgbClr val="000000"/>
                </a:solidFill>
              </a:endParaRPr>
            </a:p>
          </p:txBody>
        </p:sp>
        <p:sp>
          <p:nvSpPr>
            <p:cNvPr id="27661" name="Shape 31756"/>
            <p:cNvSpPr>
              <a:spLocks/>
            </p:cNvSpPr>
            <p:nvPr/>
          </p:nvSpPr>
          <p:spPr bwMode="auto">
            <a:xfrm>
              <a:off x="2879" y="2358"/>
              <a:ext cx="1538" cy="181"/>
            </a:xfrm>
            <a:custGeom>
              <a:avLst/>
              <a:gdLst>
                <a:gd name="T0" fmla="*/ 0 w 1538"/>
                <a:gd name="T1" fmla="*/ 180 h 181"/>
                <a:gd name="T2" fmla="*/ 1193 w 1538"/>
                <a:gd name="T3" fmla="*/ 180 h 181"/>
                <a:gd name="T4" fmla="*/ 1537 w 1538"/>
                <a:gd name="T5" fmla="*/ 0 h 181"/>
                <a:gd name="T6" fmla="*/ 385 w 1538"/>
                <a:gd name="T7" fmla="*/ 0 h 181"/>
                <a:gd name="T8" fmla="*/ 0 w 1538"/>
                <a:gd name="T9" fmla="*/ 180 h 181"/>
                <a:gd name="T10" fmla="*/ 0 60000 65536"/>
                <a:gd name="T11" fmla="*/ 0 60000 65536"/>
                <a:gd name="T12" fmla="*/ 0 60000 65536"/>
                <a:gd name="T13" fmla="*/ 0 60000 65536"/>
                <a:gd name="T14" fmla="*/ 0 60000 65536"/>
                <a:gd name="T15" fmla="*/ 0 w 1538"/>
                <a:gd name="T16" fmla="*/ 0 h 181"/>
                <a:gd name="T17" fmla="*/ 0 w 1538"/>
                <a:gd name="T18" fmla="*/ 0 h 181"/>
              </a:gdLst>
              <a:ahLst/>
              <a:cxnLst>
                <a:cxn ang="T10">
                  <a:pos x="T0" y="T1"/>
                </a:cxn>
                <a:cxn ang="T11">
                  <a:pos x="T2" y="T3"/>
                </a:cxn>
                <a:cxn ang="T12">
                  <a:pos x="T4" y="T5"/>
                </a:cxn>
                <a:cxn ang="T13">
                  <a:pos x="T6" y="T7"/>
                </a:cxn>
                <a:cxn ang="T14">
                  <a:pos x="T8" y="T9"/>
                </a:cxn>
              </a:cxnLst>
              <a:rect l="T15" t="T16" r="T17" b="T18"/>
              <a:pathLst>
                <a:path w="1538" h="181">
                  <a:moveTo>
                    <a:pt x="0" y="180"/>
                  </a:moveTo>
                  <a:lnTo>
                    <a:pt x="1193" y="180"/>
                  </a:lnTo>
                  <a:lnTo>
                    <a:pt x="1537" y="0"/>
                  </a:lnTo>
                  <a:lnTo>
                    <a:pt x="385" y="0"/>
                  </a:lnTo>
                  <a:lnTo>
                    <a:pt x="0" y="180"/>
                  </a:lnTo>
                </a:path>
              </a:pathLst>
            </a:custGeom>
            <a:solidFill>
              <a:srgbClr val="FF40FF"/>
            </a:solidFill>
            <a:ln w="12700" cap="rnd" algn="ctr">
              <a:solidFill>
                <a:srgbClr val="000000"/>
              </a:solidFill>
              <a:round/>
              <a:headEnd/>
              <a:tailEnd/>
            </a:ln>
          </p:spPr>
          <p:txBody>
            <a:bodyPr/>
            <a:lstStyle/>
            <a:p>
              <a:pPr algn="l">
                <a:spcBef>
                  <a:spcPct val="0"/>
                </a:spcBef>
                <a:buClrTx/>
                <a:buSzTx/>
                <a:buFontTx/>
                <a:buNone/>
              </a:pPr>
              <a:endParaRPr lang="en-US" sz="1800">
                <a:solidFill>
                  <a:srgbClr val="000000"/>
                </a:solidFill>
              </a:endParaRPr>
            </a:p>
          </p:txBody>
        </p:sp>
        <p:sp>
          <p:nvSpPr>
            <p:cNvPr id="27662" name="Rectangle 31757"/>
            <p:cNvSpPr>
              <a:spLocks noChangeArrowheads="1"/>
            </p:cNvSpPr>
            <p:nvPr/>
          </p:nvSpPr>
          <p:spPr bwMode="auto">
            <a:xfrm>
              <a:off x="443" y="1475"/>
              <a:ext cx="1198" cy="1123"/>
            </a:xfrm>
            <a:prstGeom prst="rect">
              <a:avLst/>
            </a:prstGeom>
            <a:solidFill>
              <a:srgbClr val="FF8000"/>
            </a:solidFill>
            <a:ln w="12700" algn="ctr">
              <a:solidFill>
                <a:srgbClr val="000000"/>
              </a:solidFill>
              <a:miter lim="800000"/>
              <a:headEnd/>
              <a:tailEnd/>
            </a:ln>
          </p:spPr>
          <p:txBody>
            <a:bodyPr wrap="none" lIns="90484" tIns="44448" rIns="90484" bIns="44448" anchor="ctr"/>
            <a:lstStyle/>
            <a:p>
              <a:pPr>
                <a:spcBef>
                  <a:spcPct val="0"/>
                </a:spcBef>
                <a:buClrTx/>
                <a:buSzTx/>
                <a:buFontTx/>
                <a:buNone/>
              </a:pPr>
              <a:r>
                <a:rPr lang="en-US" sz="2500" b="1">
                  <a:solidFill>
                    <a:srgbClr val="000000"/>
                  </a:solidFill>
                  <a:latin typeface="Arial Narrow" pitchFamily="34" charset="0"/>
                </a:rPr>
                <a:t>Table Manners</a:t>
              </a:r>
            </a:p>
          </p:txBody>
        </p:sp>
        <p:sp>
          <p:nvSpPr>
            <p:cNvPr id="27663" name="Shape 31758"/>
            <p:cNvSpPr>
              <a:spLocks/>
            </p:cNvSpPr>
            <p:nvPr/>
          </p:nvSpPr>
          <p:spPr bwMode="auto">
            <a:xfrm>
              <a:off x="1641" y="1336"/>
              <a:ext cx="339" cy="1263"/>
            </a:xfrm>
            <a:custGeom>
              <a:avLst/>
              <a:gdLst>
                <a:gd name="T0" fmla="*/ 0 w 339"/>
                <a:gd name="T1" fmla="*/ 142 h 1263"/>
                <a:gd name="T2" fmla="*/ 0 w 339"/>
                <a:gd name="T3" fmla="*/ 1262 h 1263"/>
                <a:gd name="T4" fmla="*/ 338 w 339"/>
                <a:gd name="T5" fmla="*/ 1074 h 1263"/>
                <a:gd name="T6" fmla="*/ 338 w 339"/>
                <a:gd name="T7" fmla="*/ 0 h 1263"/>
                <a:gd name="T8" fmla="*/ 0 w 339"/>
                <a:gd name="T9" fmla="*/ 142 h 1263"/>
                <a:gd name="T10" fmla="*/ 0 60000 65536"/>
                <a:gd name="T11" fmla="*/ 0 60000 65536"/>
                <a:gd name="T12" fmla="*/ 0 60000 65536"/>
                <a:gd name="T13" fmla="*/ 0 60000 65536"/>
                <a:gd name="T14" fmla="*/ 0 60000 65536"/>
                <a:gd name="T15" fmla="*/ 0 w 339"/>
                <a:gd name="T16" fmla="*/ 0 h 1263"/>
                <a:gd name="T17" fmla="*/ 0 w 339"/>
                <a:gd name="T18" fmla="*/ 0 h 1263"/>
              </a:gdLst>
              <a:ahLst/>
              <a:cxnLst>
                <a:cxn ang="T10">
                  <a:pos x="T0" y="T1"/>
                </a:cxn>
                <a:cxn ang="T11">
                  <a:pos x="T2" y="T3"/>
                </a:cxn>
                <a:cxn ang="T12">
                  <a:pos x="T4" y="T5"/>
                </a:cxn>
                <a:cxn ang="T13">
                  <a:pos x="T6" y="T7"/>
                </a:cxn>
                <a:cxn ang="T14">
                  <a:pos x="T8" y="T9"/>
                </a:cxn>
              </a:cxnLst>
              <a:rect l="T15" t="T16" r="T17" b="T18"/>
              <a:pathLst>
                <a:path w="339" h="1263">
                  <a:moveTo>
                    <a:pt x="0" y="142"/>
                  </a:moveTo>
                  <a:lnTo>
                    <a:pt x="0" y="1262"/>
                  </a:lnTo>
                  <a:lnTo>
                    <a:pt x="338" y="1074"/>
                  </a:lnTo>
                  <a:lnTo>
                    <a:pt x="338" y="0"/>
                  </a:lnTo>
                  <a:lnTo>
                    <a:pt x="0" y="142"/>
                  </a:lnTo>
                </a:path>
              </a:pathLst>
            </a:custGeom>
            <a:solidFill>
              <a:srgbClr val="804000"/>
            </a:solidFill>
            <a:ln w="12700" cap="rnd" algn="ctr">
              <a:solidFill>
                <a:srgbClr val="000000"/>
              </a:solidFill>
              <a:round/>
              <a:headEnd/>
              <a:tailEnd/>
            </a:ln>
          </p:spPr>
          <p:txBody>
            <a:bodyPr/>
            <a:lstStyle/>
            <a:p>
              <a:pPr algn="l">
                <a:spcBef>
                  <a:spcPct val="0"/>
                </a:spcBef>
                <a:buClrTx/>
                <a:buSzTx/>
                <a:buFontTx/>
                <a:buNone/>
              </a:pPr>
              <a:endParaRPr lang="en-US" sz="1800">
                <a:solidFill>
                  <a:srgbClr val="000000"/>
                </a:solidFill>
              </a:endParaRPr>
            </a:p>
          </p:txBody>
        </p:sp>
        <p:sp>
          <p:nvSpPr>
            <p:cNvPr id="27664" name="Shape 31759"/>
            <p:cNvSpPr>
              <a:spLocks/>
            </p:cNvSpPr>
            <p:nvPr/>
          </p:nvSpPr>
          <p:spPr bwMode="auto">
            <a:xfrm>
              <a:off x="446" y="1336"/>
              <a:ext cx="1539" cy="144"/>
            </a:xfrm>
            <a:custGeom>
              <a:avLst/>
              <a:gdLst>
                <a:gd name="T0" fmla="*/ 0 w 1539"/>
                <a:gd name="T1" fmla="*/ 143 h 144"/>
                <a:gd name="T2" fmla="*/ 1195 w 1539"/>
                <a:gd name="T3" fmla="*/ 143 h 144"/>
                <a:gd name="T4" fmla="*/ 1538 w 1539"/>
                <a:gd name="T5" fmla="*/ 0 h 144"/>
                <a:gd name="T6" fmla="*/ 385 w 1539"/>
                <a:gd name="T7" fmla="*/ 0 h 144"/>
                <a:gd name="T8" fmla="*/ 0 w 1539"/>
                <a:gd name="T9" fmla="*/ 143 h 144"/>
                <a:gd name="T10" fmla="*/ 0 60000 65536"/>
                <a:gd name="T11" fmla="*/ 0 60000 65536"/>
                <a:gd name="T12" fmla="*/ 0 60000 65536"/>
                <a:gd name="T13" fmla="*/ 0 60000 65536"/>
                <a:gd name="T14" fmla="*/ 0 60000 65536"/>
                <a:gd name="T15" fmla="*/ 0 w 1539"/>
                <a:gd name="T16" fmla="*/ 0 h 144"/>
                <a:gd name="T17" fmla="*/ 0 w 1539"/>
                <a:gd name="T18" fmla="*/ 0 h 144"/>
              </a:gdLst>
              <a:ahLst/>
              <a:cxnLst>
                <a:cxn ang="T10">
                  <a:pos x="T0" y="T1"/>
                </a:cxn>
                <a:cxn ang="T11">
                  <a:pos x="T2" y="T3"/>
                </a:cxn>
                <a:cxn ang="T12">
                  <a:pos x="T4" y="T5"/>
                </a:cxn>
                <a:cxn ang="T13">
                  <a:pos x="T6" y="T7"/>
                </a:cxn>
                <a:cxn ang="T14">
                  <a:pos x="T8" y="T9"/>
                </a:cxn>
              </a:cxnLst>
              <a:rect l="T15" t="T16" r="T17" b="T18"/>
              <a:pathLst>
                <a:path w="1539" h="144">
                  <a:moveTo>
                    <a:pt x="0" y="143"/>
                  </a:moveTo>
                  <a:lnTo>
                    <a:pt x="1195" y="143"/>
                  </a:lnTo>
                  <a:lnTo>
                    <a:pt x="1538" y="0"/>
                  </a:lnTo>
                  <a:lnTo>
                    <a:pt x="385" y="0"/>
                  </a:lnTo>
                  <a:lnTo>
                    <a:pt x="0" y="143"/>
                  </a:lnTo>
                </a:path>
              </a:pathLst>
            </a:custGeom>
            <a:solidFill>
              <a:srgbClr val="FFA040"/>
            </a:solidFill>
            <a:ln w="12700" cap="rnd" algn="ctr">
              <a:solidFill>
                <a:srgbClr val="000000"/>
              </a:solidFill>
              <a:round/>
              <a:headEnd/>
              <a:tailEnd/>
            </a:ln>
          </p:spPr>
          <p:txBody>
            <a:bodyPr/>
            <a:lstStyle/>
            <a:p>
              <a:pPr algn="l">
                <a:spcBef>
                  <a:spcPct val="0"/>
                </a:spcBef>
                <a:buClrTx/>
                <a:buSzTx/>
                <a:buFontTx/>
                <a:buNone/>
              </a:pPr>
              <a:endParaRPr lang="en-US" sz="1800">
                <a:solidFill>
                  <a:srgbClr val="000000"/>
                </a:solidFill>
              </a:endParaRPr>
            </a:p>
          </p:txBody>
        </p:sp>
        <p:sp>
          <p:nvSpPr>
            <p:cNvPr id="27665" name="Rectangle 31760"/>
            <p:cNvSpPr>
              <a:spLocks noChangeArrowheads="1"/>
            </p:cNvSpPr>
            <p:nvPr/>
          </p:nvSpPr>
          <p:spPr bwMode="auto">
            <a:xfrm>
              <a:off x="1915" y="1456"/>
              <a:ext cx="1198" cy="1121"/>
            </a:xfrm>
            <a:prstGeom prst="rect">
              <a:avLst/>
            </a:prstGeom>
            <a:solidFill>
              <a:srgbClr val="00E000"/>
            </a:solidFill>
            <a:ln w="12700" algn="ctr">
              <a:solidFill>
                <a:srgbClr val="000000"/>
              </a:solidFill>
              <a:miter lim="800000"/>
              <a:headEnd/>
              <a:tailEnd/>
            </a:ln>
          </p:spPr>
          <p:txBody>
            <a:bodyPr wrap="none" lIns="90484" tIns="44448" rIns="90484" bIns="44448" anchor="ctr"/>
            <a:lstStyle/>
            <a:p>
              <a:pPr>
                <a:spcBef>
                  <a:spcPct val="0"/>
                </a:spcBef>
                <a:buClrTx/>
                <a:buSzTx/>
                <a:buFontTx/>
                <a:buNone/>
              </a:pPr>
              <a:r>
                <a:rPr lang="en-US" sz="2500" b="1">
                  <a:solidFill>
                    <a:srgbClr val="000000"/>
                  </a:solidFill>
                  <a:latin typeface="Arial Narrow" pitchFamily="34" charset="0"/>
                </a:rPr>
                <a:t>Telephone</a:t>
              </a:r>
            </a:p>
            <a:p>
              <a:pPr>
                <a:spcBef>
                  <a:spcPct val="0"/>
                </a:spcBef>
                <a:buClrTx/>
                <a:buSzTx/>
                <a:buFontTx/>
                <a:buNone/>
              </a:pPr>
              <a:r>
                <a:rPr lang="en-US" sz="2500" b="1">
                  <a:solidFill>
                    <a:srgbClr val="000000"/>
                  </a:solidFill>
                  <a:latin typeface="Arial Narrow" pitchFamily="34" charset="0"/>
                </a:rPr>
                <a:t>Etiquette</a:t>
              </a:r>
            </a:p>
          </p:txBody>
        </p:sp>
        <p:sp>
          <p:nvSpPr>
            <p:cNvPr id="27666" name="Shape 31761"/>
            <p:cNvSpPr>
              <a:spLocks/>
            </p:cNvSpPr>
            <p:nvPr/>
          </p:nvSpPr>
          <p:spPr bwMode="auto">
            <a:xfrm>
              <a:off x="3113" y="1317"/>
              <a:ext cx="339" cy="1262"/>
            </a:xfrm>
            <a:custGeom>
              <a:avLst/>
              <a:gdLst>
                <a:gd name="T0" fmla="*/ 0 w 339"/>
                <a:gd name="T1" fmla="*/ 140 h 1262"/>
                <a:gd name="T2" fmla="*/ 0 w 339"/>
                <a:gd name="T3" fmla="*/ 1261 h 1262"/>
                <a:gd name="T4" fmla="*/ 338 w 339"/>
                <a:gd name="T5" fmla="*/ 1074 h 1262"/>
                <a:gd name="T6" fmla="*/ 338 w 339"/>
                <a:gd name="T7" fmla="*/ 0 h 1262"/>
                <a:gd name="T8" fmla="*/ 0 w 339"/>
                <a:gd name="T9" fmla="*/ 140 h 1262"/>
                <a:gd name="T10" fmla="*/ 0 60000 65536"/>
                <a:gd name="T11" fmla="*/ 0 60000 65536"/>
                <a:gd name="T12" fmla="*/ 0 60000 65536"/>
                <a:gd name="T13" fmla="*/ 0 60000 65536"/>
                <a:gd name="T14" fmla="*/ 0 60000 65536"/>
                <a:gd name="T15" fmla="*/ 0 w 339"/>
                <a:gd name="T16" fmla="*/ 0 h 1262"/>
                <a:gd name="T17" fmla="*/ 0 w 339"/>
                <a:gd name="T18" fmla="*/ 0 h 1262"/>
              </a:gdLst>
              <a:ahLst/>
              <a:cxnLst>
                <a:cxn ang="T10">
                  <a:pos x="T0" y="T1"/>
                </a:cxn>
                <a:cxn ang="T11">
                  <a:pos x="T2" y="T3"/>
                </a:cxn>
                <a:cxn ang="T12">
                  <a:pos x="T4" y="T5"/>
                </a:cxn>
                <a:cxn ang="T13">
                  <a:pos x="T6" y="T7"/>
                </a:cxn>
                <a:cxn ang="T14">
                  <a:pos x="T8" y="T9"/>
                </a:cxn>
              </a:cxnLst>
              <a:rect l="T15" t="T16" r="T17" b="T18"/>
              <a:pathLst>
                <a:path w="339" h="1262">
                  <a:moveTo>
                    <a:pt x="0" y="140"/>
                  </a:moveTo>
                  <a:lnTo>
                    <a:pt x="0" y="1261"/>
                  </a:lnTo>
                  <a:lnTo>
                    <a:pt x="338" y="1074"/>
                  </a:lnTo>
                  <a:lnTo>
                    <a:pt x="338" y="0"/>
                  </a:lnTo>
                  <a:lnTo>
                    <a:pt x="0" y="140"/>
                  </a:lnTo>
                </a:path>
              </a:pathLst>
            </a:custGeom>
            <a:solidFill>
              <a:srgbClr val="006000"/>
            </a:solidFill>
            <a:ln w="12700" cap="rnd" algn="ctr">
              <a:solidFill>
                <a:srgbClr val="000000"/>
              </a:solidFill>
              <a:round/>
              <a:headEnd/>
              <a:tailEnd/>
            </a:ln>
          </p:spPr>
          <p:txBody>
            <a:bodyPr/>
            <a:lstStyle/>
            <a:p>
              <a:pPr algn="l">
                <a:spcBef>
                  <a:spcPct val="0"/>
                </a:spcBef>
                <a:buClrTx/>
                <a:buSzTx/>
                <a:buFontTx/>
                <a:buNone/>
              </a:pPr>
              <a:endParaRPr lang="en-US" sz="1800">
                <a:solidFill>
                  <a:srgbClr val="000000"/>
                </a:solidFill>
              </a:endParaRPr>
            </a:p>
          </p:txBody>
        </p:sp>
        <p:sp>
          <p:nvSpPr>
            <p:cNvPr id="27667" name="Shape 31762"/>
            <p:cNvSpPr>
              <a:spLocks/>
            </p:cNvSpPr>
            <p:nvPr/>
          </p:nvSpPr>
          <p:spPr bwMode="auto">
            <a:xfrm>
              <a:off x="1918" y="1317"/>
              <a:ext cx="1540" cy="141"/>
            </a:xfrm>
            <a:custGeom>
              <a:avLst/>
              <a:gdLst>
                <a:gd name="T0" fmla="*/ 0 w 1540"/>
                <a:gd name="T1" fmla="*/ 140 h 141"/>
                <a:gd name="T2" fmla="*/ 1195 w 1540"/>
                <a:gd name="T3" fmla="*/ 140 h 141"/>
                <a:gd name="T4" fmla="*/ 1539 w 1540"/>
                <a:gd name="T5" fmla="*/ 0 h 141"/>
                <a:gd name="T6" fmla="*/ 386 w 1540"/>
                <a:gd name="T7" fmla="*/ 0 h 141"/>
                <a:gd name="T8" fmla="*/ 0 w 1540"/>
                <a:gd name="T9" fmla="*/ 140 h 141"/>
                <a:gd name="T10" fmla="*/ 0 60000 65536"/>
                <a:gd name="T11" fmla="*/ 0 60000 65536"/>
                <a:gd name="T12" fmla="*/ 0 60000 65536"/>
                <a:gd name="T13" fmla="*/ 0 60000 65536"/>
                <a:gd name="T14" fmla="*/ 0 60000 65536"/>
                <a:gd name="T15" fmla="*/ 0 w 1540"/>
                <a:gd name="T16" fmla="*/ 0 h 141"/>
                <a:gd name="T17" fmla="*/ 0 w 1540"/>
                <a:gd name="T18" fmla="*/ 0 h 141"/>
              </a:gdLst>
              <a:ahLst/>
              <a:cxnLst>
                <a:cxn ang="T10">
                  <a:pos x="T0" y="T1"/>
                </a:cxn>
                <a:cxn ang="T11">
                  <a:pos x="T2" y="T3"/>
                </a:cxn>
                <a:cxn ang="T12">
                  <a:pos x="T4" y="T5"/>
                </a:cxn>
                <a:cxn ang="T13">
                  <a:pos x="T6" y="T7"/>
                </a:cxn>
                <a:cxn ang="T14">
                  <a:pos x="T8" y="T9"/>
                </a:cxn>
              </a:cxnLst>
              <a:rect l="T15" t="T16" r="T17" b="T18"/>
              <a:pathLst>
                <a:path w="1540" h="141">
                  <a:moveTo>
                    <a:pt x="0" y="140"/>
                  </a:moveTo>
                  <a:lnTo>
                    <a:pt x="1195" y="140"/>
                  </a:lnTo>
                  <a:lnTo>
                    <a:pt x="1539" y="0"/>
                  </a:lnTo>
                  <a:lnTo>
                    <a:pt x="386" y="0"/>
                  </a:lnTo>
                  <a:lnTo>
                    <a:pt x="0" y="140"/>
                  </a:lnTo>
                </a:path>
              </a:pathLst>
            </a:custGeom>
            <a:solidFill>
              <a:srgbClr val="80FF80"/>
            </a:solidFill>
            <a:ln w="12700" cap="rnd" algn="ctr">
              <a:solidFill>
                <a:srgbClr val="000000"/>
              </a:solidFill>
              <a:round/>
              <a:headEnd/>
              <a:tailEnd/>
            </a:ln>
          </p:spPr>
          <p:txBody>
            <a:bodyPr/>
            <a:lstStyle/>
            <a:p>
              <a:pPr algn="l">
                <a:spcBef>
                  <a:spcPct val="0"/>
                </a:spcBef>
                <a:buClrTx/>
                <a:buSzTx/>
                <a:buFontTx/>
                <a:buNone/>
              </a:pPr>
              <a:endParaRPr lang="en-US" sz="1800">
                <a:solidFill>
                  <a:srgbClr val="000000"/>
                </a:solidFill>
              </a:endParaRPr>
            </a:p>
          </p:txBody>
        </p:sp>
        <p:sp>
          <p:nvSpPr>
            <p:cNvPr id="27668" name="Rectangle 31763"/>
            <p:cNvSpPr>
              <a:spLocks noChangeArrowheads="1"/>
            </p:cNvSpPr>
            <p:nvPr/>
          </p:nvSpPr>
          <p:spPr bwMode="auto">
            <a:xfrm>
              <a:off x="1129" y="329"/>
              <a:ext cx="1199" cy="1122"/>
            </a:xfrm>
            <a:prstGeom prst="rect">
              <a:avLst/>
            </a:prstGeom>
            <a:solidFill>
              <a:srgbClr val="FF0000"/>
            </a:solidFill>
            <a:ln w="12700" algn="ctr">
              <a:solidFill>
                <a:srgbClr val="000000"/>
              </a:solidFill>
              <a:miter lim="800000"/>
              <a:headEnd/>
              <a:tailEnd/>
            </a:ln>
          </p:spPr>
          <p:txBody>
            <a:bodyPr wrap="none" lIns="90484" tIns="44448" rIns="90484" bIns="44448" anchor="ctr"/>
            <a:lstStyle/>
            <a:p>
              <a:pPr>
                <a:spcBef>
                  <a:spcPct val="0"/>
                </a:spcBef>
                <a:buClrTx/>
                <a:buSzTx/>
                <a:buFontTx/>
                <a:buNone/>
              </a:pPr>
              <a:r>
                <a:rPr lang="en-US" sz="2500" b="1">
                  <a:solidFill>
                    <a:srgbClr val="000000"/>
                  </a:solidFill>
                  <a:latin typeface="Arial Narrow" pitchFamily="34" charset="0"/>
                </a:rPr>
                <a:t>Job Interview</a:t>
              </a:r>
            </a:p>
            <a:p>
              <a:pPr>
                <a:spcBef>
                  <a:spcPct val="0"/>
                </a:spcBef>
                <a:buClrTx/>
                <a:buSzTx/>
                <a:buFontTx/>
                <a:buNone/>
              </a:pPr>
              <a:r>
                <a:rPr lang="en-US" sz="2500" b="1">
                  <a:solidFill>
                    <a:srgbClr val="000000"/>
                  </a:solidFill>
                  <a:latin typeface="Arial Narrow" pitchFamily="34" charset="0"/>
                </a:rPr>
                <a:t>Etiquette</a:t>
              </a:r>
            </a:p>
          </p:txBody>
        </p:sp>
        <p:sp>
          <p:nvSpPr>
            <p:cNvPr id="27669" name="Shape 31764"/>
            <p:cNvSpPr>
              <a:spLocks/>
            </p:cNvSpPr>
            <p:nvPr/>
          </p:nvSpPr>
          <p:spPr bwMode="auto">
            <a:xfrm>
              <a:off x="2328" y="242"/>
              <a:ext cx="340" cy="1211"/>
            </a:xfrm>
            <a:custGeom>
              <a:avLst/>
              <a:gdLst>
                <a:gd name="T0" fmla="*/ 0 w 340"/>
                <a:gd name="T1" fmla="*/ 90 h 1211"/>
                <a:gd name="T2" fmla="*/ 0 w 340"/>
                <a:gd name="T3" fmla="*/ 1210 h 1211"/>
                <a:gd name="T4" fmla="*/ 339 w 340"/>
                <a:gd name="T5" fmla="*/ 1063 h 1211"/>
                <a:gd name="T6" fmla="*/ 339 w 340"/>
                <a:gd name="T7" fmla="*/ 0 h 1211"/>
                <a:gd name="T8" fmla="*/ 0 w 340"/>
                <a:gd name="T9" fmla="*/ 90 h 1211"/>
                <a:gd name="T10" fmla="*/ 0 60000 65536"/>
                <a:gd name="T11" fmla="*/ 0 60000 65536"/>
                <a:gd name="T12" fmla="*/ 0 60000 65536"/>
                <a:gd name="T13" fmla="*/ 0 60000 65536"/>
                <a:gd name="T14" fmla="*/ 0 60000 65536"/>
                <a:gd name="T15" fmla="*/ 0 w 340"/>
                <a:gd name="T16" fmla="*/ 0 h 1211"/>
                <a:gd name="T17" fmla="*/ 0 w 340"/>
                <a:gd name="T18" fmla="*/ 0 h 1211"/>
              </a:gdLst>
              <a:ahLst/>
              <a:cxnLst>
                <a:cxn ang="T10">
                  <a:pos x="T0" y="T1"/>
                </a:cxn>
                <a:cxn ang="T11">
                  <a:pos x="T2" y="T3"/>
                </a:cxn>
                <a:cxn ang="T12">
                  <a:pos x="T4" y="T5"/>
                </a:cxn>
                <a:cxn ang="T13">
                  <a:pos x="T6" y="T7"/>
                </a:cxn>
                <a:cxn ang="T14">
                  <a:pos x="T8" y="T9"/>
                </a:cxn>
              </a:cxnLst>
              <a:rect l="T15" t="T16" r="T17" b="T18"/>
              <a:pathLst>
                <a:path w="340" h="1211">
                  <a:moveTo>
                    <a:pt x="0" y="90"/>
                  </a:moveTo>
                  <a:lnTo>
                    <a:pt x="0" y="1210"/>
                  </a:lnTo>
                  <a:lnTo>
                    <a:pt x="339" y="1063"/>
                  </a:lnTo>
                  <a:lnTo>
                    <a:pt x="339" y="0"/>
                  </a:lnTo>
                  <a:lnTo>
                    <a:pt x="0" y="90"/>
                  </a:lnTo>
                </a:path>
              </a:pathLst>
            </a:custGeom>
            <a:solidFill>
              <a:srgbClr val="C00000"/>
            </a:solidFill>
            <a:ln w="12700" cap="rnd" algn="ctr">
              <a:solidFill>
                <a:srgbClr val="000000"/>
              </a:solidFill>
              <a:round/>
              <a:headEnd/>
              <a:tailEnd/>
            </a:ln>
          </p:spPr>
          <p:txBody>
            <a:bodyPr/>
            <a:lstStyle/>
            <a:p>
              <a:pPr algn="l">
                <a:spcBef>
                  <a:spcPct val="0"/>
                </a:spcBef>
                <a:buClrTx/>
                <a:buSzTx/>
                <a:buFontTx/>
                <a:buNone/>
              </a:pPr>
              <a:endParaRPr lang="en-US" sz="1800">
                <a:solidFill>
                  <a:srgbClr val="000000"/>
                </a:solidFill>
              </a:endParaRPr>
            </a:p>
          </p:txBody>
        </p:sp>
        <p:sp>
          <p:nvSpPr>
            <p:cNvPr id="27670" name="Shape 31765"/>
            <p:cNvSpPr>
              <a:spLocks/>
            </p:cNvSpPr>
            <p:nvPr/>
          </p:nvSpPr>
          <p:spPr bwMode="auto">
            <a:xfrm>
              <a:off x="1133" y="242"/>
              <a:ext cx="1537" cy="91"/>
            </a:xfrm>
            <a:custGeom>
              <a:avLst/>
              <a:gdLst>
                <a:gd name="T0" fmla="*/ 0 w 1537"/>
                <a:gd name="T1" fmla="*/ 90 h 91"/>
                <a:gd name="T2" fmla="*/ 1195 w 1537"/>
                <a:gd name="T3" fmla="*/ 90 h 91"/>
                <a:gd name="T4" fmla="*/ 1536 w 1537"/>
                <a:gd name="T5" fmla="*/ 0 h 91"/>
                <a:gd name="T6" fmla="*/ 376 w 1537"/>
                <a:gd name="T7" fmla="*/ 0 h 91"/>
                <a:gd name="T8" fmla="*/ 0 w 1537"/>
                <a:gd name="T9" fmla="*/ 90 h 91"/>
                <a:gd name="T10" fmla="*/ 0 60000 65536"/>
                <a:gd name="T11" fmla="*/ 0 60000 65536"/>
                <a:gd name="T12" fmla="*/ 0 60000 65536"/>
                <a:gd name="T13" fmla="*/ 0 60000 65536"/>
                <a:gd name="T14" fmla="*/ 0 60000 65536"/>
                <a:gd name="T15" fmla="*/ 0 w 1537"/>
                <a:gd name="T16" fmla="*/ 0 h 91"/>
                <a:gd name="T17" fmla="*/ 0 w 1537"/>
                <a:gd name="T18" fmla="*/ 0 h 91"/>
              </a:gdLst>
              <a:ahLst/>
              <a:cxnLst>
                <a:cxn ang="T10">
                  <a:pos x="T0" y="T1"/>
                </a:cxn>
                <a:cxn ang="T11">
                  <a:pos x="T2" y="T3"/>
                </a:cxn>
                <a:cxn ang="T12">
                  <a:pos x="T4" y="T5"/>
                </a:cxn>
                <a:cxn ang="T13">
                  <a:pos x="T6" y="T7"/>
                </a:cxn>
                <a:cxn ang="T14">
                  <a:pos x="T8" y="T9"/>
                </a:cxn>
              </a:cxnLst>
              <a:rect l="T15" t="T16" r="T17" b="T18"/>
              <a:pathLst>
                <a:path w="1537" h="91">
                  <a:moveTo>
                    <a:pt x="0" y="90"/>
                  </a:moveTo>
                  <a:lnTo>
                    <a:pt x="1195" y="90"/>
                  </a:lnTo>
                  <a:lnTo>
                    <a:pt x="1536" y="0"/>
                  </a:lnTo>
                  <a:lnTo>
                    <a:pt x="376" y="0"/>
                  </a:lnTo>
                  <a:lnTo>
                    <a:pt x="0" y="90"/>
                  </a:lnTo>
                </a:path>
              </a:pathLst>
            </a:custGeom>
            <a:solidFill>
              <a:srgbClr val="FF4040"/>
            </a:solidFill>
            <a:ln w="12700" cap="rnd" algn="ctr">
              <a:solidFill>
                <a:srgbClr val="000000"/>
              </a:solidFill>
              <a:round/>
              <a:headEnd/>
              <a:tailEnd/>
            </a:ln>
          </p:spPr>
          <p:txBody>
            <a:bodyPr/>
            <a:lstStyle/>
            <a:p>
              <a:pPr algn="l">
                <a:spcBef>
                  <a:spcPct val="0"/>
                </a:spcBef>
                <a:buClrTx/>
                <a:buSzTx/>
                <a:buFontTx/>
                <a:buNone/>
              </a:pPr>
              <a:endParaRPr lang="en-US" sz="1800">
                <a:solidFill>
                  <a:srgbClr val="000000"/>
                </a:solidFill>
              </a:endParaRPr>
            </a:p>
          </p:txBody>
        </p:sp>
      </p:grpSp>
      <p:sp>
        <p:nvSpPr>
          <p:cNvPr id="43031" name="Shape 43030"/>
          <p:cNvSpPr>
            <a:spLocks noGrp="1" noChangeArrowheads="1"/>
          </p:cNvSpPr>
          <p:nvPr>
            <p:ph type="title"/>
          </p:nvPr>
        </p:nvSpPr>
        <p:spPr/>
        <p:txBody>
          <a:bodyPr/>
          <a:lstStyle/>
          <a:p>
            <a:pPr marL="0" indent="0" defTabSz="914400" eaLnBrk="1" hangingPunct="1"/>
            <a:r>
              <a:rPr lang="en-US" sz="3800" smtClean="0"/>
              <a:t>Etiquette Skills</a:t>
            </a:r>
            <a:endParaRPr lang="en-US" smtClean="0"/>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43031"/>
                                        </p:tgtEl>
                                        <p:attrNameLst>
                                          <p:attrName>style.visibility</p:attrName>
                                        </p:attrNameLst>
                                      </p:cBhvr>
                                      <p:to>
                                        <p:strVal val="visible"/>
                                      </p:to>
                                    </p:set>
                                    <p:anim calcmode="lin" valueType="num">
                                      <p:cBhvr>
                                        <p:cTn id="7" dur="500" fill="hold"/>
                                        <p:tgtEl>
                                          <p:spTgt spid="4303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3031"/>
                                        </p:tgtEl>
                                        <p:attrNameLst>
                                          <p:attrName>ppt_y</p:attrName>
                                        </p:attrNameLst>
                                      </p:cBhvr>
                                      <p:tavLst>
                                        <p:tav tm="0">
                                          <p:val>
                                            <p:strVal val="#ppt_y"/>
                                          </p:val>
                                        </p:tav>
                                        <p:tav tm="100000">
                                          <p:val>
                                            <p:strVal val="#ppt_y"/>
                                          </p:val>
                                        </p:tav>
                                      </p:tavLst>
                                    </p:anim>
                                    <p:anim calcmode="lin" valueType="num">
                                      <p:cBhvr>
                                        <p:cTn id="9" dur="500" fill="hold"/>
                                        <p:tgtEl>
                                          <p:spTgt spid="4303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303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3031"/>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nodeType="clickEffect">
                                  <p:stCondLst>
                                    <p:cond delay="0"/>
                                  </p:stCondLst>
                                  <p:childTnLst>
                                    <p:set>
                                      <p:cBhvr>
                                        <p:cTn id="15" dur="1" fill="hold">
                                          <p:stCondLst>
                                            <p:cond delay="0"/>
                                          </p:stCondLst>
                                        </p:cTn>
                                        <p:tgtEl>
                                          <p:spTgt spid="19169"/>
                                        </p:tgtEl>
                                        <p:attrNameLst>
                                          <p:attrName>style.visibility</p:attrName>
                                        </p:attrNameLst>
                                      </p:cBhvr>
                                      <p:to>
                                        <p:strVal val="visible"/>
                                      </p:to>
                                    </p:set>
                                    <p:animEffect transition="in" filter="dissolve">
                                      <p:cBhvr>
                                        <p:cTn id="16" dur="500"/>
                                        <p:tgtEl>
                                          <p:spTgt spid="19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31"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Shape 45057"/>
          <p:cNvSpPr>
            <a:spLocks noGrp="1" noChangeArrowheads="1"/>
          </p:cNvSpPr>
          <p:nvPr>
            <p:ph type="title"/>
          </p:nvPr>
        </p:nvSpPr>
        <p:spPr/>
        <p:txBody>
          <a:bodyPr/>
          <a:lstStyle/>
          <a:p>
            <a:pPr marL="0" indent="0" defTabSz="914400" eaLnBrk="1" hangingPunct="1"/>
            <a:r>
              <a:rPr lang="en-US" smtClean="0"/>
              <a:t>Vertical Politics</a:t>
            </a:r>
          </a:p>
        </p:txBody>
      </p:sp>
      <p:sp>
        <p:nvSpPr>
          <p:cNvPr id="45059" name="Shape 45058"/>
          <p:cNvSpPr>
            <a:spLocks noGrp="1" noChangeArrowheads="1"/>
          </p:cNvSpPr>
          <p:nvPr>
            <p:ph type="body" sz="half" idx="1"/>
          </p:nvPr>
        </p:nvSpPr>
        <p:spPr>
          <a:solidFill>
            <a:schemeClr val="bg1">
              <a:alpha val="89000"/>
            </a:schemeClr>
          </a:solidFill>
        </p:spPr>
        <p:txBody>
          <a:bodyPr/>
          <a:lstStyle/>
          <a:p>
            <a:pPr marL="234950" indent="-234950" algn="ctr" defTabSz="914400" eaLnBrk="1" hangingPunct="1">
              <a:buFont typeface="Wingdings" pitchFamily="2" charset="2"/>
              <a:buNone/>
            </a:pPr>
            <a:r>
              <a:rPr lang="en-US" b="1" smtClean="0"/>
              <a:t>Relations with Your Boss</a:t>
            </a:r>
            <a:endParaRPr lang="en-US" smtClean="0"/>
          </a:p>
          <a:p>
            <a:pPr marL="234950" indent="-234950" defTabSz="914400" eaLnBrk="1" hangingPunct="1">
              <a:lnSpc>
                <a:spcPct val="130000"/>
              </a:lnSpc>
            </a:pPr>
            <a:r>
              <a:rPr lang="en-US" smtClean="0"/>
              <a:t>Loyalty</a:t>
            </a:r>
          </a:p>
          <a:p>
            <a:pPr marL="234950" indent="-234950" defTabSz="914400" eaLnBrk="1" hangingPunct="1">
              <a:lnSpc>
                <a:spcPct val="130000"/>
              </a:lnSpc>
            </a:pPr>
            <a:r>
              <a:rPr lang="en-US" smtClean="0"/>
              <a:t>Cooperation</a:t>
            </a:r>
          </a:p>
          <a:p>
            <a:pPr marL="234950" indent="-234950" defTabSz="914400" eaLnBrk="1" hangingPunct="1">
              <a:lnSpc>
                <a:spcPct val="130000"/>
              </a:lnSpc>
            </a:pPr>
            <a:r>
              <a:rPr lang="en-US" smtClean="0"/>
              <a:t>Initiative</a:t>
            </a:r>
          </a:p>
          <a:p>
            <a:pPr marL="234950" indent="-234950" defTabSz="914400" eaLnBrk="1" hangingPunct="1">
              <a:lnSpc>
                <a:spcPct val="130000"/>
              </a:lnSpc>
            </a:pPr>
            <a:r>
              <a:rPr lang="en-US" smtClean="0"/>
              <a:t>Information</a:t>
            </a:r>
          </a:p>
          <a:p>
            <a:pPr marL="234950" indent="-234950" defTabSz="914400" eaLnBrk="1" hangingPunct="1">
              <a:lnSpc>
                <a:spcPct val="130000"/>
              </a:lnSpc>
            </a:pPr>
            <a:r>
              <a:rPr lang="en-US" smtClean="0"/>
              <a:t>Openness to criticism</a:t>
            </a:r>
          </a:p>
          <a:p>
            <a:pPr marL="234950" indent="-234950" defTabSz="914400" eaLnBrk="1" hangingPunct="1">
              <a:lnSpc>
                <a:spcPct val="130000"/>
              </a:lnSpc>
            </a:pPr>
            <a:r>
              <a:rPr lang="en-US" smtClean="0"/>
              <a:t>Regaining boss’s trust</a:t>
            </a:r>
          </a:p>
        </p:txBody>
      </p:sp>
      <p:sp>
        <p:nvSpPr>
          <p:cNvPr id="45060" name="Shape 45059"/>
          <p:cNvSpPr>
            <a:spLocks noGrp="1" noChangeArrowheads="1"/>
          </p:cNvSpPr>
          <p:nvPr>
            <p:ph type="body" sz="half" idx="2"/>
          </p:nvPr>
        </p:nvSpPr>
        <p:spPr>
          <a:solidFill>
            <a:schemeClr val="bg1">
              <a:alpha val="89000"/>
            </a:schemeClr>
          </a:solidFill>
        </p:spPr>
        <p:txBody>
          <a:bodyPr/>
          <a:lstStyle/>
          <a:p>
            <a:pPr marL="234950" indent="-234950" algn="ctr" defTabSz="914400" eaLnBrk="1" hangingPunct="1">
              <a:buFont typeface="Wingdings" pitchFamily="2" charset="2"/>
              <a:buNone/>
            </a:pPr>
            <a:r>
              <a:rPr lang="en-US" b="1" smtClean="0"/>
              <a:t>Relations with Subordinates</a:t>
            </a:r>
            <a:endParaRPr lang="en-US" smtClean="0"/>
          </a:p>
          <a:p>
            <a:pPr marL="234950" indent="-234950" defTabSz="914400" eaLnBrk="1" hangingPunct="1"/>
            <a:r>
              <a:rPr lang="en-US" smtClean="0"/>
              <a:t>Developing manager-employee relations</a:t>
            </a:r>
          </a:p>
          <a:p>
            <a:pPr marL="234950" indent="-234950" defTabSz="914400" eaLnBrk="1" hangingPunct="1">
              <a:lnSpc>
                <a:spcPct val="130000"/>
              </a:lnSpc>
            </a:pPr>
            <a:r>
              <a:rPr lang="en-US" smtClean="0"/>
              <a:t>Friendship</a:t>
            </a:r>
          </a:p>
          <a:p>
            <a:pPr marL="234950" indent="-234950" defTabSz="914400" eaLnBrk="1" hangingPunct="1">
              <a:lnSpc>
                <a:spcPct val="130000"/>
              </a:lnSpc>
            </a:pPr>
            <a:r>
              <a:rPr lang="en-US" smtClean="0"/>
              <a:t>The open-door policy</a:t>
            </a:r>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45058"/>
                                        </p:tgtEl>
                                        <p:attrNameLst>
                                          <p:attrName>style.visibility</p:attrName>
                                        </p:attrNameLst>
                                      </p:cBhvr>
                                      <p:to>
                                        <p:strVal val="visible"/>
                                      </p:to>
                                    </p:set>
                                    <p:anim calcmode="lin" valueType="num">
                                      <p:cBhvr>
                                        <p:cTn id="7" dur="500" fill="hold"/>
                                        <p:tgtEl>
                                          <p:spTgt spid="4505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5058"/>
                                        </p:tgtEl>
                                        <p:attrNameLst>
                                          <p:attrName>ppt_y</p:attrName>
                                        </p:attrNameLst>
                                      </p:cBhvr>
                                      <p:tavLst>
                                        <p:tav tm="0">
                                          <p:val>
                                            <p:strVal val="#ppt_y"/>
                                          </p:val>
                                        </p:tav>
                                        <p:tav tm="100000">
                                          <p:val>
                                            <p:strVal val="#ppt_y"/>
                                          </p:val>
                                        </p:tav>
                                      </p:tavLst>
                                    </p:anim>
                                    <p:anim calcmode="lin" valueType="num">
                                      <p:cBhvr>
                                        <p:cTn id="9" dur="500" fill="hold"/>
                                        <p:tgtEl>
                                          <p:spTgt spid="4505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505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505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45059">
                                            <p:bg/>
                                          </p:spTgt>
                                        </p:tgtEl>
                                        <p:attrNameLst>
                                          <p:attrName>style.visibility</p:attrName>
                                        </p:attrNameLst>
                                      </p:cBhvr>
                                      <p:to>
                                        <p:strVal val="visible"/>
                                      </p:to>
                                    </p:set>
                                    <p:animEffect transition="in" filter="wipe(left)">
                                      <p:cBhvr>
                                        <p:cTn id="16" dur="500"/>
                                        <p:tgtEl>
                                          <p:spTgt spid="45059">
                                            <p:bg/>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45059">
                                            <p:txEl>
                                              <p:pRg st="0" end="0"/>
                                            </p:txEl>
                                          </p:spTgt>
                                        </p:tgtEl>
                                        <p:attrNameLst>
                                          <p:attrName>style.visibility</p:attrName>
                                        </p:attrNameLst>
                                      </p:cBhvr>
                                      <p:to>
                                        <p:strVal val="visible"/>
                                      </p:to>
                                    </p:set>
                                    <p:animEffect transition="in" filter="wipe(left)">
                                      <p:cBhvr>
                                        <p:cTn id="21" dur="500"/>
                                        <p:tgtEl>
                                          <p:spTgt spid="45059">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45059">
                                            <p:txEl>
                                              <p:pRg st="1" end="1"/>
                                            </p:txEl>
                                          </p:spTgt>
                                        </p:tgtEl>
                                        <p:attrNameLst>
                                          <p:attrName>style.visibility</p:attrName>
                                        </p:attrNameLst>
                                      </p:cBhvr>
                                      <p:to>
                                        <p:strVal val="visible"/>
                                      </p:to>
                                    </p:set>
                                    <p:animEffect transition="in" filter="wipe(left)">
                                      <p:cBhvr>
                                        <p:cTn id="26" dur="500"/>
                                        <p:tgtEl>
                                          <p:spTgt spid="45059">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45059">
                                            <p:txEl>
                                              <p:pRg st="2" end="2"/>
                                            </p:txEl>
                                          </p:spTgt>
                                        </p:tgtEl>
                                        <p:attrNameLst>
                                          <p:attrName>style.visibility</p:attrName>
                                        </p:attrNameLst>
                                      </p:cBhvr>
                                      <p:to>
                                        <p:strVal val="visible"/>
                                      </p:to>
                                    </p:set>
                                    <p:animEffect transition="in" filter="wipe(left)">
                                      <p:cBhvr>
                                        <p:cTn id="31" dur="500"/>
                                        <p:tgtEl>
                                          <p:spTgt spid="45059">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45059">
                                            <p:txEl>
                                              <p:pRg st="3" end="3"/>
                                            </p:txEl>
                                          </p:spTgt>
                                        </p:tgtEl>
                                        <p:attrNameLst>
                                          <p:attrName>style.visibility</p:attrName>
                                        </p:attrNameLst>
                                      </p:cBhvr>
                                      <p:to>
                                        <p:strVal val="visible"/>
                                      </p:to>
                                    </p:set>
                                    <p:animEffect transition="in" filter="wipe(left)">
                                      <p:cBhvr>
                                        <p:cTn id="36" dur="500"/>
                                        <p:tgtEl>
                                          <p:spTgt spid="45059">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45059">
                                            <p:txEl>
                                              <p:pRg st="4" end="4"/>
                                            </p:txEl>
                                          </p:spTgt>
                                        </p:tgtEl>
                                        <p:attrNameLst>
                                          <p:attrName>style.visibility</p:attrName>
                                        </p:attrNameLst>
                                      </p:cBhvr>
                                      <p:to>
                                        <p:strVal val="visible"/>
                                      </p:to>
                                    </p:set>
                                    <p:animEffect transition="in" filter="wipe(left)">
                                      <p:cBhvr>
                                        <p:cTn id="41" dur="500"/>
                                        <p:tgtEl>
                                          <p:spTgt spid="45059">
                                            <p:txEl>
                                              <p:pRg st="4" end="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45059">
                                            <p:txEl>
                                              <p:pRg st="5" end="5"/>
                                            </p:txEl>
                                          </p:spTgt>
                                        </p:tgtEl>
                                        <p:attrNameLst>
                                          <p:attrName>style.visibility</p:attrName>
                                        </p:attrNameLst>
                                      </p:cBhvr>
                                      <p:to>
                                        <p:strVal val="visible"/>
                                      </p:to>
                                    </p:set>
                                    <p:animEffect transition="in" filter="wipe(left)">
                                      <p:cBhvr>
                                        <p:cTn id="46" dur="500"/>
                                        <p:tgtEl>
                                          <p:spTgt spid="45059">
                                            <p:txEl>
                                              <p:pRg st="5" end="5"/>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45059">
                                            <p:txEl>
                                              <p:pRg st="6" end="6"/>
                                            </p:txEl>
                                          </p:spTgt>
                                        </p:tgtEl>
                                        <p:attrNameLst>
                                          <p:attrName>style.visibility</p:attrName>
                                        </p:attrNameLst>
                                      </p:cBhvr>
                                      <p:to>
                                        <p:strVal val="visible"/>
                                      </p:to>
                                    </p:set>
                                    <p:animEffect transition="in" filter="wipe(left)">
                                      <p:cBhvr>
                                        <p:cTn id="51" dur="500"/>
                                        <p:tgtEl>
                                          <p:spTgt spid="45059">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45060">
                                            <p:bg/>
                                          </p:spTgt>
                                        </p:tgtEl>
                                        <p:attrNameLst>
                                          <p:attrName>style.visibility</p:attrName>
                                        </p:attrNameLst>
                                      </p:cBhvr>
                                      <p:to>
                                        <p:strVal val="visible"/>
                                      </p:to>
                                    </p:set>
                                    <p:animEffect transition="in" filter="wipe(left)">
                                      <p:cBhvr>
                                        <p:cTn id="56" dur="500"/>
                                        <p:tgtEl>
                                          <p:spTgt spid="45060">
                                            <p:bg/>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45060">
                                            <p:txEl>
                                              <p:pRg st="0" end="0"/>
                                            </p:txEl>
                                          </p:spTgt>
                                        </p:tgtEl>
                                        <p:attrNameLst>
                                          <p:attrName>style.visibility</p:attrName>
                                        </p:attrNameLst>
                                      </p:cBhvr>
                                      <p:to>
                                        <p:strVal val="visible"/>
                                      </p:to>
                                    </p:set>
                                    <p:animEffect transition="in" filter="wipe(left)">
                                      <p:cBhvr>
                                        <p:cTn id="61" dur="500"/>
                                        <p:tgtEl>
                                          <p:spTgt spid="45060">
                                            <p:txEl>
                                              <p:pRg st="0" end="0"/>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45060">
                                            <p:txEl>
                                              <p:pRg st="1" end="1"/>
                                            </p:txEl>
                                          </p:spTgt>
                                        </p:tgtEl>
                                        <p:attrNameLst>
                                          <p:attrName>style.visibility</p:attrName>
                                        </p:attrNameLst>
                                      </p:cBhvr>
                                      <p:to>
                                        <p:strVal val="visible"/>
                                      </p:to>
                                    </p:set>
                                    <p:animEffect transition="in" filter="wipe(left)">
                                      <p:cBhvr>
                                        <p:cTn id="66" dur="500"/>
                                        <p:tgtEl>
                                          <p:spTgt spid="45060">
                                            <p:txEl>
                                              <p:pRg st="1" end="1"/>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45060">
                                            <p:txEl>
                                              <p:pRg st="2" end="2"/>
                                            </p:txEl>
                                          </p:spTgt>
                                        </p:tgtEl>
                                        <p:attrNameLst>
                                          <p:attrName>style.visibility</p:attrName>
                                        </p:attrNameLst>
                                      </p:cBhvr>
                                      <p:to>
                                        <p:strVal val="visible"/>
                                      </p:to>
                                    </p:set>
                                    <p:animEffect transition="in" filter="wipe(left)">
                                      <p:cBhvr>
                                        <p:cTn id="71" dur="500"/>
                                        <p:tgtEl>
                                          <p:spTgt spid="45060">
                                            <p:txEl>
                                              <p:pRg st="2" end="2"/>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grpId="0" nodeType="clickEffect">
                                  <p:stCondLst>
                                    <p:cond delay="0"/>
                                  </p:stCondLst>
                                  <p:childTnLst>
                                    <p:set>
                                      <p:cBhvr>
                                        <p:cTn id="75" dur="1" fill="hold">
                                          <p:stCondLst>
                                            <p:cond delay="0"/>
                                          </p:stCondLst>
                                        </p:cTn>
                                        <p:tgtEl>
                                          <p:spTgt spid="45060">
                                            <p:txEl>
                                              <p:pRg st="3" end="3"/>
                                            </p:txEl>
                                          </p:spTgt>
                                        </p:tgtEl>
                                        <p:attrNameLst>
                                          <p:attrName>style.visibility</p:attrName>
                                        </p:attrNameLst>
                                      </p:cBhvr>
                                      <p:to>
                                        <p:strVal val="visible"/>
                                      </p:to>
                                    </p:set>
                                    <p:animEffect transition="in" filter="wipe(left)">
                                      <p:cBhvr>
                                        <p:cTn id="76" dur="500"/>
                                        <p:tgtEl>
                                          <p:spTgt spid="4506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animBg="1"/>
      <p:bldP spid="45059" grpId="0" build="p" animBg="1"/>
      <p:bldP spid="45060" grpId="0" build="p"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2" name="Right Arrow 46081"/>
          <p:cNvSpPr>
            <a:spLocks noChangeArrowheads="1"/>
          </p:cNvSpPr>
          <p:nvPr/>
        </p:nvSpPr>
        <p:spPr bwMode="auto">
          <a:xfrm>
            <a:off x="687388" y="2443163"/>
            <a:ext cx="3883025" cy="3576637"/>
          </a:xfrm>
          <a:prstGeom prst="rightArrow">
            <a:avLst>
              <a:gd name="adj1" fmla="val 50000"/>
              <a:gd name="adj2" fmla="val 27162"/>
            </a:avLst>
          </a:prstGeom>
          <a:solidFill>
            <a:schemeClr val="accent2"/>
          </a:solidFill>
          <a:ln w="12700" cap="flat" cmpd="sng" algn="ctr">
            <a:solidFill>
              <a:schemeClr val="bg2"/>
            </a:solidFill>
            <a:prstDash val="solid"/>
            <a:miter lim="800000"/>
            <a:headEnd type="none" w="med" len="med"/>
            <a:tailEnd type="none" w="med" len="med"/>
          </a:ln>
          <a:effectLst>
            <a:outerShdw dist="107763" dir="13500000" algn="ctr" rotWithShape="0">
              <a:schemeClr val="bg2"/>
            </a:outerShdw>
          </a:effectLst>
        </p:spPr>
        <p:txBody>
          <a:bodyPr wrap="none" anchor="ctr"/>
          <a:lstStyle/>
          <a:p>
            <a:pPr algn="l">
              <a:spcBef>
                <a:spcPct val="0"/>
              </a:spcBef>
              <a:buClrTx/>
              <a:buSzTx/>
              <a:buFontTx/>
              <a:buNone/>
            </a:pPr>
            <a:endParaRPr lang="en-US" sz="1800">
              <a:solidFill>
                <a:srgbClr val="000000"/>
              </a:solidFill>
            </a:endParaRPr>
          </a:p>
        </p:txBody>
      </p:sp>
      <p:sp>
        <p:nvSpPr>
          <p:cNvPr id="46083" name="Right Arrow 46082"/>
          <p:cNvSpPr>
            <a:spLocks noChangeArrowheads="1"/>
          </p:cNvSpPr>
          <p:nvPr/>
        </p:nvSpPr>
        <p:spPr bwMode="auto">
          <a:xfrm flipH="1">
            <a:off x="4573588" y="2443163"/>
            <a:ext cx="3883025" cy="3576637"/>
          </a:xfrm>
          <a:prstGeom prst="rightArrow">
            <a:avLst>
              <a:gd name="adj1" fmla="val 50000"/>
              <a:gd name="adj2" fmla="val 27162"/>
            </a:avLst>
          </a:prstGeom>
          <a:solidFill>
            <a:srgbClr val="7D6F9F"/>
          </a:solidFill>
          <a:ln w="12700" cap="flat" cmpd="sng" algn="ctr">
            <a:solidFill>
              <a:schemeClr val="bg2"/>
            </a:solidFill>
            <a:prstDash val="solid"/>
            <a:miter lim="800000"/>
            <a:headEnd type="none" w="med" len="med"/>
            <a:tailEnd type="none" w="med" len="med"/>
          </a:ln>
          <a:effectLst>
            <a:outerShdw dist="107763" dir="18900000" algn="ctr" rotWithShape="0">
              <a:schemeClr val="bg2"/>
            </a:outerShdw>
          </a:effectLst>
        </p:spPr>
        <p:txBody>
          <a:bodyPr wrap="none" anchor="ctr"/>
          <a:lstStyle/>
          <a:p>
            <a:pPr algn="l">
              <a:spcBef>
                <a:spcPct val="0"/>
              </a:spcBef>
              <a:buClrTx/>
              <a:buSzTx/>
              <a:buFontTx/>
              <a:buNone/>
            </a:pPr>
            <a:endParaRPr lang="en-US" sz="1800">
              <a:solidFill>
                <a:srgbClr val="000000"/>
              </a:solidFill>
            </a:endParaRPr>
          </a:p>
        </p:txBody>
      </p:sp>
      <p:sp>
        <p:nvSpPr>
          <p:cNvPr id="46084" name="Shape 46083"/>
          <p:cNvSpPr>
            <a:spLocks noGrp="1" noChangeArrowheads="1"/>
          </p:cNvSpPr>
          <p:nvPr>
            <p:ph type="title"/>
          </p:nvPr>
        </p:nvSpPr>
        <p:spPr/>
        <p:txBody>
          <a:bodyPr/>
          <a:lstStyle/>
          <a:p>
            <a:pPr marL="0" indent="0" defTabSz="914400" eaLnBrk="1" hangingPunct="1"/>
            <a:r>
              <a:rPr lang="en-US" smtClean="0"/>
              <a:t>Horizontal Politics </a:t>
            </a:r>
            <a:r>
              <a:rPr lang="en-US" sz="2400" smtClean="0"/>
              <a:t>(1 of 2)</a:t>
            </a:r>
            <a:endParaRPr lang="en-US" smtClean="0"/>
          </a:p>
        </p:txBody>
      </p:sp>
      <p:sp>
        <p:nvSpPr>
          <p:cNvPr id="46085" name="TextBox 46084"/>
          <p:cNvSpPr txBox="1">
            <a:spLocks noChangeArrowheads="1"/>
          </p:cNvSpPr>
          <p:nvPr/>
        </p:nvSpPr>
        <p:spPr bwMode="auto">
          <a:xfrm>
            <a:off x="855663" y="3878263"/>
            <a:ext cx="3287712" cy="927100"/>
          </a:xfrm>
          <a:prstGeom prst="rect">
            <a:avLst/>
          </a:prstGeom>
          <a:noFill/>
          <a:ln w="9525" cap="flat" cmpd="sng" algn="ctr">
            <a:noFill/>
            <a:prstDash val="solid"/>
            <a:miter lim="800000"/>
            <a:headEnd type="none" w="med" len="med"/>
            <a:tailEnd type="none" w="med" len="med"/>
          </a:ln>
          <a:effectLst/>
        </p:spPr>
        <p:txBody>
          <a:bodyPr lIns="103236" tIns="51618" rIns="103236" bIns="51618">
            <a:spAutoFit/>
          </a:bodyPr>
          <a:lstStyle/>
          <a:p>
            <a:pPr>
              <a:spcBef>
                <a:spcPct val="50000"/>
              </a:spcBef>
              <a:buClrTx/>
              <a:buSzTx/>
              <a:buFontTx/>
              <a:buNone/>
            </a:pPr>
            <a:r>
              <a:rPr lang="en-US" sz="2700">
                <a:solidFill>
                  <a:srgbClr val="FFFFFF"/>
                </a:solidFill>
                <a:effectLst>
                  <a:outerShdw blurRad="38100" dist="38100" dir="2700000" algn="tl">
                    <a:srgbClr val="000000"/>
                  </a:outerShdw>
                </a:effectLst>
                <a:latin typeface="Arial Rounded MT Bold" pitchFamily="34" charset="0"/>
              </a:rPr>
              <a:t>Relations with Peers</a:t>
            </a:r>
            <a:endParaRPr lang="en-US" sz="1800">
              <a:solidFill>
                <a:srgbClr val="000000"/>
              </a:solidFill>
            </a:endParaRPr>
          </a:p>
        </p:txBody>
      </p:sp>
      <p:sp>
        <p:nvSpPr>
          <p:cNvPr id="46086" name="TextBox 46085"/>
          <p:cNvSpPr txBox="1">
            <a:spLocks noChangeArrowheads="1"/>
          </p:cNvSpPr>
          <p:nvPr/>
        </p:nvSpPr>
        <p:spPr bwMode="auto">
          <a:xfrm>
            <a:off x="4891088" y="3554413"/>
            <a:ext cx="3492500" cy="1338262"/>
          </a:xfrm>
          <a:prstGeom prst="rect">
            <a:avLst/>
          </a:prstGeom>
          <a:noFill/>
          <a:ln w="9525" cap="flat" cmpd="sng" algn="ctr">
            <a:noFill/>
            <a:prstDash val="solid"/>
            <a:miter lim="800000"/>
            <a:headEnd type="none" w="med" len="med"/>
            <a:tailEnd type="none" w="med" len="med"/>
          </a:ln>
          <a:effectLst/>
        </p:spPr>
        <p:txBody>
          <a:bodyPr lIns="103236" tIns="51618" rIns="103236" bIns="51618">
            <a:spAutoFit/>
          </a:bodyPr>
          <a:lstStyle/>
          <a:p>
            <a:pPr>
              <a:spcBef>
                <a:spcPct val="50000"/>
              </a:spcBef>
              <a:buClrTx/>
              <a:buSzTx/>
              <a:buFontTx/>
              <a:buNone/>
            </a:pPr>
            <a:r>
              <a:rPr lang="en-US" sz="2700">
                <a:solidFill>
                  <a:srgbClr val="FFFFFF"/>
                </a:solidFill>
                <a:effectLst>
                  <a:outerShdw blurRad="38100" dist="38100" dir="2700000" algn="tl">
                    <a:srgbClr val="000000"/>
                  </a:outerShdw>
                </a:effectLst>
                <a:latin typeface="Arial Rounded MT Bold" pitchFamily="34" charset="0"/>
              </a:rPr>
              <a:t>Relations with Members of Other Departments</a:t>
            </a:r>
            <a:endParaRPr lang="en-US" sz="1800">
              <a:solidFill>
                <a:srgbClr val="000000"/>
              </a:solidFill>
            </a:endParaRPr>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46084"/>
                                        </p:tgtEl>
                                        <p:attrNameLst>
                                          <p:attrName>style.visibility</p:attrName>
                                        </p:attrNameLst>
                                      </p:cBhvr>
                                      <p:to>
                                        <p:strVal val="visible"/>
                                      </p:to>
                                    </p:set>
                                    <p:anim calcmode="lin" valueType="num">
                                      <p:cBhvr>
                                        <p:cTn id="7" dur="500" fill="hold"/>
                                        <p:tgtEl>
                                          <p:spTgt spid="4608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6084"/>
                                        </p:tgtEl>
                                        <p:attrNameLst>
                                          <p:attrName>ppt_y</p:attrName>
                                        </p:attrNameLst>
                                      </p:cBhvr>
                                      <p:tavLst>
                                        <p:tav tm="0">
                                          <p:val>
                                            <p:strVal val="#ppt_y"/>
                                          </p:val>
                                        </p:tav>
                                        <p:tav tm="100000">
                                          <p:val>
                                            <p:strVal val="#ppt_y"/>
                                          </p:val>
                                        </p:tav>
                                      </p:tavLst>
                                    </p:anim>
                                    <p:anim calcmode="lin" valueType="num">
                                      <p:cBhvr>
                                        <p:cTn id="9" dur="500" fill="hold"/>
                                        <p:tgtEl>
                                          <p:spTgt spid="4608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608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6084"/>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46082"/>
                                        </p:tgtEl>
                                        <p:attrNameLst>
                                          <p:attrName>style.visibility</p:attrName>
                                        </p:attrNameLst>
                                      </p:cBhvr>
                                      <p:to>
                                        <p:strVal val="visible"/>
                                      </p:to>
                                    </p:set>
                                    <p:animEffect transition="in" filter="dissolve">
                                      <p:cBhvr>
                                        <p:cTn id="16" dur="500"/>
                                        <p:tgtEl>
                                          <p:spTgt spid="46082"/>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46083"/>
                                        </p:tgtEl>
                                        <p:attrNameLst>
                                          <p:attrName>style.visibility</p:attrName>
                                        </p:attrNameLst>
                                      </p:cBhvr>
                                      <p:to>
                                        <p:strVal val="visible"/>
                                      </p:to>
                                    </p:set>
                                    <p:animEffect transition="in" filter="dissolve">
                                      <p:cBhvr>
                                        <p:cTn id="21" dur="500"/>
                                        <p:tgtEl>
                                          <p:spTgt spid="46083"/>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46086"/>
                                        </p:tgtEl>
                                        <p:attrNameLst>
                                          <p:attrName>style.visibility</p:attrName>
                                        </p:attrNameLst>
                                      </p:cBhvr>
                                      <p:to>
                                        <p:strVal val="visible"/>
                                      </p:to>
                                    </p:set>
                                    <p:animEffect transition="in" filter="dissolve">
                                      <p:cBhvr>
                                        <p:cTn id="26" dur="500"/>
                                        <p:tgtEl>
                                          <p:spTgt spid="46086"/>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46085"/>
                                        </p:tgtEl>
                                        <p:attrNameLst>
                                          <p:attrName>style.visibility</p:attrName>
                                        </p:attrNameLst>
                                      </p:cBhvr>
                                      <p:to>
                                        <p:strVal val="visible"/>
                                      </p:to>
                                    </p:set>
                                    <p:animEffect transition="in" filter="dissolve">
                                      <p:cBhvr>
                                        <p:cTn id="29" dur="500"/>
                                        <p:tgtEl>
                                          <p:spTgt spid="460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2" grpId="0" animBg="1"/>
      <p:bldP spid="46083" grpId="0" animBg="1"/>
      <p:bldP spid="46084" grpId="0" animBg="1"/>
      <p:bldP spid="46085" grpId="0"/>
      <p:bldP spid="46086"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Shape 45057"/>
          <p:cNvSpPr>
            <a:spLocks noGrp="1" noChangeArrowheads="1"/>
          </p:cNvSpPr>
          <p:nvPr>
            <p:ph type="title"/>
          </p:nvPr>
        </p:nvSpPr>
        <p:spPr/>
        <p:txBody>
          <a:bodyPr/>
          <a:lstStyle/>
          <a:p>
            <a:pPr marL="0" indent="0" defTabSz="914400" eaLnBrk="1" hangingPunct="1"/>
            <a:r>
              <a:rPr lang="en-US" smtClean="0"/>
              <a:t>Horizontal Politics </a:t>
            </a:r>
            <a:r>
              <a:rPr lang="en-US" sz="2400" smtClean="0"/>
              <a:t>(2 of 2)</a:t>
            </a:r>
            <a:endParaRPr lang="en-US" smtClean="0"/>
          </a:p>
        </p:txBody>
      </p:sp>
      <p:sp>
        <p:nvSpPr>
          <p:cNvPr id="45059" name="Shape 45058"/>
          <p:cNvSpPr>
            <a:spLocks noGrp="1" noChangeArrowheads="1"/>
          </p:cNvSpPr>
          <p:nvPr>
            <p:ph type="body" sz="half" idx="1"/>
          </p:nvPr>
        </p:nvSpPr>
        <p:spPr>
          <a:solidFill>
            <a:schemeClr val="bg1">
              <a:alpha val="89000"/>
            </a:schemeClr>
          </a:solidFill>
        </p:spPr>
        <p:txBody>
          <a:bodyPr/>
          <a:lstStyle/>
          <a:p>
            <a:pPr marL="234950" indent="-234950" algn="ctr" defTabSz="914400" eaLnBrk="1" hangingPunct="1">
              <a:buFont typeface="Wingdings" pitchFamily="2" charset="2"/>
              <a:buNone/>
            </a:pPr>
            <a:r>
              <a:rPr lang="pt-BR" b="1" smtClean="0">
                <a:latin typeface="Univers-CondensedBold"/>
              </a:rPr>
              <a:t>Relations with Peers</a:t>
            </a:r>
            <a:endParaRPr lang="en-US" smtClean="0"/>
          </a:p>
          <a:p>
            <a:pPr marL="234950" indent="-234950" defTabSz="914400" eaLnBrk="1" hangingPunct="1">
              <a:lnSpc>
                <a:spcPct val="130000"/>
              </a:lnSpc>
            </a:pPr>
            <a:r>
              <a:rPr lang="en-US" smtClean="0">
                <a:latin typeface="Univers-CondensedBold"/>
              </a:rPr>
              <a:t>Cooperating with peers</a:t>
            </a:r>
          </a:p>
          <a:p>
            <a:pPr marL="234950" indent="-234950" defTabSz="914400" eaLnBrk="1" hangingPunct="1"/>
            <a:r>
              <a:rPr lang="en-US" smtClean="0">
                <a:latin typeface="Univers-CondensedBold"/>
              </a:rPr>
              <a:t>Competing with peers</a:t>
            </a:r>
          </a:p>
          <a:p>
            <a:pPr marL="234950" indent="-234950" defTabSz="914400" eaLnBrk="1" hangingPunct="1"/>
            <a:r>
              <a:rPr lang="en-US" smtClean="0">
                <a:latin typeface="Univers-CondensedBold"/>
              </a:rPr>
              <a:t>Criticizing peers</a:t>
            </a:r>
          </a:p>
          <a:p>
            <a:pPr marL="234950" indent="-234950" defTabSz="914400" eaLnBrk="1" hangingPunct="1">
              <a:lnSpc>
                <a:spcPct val="130000"/>
              </a:lnSpc>
            </a:pPr>
            <a:endParaRPr lang="en-US" smtClean="0">
              <a:latin typeface="Univers-CondensedBold"/>
            </a:endParaRPr>
          </a:p>
          <a:p>
            <a:pPr marL="234950" indent="-234950" defTabSz="914400" eaLnBrk="1" hangingPunct="1">
              <a:lnSpc>
                <a:spcPct val="130000"/>
              </a:lnSpc>
            </a:pPr>
            <a:endParaRPr lang="en-US" smtClean="0">
              <a:latin typeface="Univers-CondensedBold"/>
            </a:endParaRPr>
          </a:p>
        </p:txBody>
      </p:sp>
      <p:sp>
        <p:nvSpPr>
          <p:cNvPr id="45060" name="Shape 45059"/>
          <p:cNvSpPr>
            <a:spLocks noGrp="1" noChangeArrowheads="1"/>
          </p:cNvSpPr>
          <p:nvPr>
            <p:ph type="body" sz="half" idx="2"/>
          </p:nvPr>
        </p:nvSpPr>
        <p:spPr>
          <a:solidFill>
            <a:schemeClr val="bg1">
              <a:alpha val="89000"/>
            </a:schemeClr>
          </a:solidFill>
        </p:spPr>
        <p:txBody>
          <a:bodyPr/>
          <a:lstStyle/>
          <a:p>
            <a:pPr marL="234950" indent="-234950" algn="ctr" defTabSz="914400" eaLnBrk="1" hangingPunct="1">
              <a:buFont typeface="Wingdings" pitchFamily="2" charset="2"/>
              <a:buNone/>
            </a:pPr>
            <a:r>
              <a:rPr lang="en-US" b="1" smtClean="0"/>
              <a:t>Relations with members of other departments</a:t>
            </a:r>
            <a:endParaRPr lang="en-US" smtClean="0"/>
          </a:p>
          <a:p>
            <a:pPr marL="234950" indent="-234950" defTabSz="914400" eaLnBrk="1" hangingPunct="1"/>
            <a:r>
              <a:rPr lang="en-US" smtClean="0">
                <a:latin typeface="Times-Roman"/>
              </a:rPr>
              <a:t>Develop good human</a:t>
            </a:r>
          </a:p>
          <a:p>
            <a:pPr marL="234950" indent="-234950" defTabSz="914400" eaLnBrk="1" hangingPunct="1"/>
            <a:r>
              <a:rPr lang="en-US" smtClean="0">
                <a:latin typeface="Times-Roman"/>
              </a:rPr>
              <a:t>relations through being cooperative and following guidelines set by the organization. </a:t>
            </a:r>
          </a:p>
          <a:p>
            <a:pPr marL="234950" indent="-234950" defTabSz="914400" eaLnBrk="1" hangingPunct="1"/>
            <a:r>
              <a:rPr lang="en-US" smtClean="0">
                <a:latin typeface="Times-Roman"/>
              </a:rPr>
              <a:t>Develop good relations with people in other organizations</a:t>
            </a:r>
          </a:p>
          <a:p>
            <a:pPr marL="234950" indent="-234950" defTabSz="914400" eaLnBrk="1" hangingPunct="1"/>
            <a:endParaRPr lang="en-US" smtClean="0"/>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45058"/>
                                        </p:tgtEl>
                                        <p:attrNameLst>
                                          <p:attrName>style.visibility</p:attrName>
                                        </p:attrNameLst>
                                      </p:cBhvr>
                                      <p:to>
                                        <p:strVal val="visible"/>
                                      </p:to>
                                    </p:set>
                                    <p:anim calcmode="lin" valueType="num">
                                      <p:cBhvr>
                                        <p:cTn id="7" dur="500" fill="hold"/>
                                        <p:tgtEl>
                                          <p:spTgt spid="4505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5058"/>
                                        </p:tgtEl>
                                        <p:attrNameLst>
                                          <p:attrName>ppt_y</p:attrName>
                                        </p:attrNameLst>
                                      </p:cBhvr>
                                      <p:tavLst>
                                        <p:tav tm="0">
                                          <p:val>
                                            <p:strVal val="#ppt_y"/>
                                          </p:val>
                                        </p:tav>
                                        <p:tav tm="100000">
                                          <p:val>
                                            <p:strVal val="#ppt_y"/>
                                          </p:val>
                                        </p:tav>
                                      </p:tavLst>
                                    </p:anim>
                                    <p:anim calcmode="lin" valueType="num">
                                      <p:cBhvr>
                                        <p:cTn id="9" dur="500" fill="hold"/>
                                        <p:tgtEl>
                                          <p:spTgt spid="4505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505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505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45059">
                                            <p:bg/>
                                          </p:spTgt>
                                        </p:tgtEl>
                                        <p:attrNameLst>
                                          <p:attrName>style.visibility</p:attrName>
                                        </p:attrNameLst>
                                      </p:cBhvr>
                                      <p:to>
                                        <p:strVal val="visible"/>
                                      </p:to>
                                    </p:set>
                                    <p:animEffect transition="in" filter="wipe(left)">
                                      <p:cBhvr>
                                        <p:cTn id="16" dur="500"/>
                                        <p:tgtEl>
                                          <p:spTgt spid="45059">
                                            <p:bg/>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45059">
                                            <p:txEl>
                                              <p:pRg st="0" end="0"/>
                                            </p:txEl>
                                          </p:spTgt>
                                        </p:tgtEl>
                                        <p:attrNameLst>
                                          <p:attrName>style.visibility</p:attrName>
                                        </p:attrNameLst>
                                      </p:cBhvr>
                                      <p:to>
                                        <p:strVal val="visible"/>
                                      </p:to>
                                    </p:set>
                                    <p:animEffect transition="in" filter="wipe(left)">
                                      <p:cBhvr>
                                        <p:cTn id="21" dur="500"/>
                                        <p:tgtEl>
                                          <p:spTgt spid="45059">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45059">
                                            <p:txEl>
                                              <p:pRg st="1" end="1"/>
                                            </p:txEl>
                                          </p:spTgt>
                                        </p:tgtEl>
                                        <p:attrNameLst>
                                          <p:attrName>style.visibility</p:attrName>
                                        </p:attrNameLst>
                                      </p:cBhvr>
                                      <p:to>
                                        <p:strVal val="visible"/>
                                      </p:to>
                                    </p:set>
                                    <p:animEffect transition="in" filter="wipe(left)">
                                      <p:cBhvr>
                                        <p:cTn id="26" dur="500"/>
                                        <p:tgtEl>
                                          <p:spTgt spid="45059">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45059">
                                            <p:txEl>
                                              <p:pRg st="2" end="2"/>
                                            </p:txEl>
                                          </p:spTgt>
                                        </p:tgtEl>
                                        <p:attrNameLst>
                                          <p:attrName>style.visibility</p:attrName>
                                        </p:attrNameLst>
                                      </p:cBhvr>
                                      <p:to>
                                        <p:strVal val="visible"/>
                                      </p:to>
                                    </p:set>
                                    <p:animEffect transition="in" filter="wipe(left)">
                                      <p:cBhvr>
                                        <p:cTn id="31" dur="500"/>
                                        <p:tgtEl>
                                          <p:spTgt spid="45059">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45059">
                                            <p:txEl>
                                              <p:pRg st="3" end="3"/>
                                            </p:txEl>
                                          </p:spTgt>
                                        </p:tgtEl>
                                        <p:attrNameLst>
                                          <p:attrName>style.visibility</p:attrName>
                                        </p:attrNameLst>
                                      </p:cBhvr>
                                      <p:to>
                                        <p:strVal val="visible"/>
                                      </p:to>
                                    </p:set>
                                    <p:animEffect transition="in" filter="wipe(left)">
                                      <p:cBhvr>
                                        <p:cTn id="36" dur="500"/>
                                        <p:tgtEl>
                                          <p:spTgt spid="45059">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45060">
                                            <p:bg/>
                                          </p:spTgt>
                                        </p:tgtEl>
                                        <p:attrNameLst>
                                          <p:attrName>style.visibility</p:attrName>
                                        </p:attrNameLst>
                                      </p:cBhvr>
                                      <p:to>
                                        <p:strVal val="visible"/>
                                      </p:to>
                                    </p:set>
                                    <p:animEffect transition="in" filter="wipe(left)">
                                      <p:cBhvr>
                                        <p:cTn id="41" dur="500"/>
                                        <p:tgtEl>
                                          <p:spTgt spid="45060">
                                            <p:bg/>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45060">
                                            <p:txEl>
                                              <p:pRg st="0" end="0"/>
                                            </p:txEl>
                                          </p:spTgt>
                                        </p:tgtEl>
                                        <p:attrNameLst>
                                          <p:attrName>style.visibility</p:attrName>
                                        </p:attrNameLst>
                                      </p:cBhvr>
                                      <p:to>
                                        <p:strVal val="visible"/>
                                      </p:to>
                                    </p:set>
                                    <p:animEffect transition="in" filter="wipe(left)">
                                      <p:cBhvr>
                                        <p:cTn id="46" dur="500"/>
                                        <p:tgtEl>
                                          <p:spTgt spid="45060">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45060">
                                            <p:txEl>
                                              <p:pRg st="1" end="1"/>
                                            </p:txEl>
                                          </p:spTgt>
                                        </p:tgtEl>
                                        <p:attrNameLst>
                                          <p:attrName>style.visibility</p:attrName>
                                        </p:attrNameLst>
                                      </p:cBhvr>
                                      <p:to>
                                        <p:strVal val="visible"/>
                                      </p:to>
                                    </p:set>
                                    <p:animEffect transition="in" filter="wipe(left)">
                                      <p:cBhvr>
                                        <p:cTn id="51" dur="500"/>
                                        <p:tgtEl>
                                          <p:spTgt spid="45060">
                                            <p:txEl>
                                              <p:pRg st="1" end="1"/>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45060">
                                            <p:txEl>
                                              <p:pRg st="2" end="2"/>
                                            </p:txEl>
                                          </p:spTgt>
                                        </p:tgtEl>
                                        <p:attrNameLst>
                                          <p:attrName>style.visibility</p:attrName>
                                        </p:attrNameLst>
                                      </p:cBhvr>
                                      <p:to>
                                        <p:strVal val="visible"/>
                                      </p:to>
                                    </p:set>
                                    <p:animEffect transition="in" filter="wipe(left)">
                                      <p:cBhvr>
                                        <p:cTn id="56" dur="500"/>
                                        <p:tgtEl>
                                          <p:spTgt spid="45060">
                                            <p:txEl>
                                              <p:pRg st="2" end="2"/>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45060">
                                            <p:txEl>
                                              <p:pRg st="3" end="3"/>
                                            </p:txEl>
                                          </p:spTgt>
                                        </p:tgtEl>
                                        <p:attrNameLst>
                                          <p:attrName>style.visibility</p:attrName>
                                        </p:attrNameLst>
                                      </p:cBhvr>
                                      <p:to>
                                        <p:strVal val="visible"/>
                                      </p:to>
                                    </p:set>
                                    <p:animEffect transition="in" filter="wipe(left)">
                                      <p:cBhvr>
                                        <p:cTn id="61" dur="500"/>
                                        <p:tgtEl>
                                          <p:spTgt spid="4506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animBg="1"/>
      <p:bldP spid="45059" grpId="0" build="p" animBg="1"/>
      <p:bldP spid="45060" grpId="0" build="p"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Shape 49153"/>
          <p:cNvSpPr>
            <a:spLocks noGrp="1" noChangeArrowheads="1"/>
          </p:cNvSpPr>
          <p:nvPr>
            <p:ph type="title"/>
          </p:nvPr>
        </p:nvSpPr>
        <p:spPr/>
        <p:txBody>
          <a:bodyPr>
            <a:noAutofit/>
          </a:bodyPr>
          <a:lstStyle/>
          <a:p>
            <a:pPr marL="0" indent="0" defTabSz="914400" eaLnBrk="1" hangingPunct="1"/>
            <a:r>
              <a:rPr lang="en-US" sz="3600" smtClean="0">
                <a:latin typeface="Helvetica"/>
              </a:rPr>
              <a:t>Human Relations Guide to Ethical Decision Making</a:t>
            </a:r>
            <a:endParaRPr lang="en-US" sz="1800" smtClean="0"/>
          </a:p>
        </p:txBody>
      </p:sp>
      <p:sp>
        <p:nvSpPr>
          <p:cNvPr id="49155" name="Shape 49154"/>
          <p:cNvSpPr>
            <a:spLocks noGrp="1" noChangeArrowheads="1"/>
          </p:cNvSpPr>
          <p:nvPr>
            <p:ph type="body" idx="1"/>
          </p:nvPr>
        </p:nvSpPr>
        <p:spPr/>
        <p:txBody>
          <a:bodyPr/>
          <a:lstStyle/>
          <a:p>
            <a:pPr marL="234950" indent="-234950" algn="ctr" defTabSz="914400" eaLnBrk="1" hangingPunct="1">
              <a:lnSpc>
                <a:spcPct val="90000"/>
              </a:lnSpc>
            </a:pPr>
            <a:endParaRPr lang="en-US" b="1" smtClean="0"/>
          </a:p>
          <a:p>
            <a:pPr marL="234950" indent="-234950" algn="ctr" defTabSz="914400" eaLnBrk="1" hangingPunct="1">
              <a:lnSpc>
                <a:spcPct val="90000"/>
              </a:lnSpc>
            </a:pPr>
            <a:endParaRPr lang="en-US" b="1" smtClean="0"/>
          </a:p>
          <a:p>
            <a:pPr marL="234950" indent="-234950" algn="ctr" defTabSz="914400" eaLnBrk="1" hangingPunct="1">
              <a:lnSpc>
                <a:spcPct val="90000"/>
              </a:lnSpc>
              <a:buFont typeface="Wingdings" pitchFamily="2" charset="2"/>
              <a:buNone/>
            </a:pPr>
            <a:endParaRPr lang="en-US" sz="1600" b="1" i="1" smtClean="0"/>
          </a:p>
          <a:p>
            <a:pPr marL="234950" indent="-234950" algn="ctr" defTabSz="914400" eaLnBrk="1" hangingPunct="1">
              <a:lnSpc>
                <a:spcPct val="90000"/>
              </a:lnSpc>
              <a:buFont typeface="Wingdings" pitchFamily="2" charset="2"/>
              <a:buNone/>
            </a:pPr>
            <a:endParaRPr lang="en-US" sz="1600" b="1" i="1" smtClean="0"/>
          </a:p>
          <a:p>
            <a:pPr marL="234950" indent="-234950" algn="ctr" defTabSz="914400" eaLnBrk="1" hangingPunct="1">
              <a:lnSpc>
                <a:spcPct val="90000"/>
              </a:lnSpc>
              <a:buFont typeface="Wingdings" pitchFamily="2" charset="2"/>
              <a:buNone/>
            </a:pPr>
            <a:endParaRPr lang="en-US" sz="1600" b="1" i="1" smtClean="0"/>
          </a:p>
          <a:p>
            <a:pPr marL="234950" indent="-234950" algn="ctr" defTabSz="914400" eaLnBrk="1" hangingPunct="1">
              <a:lnSpc>
                <a:spcPct val="90000"/>
              </a:lnSpc>
              <a:buFont typeface="Wingdings" pitchFamily="2" charset="2"/>
              <a:buNone/>
            </a:pPr>
            <a:endParaRPr lang="en-US" sz="1600" b="1" i="1" smtClean="0"/>
          </a:p>
          <a:p>
            <a:pPr marL="234950" indent="-234950" algn="ctr" defTabSz="914400" eaLnBrk="1" hangingPunct="1">
              <a:lnSpc>
                <a:spcPct val="90000"/>
              </a:lnSpc>
              <a:buFont typeface="Wingdings" pitchFamily="2" charset="2"/>
              <a:buNone/>
            </a:pPr>
            <a:endParaRPr lang="en-US" sz="1600" b="1" i="1" smtClean="0"/>
          </a:p>
          <a:p>
            <a:pPr marL="234950" indent="-234950" algn="ctr" defTabSz="914400" eaLnBrk="1" hangingPunct="1">
              <a:lnSpc>
                <a:spcPct val="90000"/>
              </a:lnSpc>
              <a:buFont typeface="Wingdings" pitchFamily="2" charset="2"/>
              <a:buNone/>
            </a:pPr>
            <a:endParaRPr lang="en-US" sz="1600" b="1" i="1" smtClean="0"/>
          </a:p>
          <a:p>
            <a:pPr marL="234950" indent="-234950" algn="ctr" defTabSz="914400" eaLnBrk="1" hangingPunct="1">
              <a:lnSpc>
                <a:spcPct val="90000"/>
              </a:lnSpc>
              <a:buFont typeface="Wingdings" pitchFamily="2" charset="2"/>
              <a:buNone/>
            </a:pPr>
            <a:endParaRPr lang="en-US" sz="1600" b="1" i="1" smtClean="0"/>
          </a:p>
          <a:p>
            <a:pPr marL="234950" indent="-234950" algn="ctr" defTabSz="914400" eaLnBrk="1" hangingPunct="1">
              <a:lnSpc>
                <a:spcPct val="90000"/>
              </a:lnSpc>
              <a:buFont typeface="Wingdings" pitchFamily="2" charset="2"/>
              <a:buNone/>
            </a:pPr>
            <a:endParaRPr lang="en-US" sz="1600" b="1" i="1" smtClean="0"/>
          </a:p>
          <a:p>
            <a:pPr marL="234950" indent="-234950" algn="ctr" defTabSz="914400" eaLnBrk="1" hangingPunct="1">
              <a:lnSpc>
                <a:spcPct val="90000"/>
              </a:lnSpc>
              <a:buFont typeface="Wingdings" pitchFamily="2" charset="2"/>
              <a:buNone/>
            </a:pPr>
            <a:endParaRPr lang="en-US" sz="1600" b="1" i="1" smtClean="0"/>
          </a:p>
          <a:p>
            <a:pPr marL="234950" indent="-234950" algn="ctr" defTabSz="914400" eaLnBrk="1" hangingPunct="1">
              <a:lnSpc>
                <a:spcPct val="90000"/>
              </a:lnSpc>
              <a:buFont typeface="Wingdings" pitchFamily="2" charset="2"/>
              <a:buNone/>
            </a:pPr>
            <a:endParaRPr lang="en-US" sz="1600" b="1" i="1" smtClean="0"/>
          </a:p>
          <a:p>
            <a:pPr marL="234950" indent="-234950" algn="ctr" defTabSz="914400" eaLnBrk="1" hangingPunct="1">
              <a:lnSpc>
                <a:spcPct val="90000"/>
              </a:lnSpc>
              <a:buFont typeface="Wingdings" pitchFamily="2" charset="2"/>
              <a:buNone/>
            </a:pPr>
            <a:endParaRPr lang="en-US" sz="1600" b="1" i="1" smtClean="0"/>
          </a:p>
          <a:p>
            <a:pPr marL="234950" indent="-234950" algn="ctr" defTabSz="914400" eaLnBrk="1" hangingPunct="1">
              <a:lnSpc>
                <a:spcPct val="90000"/>
              </a:lnSpc>
              <a:buFont typeface="Wingdings" pitchFamily="2" charset="2"/>
              <a:buNone/>
            </a:pPr>
            <a:endParaRPr lang="en-US" sz="1600" b="1" i="1" smtClean="0"/>
          </a:p>
          <a:p>
            <a:pPr marL="234950" indent="-234950" algn="ctr" defTabSz="914400" eaLnBrk="1" hangingPunct="1">
              <a:lnSpc>
                <a:spcPct val="90000"/>
              </a:lnSpc>
              <a:buFont typeface="Wingdings" pitchFamily="2" charset="2"/>
              <a:buNone/>
            </a:pPr>
            <a:endParaRPr lang="en-US" sz="1600" b="1" i="1" smtClean="0"/>
          </a:p>
          <a:p>
            <a:pPr marL="234950" indent="-234950" algn="ctr" defTabSz="914400" eaLnBrk="1" hangingPunct="1">
              <a:lnSpc>
                <a:spcPct val="90000"/>
              </a:lnSpc>
              <a:buFont typeface="Wingdings" pitchFamily="2" charset="2"/>
              <a:buNone/>
            </a:pPr>
            <a:endParaRPr lang="en-US" sz="1600" b="1" i="1" smtClean="0"/>
          </a:p>
          <a:p>
            <a:pPr marL="234950" indent="-234950" algn="r" defTabSz="914400" eaLnBrk="1" hangingPunct="1">
              <a:lnSpc>
                <a:spcPct val="90000"/>
              </a:lnSpc>
              <a:buFont typeface="Wingdings" pitchFamily="2" charset="2"/>
              <a:buNone/>
            </a:pPr>
            <a:r>
              <a:rPr lang="en-US" sz="1600" b="1" i="1" smtClean="0"/>
              <a:t>Exhibit 10.4</a:t>
            </a:r>
          </a:p>
        </p:txBody>
      </p:sp>
      <p:pic>
        <p:nvPicPr>
          <p:cNvPr id="31748" name="Picture 4" descr="Lus10552_ex1004"/>
          <p:cNvPicPr>
            <a:picLocks noChangeAspect="1" noChangeArrowheads="1"/>
          </p:cNvPicPr>
          <p:nvPr/>
        </p:nvPicPr>
        <p:blipFill>
          <a:blip r:embed="rId2"/>
          <a:srcRect/>
          <a:stretch>
            <a:fillRect/>
          </a:stretch>
        </p:blipFill>
        <p:spPr bwMode="auto">
          <a:xfrm>
            <a:off x="2000250" y="1325563"/>
            <a:ext cx="5124450" cy="5272087"/>
          </a:xfrm>
          <a:prstGeom prst="rect">
            <a:avLst/>
          </a:prstGeom>
          <a:noFill/>
        </p:spPr>
      </p:pic>
    </p:spTree>
  </p:cSld>
  <p:clrMapOvr>
    <a:masterClrMapping/>
  </p:clrMapOvr>
  <p:transition>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49154"/>
                                        </p:tgtEl>
                                        <p:attrNameLst>
                                          <p:attrName>style.visibility</p:attrName>
                                        </p:attrNameLst>
                                      </p:cBhvr>
                                      <p:to>
                                        <p:strVal val="visible"/>
                                      </p:to>
                                    </p:set>
                                    <p:anim calcmode="lin" valueType="num">
                                      <p:cBhvr>
                                        <p:cTn id="7" dur="500" fill="hold"/>
                                        <p:tgtEl>
                                          <p:spTgt spid="4915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9154"/>
                                        </p:tgtEl>
                                        <p:attrNameLst>
                                          <p:attrName>ppt_y</p:attrName>
                                        </p:attrNameLst>
                                      </p:cBhvr>
                                      <p:tavLst>
                                        <p:tav tm="0">
                                          <p:val>
                                            <p:strVal val="#ppt_y"/>
                                          </p:val>
                                        </p:tav>
                                        <p:tav tm="100000">
                                          <p:val>
                                            <p:strVal val="#ppt_y"/>
                                          </p:val>
                                        </p:tav>
                                      </p:tavLst>
                                    </p:anim>
                                    <p:anim calcmode="lin" valueType="num">
                                      <p:cBhvr>
                                        <p:cTn id="9" dur="500" fill="hold"/>
                                        <p:tgtEl>
                                          <p:spTgt spid="4915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915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9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4"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0" name="Shape 48129"/>
          <p:cNvSpPr>
            <a:spLocks noGrp="1" noChangeArrowheads="1"/>
          </p:cNvSpPr>
          <p:nvPr>
            <p:ph type="title"/>
          </p:nvPr>
        </p:nvSpPr>
        <p:spPr/>
        <p:txBody>
          <a:bodyPr/>
          <a:lstStyle/>
          <a:p>
            <a:pPr marL="0" indent="0" defTabSz="914400" eaLnBrk="1" hangingPunct="1"/>
            <a:r>
              <a:rPr lang="en-US" sz="3400" smtClean="0"/>
              <a:t>Do Power, Politics, and Etiquette Apply Globally? </a:t>
            </a:r>
            <a:r>
              <a:rPr lang="en-US" sz="2400" smtClean="0"/>
              <a:t>(1 of 3)</a:t>
            </a:r>
            <a:endParaRPr lang="en-US" sz="3400" smtClean="0"/>
          </a:p>
        </p:txBody>
      </p:sp>
      <p:sp>
        <p:nvSpPr>
          <p:cNvPr id="48131" name="Shape 48130"/>
          <p:cNvSpPr>
            <a:spLocks noGrp="1" noChangeArrowheads="1"/>
          </p:cNvSpPr>
          <p:nvPr>
            <p:ph type="body" idx="1"/>
          </p:nvPr>
        </p:nvSpPr>
        <p:spPr/>
        <p:txBody>
          <a:bodyPr/>
          <a:lstStyle/>
          <a:p>
            <a:pPr marL="234950" indent="-234950" defTabSz="914400" eaLnBrk="1" hangingPunct="1"/>
            <a:r>
              <a:rPr lang="en-US" i="1" smtClean="0"/>
              <a:t>Power</a:t>
            </a:r>
            <a:r>
              <a:rPr lang="en-US" smtClean="0"/>
              <a:t> is perceived and exercised differently around the globe</a:t>
            </a:r>
          </a:p>
          <a:p>
            <a:pPr marL="234950" indent="-234950" defTabSz="914400" eaLnBrk="1" hangingPunct="1"/>
            <a:endParaRPr lang="en-US" b="1" smtClean="0"/>
          </a:p>
          <a:p>
            <a:pPr marL="234950" indent="-234950" defTabSz="914400" eaLnBrk="1" hangingPunct="1"/>
            <a:r>
              <a:rPr lang="en-US" b="1" smtClean="0"/>
              <a:t>Power distance –</a:t>
            </a:r>
            <a:r>
              <a:rPr lang="en-US" smtClean="0"/>
              <a:t> the extent to which employees feel comfortable interacting across hierarchical levels</a:t>
            </a:r>
          </a:p>
          <a:p>
            <a:pPr marL="568325" lvl="1" indent="-219075" defTabSz="914400" eaLnBrk="1" hangingPunct="1"/>
            <a:r>
              <a:rPr lang="en-US" smtClean="0"/>
              <a:t>It reflects expectations of </a:t>
            </a:r>
            <a:r>
              <a:rPr lang="en-US" i="1" smtClean="0"/>
              <a:t>centralized</a:t>
            </a:r>
            <a:r>
              <a:rPr lang="en-US" smtClean="0"/>
              <a:t> or </a:t>
            </a:r>
            <a:r>
              <a:rPr lang="en-US" i="1" smtClean="0"/>
              <a:t>decentralized</a:t>
            </a:r>
            <a:r>
              <a:rPr lang="en-US" smtClean="0"/>
              <a:t> decision-making</a:t>
            </a:r>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48130"/>
                                        </p:tgtEl>
                                        <p:attrNameLst>
                                          <p:attrName>style.visibility</p:attrName>
                                        </p:attrNameLst>
                                      </p:cBhvr>
                                      <p:to>
                                        <p:strVal val="visible"/>
                                      </p:to>
                                    </p:set>
                                    <p:anim calcmode="lin" valueType="num">
                                      <p:cBhvr>
                                        <p:cTn id="7" dur="500" fill="hold"/>
                                        <p:tgtEl>
                                          <p:spTgt spid="4813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8130"/>
                                        </p:tgtEl>
                                        <p:attrNameLst>
                                          <p:attrName>ppt_y</p:attrName>
                                        </p:attrNameLst>
                                      </p:cBhvr>
                                      <p:tavLst>
                                        <p:tav tm="0">
                                          <p:val>
                                            <p:strVal val="#ppt_y"/>
                                          </p:val>
                                        </p:tav>
                                        <p:tav tm="100000">
                                          <p:val>
                                            <p:strVal val="#ppt_y"/>
                                          </p:val>
                                        </p:tav>
                                      </p:tavLst>
                                    </p:anim>
                                    <p:anim calcmode="lin" valueType="num">
                                      <p:cBhvr>
                                        <p:cTn id="9" dur="500" fill="hold"/>
                                        <p:tgtEl>
                                          <p:spTgt spid="4813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813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813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48131">
                                            <p:bg/>
                                          </p:spTgt>
                                        </p:tgtEl>
                                        <p:attrNameLst>
                                          <p:attrName>style.visibility</p:attrName>
                                        </p:attrNameLst>
                                      </p:cBhvr>
                                      <p:to>
                                        <p:strVal val="visible"/>
                                      </p:to>
                                    </p:set>
                                    <p:animEffect transition="in" filter="wipe(left)">
                                      <p:cBhvr>
                                        <p:cTn id="16" dur="500"/>
                                        <p:tgtEl>
                                          <p:spTgt spid="48131">
                                            <p:bg/>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48131">
                                            <p:txEl>
                                              <p:pRg st="0" end="0"/>
                                            </p:txEl>
                                          </p:spTgt>
                                        </p:tgtEl>
                                        <p:attrNameLst>
                                          <p:attrName>style.visibility</p:attrName>
                                        </p:attrNameLst>
                                      </p:cBhvr>
                                      <p:to>
                                        <p:strVal val="visible"/>
                                      </p:to>
                                    </p:set>
                                    <p:animEffect transition="in" filter="wipe(left)">
                                      <p:cBhvr>
                                        <p:cTn id="21" dur="500"/>
                                        <p:tgtEl>
                                          <p:spTgt spid="48131">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48131">
                                            <p:txEl>
                                              <p:pRg st="2" end="2"/>
                                            </p:txEl>
                                          </p:spTgt>
                                        </p:tgtEl>
                                        <p:attrNameLst>
                                          <p:attrName>style.visibility</p:attrName>
                                        </p:attrNameLst>
                                      </p:cBhvr>
                                      <p:to>
                                        <p:strVal val="visible"/>
                                      </p:to>
                                    </p:set>
                                    <p:animEffect transition="in" filter="wipe(left)">
                                      <p:cBhvr>
                                        <p:cTn id="26" dur="500"/>
                                        <p:tgtEl>
                                          <p:spTgt spid="48131">
                                            <p:txEl>
                                              <p:pRg st="2" end="2"/>
                                            </p:txEl>
                                          </p:spTgt>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48131">
                                            <p:txEl>
                                              <p:pRg st="3" end="3"/>
                                            </p:txEl>
                                          </p:spTgt>
                                        </p:tgtEl>
                                        <p:attrNameLst>
                                          <p:attrName>style.visibility</p:attrName>
                                        </p:attrNameLst>
                                      </p:cBhvr>
                                      <p:to>
                                        <p:strVal val="visible"/>
                                      </p:to>
                                    </p:set>
                                    <p:animEffect transition="in" filter="wipe(left)">
                                      <p:cBhvr>
                                        <p:cTn id="29" dur="500"/>
                                        <p:tgtEl>
                                          <p:spTgt spid="481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0" grpId="0" animBg="1"/>
      <p:bldP spid="48131" grpId="0" build="p"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Shape 49153"/>
          <p:cNvSpPr>
            <a:spLocks noGrp="1" noChangeArrowheads="1"/>
          </p:cNvSpPr>
          <p:nvPr>
            <p:ph type="title"/>
          </p:nvPr>
        </p:nvSpPr>
        <p:spPr/>
        <p:txBody>
          <a:bodyPr/>
          <a:lstStyle/>
          <a:p>
            <a:pPr marL="0" indent="0" defTabSz="914400" eaLnBrk="1" hangingPunct="1"/>
            <a:r>
              <a:rPr lang="en-US" sz="3400" smtClean="0"/>
              <a:t>Do Power, Politics, and Etiquette Apply Globally? </a:t>
            </a:r>
            <a:r>
              <a:rPr lang="en-US" sz="2400" smtClean="0"/>
              <a:t>(2 of 3)</a:t>
            </a:r>
            <a:endParaRPr lang="en-US" smtClean="0"/>
          </a:p>
        </p:txBody>
      </p:sp>
      <p:sp>
        <p:nvSpPr>
          <p:cNvPr id="49155" name="Shape 49154"/>
          <p:cNvSpPr>
            <a:spLocks noGrp="1" noChangeArrowheads="1"/>
          </p:cNvSpPr>
          <p:nvPr>
            <p:ph type="body" idx="1"/>
          </p:nvPr>
        </p:nvSpPr>
        <p:spPr/>
        <p:txBody>
          <a:bodyPr/>
          <a:lstStyle/>
          <a:p>
            <a:pPr marL="234950" indent="-234950" defTabSz="914400" eaLnBrk="1" hangingPunct="1"/>
            <a:r>
              <a:rPr lang="en-US" smtClean="0"/>
              <a:t>In </a:t>
            </a:r>
            <a:r>
              <a:rPr lang="en-US" i="1" smtClean="0"/>
              <a:t>high power distance</a:t>
            </a:r>
            <a:r>
              <a:rPr lang="en-US" smtClean="0"/>
              <a:t> cultures:</a:t>
            </a:r>
          </a:p>
          <a:p>
            <a:pPr marL="568325" lvl="1" indent="-219075" defTabSz="914400" eaLnBrk="1" hangingPunct="1"/>
            <a:r>
              <a:rPr lang="en-US" smtClean="0"/>
              <a:t>Using strong power and politics is acceptable</a:t>
            </a:r>
          </a:p>
          <a:p>
            <a:pPr marL="568325" lvl="1" indent="-219075" defTabSz="914400" eaLnBrk="1" hangingPunct="1"/>
            <a:r>
              <a:rPr lang="en-US" smtClean="0"/>
              <a:t>Leaders are expected to behave differently from people in low ranks</a:t>
            </a:r>
          </a:p>
          <a:p>
            <a:pPr marL="568325" lvl="1" indent="-219075" defTabSz="914400" eaLnBrk="1" hangingPunct="1"/>
            <a:r>
              <a:rPr lang="en-US" smtClean="0"/>
              <a:t>Differences in rank are more apparent</a:t>
            </a:r>
          </a:p>
          <a:p>
            <a:pPr marL="568325" lvl="1" indent="-219075" defTabSz="914400" eaLnBrk="1" hangingPunct="1"/>
            <a:r>
              <a:rPr lang="en-US" smtClean="0"/>
              <a:t>i.e., Latin American cultures, Mexico, Venezuela, Philippines, Yugoslavia, France</a:t>
            </a:r>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49154"/>
                                        </p:tgtEl>
                                        <p:attrNameLst>
                                          <p:attrName>style.visibility</p:attrName>
                                        </p:attrNameLst>
                                      </p:cBhvr>
                                      <p:to>
                                        <p:strVal val="visible"/>
                                      </p:to>
                                    </p:set>
                                    <p:anim calcmode="lin" valueType="num">
                                      <p:cBhvr>
                                        <p:cTn id="7" dur="500" fill="hold"/>
                                        <p:tgtEl>
                                          <p:spTgt spid="4915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9154"/>
                                        </p:tgtEl>
                                        <p:attrNameLst>
                                          <p:attrName>ppt_y</p:attrName>
                                        </p:attrNameLst>
                                      </p:cBhvr>
                                      <p:tavLst>
                                        <p:tav tm="0">
                                          <p:val>
                                            <p:strVal val="#ppt_y"/>
                                          </p:val>
                                        </p:tav>
                                        <p:tav tm="100000">
                                          <p:val>
                                            <p:strVal val="#ppt_y"/>
                                          </p:val>
                                        </p:tav>
                                      </p:tavLst>
                                    </p:anim>
                                    <p:anim calcmode="lin" valueType="num">
                                      <p:cBhvr>
                                        <p:cTn id="9" dur="500" fill="hold"/>
                                        <p:tgtEl>
                                          <p:spTgt spid="4915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915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915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49155">
                                            <p:bg/>
                                          </p:spTgt>
                                        </p:tgtEl>
                                        <p:attrNameLst>
                                          <p:attrName>style.visibility</p:attrName>
                                        </p:attrNameLst>
                                      </p:cBhvr>
                                      <p:to>
                                        <p:strVal val="visible"/>
                                      </p:to>
                                    </p:set>
                                    <p:animEffect transition="in" filter="wipe(left)">
                                      <p:cBhvr>
                                        <p:cTn id="16" dur="500"/>
                                        <p:tgtEl>
                                          <p:spTgt spid="49155">
                                            <p:bg/>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49155">
                                            <p:txEl>
                                              <p:pRg st="0" end="0"/>
                                            </p:txEl>
                                          </p:spTgt>
                                        </p:tgtEl>
                                        <p:attrNameLst>
                                          <p:attrName>style.visibility</p:attrName>
                                        </p:attrNameLst>
                                      </p:cBhvr>
                                      <p:to>
                                        <p:strVal val="visible"/>
                                      </p:to>
                                    </p:set>
                                    <p:animEffect transition="in" filter="wipe(left)">
                                      <p:cBhvr>
                                        <p:cTn id="21" dur="500"/>
                                        <p:tgtEl>
                                          <p:spTgt spid="49155">
                                            <p:txEl>
                                              <p:pRg st="0" end="0"/>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49155">
                                            <p:txEl>
                                              <p:pRg st="1" end="1"/>
                                            </p:txEl>
                                          </p:spTgt>
                                        </p:tgtEl>
                                        <p:attrNameLst>
                                          <p:attrName>style.visibility</p:attrName>
                                        </p:attrNameLst>
                                      </p:cBhvr>
                                      <p:to>
                                        <p:strVal val="visible"/>
                                      </p:to>
                                    </p:set>
                                    <p:animEffect transition="in" filter="wipe(left)">
                                      <p:cBhvr>
                                        <p:cTn id="24" dur="500"/>
                                        <p:tgtEl>
                                          <p:spTgt spid="49155">
                                            <p:txEl>
                                              <p:pRg st="1" end="1"/>
                                            </p:txEl>
                                          </p:spTgt>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49155">
                                            <p:txEl>
                                              <p:pRg st="2" end="2"/>
                                            </p:txEl>
                                          </p:spTgt>
                                        </p:tgtEl>
                                        <p:attrNameLst>
                                          <p:attrName>style.visibility</p:attrName>
                                        </p:attrNameLst>
                                      </p:cBhvr>
                                      <p:to>
                                        <p:strVal val="visible"/>
                                      </p:to>
                                    </p:set>
                                    <p:animEffect transition="in" filter="wipe(left)">
                                      <p:cBhvr>
                                        <p:cTn id="27" dur="500"/>
                                        <p:tgtEl>
                                          <p:spTgt spid="49155">
                                            <p:txEl>
                                              <p:pRg st="2" end="2"/>
                                            </p:txEl>
                                          </p:spTgt>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49155">
                                            <p:txEl>
                                              <p:pRg st="3" end="3"/>
                                            </p:txEl>
                                          </p:spTgt>
                                        </p:tgtEl>
                                        <p:attrNameLst>
                                          <p:attrName>style.visibility</p:attrName>
                                        </p:attrNameLst>
                                      </p:cBhvr>
                                      <p:to>
                                        <p:strVal val="visible"/>
                                      </p:to>
                                    </p:set>
                                    <p:animEffect transition="in" filter="wipe(left)">
                                      <p:cBhvr>
                                        <p:cTn id="30" dur="500"/>
                                        <p:tgtEl>
                                          <p:spTgt spid="49155">
                                            <p:txEl>
                                              <p:pRg st="3" end="3"/>
                                            </p:txEl>
                                          </p:spTgt>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49155">
                                            <p:txEl>
                                              <p:pRg st="4" end="4"/>
                                            </p:txEl>
                                          </p:spTgt>
                                        </p:tgtEl>
                                        <p:attrNameLst>
                                          <p:attrName>style.visibility</p:attrName>
                                        </p:attrNameLst>
                                      </p:cBhvr>
                                      <p:to>
                                        <p:strVal val="visible"/>
                                      </p:to>
                                    </p:set>
                                    <p:animEffect transition="in" filter="wipe(left)">
                                      <p:cBhvr>
                                        <p:cTn id="33" dur="500"/>
                                        <p:tgtEl>
                                          <p:spTgt spid="491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4" grpId="0" animBg="1"/>
      <p:bldP spid="49155" grpId="0" build="p"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8" name="Shape 50177"/>
          <p:cNvSpPr>
            <a:spLocks noGrp="1" noChangeArrowheads="1"/>
          </p:cNvSpPr>
          <p:nvPr>
            <p:ph type="title"/>
          </p:nvPr>
        </p:nvSpPr>
        <p:spPr/>
        <p:txBody>
          <a:bodyPr/>
          <a:lstStyle/>
          <a:p>
            <a:pPr marL="0" indent="0" defTabSz="914400" eaLnBrk="1" hangingPunct="1"/>
            <a:r>
              <a:rPr lang="en-US" sz="3400" smtClean="0"/>
              <a:t>Do Power, Politics, and Etiquette Apply Globally? </a:t>
            </a:r>
            <a:r>
              <a:rPr lang="en-US" sz="2400" smtClean="0"/>
              <a:t>(3 of 3)</a:t>
            </a:r>
            <a:endParaRPr lang="en-US" smtClean="0"/>
          </a:p>
        </p:txBody>
      </p:sp>
      <p:sp>
        <p:nvSpPr>
          <p:cNvPr id="50179" name="Shape 50178"/>
          <p:cNvSpPr>
            <a:spLocks noGrp="1" noChangeArrowheads="1"/>
          </p:cNvSpPr>
          <p:nvPr>
            <p:ph type="body" idx="1"/>
          </p:nvPr>
        </p:nvSpPr>
        <p:spPr/>
        <p:txBody>
          <a:bodyPr/>
          <a:lstStyle/>
          <a:p>
            <a:pPr marL="234950" indent="-234950" defTabSz="914400" eaLnBrk="1" hangingPunct="1"/>
            <a:r>
              <a:rPr lang="en-US" smtClean="0"/>
              <a:t>In </a:t>
            </a:r>
            <a:r>
              <a:rPr lang="en-US" i="1" smtClean="0"/>
              <a:t>low power distance</a:t>
            </a:r>
            <a:r>
              <a:rPr lang="en-US" smtClean="0"/>
              <a:t> cultures:</a:t>
            </a:r>
          </a:p>
          <a:p>
            <a:pPr marL="568325" lvl="1" indent="-219075" defTabSz="914400" eaLnBrk="1" hangingPunct="1"/>
            <a:r>
              <a:rPr lang="en-US" smtClean="0"/>
              <a:t>Using strong power and politics is not acceptable</a:t>
            </a:r>
          </a:p>
          <a:p>
            <a:pPr marL="568325" lvl="1" indent="-219075" defTabSz="914400" eaLnBrk="1" hangingPunct="1"/>
            <a:r>
              <a:rPr lang="en-US" smtClean="0"/>
              <a:t>Power is expected to be shared with employees through empowerment</a:t>
            </a:r>
          </a:p>
          <a:p>
            <a:pPr marL="568325" lvl="1" indent="-219075" defTabSz="914400" eaLnBrk="1" hangingPunct="1"/>
            <a:r>
              <a:rPr lang="en-US" smtClean="0"/>
              <a:t>People are less comfortable with differences in power</a:t>
            </a:r>
          </a:p>
          <a:p>
            <a:pPr marL="568325" lvl="1" indent="-219075" defTabSz="914400" eaLnBrk="1" hangingPunct="1"/>
            <a:r>
              <a:rPr lang="en-US" smtClean="0"/>
              <a:t>Less emphasis on social class distinction and hierarchical rank</a:t>
            </a:r>
          </a:p>
          <a:p>
            <a:pPr marL="568325" lvl="1" indent="-219075" defTabSz="914400" eaLnBrk="1" hangingPunct="1"/>
            <a:r>
              <a:rPr lang="en-US" smtClean="0"/>
              <a:t>i.e., U.S., Ireland, Australia, New Zealand, Denmark, Israel, the Netherlands</a:t>
            </a:r>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50178"/>
                                        </p:tgtEl>
                                        <p:attrNameLst>
                                          <p:attrName>style.visibility</p:attrName>
                                        </p:attrNameLst>
                                      </p:cBhvr>
                                      <p:to>
                                        <p:strVal val="visible"/>
                                      </p:to>
                                    </p:set>
                                    <p:anim calcmode="lin" valueType="num">
                                      <p:cBhvr>
                                        <p:cTn id="7" dur="500" fill="hold"/>
                                        <p:tgtEl>
                                          <p:spTgt spid="5017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0178"/>
                                        </p:tgtEl>
                                        <p:attrNameLst>
                                          <p:attrName>ppt_y</p:attrName>
                                        </p:attrNameLst>
                                      </p:cBhvr>
                                      <p:tavLst>
                                        <p:tav tm="0">
                                          <p:val>
                                            <p:strVal val="#ppt_y"/>
                                          </p:val>
                                        </p:tav>
                                        <p:tav tm="100000">
                                          <p:val>
                                            <p:strVal val="#ppt_y"/>
                                          </p:val>
                                        </p:tav>
                                      </p:tavLst>
                                    </p:anim>
                                    <p:anim calcmode="lin" valueType="num">
                                      <p:cBhvr>
                                        <p:cTn id="9" dur="500" fill="hold"/>
                                        <p:tgtEl>
                                          <p:spTgt spid="5017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017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017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50179">
                                            <p:bg/>
                                          </p:spTgt>
                                        </p:tgtEl>
                                        <p:attrNameLst>
                                          <p:attrName>style.visibility</p:attrName>
                                        </p:attrNameLst>
                                      </p:cBhvr>
                                      <p:to>
                                        <p:strVal val="visible"/>
                                      </p:to>
                                    </p:set>
                                    <p:animEffect transition="in" filter="wipe(left)">
                                      <p:cBhvr>
                                        <p:cTn id="16" dur="500"/>
                                        <p:tgtEl>
                                          <p:spTgt spid="50179">
                                            <p:bg/>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50179">
                                            <p:txEl>
                                              <p:pRg st="0" end="0"/>
                                            </p:txEl>
                                          </p:spTgt>
                                        </p:tgtEl>
                                        <p:attrNameLst>
                                          <p:attrName>style.visibility</p:attrName>
                                        </p:attrNameLst>
                                      </p:cBhvr>
                                      <p:to>
                                        <p:strVal val="visible"/>
                                      </p:to>
                                    </p:set>
                                    <p:animEffect transition="in" filter="wipe(left)">
                                      <p:cBhvr>
                                        <p:cTn id="21" dur="500"/>
                                        <p:tgtEl>
                                          <p:spTgt spid="50179">
                                            <p:txEl>
                                              <p:pRg st="0" end="0"/>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50179">
                                            <p:txEl>
                                              <p:pRg st="1" end="1"/>
                                            </p:txEl>
                                          </p:spTgt>
                                        </p:tgtEl>
                                        <p:attrNameLst>
                                          <p:attrName>style.visibility</p:attrName>
                                        </p:attrNameLst>
                                      </p:cBhvr>
                                      <p:to>
                                        <p:strVal val="visible"/>
                                      </p:to>
                                    </p:set>
                                    <p:animEffect transition="in" filter="wipe(left)">
                                      <p:cBhvr>
                                        <p:cTn id="24" dur="500"/>
                                        <p:tgtEl>
                                          <p:spTgt spid="50179">
                                            <p:txEl>
                                              <p:pRg st="1" end="1"/>
                                            </p:txEl>
                                          </p:spTgt>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50179">
                                            <p:txEl>
                                              <p:pRg st="2" end="2"/>
                                            </p:txEl>
                                          </p:spTgt>
                                        </p:tgtEl>
                                        <p:attrNameLst>
                                          <p:attrName>style.visibility</p:attrName>
                                        </p:attrNameLst>
                                      </p:cBhvr>
                                      <p:to>
                                        <p:strVal val="visible"/>
                                      </p:to>
                                    </p:set>
                                    <p:animEffect transition="in" filter="wipe(left)">
                                      <p:cBhvr>
                                        <p:cTn id="27" dur="500"/>
                                        <p:tgtEl>
                                          <p:spTgt spid="50179">
                                            <p:txEl>
                                              <p:pRg st="2" end="2"/>
                                            </p:txEl>
                                          </p:spTgt>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50179">
                                            <p:txEl>
                                              <p:pRg st="3" end="3"/>
                                            </p:txEl>
                                          </p:spTgt>
                                        </p:tgtEl>
                                        <p:attrNameLst>
                                          <p:attrName>style.visibility</p:attrName>
                                        </p:attrNameLst>
                                      </p:cBhvr>
                                      <p:to>
                                        <p:strVal val="visible"/>
                                      </p:to>
                                    </p:set>
                                    <p:animEffect transition="in" filter="wipe(left)">
                                      <p:cBhvr>
                                        <p:cTn id="30" dur="500"/>
                                        <p:tgtEl>
                                          <p:spTgt spid="50179">
                                            <p:txEl>
                                              <p:pRg st="3" end="3"/>
                                            </p:txEl>
                                          </p:spTgt>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50179">
                                            <p:txEl>
                                              <p:pRg st="4" end="4"/>
                                            </p:txEl>
                                          </p:spTgt>
                                        </p:tgtEl>
                                        <p:attrNameLst>
                                          <p:attrName>style.visibility</p:attrName>
                                        </p:attrNameLst>
                                      </p:cBhvr>
                                      <p:to>
                                        <p:strVal val="visible"/>
                                      </p:to>
                                    </p:set>
                                    <p:animEffect transition="in" filter="wipe(left)">
                                      <p:cBhvr>
                                        <p:cTn id="33" dur="500"/>
                                        <p:tgtEl>
                                          <p:spTgt spid="50179">
                                            <p:txEl>
                                              <p:pRg st="4" end="4"/>
                                            </p:txEl>
                                          </p:spTgt>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50179">
                                            <p:txEl>
                                              <p:pRg st="5" end="5"/>
                                            </p:txEl>
                                          </p:spTgt>
                                        </p:tgtEl>
                                        <p:attrNameLst>
                                          <p:attrName>style.visibility</p:attrName>
                                        </p:attrNameLst>
                                      </p:cBhvr>
                                      <p:to>
                                        <p:strVal val="visible"/>
                                      </p:to>
                                    </p:set>
                                    <p:animEffect transition="in" filter="wipe(left)">
                                      <p:cBhvr>
                                        <p:cTn id="36" dur="500"/>
                                        <p:tgtEl>
                                          <p:spTgt spid="5017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8" grpId="0" animBg="1"/>
      <p:bldP spid="50179" grpId="0" build="p" animBg="1"/>
    </p:bldLst>
  </p:timing>
</p:sld>
</file>

<file path=ppt/theme/theme1.xml><?xml version="1.0" encoding="utf-8"?>
<a:theme xmlns:a="http://schemas.openxmlformats.org/drawingml/2006/main" name="Lussier T05">
  <a:themeElements>
    <a:clrScheme name="Lussier T05 15">
      <a:dk1>
        <a:srgbClr val="000000"/>
      </a:dk1>
      <a:lt1>
        <a:srgbClr val="FCF7E8"/>
      </a:lt1>
      <a:dk2>
        <a:srgbClr val="FCF7E8"/>
      </a:dk2>
      <a:lt2>
        <a:srgbClr val="808080"/>
      </a:lt2>
      <a:accent1>
        <a:srgbClr val="793D54"/>
      </a:accent1>
      <a:accent2>
        <a:srgbClr val="DC9356"/>
      </a:accent2>
      <a:accent3>
        <a:srgbClr val="FDFAF2"/>
      </a:accent3>
      <a:accent4>
        <a:srgbClr val="000000"/>
      </a:accent4>
      <a:accent5>
        <a:srgbClr val="BEAFB3"/>
      </a:accent5>
      <a:accent6>
        <a:srgbClr val="C7854D"/>
      </a:accent6>
      <a:hlink>
        <a:srgbClr val="817FD9"/>
      </a:hlink>
      <a:folHlink>
        <a:srgbClr val="C0C0C0"/>
      </a:folHlink>
    </a:clrScheme>
    <a:fontScheme name="Lussier T05">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spDef>
      <a:spPr bwMode="auto">
        <a:xfrm>
          <a:off x="0" y="0"/>
          <a:ext cx="1" cy="1"/>
        </a:xfrm>
        <a:custGeom>
          <a:avLst/>
          <a:gdLst/>
          <a:ahLst/>
          <a:cxnLst/>
          <a:rect l="0" t="0" r="0" b="0"/>
          <a:pathLst/>
        </a:custGeom>
        <a:solidFill>
          <a:srgbClr val="D5ABBB"/>
        </a:solidFill>
        <a:ln w="12700" cap="flat" cmpd="sng" algn="ctr">
          <a:solidFill>
            <a:schemeClr val="accent1"/>
          </a:solidFill>
          <a:prstDash val="solid"/>
          <a:round/>
          <a:headEnd type="none" w="med" len="med"/>
          <a:tailEnd type="none" w="med" len="med"/>
        </a:ln>
        <a:effectLst/>
      </a:spPr>
      <a:bodyPr vert="horz" wrap="none" lIns="91440" tIns="137160" rIns="91440" bIns="45720" anchor="ctr" compatLnSpc="1"/>
      <a:lstStyle>
        <a:defPPr marL="234950" marR="0" indent="-234950" algn="ctr" defTabSz="914400" rtl="0" eaLnBrk="1" fontAlgn="base" latinLnBrk="0" hangingPunct="1">
          <a:lnSpc>
            <a:spcPct val="100000"/>
          </a:lnSpc>
          <a:spcBef>
            <a:spcPct val="20000"/>
          </a:spcBef>
          <a:spcAft>
            <a:spcPct val="0"/>
          </a:spcAft>
          <a:buClr>
            <a:schemeClr val="accent2">
              <a:alpha val="100000"/>
            </a:schemeClr>
          </a:buClr>
          <a:buSzPct val="65000"/>
          <a:buFont typeface="Wingdings"/>
          <a:buChar char="l"/>
          <a:tabLst/>
          <a:defRPr kumimoji="0" lang="en-US" sz="3200" b="0" i="0" u="none" strike="noStrike" baseline="0">
            <a:solidFill>
              <a:schemeClr val="tx1">
                <a:alpha val="100000"/>
              </a:schemeClr>
            </a:solidFill>
            <a:effectLst/>
            <a:latin typeface="Arial"/>
          </a:defRPr>
        </a:defPPr>
      </a:lstStyle>
    </a:spDef>
    <a:lnDef>
      <a:spPr bwMode="auto">
        <a:xfrm>
          <a:off x="0" y="0"/>
          <a:ext cx="1" cy="1"/>
        </a:xfrm>
        <a:custGeom>
          <a:avLst/>
          <a:gdLst/>
          <a:ahLst/>
          <a:cxnLst/>
          <a:rect l="0" t="0" r="0" b="0"/>
          <a:pathLst/>
        </a:custGeom>
        <a:solidFill>
          <a:srgbClr val="D5ABBB"/>
        </a:solidFill>
        <a:ln w="12700" cap="flat" cmpd="sng" algn="ctr">
          <a:solidFill>
            <a:schemeClr val="accent1"/>
          </a:solidFill>
          <a:prstDash val="solid"/>
          <a:round/>
          <a:headEnd type="none" w="med" len="med"/>
          <a:tailEnd type="none" w="med" len="med"/>
        </a:ln>
        <a:effectLst/>
      </a:spPr>
      <a:bodyPr vert="horz" wrap="none" lIns="91440" tIns="137160" rIns="91440" bIns="45720" anchor="ctr" compatLnSpc="1"/>
      <a:lstStyle>
        <a:defPPr marL="234950" marR="0" indent="-234950" algn="ctr" defTabSz="914400" rtl="0" eaLnBrk="1" fontAlgn="base" latinLnBrk="0" hangingPunct="1">
          <a:lnSpc>
            <a:spcPct val="100000"/>
          </a:lnSpc>
          <a:spcBef>
            <a:spcPct val="20000"/>
          </a:spcBef>
          <a:spcAft>
            <a:spcPct val="0"/>
          </a:spcAft>
          <a:buClr>
            <a:schemeClr val="accent2">
              <a:alpha val="100000"/>
            </a:schemeClr>
          </a:buClr>
          <a:buSzPct val="65000"/>
          <a:buFont typeface="Wingdings"/>
          <a:buChar char="l"/>
          <a:tabLst/>
          <a:defRPr kumimoji="0" lang="en-US" sz="3200" b="0" i="0" u="none" strike="noStrike" baseline="0">
            <a:solidFill>
              <a:schemeClr val="tx1">
                <a:alpha val="100000"/>
              </a:schemeClr>
            </a:solidFill>
            <a:effectLst/>
            <a:latin typeface="Arial"/>
          </a:defRPr>
        </a:defPPr>
      </a:lstStyle>
    </a:lnDef>
  </a:objectDefaults>
  <a:extraClrSchemeLst>
    <a:extraClrScheme>
      <a:clrScheme name="Lussier T05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ussier T05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ussier T05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ussier T05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ussier T05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ussier T05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ussier T05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ussier T05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ussier T05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ussier T05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ussier T05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ussier T05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Lussier T05 13">
        <a:dk1>
          <a:srgbClr val="000000"/>
        </a:dk1>
        <a:lt1>
          <a:srgbClr val="FCF7E8"/>
        </a:lt1>
        <a:dk2>
          <a:srgbClr val="000000"/>
        </a:dk2>
        <a:lt2>
          <a:srgbClr val="808080"/>
        </a:lt2>
        <a:accent1>
          <a:srgbClr val="BBE0E3"/>
        </a:accent1>
        <a:accent2>
          <a:srgbClr val="333399"/>
        </a:accent2>
        <a:accent3>
          <a:srgbClr val="FDFAF2"/>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ussier T05 14">
        <a:dk1>
          <a:srgbClr val="000000"/>
        </a:dk1>
        <a:lt1>
          <a:srgbClr val="FCF7E8"/>
        </a:lt1>
        <a:dk2>
          <a:srgbClr val="000000"/>
        </a:dk2>
        <a:lt2>
          <a:srgbClr val="808080"/>
        </a:lt2>
        <a:accent1>
          <a:srgbClr val="793D54"/>
        </a:accent1>
        <a:accent2>
          <a:srgbClr val="DC9356"/>
        </a:accent2>
        <a:accent3>
          <a:srgbClr val="FDFAF2"/>
        </a:accent3>
        <a:accent4>
          <a:srgbClr val="000000"/>
        </a:accent4>
        <a:accent5>
          <a:srgbClr val="BEAFB3"/>
        </a:accent5>
        <a:accent6>
          <a:srgbClr val="C7854D"/>
        </a:accent6>
        <a:hlink>
          <a:srgbClr val="817FD9"/>
        </a:hlink>
        <a:folHlink>
          <a:srgbClr val="C0C0C0"/>
        </a:folHlink>
      </a:clrScheme>
      <a:clrMap bg1="lt1" tx1="dk1" bg2="lt2" tx2="dk2" accent1="accent1" accent2="accent2" accent3="accent3" accent4="accent4" accent5="accent5" accent6="accent6" hlink="hlink" folHlink="folHlink"/>
    </a:extraClrScheme>
    <a:extraClrScheme>
      <a:clrScheme name="Lussier T05 15">
        <a:dk1>
          <a:srgbClr val="000000"/>
        </a:dk1>
        <a:lt1>
          <a:srgbClr val="FCF7E8"/>
        </a:lt1>
        <a:dk2>
          <a:srgbClr val="FCF7E8"/>
        </a:dk2>
        <a:lt2>
          <a:srgbClr val="808080"/>
        </a:lt2>
        <a:accent1>
          <a:srgbClr val="793D54"/>
        </a:accent1>
        <a:accent2>
          <a:srgbClr val="DC9356"/>
        </a:accent2>
        <a:accent3>
          <a:srgbClr val="FDFAF2"/>
        </a:accent3>
        <a:accent4>
          <a:srgbClr val="000000"/>
        </a:accent4>
        <a:accent5>
          <a:srgbClr val="BEAFB3"/>
        </a:accent5>
        <a:accent6>
          <a:srgbClr val="C7854D"/>
        </a:accent6>
        <a:hlink>
          <a:srgbClr val="817FD9"/>
        </a:hlink>
        <a:folHlink>
          <a:srgbClr val="C0C0C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lussiernewtemplate</Template>
  <TotalTime>261</TotalTime>
  <Words>1510</Words>
  <Application>Microsoft PowerPoint</Application>
  <PresentationFormat>On-screen Show (4:3)</PresentationFormat>
  <Paragraphs>253</Paragraphs>
  <Slides>29</Slides>
  <Notes>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29</vt:i4>
      </vt:variant>
    </vt:vector>
  </HeadingPairs>
  <TitlesOfParts>
    <vt:vector size="40" baseType="lpstr">
      <vt:lpstr>Arial</vt:lpstr>
      <vt:lpstr>Wingdings</vt:lpstr>
      <vt:lpstr>Arial Narrow</vt:lpstr>
      <vt:lpstr>Arial Rounded MT Bold</vt:lpstr>
      <vt:lpstr>Times-Roman</vt:lpstr>
      <vt:lpstr>Univers-CondensedBold</vt:lpstr>
      <vt:lpstr>Helvetica</vt:lpstr>
      <vt:lpstr>Calibri</vt:lpstr>
      <vt:lpstr>Times New Roman</vt:lpstr>
      <vt:lpstr>Book Antiqua</vt:lpstr>
      <vt:lpstr>Lussier T05</vt:lpstr>
      <vt:lpstr>Ethical Power and Politics</vt:lpstr>
      <vt:lpstr>Introduction (1 of 2)</vt:lpstr>
      <vt:lpstr>Introduction (2 of 2)</vt:lpstr>
      <vt:lpstr>Organizational Power</vt:lpstr>
      <vt:lpstr>Bases of Power</vt:lpstr>
      <vt:lpstr>Sources and Bases of Power with Situational Supervision and Communication Styles</vt:lpstr>
      <vt:lpstr>Influencing Tactics</vt:lpstr>
      <vt:lpstr>Reading People (1 of 2)</vt:lpstr>
      <vt:lpstr>Reading People (2 of 2)</vt:lpstr>
      <vt:lpstr>Influencing Tactics</vt:lpstr>
      <vt:lpstr>Guidelines for Using Ingratiation</vt:lpstr>
      <vt:lpstr>Guidelines for Using Rational Persuasion</vt:lpstr>
      <vt:lpstr>Guidelines for Using Inspirational Appeal</vt:lpstr>
      <vt:lpstr>Guidelines for Using Personal Appeal</vt:lpstr>
      <vt:lpstr>Guidelines for Using Legitimization</vt:lpstr>
      <vt:lpstr>Organizational Politics</vt:lpstr>
      <vt:lpstr>Political Behavior</vt:lpstr>
      <vt:lpstr>Business Ethics</vt:lpstr>
      <vt:lpstr>Ethical and Unethical Politics</vt:lpstr>
      <vt:lpstr>Codes of Ethics</vt:lpstr>
      <vt:lpstr>Etiquette</vt:lpstr>
      <vt:lpstr>Etiquette Skills</vt:lpstr>
      <vt:lpstr>Vertical Politics</vt:lpstr>
      <vt:lpstr>Horizontal Politics (1 of 2)</vt:lpstr>
      <vt:lpstr>Horizontal Politics (2 of 2)</vt:lpstr>
      <vt:lpstr>Human Relations Guide to Ethical Decision Making</vt:lpstr>
      <vt:lpstr>Do Power, Politics, and Etiquette Apply Globally? (1 of 3)</vt:lpstr>
      <vt:lpstr>Do Power, Politics, and Etiquette Apply Globally? (2 of 3)</vt:lpstr>
      <vt:lpstr>Do Power, Politics, and Etiquette Apply Globally? (3 of 3)</vt:lpstr>
    </vt:vector>
  </TitlesOfParts>
  <Company>Wiletzky and Associates, Puyallup, WA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009 - Ethical Power &amp; Politics</dc:title>
  <dc:subject>Lussier Human Relations in Organizations 6e</dc:subject>
  <dc:creator>Les Wiletzky, SPHR</dc:creator>
  <dc:description>Chapter Template designed by Linda Crane, AzureWing Studio</dc:description>
  <cp:lastModifiedBy>Hateem</cp:lastModifiedBy>
  <cp:revision>51</cp:revision>
  <dcterms:created xsi:type="dcterms:W3CDTF">2003-11-11T13:58:26Z</dcterms:created>
  <dcterms:modified xsi:type="dcterms:W3CDTF">2014-07-20T11:24:38Z</dcterms:modified>
</cp:coreProperties>
</file>