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0" r:id="rId1"/>
  </p:sldMasterIdLst>
  <p:notesMasterIdLst>
    <p:notesMasterId r:id="rId42"/>
  </p:notesMasterIdLst>
  <p:sldIdLst>
    <p:sldId id="506" r:id="rId2"/>
    <p:sldId id="507" r:id="rId3"/>
    <p:sldId id="508" r:id="rId4"/>
    <p:sldId id="509" r:id="rId5"/>
    <p:sldId id="510" r:id="rId6"/>
    <p:sldId id="511" r:id="rId7"/>
    <p:sldId id="532" r:id="rId8"/>
    <p:sldId id="536" r:id="rId9"/>
    <p:sldId id="537" r:id="rId10"/>
    <p:sldId id="538" r:id="rId11"/>
    <p:sldId id="512" r:id="rId12"/>
    <p:sldId id="513" r:id="rId13"/>
    <p:sldId id="514" r:id="rId14"/>
    <p:sldId id="515" r:id="rId15"/>
    <p:sldId id="516" r:id="rId16"/>
    <p:sldId id="531" r:id="rId17"/>
    <p:sldId id="533" r:id="rId18"/>
    <p:sldId id="517" r:id="rId19"/>
    <p:sldId id="518" r:id="rId20"/>
    <p:sldId id="519" r:id="rId21"/>
    <p:sldId id="520" r:id="rId22"/>
    <p:sldId id="544" r:id="rId23"/>
    <p:sldId id="521" r:id="rId24"/>
    <p:sldId id="522" r:id="rId25"/>
    <p:sldId id="545" r:id="rId26"/>
    <p:sldId id="534" r:id="rId27"/>
    <p:sldId id="523" r:id="rId28"/>
    <p:sldId id="524" r:id="rId29"/>
    <p:sldId id="525" r:id="rId30"/>
    <p:sldId id="526" r:id="rId31"/>
    <p:sldId id="527" r:id="rId32"/>
    <p:sldId id="528" r:id="rId33"/>
    <p:sldId id="529" r:id="rId34"/>
    <p:sldId id="535" r:id="rId35"/>
    <p:sldId id="530" r:id="rId36"/>
    <p:sldId id="539" r:id="rId37"/>
    <p:sldId id="540" r:id="rId38"/>
    <p:sldId id="541" r:id="rId39"/>
    <p:sldId id="542" r:id="rId40"/>
    <p:sldId id="543" r:id="rId41"/>
  </p:sldIdLst>
  <p:sldSz cx="9144000" cy="6858000" type="screen4x3"/>
  <p:notesSz cx="6858000" cy="9144000"/>
  <p:defaultTextStyle>
    <a:defPPr>
      <a:defRPr lang="en-US"/>
    </a:defPPr>
    <a:lvl1pPr algn="l" rtl="0" eaLnBrk="0" fontAlgn="base" hangingPunct="0">
      <a:spcBef>
        <a:spcPct val="0"/>
      </a:spcBef>
      <a:spcAft>
        <a:spcPct val="0"/>
      </a:spcAft>
      <a:defRPr sz="38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38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38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38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3800" kern="1200">
        <a:solidFill>
          <a:schemeClr val="tx1"/>
        </a:solidFill>
        <a:latin typeface="Times New Roman" pitchFamily="18" charset="0"/>
        <a:ea typeface="+mn-ea"/>
        <a:cs typeface="+mn-cs"/>
      </a:defRPr>
    </a:lvl5pPr>
    <a:lvl6pPr marL="2286000" algn="l" defTabSz="914400" rtl="0" eaLnBrk="1" latinLnBrk="0" hangingPunct="1">
      <a:defRPr sz="3800" kern="1200">
        <a:solidFill>
          <a:schemeClr val="tx1"/>
        </a:solidFill>
        <a:latin typeface="Times New Roman" pitchFamily="18" charset="0"/>
        <a:ea typeface="+mn-ea"/>
        <a:cs typeface="+mn-cs"/>
      </a:defRPr>
    </a:lvl6pPr>
    <a:lvl7pPr marL="2743200" algn="l" defTabSz="914400" rtl="0" eaLnBrk="1" latinLnBrk="0" hangingPunct="1">
      <a:defRPr sz="3800" kern="1200">
        <a:solidFill>
          <a:schemeClr val="tx1"/>
        </a:solidFill>
        <a:latin typeface="Times New Roman" pitchFamily="18" charset="0"/>
        <a:ea typeface="+mn-ea"/>
        <a:cs typeface="+mn-cs"/>
      </a:defRPr>
    </a:lvl7pPr>
    <a:lvl8pPr marL="3200400" algn="l" defTabSz="914400" rtl="0" eaLnBrk="1" latinLnBrk="0" hangingPunct="1">
      <a:defRPr sz="3800" kern="1200">
        <a:solidFill>
          <a:schemeClr val="tx1"/>
        </a:solidFill>
        <a:latin typeface="Times New Roman" pitchFamily="18" charset="0"/>
        <a:ea typeface="+mn-ea"/>
        <a:cs typeface="+mn-cs"/>
      </a:defRPr>
    </a:lvl8pPr>
    <a:lvl9pPr marL="3657600" algn="l" defTabSz="914400" rtl="0" eaLnBrk="1" latinLnBrk="0" hangingPunct="1">
      <a:defRPr sz="38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9900"/>
    <a:srgbClr val="701658"/>
    <a:srgbClr val="729A00"/>
    <a:srgbClr val="FFCC00"/>
    <a:srgbClr val="990033"/>
    <a:srgbClr val="339933"/>
    <a:srgbClr val="008080"/>
    <a:srgbClr val="FCE39E"/>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1912" autoAdjust="0"/>
    <p:restoredTop sz="91219" autoAdjust="0"/>
  </p:normalViewPr>
  <p:slideViewPr>
    <p:cSldViewPr>
      <p:cViewPr>
        <p:scale>
          <a:sx n="70" d="100"/>
          <a:sy n="70" d="100"/>
        </p:scale>
        <p:origin x="-1536" y="-78"/>
      </p:cViewPr>
      <p:guideLst>
        <p:guide orient="horz"/>
        <p:guide/>
      </p:guideLst>
    </p:cSldViewPr>
  </p:slideViewPr>
  <p:notesTextViewPr>
    <p:cViewPr>
      <p:scale>
        <a:sx n="100" d="100"/>
        <a:sy n="100" d="100"/>
      </p:scale>
      <p:origin x="0" y="0"/>
    </p:cViewPr>
  </p:notesTextViewPr>
  <p:sorterViewPr>
    <p:cViewPr>
      <p:scale>
        <a:sx n="66" d="100"/>
        <a:sy n="66" d="100"/>
      </p:scale>
      <p:origin x="0" y="0"/>
    </p:cViewPr>
  </p:sorterViewPr>
  <p:notesViewPr>
    <p:cSldViewPr>
      <p:cViewPr>
        <p:scale>
          <a:sx n="100" d="100"/>
          <a:sy n="100" d="100"/>
        </p:scale>
        <p:origin x="-936" y="196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563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2563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325636"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32563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32563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1122E9A1-0A5C-430D-AF61-FC4BC5158283}"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2005DF-7B98-4361-BA46-133AC59C08AC}" type="slidenum">
              <a:rPr lang="en-US"/>
              <a:pPr/>
              <a:t>2</a:t>
            </a:fld>
            <a:endParaRPr lang="en-US"/>
          </a:p>
        </p:txBody>
      </p:sp>
      <p:sp>
        <p:nvSpPr>
          <p:cNvPr id="467970" name="Rectangle 2"/>
          <p:cNvSpPr>
            <a:spLocks noRot="1" noChangeArrowheads="1" noTextEdit="1"/>
          </p:cNvSpPr>
          <p:nvPr>
            <p:ph type="sldImg"/>
          </p:nvPr>
        </p:nvSpPr>
        <p:spPr>
          <a:ln/>
        </p:spPr>
      </p:sp>
      <p:sp>
        <p:nvSpPr>
          <p:cNvPr id="467971"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r>
              <a:rPr lang="en-US" i="1"/>
              <a:t>Internet Extra:</a:t>
            </a:r>
            <a:r>
              <a:rPr lang="en-US"/>
              <a:t> Consumers International {http://www.consumersinternational.org/}is an organization dedicated to protecting the rights of consumers worldwide.  In doing so, it promotes ethical behavior on the part of companies.  </a:t>
            </a:r>
          </a:p>
          <a:p>
            <a:r>
              <a:rPr lang="en-US"/>
              <a:t>Go to the site and click on one of the organization’s current efforts.  What are the issues that are being raised?  </a:t>
            </a:r>
          </a:p>
          <a:p>
            <a:r>
              <a:rPr lang="en-US"/>
              <a:t>How do they affect companies?  Do you agree with the organization’s position?  Why or why not?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5F4AF8E-E245-42C5-9926-59E7C37F73A3}" type="slidenum">
              <a:rPr lang="en-US"/>
              <a:pPr/>
              <a:t>6</a:t>
            </a:fld>
            <a:endParaRPr lang="en-US"/>
          </a:p>
        </p:txBody>
      </p:sp>
      <p:sp>
        <p:nvSpPr>
          <p:cNvPr id="468994" name="Rectangle 2"/>
          <p:cNvSpPr>
            <a:spLocks noRot="1" noChangeArrowheads="1" noTextEdit="1"/>
          </p:cNvSpPr>
          <p:nvPr>
            <p:ph type="sldImg"/>
          </p:nvPr>
        </p:nvSpPr>
        <p:spPr>
          <a:ln/>
        </p:spPr>
      </p:sp>
      <p:sp>
        <p:nvSpPr>
          <p:cNvPr id="468995"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r>
              <a:rPr lang="en-US" b="1"/>
              <a:t>Management Focus: Unocal in Myanmar</a:t>
            </a:r>
            <a:endParaRPr lang="en-US" u="sng"/>
          </a:p>
          <a:p>
            <a:r>
              <a:rPr lang="en-US" u="sng"/>
              <a:t>Summary</a:t>
            </a:r>
            <a:endParaRPr lang="en-US"/>
          </a:p>
          <a:p>
            <a:r>
              <a:rPr lang="en-US"/>
              <a:t>This feature explores Unocal’s actions in Myanmar.  Unocal, an American, oil and gas enterprise, formed a joint venture with a French company to build a pipeline from Myanmar to Thailand.  Unocal made that investment as a number of other American companies were exiting the country in protest of the local government’s policy of brutally suppressing internal dissent.  </a:t>
            </a:r>
            <a:endParaRPr lang="en-US" u="sng"/>
          </a:p>
          <a:p>
            <a:r>
              <a:rPr lang="en-US" u="sng"/>
              <a:t>Suggested Discussion Questions</a:t>
            </a:r>
            <a:endParaRPr lang="en-US"/>
          </a:p>
          <a:p>
            <a:r>
              <a:rPr lang="en-US"/>
              <a:t>1. Why did Unocal’s investment become so controversial?  Did Unocal behave in an ethical manner?  </a:t>
            </a:r>
          </a:p>
          <a:p>
            <a:r>
              <a:rPr lang="en-US"/>
              <a:t>2. A 1996 law suit against Unocal was dismissed on the grounds that the Unocal could not be held liable for the actions of a foreign government against its own people, although the judge noted that the company was aware of what was going on in the country.  Discuss the difference between acting in an ethical manner and acting according to the law.</a:t>
            </a:r>
          </a:p>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3383921-0301-4F63-A136-43150D513CFE}" type="slidenum">
              <a:rPr lang="en-US"/>
              <a:pPr/>
              <a:t>7</a:t>
            </a:fld>
            <a:endParaRPr lang="en-US"/>
          </a:p>
        </p:txBody>
      </p:sp>
      <p:sp>
        <p:nvSpPr>
          <p:cNvPr id="460802" name="Rectangle 2"/>
          <p:cNvSpPr>
            <a:spLocks noRot="1" noChangeArrowheads="1" noTextEdit="1"/>
          </p:cNvSpPr>
          <p:nvPr>
            <p:ph type="sldImg"/>
          </p:nvPr>
        </p:nvSpPr>
        <p:spPr>
          <a:ln/>
        </p:spPr>
      </p:sp>
      <p:sp>
        <p:nvSpPr>
          <p:cNvPr id="460803"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r>
              <a:rPr lang="en-US"/>
              <a:t>Classroom Performance System Answer: d</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0EA7BAC-F489-4462-A089-C975710646EA}" type="slidenum">
              <a:rPr lang="en-US"/>
              <a:pPr/>
              <a:t>10</a:t>
            </a:fld>
            <a:endParaRPr lang="en-US"/>
          </a:p>
        </p:txBody>
      </p:sp>
      <p:sp>
        <p:nvSpPr>
          <p:cNvPr id="473090" name="Rectangle 2"/>
          <p:cNvSpPr>
            <a:spLocks noRot="1" noChangeArrowheads="1" noTextEdit="1"/>
          </p:cNvSpPr>
          <p:nvPr>
            <p:ph type="sldImg"/>
          </p:nvPr>
        </p:nvSpPr>
        <p:spPr>
          <a:ln/>
        </p:spPr>
      </p:sp>
      <p:sp>
        <p:nvSpPr>
          <p:cNvPr id="473091"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r>
              <a:rPr lang="en-US" b="1"/>
              <a:t>Management Focus: News Corp in China</a:t>
            </a:r>
            <a:endParaRPr lang="en-US" u="sng"/>
          </a:p>
          <a:p>
            <a:r>
              <a:rPr lang="en-US" u="sng"/>
              <a:t>Summary</a:t>
            </a:r>
            <a:endParaRPr lang="en-US"/>
          </a:p>
          <a:p>
            <a:r>
              <a:rPr lang="en-US"/>
              <a:t>This feature explores the entry of News Corp’s, one of the largest media conglomerates in the world, entry into the Chinese market.  According to critics, Robert Murdoch, head of News Corp, gained preferential access to the Chinese media market by systematically suppressing media content that was critical of China and publishing material designed to ingratiate the company with China’s leaders. </a:t>
            </a:r>
            <a:endParaRPr lang="en-US" u="sng"/>
          </a:p>
          <a:p>
            <a:r>
              <a:rPr lang="en-US" u="sng"/>
              <a:t>Suggested Discussion Questions</a:t>
            </a:r>
            <a:endParaRPr lang="en-US"/>
          </a:p>
          <a:p>
            <a:r>
              <a:rPr lang="en-US"/>
              <a:t>1. Consider the allegations against Robert Murdoch.  Did he behave in an ethical manner if he suppressed media content that was critical of China?  </a:t>
            </a:r>
          </a:p>
          <a:p>
            <a:r>
              <a:rPr lang="en-US"/>
              <a:t>2. Newspapers and news programs are frequently criticized for giving biased reports of events.  What standards should these organizations hold to?  Did News Corp hold to these standards?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DB59835-F690-4E33-8BDA-BEAFFD181053}" type="slidenum">
              <a:rPr lang="en-US"/>
              <a:pPr/>
              <a:t>15</a:t>
            </a:fld>
            <a:endParaRPr lang="en-US"/>
          </a:p>
        </p:txBody>
      </p:sp>
      <p:sp>
        <p:nvSpPr>
          <p:cNvPr id="474114" name="Rectangle 2"/>
          <p:cNvSpPr>
            <a:spLocks noRot="1" noChangeArrowheads="1" noTextEdit="1"/>
          </p:cNvSpPr>
          <p:nvPr>
            <p:ph type="sldImg"/>
          </p:nvPr>
        </p:nvSpPr>
        <p:spPr>
          <a:ln/>
        </p:spPr>
      </p:sp>
      <p:sp>
        <p:nvSpPr>
          <p:cNvPr id="474115"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pPr>
              <a:lnSpc>
                <a:spcPct val="90000"/>
              </a:lnSpc>
            </a:pPr>
            <a:r>
              <a:rPr lang="en-US" b="1"/>
              <a:t>Management Focus: Pfizer’s Drug Testing Strategy in Nigeria</a:t>
            </a:r>
            <a:endParaRPr lang="en-US" u="sng"/>
          </a:p>
          <a:p>
            <a:pPr>
              <a:lnSpc>
                <a:spcPct val="90000"/>
              </a:lnSpc>
            </a:pPr>
            <a:r>
              <a:rPr lang="en-US" u="sng"/>
              <a:t>Summary</a:t>
            </a:r>
            <a:endParaRPr lang="en-US"/>
          </a:p>
          <a:p>
            <a:pPr>
              <a:lnSpc>
                <a:spcPct val="90000"/>
              </a:lnSpc>
            </a:pPr>
            <a:r>
              <a:rPr lang="en-US"/>
              <a:t>This feature raises questions as to whether pharmaceutical giant, Pfizer, acted ethically when testing a new drug.  In 1996, Pfizer, was seeking FDA approval for a new antibiotic.  The company lacked the necessary test results to have the drug approved for children.  The company saw an opportunity to quickly test the drug when an outbreak of bacterial meningitis hit a town in Nigeria.  In 2003, two dozen Nigerian families sued Pfizer arguing that their children either died or were injured as a result of the drug testing.  They allege that Pfizer did not take the appropriate steps to properly test the drug, and that the company acted in an unethical manner.</a:t>
            </a:r>
            <a:endParaRPr lang="en-US" u="sng"/>
          </a:p>
          <a:p>
            <a:pPr>
              <a:lnSpc>
                <a:spcPct val="90000"/>
              </a:lnSpc>
            </a:pPr>
            <a:r>
              <a:rPr lang="en-US" u="sng"/>
              <a:t>Suggested Discussion Questions</a:t>
            </a:r>
            <a:endParaRPr lang="en-US"/>
          </a:p>
          <a:p>
            <a:pPr>
              <a:lnSpc>
                <a:spcPct val="90000"/>
              </a:lnSpc>
            </a:pPr>
            <a:r>
              <a:rPr lang="en-US"/>
              <a:t>1. Was Pfizer irresponsible when it tested its experimental drug in Nigeria?  How could the company have acted more ethically?</a:t>
            </a:r>
          </a:p>
          <a:p>
            <a:pPr>
              <a:lnSpc>
                <a:spcPct val="90000"/>
              </a:lnSpc>
            </a:pPr>
            <a:r>
              <a:rPr lang="en-US"/>
              <a:t>2. Pfizer saw the bacterial meningitis outbreak in Nigeria as a means of quickly getting a large pool of sick children to test its new antibiotic on.  Consider the dilemma facing pharmaceutical companies.  In order to get FDA approval to introduce their new drugs, numerous studies must demonstrate the efficacy of the drugs, studies that, as the Pfizer example demonstrates, can be difficult to complete.  Would you have been tempted to follow Pfizer’s strategy?  If you waited, and completed the testing in the United States, what might be the effect on your company’s bottom line?  Would you be acting in the best interests of your stakeholder by waiting, or by testing in Nigeria?</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DFCD2B4-A4F0-4666-953E-F41898DE7D03}" type="slidenum">
              <a:rPr lang="en-US"/>
              <a:pPr/>
              <a:t>17</a:t>
            </a:fld>
            <a:endParaRPr lang="en-US"/>
          </a:p>
        </p:txBody>
      </p:sp>
      <p:sp>
        <p:nvSpPr>
          <p:cNvPr id="462850" name="Rectangle 2"/>
          <p:cNvSpPr>
            <a:spLocks noRot="1" noChangeArrowheads="1" noTextEdit="1"/>
          </p:cNvSpPr>
          <p:nvPr>
            <p:ph type="sldImg"/>
          </p:nvPr>
        </p:nvSpPr>
        <p:spPr>
          <a:ln/>
        </p:spPr>
      </p:sp>
      <p:sp>
        <p:nvSpPr>
          <p:cNvPr id="462851"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r>
              <a:rPr lang="en-US"/>
              <a:t>Classroom Performance System Answer: d</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EF7E91-EFA5-44D5-B386-A7AF7D1D91BE}" type="slidenum">
              <a:rPr lang="en-US"/>
              <a:pPr/>
              <a:t>26</a:t>
            </a:fld>
            <a:endParaRPr lang="en-US"/>
          </a:p>
        </p:txBody>
      </p:sp>
      <p:sp>
        <p:nvSpPr>
          <p:cNvPr id="464898" name="Rectangle 2"/>
          <p:cNvSpPr>
            <a:spLocks noRot="1" noChangeArrowheads="1" noTextEdit="1"/>
          </p:cNvSpPr>
          <p:nvPr>
            <p:ph type="sldImg"/>
          </p:nvPr>
        </p:nvSpPr>
        <p:spPr>
          <a:ln/>
        </p:spPr>
      </p:sp>
      <p:sp>
        <p:nvSpPr>
          <p:cNvPr id="464899"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r>
              <a:rPr lang="en-US"/>
              <a:t>Classroom Performance System Answer: b</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5DDEE26-9F4F-4299-8671-AFA8F66EB684}" type="slidenum">
              <a:rPr lang="en-US"/>
              <a:pPr/>
              <a:t>34</a:t>
            </a:fld>
            <a:endParaRPr lang="en-US"/>
          </a:p>
        </p:txBody>
      </p:sp>
      <p:sp>
        <p:nvSpPr>
          <p:cNvPr id="466946" name="Rectangle 2"/>
          <p:cNvSpPr>
            <a:spLocks noRot="1" noChangeArrowheads="1" noTextEdit="1"/>
          </p:cNvSpPr>
          <p:nvPr>
            <p:ph type="sldImg"/>
          </p:nvPr>
        </p:nvSpPr>
        <p:spPr>
          <a:ln/>
        </p:spPr>
      </p:sp>
      <p:sp>
        <p:nvSpPr>
          <p:cNvPr id="466947"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r>
              <a:rPr lang="en-US"/>
              <a:t>Classroom Performance System Answer: b</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DEB4E82-807F-4D56-9CEB-590FDC61CD81}" type="slidenum">
              <a:rPr lang="en-US"/>
              <a:pPr/>
              <a:t>36</a:t>
            </a:fld>
            <a:endParaRPr lang="en-US"/>
          </a:p>
        </p:txBody>
      </p:sp>
      <p:sp>
        <p:nvSpPr>
          <p:cNvPr id="480258" name="Rectangle 2"/>
          <p:cNvSpPr>
            <a:spLocks noRot="1" noChangeArrowheads="1" noTextEdit="1"/>
          </p:cNvSpPr>
          <p:nvPr>
            <p:ph type="sldImg"/>
          </p:nvPr>
        </p:nvSpPr>
        <p:spPr>
          <a:ln/>
        </p:spPr>
      </p:sp>
      <p:sp>
        <p:nvSpPr>
          <p:cNvPr id="480259"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r>
              <a:rPr lang="en-US"/>
              <a:t>Answer: Some students might argue that Pfizer was between a rock and a hard place.  The company needed to test its drug on children prior to getting FDA approval, yet the company could not find enough sick children to properly test the drug.  Most students will probably agree that the company acted irresponsibly with its testing in Nigeria, and that the company should have proceeded more carefully, but some students may also suggest that had the drug proved to be extremely successful in treating bacterial meningitis, Pfizer might have been seen as a hero, despite its questionable ethics.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0B1FE50-0A4A-4A2C-A213-BA6CEA2AFA90}" type="slidenum">
              <a:rPr lang="en-US"/>
              <a:pPr/>
              <a:t>37</a:t>
            </a:fld>
            <a:endParaRPr lang="en-US"/>
          </a:p>
        </p:txBody>
      </p:sp>
      <p:sp>
        <p:nvSpPr>
          <p:cNvPr id="481282" name="Rectangle 2"/>
          <p:cNvSpPr>
            <a:spLocks noRot="1" noChangeArrowheads="1" noTextEdit="1"/>
          </p:cNvSpPr>
          <p:nvPr>
            <p:ph type="sldImg"/>
          </p:nvPr>
        </p:nvSpPr>
        <p:spPr>
          <a:ln/>
        </p:spPr>
      </p:sp>
      <p:sp>
        <p:nvSpPr>
          <p:cNvPr id="481283"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r>
              <a:rPr lang="en-US"/>
              <a:t>Answer: This question, illustrating a potentially very real ethical dilemma facing managers working in foreign subsidiaries, is designed to stimulate class discussion.  Students should recognize that neither alternative—violating the company’s position on child labor, nor putting the child out on the streets—seems acceptable. In the end, many students may agree that allowing the child to continue to work in the factory is the lesser of the two evils.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73219C7-9129-4B7A-ABA6-1DD5408FFC17}" type="slidenum">
              <a:rPr lang="en-US"/>
              <a:pPr/>
              <a:t>38</a:t>
            </a:fld>
            <a:endParaRPr lang="en-US"/>
          </a:p>
        </p:txBody>
      </p:sp>
      <p:sp>
        <p:nvSpPr>
          <p:cNvPr id="482306" name="Rectangle 2"/>
          <p:cNvSpPr>
            <a:spLocks noRot="1" noChangeArrowheads="1" noTextEdit="1"/>
          </p:cNvSpPr>
          <p:nvPr>
            <p:ph type="sldImg"/>
          </p:nvPr>
        </p:nvSpPr>
        <p:spPr>
          <a:ln/>
        </p:spPr>
      </p:sp>
      <p:sp>
        <p:nvSpPr>
          <p:cNvPr id="482307"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r>
              <a:rPr lang="en-US"/>
              <a:t>Answer: According to John Rawls, a decision is just and ethical if people would allow for it when designing a social system under a veil of ignorance.  Rawls’ veil of ignorance is a conceptual tool that can contribute towards the moral compass that managers can use to help them navigate through difficult ethical dilemmas.  This question can produce some interesting responses particularly in a class with a diverse group of nationalities.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44AE0EE-A015-49FB-B735-9641E4EE6C30}" type="slidenum">
              <a:rPr lang="en-US"/>
              <a:pPr/>
              <a:t>39</a:t>
            </a:fld>
            <a:endParaRPr lang="en-US"/>
          </a:p>
        </p:txBody>
      </p:sp>
      <p:sp>
        <p:nvSpPr>
          <p:cNvPr id="483330" name="Rectangle 2"/>
          <p:cNvSpPr>
            <a:spLocks noRot="1" noChangeArrowheads="1" noTextEdit="1"/>
          </p:cNvSpPr>
          <p:nvPr>
            <p:ph type="sldImg"/>
          </p:nvPr>
        </p:nvSpPr>
        <p:spPr>
          <a:ln/>
        </p:spPr>
      </p:sp>
      <p:sp>
        <p:nvSpPr>
          <p:cNvPr id="483331"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r>
              <a:rPr lang="en-US"/>
              <a:t>Answer:  This question is likely to stimulate some lively discussion, particularly if students have personally felt the impact of this practice.  Many American companies are outsourcing not only blue collar work, but white collar positions to the developing world.  Students are facing a tenuous job market where positions that they may have sought when they began their college degrees are being “shipped abroad.” Some students will argue that companies have to do what is best for all stakeholders, and if that means taking advantage of cheaper labor costs elsewhere, then that is the appropriate strategy.  Others however, will probably argue that companies owe a social debt to their home countries, and that loyalty from long term employees should be rewarded.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522E130-3AE7-441E-9F4C-72B1D5253390}" type="slidenum">
              <a:rPr lang="en-US"/>
              <a:pPr/>
              <a:t>40</a:t>
            </a:fld>
            <a:endParaRPr lang="en-US"/>
          </a:p>
        </p:txBody>
      </p:sp>
      <p:sp>
        <p:nvSpPr>
          <p:cNvPr id="484354" name="Rectangle 2"/>
          <p:cNvSpPr>
            <a:spLocks noRot="1" noChangeArrowheads="1" noTextEdit="1"/>
          </p:cNvSpPr>
          <p:nvPr>
            <p:ph type="sldImg"/>
          </p:nvPr>
        </p:nvSpPr>
        <p:spPr>
          <a:ln/>
        </p:spPr>
      </p:sp>
      <p:sp>
        <p:nvSpPr>
          <p:cNvPr id="484355" name="Rectangle 3"/>
          <p:cNvSpPr>
            <a:spLocks noGrp="1" noChangeArrowheads="1"/>
          </p:cNvSpPr>
          <p:nvPr>
            <p:ph type="body" idx="1"/>
          </p:nvPr>
        </p:nvSpPr>
        <p:spPr bwMode="auto">
          <a:xfrm>
            <a:off x="685800" y="4343400"/>
            <a:ext cx="5486400" cy="4114800"/>
          </a:xfrm>
          <a:prstGeom prst="rect">
            <a:avLst/>
          </a:prstGeom>
          <a:noFill/>
          <a:ln>
            <a:miter lim="800000"/>
            <a:headEnd/>
            <a:tailEnd/>
          </a:ln>
        </p:spPr>
        <p:txBody>
          <a:bodyPr/>
          <a:lstStyle/>
          <a:p>
            <a:r>
              <a:rPr lang="en-US"/>
              <a:t>Answer: Students will probably be divided on this question, and a lively debate should ensue.  Certainly, the notion of when in Rome, do as the Romans do.  However, those taking this perspective should recognize that it may be difficult to draw the line on exactly what is acceptable under this guise, and when bribery goes too far.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atin typeface="+mj-lt"/>
                <a:cs typeface="Arial" pitchFamily="34" charset="0"/>
              </a:defRPr>
            </a:lvl1p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lvl1pPr>
              <a:defRPr sz="2400"/>
            </a:lvl1pPr>
            <a:lvl2pPr>
              <a:defRPr sz="2400"/>
            </a:lvl2pPr>
            <a:lvl3pPr>
              <a:defRPr sz="2400"/>
            </a:lvl3pPr>
            <a:lvl4pPr>
              <a:defRPr sz="2400"/>
            </a:lvl4pPr>
            <a:lvl5pPr>
              <a:defRPr sz="24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53970" name="Rectangle 18"/>
          <p:cNvSpPr>
            <a:spLocks noChangeArrowheads="1"/>
          </p:cNvSpPr>
          <p:nvPr userDrawn="1"/>
        </p:nvSpPr>
        <p:spPr bwMode="auto">
          <a:xfrm>
            <a:off x="304800" y="1752600"/>
            <a:ext cx="8534400" cy="4724400"/>
          </a:xfrm>
          <a:prstGeom prst="rect">
            <a:avLst/>
          </a:prstGeom>
          <a:solidFill>
            <a:schemeClr val="bg1"/>
          </a:solidFill>
          <a:ln w="38100">
            <a:noFill/>
            <a:miter lim="800000"/>
            <a:headEnd/>
            <a:tailEnd/>
          </a:ln>
          <a:effectLst/>
        </p:spPr>
        <p:txBody>
          <a:bodyPr wrap="none" anchor="ctr"/>
          <a:lstStyle/>
          <a:p>
            <a:pPr algn="ctr"/>
            <a:endParaRPr lang="en-US"/>
          </a:p>
        </p:txBody>
      </p:sp>
      <p:sp>
        <p:nvSpPr>
          <p:cNvPr id="253955" name="Rectangle 3"/>
          <p:cNvSpPr>
            <a:spLocks noChangeArrowheads="1"/>
          </p:cNvSpPr>
          <p:nvPr/>
        </p:nvSpPr>
        <p:spPr bwMode="auto">
          <a:xfrm>
            <a:off x="8305800" y="6477000"/>
            <a:ext cx="762000" cy="304800"/>
          </a:xfrm>
          <a:prstGeom prst="rect">
            <a:avLst/>
          </a:prstGeom>
          <a:noFill/>
          <a:ln w="12700">
            <a:noFill/>
            <a:miter lim="800000"/>
            <a:headEnd/>
            <a:tailEnd/>
          </a:ln>
        </p:spPr>
        <p:txBody>
          <a:bodyPr lIns="0" tIns="0" rIns="0" bIns="0" anchor="b"/>
          <a:lstStyle/>
          <a:p>
            <a:pPr algn="r">
              <a:lnSpc>
                <a:spcPct val="75000"/>
              </a:lnSpc>
            </a:pPr>
            <a:r>
              <a:rPr lang="en-US" sz="1600" b="1">
                <a:solidFill>
                  <a:srgbClr val="990033"/>
                </a:solidFill>
              </a:rPr>
              <a:t>4 - </a:t>
            </a:r>
            <a:fld id="{4904BEF4-96A9-4401-B037-9D47F28283B7}" type="slidenum">
              <a:rPr lang="en-US" sz="1600" b="1">
                <a:solidFill>
                  <a:srgbClr val="990033"/>
                </a:solidFill>
              </a:rPr>
              <a:pPr algn="r">
                <a:lnSpc>
                  <a:spcPct val="75000"/>
                </a:lnSpc>
              </a:pPr>
              <a:t>‹#›</a:t>
            </a:fld>
            <a:endParaRPr lang="en-US" sz="1600" b="1">
              <a:solidFill>
                <a:srgbClr val="990033"/>
              </a:solidFill>
            </a:endParaRPr>
          </a:p>
        </p:txBody>
      </p:sp>
      <p:sp>
        <p:nvSpPr>
          <p:cNvPr id="253960" name="Rectangle 8"/>
          <p:cNvSpPr>
            <a:spLocks noChangeArrowheads="1"/>
          </p:cNvSpPr>
          <p:nvPr userDrawn="1"/>
        </p:nvSpPr>
        <p:spPr bwMode="auto">
          <a:xfrm>
            <a:off x="1981200" y="0"/>
            <a:ext cx="7010400" cy="1676400"/>
          </a:xfrm>
          <a:prstGeom prst="rect">
            <a:avLst/>
          </a:prstGeom>
          <a:solidFill>
            <a:schemeClr val="bg1"/>
          </a:solidFill>
          <a:ln w="38100">
            <a:noFill/>
            <a:miter lim="800000"/>
            <a:headEnd/>
            <a:tailEnd/>
          </a:ln>
          <a:effectLst/>
        </p:spPr>
        <p:txBody>
          <a:bodyPr wrap="none" anchor="ctr"/>
          <a:lstStyle/>
          <a:p>
            <a:pPr algn="ctr"/>
            <a:endParaRPr lang="en-US"/>
          </a:p>
        </p:txBody>
      </p:sp>
      <p:grpSp>
        <p:nvGrpSpPr>
          <p:cNvPr id="254009" name="Group 57"/>
          <p:cNvGrpSpPr>
            <a:grpSpLocks/>
          </p:cNvGrpSpPr>
          <p:nvPr userDrawn="1"/>
        </p:nvGrpSpPr>
        <p:grpSpPr bwMode="auto">
          <a:xfrm>
            <a:off x="76200" y="152400"/>
            <a:ext cx="1828800" cy="1371600"/>
            <a:chOff x="48" y="96"/>
            <a:chExt cx="1152" cy="864"/>
          </a:xfrm>
        </p:grpSpPr>
        <p:sp>
          <p:nvSpPr>
            <p:cNvPr id="254004" name="Oval 52"/>
            <p:cNvSpPr>
              <a:spLocks noChangeArrowheads="1"/>
            </p:cNvSpPr>
            <p:nvPr userDrawn="1"/>
          </p:nvSpPr>
          <p:spPr bwMode="auto">
            <a:xfrm>
              <a:off x="75" y="291"/>
              <a:ext cx="686" cy="641"/>
            </a:xfrm>
            <a:prstGeom prst="ellipse">
              <a:avLst/>
            </a:prstGeom>
            <a:noFill/>
            <a:ln w="76200">
              <a:solidFill>
                <a:schemeClr val="accent2"/>
              </a:solidFill>
              <a:round/>
              <a:headEnd/>
              <a:tailEnd/>
            </a:ln>
            <a:effectLst/>
          </p:spPr>
          <p:txBody>
            <a:bodyPr wrap="none" anchor="ctr"/>
            <a:lstStyle/>
            <a:p>
              <a:endParaRPr lang="en-US"/>
            </a:p>
          </p:txBody>
        </p:sp>
        <p:sp>
          <p:nvSpPr>
            <p:cNvPr id="254001" name="Oval 49"/>
            <p:cNvSpPr>
              <a:spLocks noChangeArrowheads="1"/>
            </p:cNvSpPr>
            <p:nvPr userDrawn="1"/>
          </p:nvSpPr>
          <p:spPr bwMode="auto">
            <a:xfrm>
              <a:off x="48" y="263"/>
              <a:ext cx="741" cy="697"/>
            </a:xfrm>
            <a:prstGeom prst="ellipse">
              <a:avLst/>
            </a:prstGeom>
            <a:noFill/>
            <a:ln w="76200">
              <a:solidFill>
                <a:schemeClr val="accent2"/>
              </a:solidFill>
              <a:round/>
              <a:headEnd/>
              <a:tailEnd/>
            </a:ln>
            <a:effectLst/>
          </p:spPr>
          <p:txBody>
            <a:bodyPr wrap="none" anchor="ctr"/>
            <a:lstStyle/>
            <a:p>
              <a:endParaRPr lang="en-US"/>
            </a:p>
          </p:txBody>
        </p:sp>
        <p:sp>
          <p:nvSpPr>
            <p:cNvPr id="254002" name="Oval 50"/>
            <p:cNvSpPr>
              <a:spLocks noChangeArrowheads="1"/>
            </p:cNvSpPr>
            <p:nvPr userDrawn="1"/>
          </p:nvSpPr>
          <p:spPr bwMode="auto">
            <a:xfrm>
              <a:off x="377" y="96"/>
              <a:ext cx="658" cy="641"/>
            </a:xfrm>
            <a:prstGeom prst="ellipse">
              <a:avLst/>
            </a:prstGeom>
            <a:noFill/>
            <a:ln w="76200">
              <a:solidFill>
                <a:srgbClr val="009999"/>
              </a:solidFill>
              <a:round/>
              <a:headEnd/>
              <a:tailEnd/>
            </a:ln>
            <a:effectLst/>
          </p:spPr>
          <p:txBody>
            <a:bodyPr wrap="none" anchor="ctr"/>
            <a:lstStyle/>
            <a:p>
              <a:endParaRPr lang="en-US"/>
            </a:p>
          </p:txBody>
        </p:sp>
        <p:sp>
          <p:nvSpPr>
            <p:cNvPr id="254005" name="Oval 53"/>
            <p:cNvSpPr>
              <a:spLocks noChangeArrowheads="1"/>
            </p:cNvSpPr>
            <p:nvPr userDrawn="1"/>
          </p:nvSpPr>
          <p:spPr bwMode="auto">
            <a:xfrm>
              <a:off x="405" y="124"/>
              <a:ext cx="603" cy="585"/>
            </a:xfrm>
            <a:prstGeom prst="ellipse">
              <a:avLst/>
            </a:prstGeom>
            <a:noFill/>
            <a:ln w="76200">
              <a:solidFill>
                <a:srgbClr val="009999"/>
              </a:solidFill>
              <a:round/>
              <a:headEnd/>
              <a:tailEnd/>
            </a:ln>
            <a:effectLst/>
          </p:spPr>
          <p:txBody>
            <a:bodyPr wrap="none" anchor="ctr"/>
            <a:lstStyle/>
            <a:p>
              <a:endParaRPr lang="en-US"/>
            </a:p>
          </p:txBody>
        </p:sp>
        <p:sp>
          <p:nvSpPr>
            <p:cNvPr id="254003" name="Oval 51"/>
            <p:cNvSpPr>
              <a:spLocks noChangeArrowheads="1"/>
            </p:cNvSpPr>
            <p:nvPr userDrawn="1"/>
          </p:nvSpPr>
          <p:spPr bwMode="auto">
            <a:xfrm>
              <a:off x="597" y="347"/>
              <a:ext cx="603" cy="585"/>
            </a:xfrm>
            <a:prstGeom prst="ellipse">
              <a:avLst/>
            </a:prstGeom>
            <a:noFill/>
            <a:ln w="76200">
              <a:solidFill>
                <a:srgbClr val="339933"/>
              </a:solidFill>
              <a:round/>
              <a:headEnd/>
              <a:tailEnd/>
            </a:ln>
            <a:effectLst/>
          </p:spPr>
          <p:txBody>
            <a:bodyPr wrap="none" anchor="ctr"/>
            <a:lstStyle/>
            <a:p>
              <a:endParaRPr lang="en-US"/>
            </a:p>
          </p:txBody>
        </p:sp>
        <p:sp>
          <p:nvSpPr>
            <p:cNvPr id="254006" name="Oval 54"/>
            <p:cNvSpPr>
              <a:spLocks noChangeArrowheads="1"/>
            </p:cNvSpPr>
            <p:nvPr userDrawn="1"/>
          </p:nvSpPr>
          <p:spPr bwMode="auto">
            <a:xfrm>
              <a:off x="624" y="375"/>
              <a:ext cx="549" cy="529"/>
            </a:xfrm>
            <a:prstGeom prst="ellipse">
              <a:avLst/>
            </a:prstGeom>
            <a:noFill/>
            <a:ln w="76200">
              <a:solidFill>
                <a:srgbClr val="729A00"/>
              </a:solidFill>
              <a:round/>
              <a:headEnd/>
              <a:tailEnd/>
            </a:ln>
            <a:effectLst/>
          </p:spPr>
          <p:txBody>
            <a:bodyPr wrap="none" anchor="ctr"/>
            <a:lstStyle/>
            <a:p>
              <a:endParaRPr lang="en-US"/>
            </a:p>
          </p:txBody>
        </p:sp>
      </p:gr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ransition/>
  <p:txStyles>
    <p:titleStyle>
      <a:lvl1pPr algn="ctr" rtl="0" eaLnBrk="0" fontAlgn="base" hangingPunct="0">
        <a:spcBef>
          <a:spcPct val="0"/>
        </a:spcBef>
        <a:spcAft>
          <a:spcPct val="0"/>
        </a:spcAft>
        <a:defRPr sz="3600" b="1">
          <a:solidFill>
            <a:schemeClr val="tx1"/>
          </a:solidFill>
          <a:latin typeface="+mj-lt"/>
          <a:ea typeface="+mj-ea"/>
          <a:cs typeface="+mj-cs"/>
        </a:defRPr>
      </a:lvl1pPr>
      <a:lvl2pPr algn="ctr" rtl="0" eaLnBrk="0" fontAlgn="base" hangingPunct="0">
        <a:spcBef>
          <a:spcPct val="0"/>
        </a:spcBef>
        <a:spcAft>
          <a:spcPct val="0"/>
        </a:spcAft>
        <a:defRPr sz="3600" b="1">
          <a:solidFill>
            <a:schemeClr val="tx1"/>
          </a:solidFill>
          <a:latin typeface="Times New Roman" pitchFamily="18" charset="0"/>
        </a:defRPr>
      </a:lvl2pPr>
      <a:lvl3pPr algn="ctr" rtl="0" eaLnBrk="0" fontAlgn="base" hangingPunct="0">
        <a:spcBef>
          <a:spcPct val="0"/>
        </a:spcBef>
        <a:spcAft>
          <a:spcPct val="0"/>
        </a:spcAft>
        <a:defRPr sz="3600" b="1">
          <a:solidFill>
            <a:schemeClr val="tx1"/>
          </a:solidFill>
          <a:latin typeface="Times New Roman" pitchFamily="18" charset="0"/>
        </a:defRPr>
      </a:lvl3pPr>
      <a:lvl4pPr algn="ctr" rtl="0" eaLnBrk="0" fontAlgn="base" hangingPunct="0">
        <a:spcBef>
          <a:spcPct val="0"/>
        </a:spcBef>
        <a:spcAft>
          <a:spcPct val="0"/>
        </a:spcAft>
        <a:defRPr sz="3600" b="1">
          <a:solidFill>
            <a:schemeClr val="tx1"/>
          </a:solidFill>
          <a:latin typeface="Times New Roman" pitchFamily="18" charset="0"/>
        </a:defRPr>
      </a:lvl4pPr>
      <a:lvl5pPr algn="ctr" rtl="0" eaLnBrk="0" fontAlgn="base" hangingPunct="0">
        <a:spcBef>
          <a:spcPct val="0"/>
        </a:spcBef>
        <a:spcAft>
          <a:spcPct val="0"/>
        </a:spcAft>
        <a:defRPr sz="3600" b="1">
          <a:solidFill>
            <a:schemeClr val="tx1"/>
          </a:solidFill>
          <a:latin typeface="Times New Roman" pitchFamily="18" charset="0"/>
        </a:defRPr>
      </a:lvl5pPr>
      <a:lvl6pPr marL="457200" algn="ctr" rtl="0" eaLnBrk="0" fontAlgn="base" hangingPunct="0">
        <a:spcBef>
          <a:spcPct val="0"/>
        </a:spcBef>
        <a:spcAft>
          <a:spcPct val="0"/>
        </a:spcAft>
        <a:defRPr sz="3600" b="1">
          <a:solidFill>
            <a:schemeClr val="tx1"/>
          </a:solidFill>
          <a:latin typeface="Times New Roman" pitchFamily="18" charset="0"/>
        </a:defRPr>
      </a:lvl6pPr>
      <a:lvl7pPr marL="914400" algn="ctr" rtl="0" eaLnBrk="0" fontAlgn="base" hangingPunct="0">
        <a:spcBef>
          <a:spcPct val="0"/>
        </a:spcBef>
        <a:spcAft>
          <a:spcPct val="0"/>
        </a:spcAft>
        <a:defRPr sz="3600" b="1">
          <a:solidFill>
            <a:schemeClr val="tx1"/>
          </a:solidFill>
          <a:latin typeface="Times New Roman" pitchFamily="18" charset="0"/>
        </a:defRPr>
      </a:lvl7pPr>
      <a:lvl8pPr marL="1371600" algn="ctr" rtl="0" eaLnBrk="0" fontAlgn="base" hangingPunct="0">
        <a:spcBef>
          <a:spcPct val="0"/>
        </a:spcBef>
        <a:spcAft>
          <a:spcPct val="0"/>
        </a:spcAft>
        <a:defRPr sz="3600" b="1">
          <a:solidFill>
            <a:schemeClr val="tx1"/>
          </a:solidFill>
          <a:latin typeface="Times New Roman" pitchFamily="18" charset="0"/>
        </a:defRPr>
      </a:lvl8pPr>
      <a:lvl9pPr marL="1828800" algn="ctr" rtl="0" eaLnBrk="0" fontAlgn="base" hangingPunct="0">
        <a:spcBef>
          <a:spcPct val="0"/>
        </a:spcBef>
        <a:spcAft>
          <a:spcPct val="0"/>
        </a:spcAft>
        <a:defRPr sz="3600" b="1">
          <a:solidFill>
            <a:schemeClr val="tx1"/>
          </a:solidFill>
          <a:latin typeface="Times New Roman" pitchFamily="18" charset="0"/>
        </a:defRPr>
      </a:lvl9pPr>
    </p:titleStyle>
    <p:bodyStyle>
      <a:lvl1pPr marL="222250" indent="-222250" algn="l" rtl="0" eaLnBrk="0" fontAlgn="base" hangingPunct="0">
        <a:spcBef>
          <a:spcPct val="15000"/>
        </a:spcBef>
        <a:spcAft>
          <a:spcPct val="0"/>
        </a:spcAft>
        <a:buClr>
          <a:srgbClr val="C4884C"/>
        </a:buClr>
        <a:buChar char="•"/>
        <a:defRPr sz="2400">
          <a:solidFill>
            <a:schemeClr val="tx1"/>
          </a:solidFill>
          <a:latin typeface="+mn-lt"/>
          <a:ea typeface="+mn-ea"/>
          <a:cs typeface="+mn-cs"/>
        </a:defRPr>
      </a:lvl1pPr>
      <a:lvl2pPr marL="681038" indent="-223838" algn="l" rtl="0" eaLnBrk="0" fontAlgn="base" hangingPunct="0">
        <a:spcBef>
          <a:spcPct val="15000"/>
        </a:spcBef>
        <a:spcAft>
          <a:spcPct val="0"/>
        </a:spcAft>
        <a:buClr>
          <a:srgbClr val="C4884C"/>
        </a:buClr>
        <a:buChar char="-"/>
        <a:defRPr sz="2200">
          <a:solidFill>
            <a:schemeClr val="tx1"/>
          </a:solidFill>
          <a:latin typeface="+mn-lt"/>
        </a:defRPr>
      </a:lvl2pPr>
      <a:lvl3pPr marL="1138238" indent="-222250" algn="l" rtl="0" eaLnBrk="0" fontAlgn="base" hangingPunct="0">
        <a:spcBef>
          <a:spcPct val="15000"/>
        </a:spcBef>
        <a:spcAft>
          <a:spcPct val="0"/>
        </a:spcAft>
        <a:buClr>
          <a:srgbClr val="C4884C"/>
        </a:buClr>
        <a:buChar char="•"/>
        <a:defRPr sz="2000">
          <a:solidFill>
            <a:schemeClr val="tx1"/>
          </a:solidFill>
          <a:latin typeface="+mn-lt"/>
        </a:defRPr>
      </a:lvl3pPr>
      <a:lvl4pPr marL="1595438" indent="-222250" algn="l" rtl="0" eaLnBrk="0" fontAlgn="base" hangingPunct="0">
        <a:spcBef>
          <a:spcPct val="15000"/>
        </a:spcBef>
        <a:spcAft>
          <a:spcPct val="0"/>
        </a:spcAft>
        <a:buClr>
          <a:srgbClr val="C4884C"/>
        </a:buClr>
        <a:buChar char="-"/>
        <a:defRPr>
          <a:solidFill>
            <a:schemeClr val="tx1"/>
          </a:solidFill>
          <a:latin typeface="+mn-lt"/>
        </a:defRPr>
      </a:lvl4pPr>
      <a:lvl5pPr marL="2054225" indent="-223838" algn="l" rtl="0" eaLnBrk="0" fontAlgn="base" hangingPunct="0">
        <a:spcBef>
          <a:spcPct val="15000"/>
        </a:spcBef>
        <a:spcAft>
          <a:spcPct val="0"/>
        </a:spcAft>
        <a:buClr>
          <a:srgbClr val="C4884C"/>
        </a:buClr>
        <a:buChar char="•"/>
        <a:defRPr>
          <a:solidFill>
            <a:schemeClr val="tx1"/>
          </a:solidFill>
          <a:latin typeface="+mn-lt"/>
        </a:defRPr>
      </a:lvl5pPr>
      <a:lvl6pPr marL="2511425" indent="-223838" algn="l" rtl="0" eaLnBrk="0" fontAlgn="base" hangingPunct="0">
        <a:spcBef>
          <a:spcPct val="15000"/>
        </a:spcBef>
        <a:spcAft>
          <a:spcPct val="0"/>
        </a:spcAft>
        <a:buClr>
          <a:srgbClr val="C4884C"/>
        </a:buClr>
        <a:buChar char="•"/>
        <a:defRPr>
          <a:solidFill>
            <a:schemeClr val="tx1"/>
          </a:solidFill>
          <a:latin typeface="+mn-lt"/>
        </a:defRPr>
      </a:lvl6pPr>
      <a:lvl7pPr marL="2968625" indent="-223838" algn="l" rtl="0" eaLnBrk="0" fontAlgn="base" hangingPunct="0">
        <a:spcBef>
          <a:spcPct val="15000"/>
        </a:spcBef>
        <a:spcAft>
          <a:spcPct val="0"/>
        </a:spcAft>
        <a:buClr>
          <a:srgbClr val="C4884C"/>
        </a:buClr>
        <a:buChar char="•"/>
        <a:defRPr>
          <a:solidFill>
            <a:schemeClr val="tx1"/>
          </a:solidFill>
          <a:latin typeface="+mn-lt"/>
        </a:defRPr>
      </a:lvl7pPr>
      <a:lvl8pPr marL="3425825" indent="-223838" algn="l" rtl="0" eaLnBrk="0" fontAlgn="base" hangingPunct="0">
        <a:spcBef>
          <a:spcPct val="15000"/>
        </a:spcBef>
        <a:spcAft>
          <a:spcPct val="0"/>
        </a:spcAft>
        <a:buClr>
          <a:srgbClr val="C4884C"/>
        </a:buClr>
        <a:buChar char="•"/>
        <a:defRPr>
          <a:solidFill>
            <a:schemeClr val="tx1"/>
          </a:solidFill>
          <a:latin typeface="+mn-lt"/>
        </a:defRPr>
      </a:lvl8pPr>
      <a:lvl9pPr marL="3883025" indent="-223838" algn="l" rtl="0" eaLnBrk="0" fontAlgn="base" hangingPunct="0">
        <a:spcBef>
          <a:spcPct val="15000"/>
        </a:spcBef>
        <a:spcAft>
          <a:spcPct val="0"/>
        </a:spcAft>
        <a:buClr>
          <a:srgbClr val="C4884C"/>
        </a:buClr>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1109" name="Rectangle 5"/>
          <p:cNvSpPr>
            <a:spLocks noGrp="1" noChangeArrowheads="1"/>
          </p:cNvSpPr>
          <p:nvPr>
            <p:ph type="subTitle" idx="1"/>
          </p:nvPr>
        </p:nvSpPr>
        <p:spPr bwMode="auto">
          <a:xfrm>
            <a:off x="1524000" y="2971800"/>
            <a:ext cx="6400800" cy="1752600"/>
          </a:xfrm>
          <a:prstGeom prst="rect">
            <a:avLst/>
          </a:prstGeom>
          <a:noFill/>
          <a:ln>
            <a:miter lim="800000"/>
            <a:headEnd/>
            <a:tailEnd/>
          </a:ln>
        </p:spPr>
        <p:txBody>
          <a:bodyPr/>
          <a:lstStyle/>
          <a:p>
            <a:pPr marL="0" indent="0" algn="ctr">
              <a:spcBef>
                <a:spcPct val="0"/>
              </a:spcBef>
              <a:buFontTx/>
              <a:buNone/>
            </a:pPr>
            <a:r>
              <a:rPr lang="en-US" sz="5400">
                <a:solidFill>
                  <a:srgbClr val="990033"/>
                </a:solidFill>
              </a:rPr>
              <a:t>Ethics in </a:t>
            </a:r>
          </a:p>
          <a:p>
            <a:pPr marL="0" indent="0" algn="ctr">
              <a:spcBef>
                <a:spcPct val="0"/>
              </a:spcBef>
              <a:buFontTx/>
              <a:buNone/>
            </a:pPr>
            <a:r>
              <a:rPr lang="en-US" sz="5400">
                <a:solidFill>
                  <a:srgbClr val="990033"/>
                </a:solidFill>
              </a:rPr>
              <a:t>International Business</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3154"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3200" dirty="0" smtClean="0"/>
              <a:t>Ethics </a:t>
            </a:r>
            <a:r>
              <a:rPr lang="en-US" sz="3200" dirty="0"/>
              <a:t>in </a:t>
            </a:r>
            <a:br>
              <a:rPr lang="en-US" sz="3200" dirty="0"/>
            </a:br>
            <a:r>
              <a:rPr lang="en-US" sz="3200" dirty="0"/>
              <a:t>International Business</a:t>
            </a:r>
          </a:p>
        </p:txBody>
      </p:sp>
      <p:sp>
        <p:nvSpPr>
          <p:cNvPr id="433155" name="Rectangle 3"/>
          <p:cNvSpPr>
            <a:spLocks noGrp="1" noChangeArrowheads="1"/>
          </p:cNvSpPr>
          <p:nvPr>
            <p:ph type="body" idx="1"/>
          </p:nvPr>
        </p:nvSpPr>
        <p:spPr bwMode="auto">
          <a:xfrm>
            <a:off x="457200" y="2057400"/>
            <a:ext cx="8229600" cy="4068763"/>
          </a:xfrm>
          <a:noFill/>
          <a:ln>
            <a:miter lim="800000"/>
            <a:headEnd/>
            <a:tailEnd/>
          </a:ln>
        </p:spPr>
        <p:txBody>
          <a:bodyPr vert="horz" wrap="square" lIns="91440" tIns="45720" rIns="91440" bIns="45720" numCol="1" anchor="t" anchorCtr="0" compatLnSpc="1">
            <a:prstTxWarp prst="textNoShape">
              <a:avLst/>
            </a:prstTxWarp>
          </a:bodyPr>
          <a:lstStyle/>
          <a:p>
            <a:pPr marL="0" indent="0" algn="just">
              <a:buFontTx/>
              <a:buNone/>
            </a:pPr>
            <a:r>
              <a:rPr lang="en-US"/>
              <a:t>INTRODUCTION</a:t>
            </a:r>
          </a:p>
          <a:p>
            <a:pPr marL="0" indent="0" algn="just"/>
            <a:endParaRPr lang="en-US" b="1"/>
          </a:p>
          <a:p>
            <a:pPr marL="0" indent="0" algn="just">
              <a:buFontTx/>
              <a:buNone/>
            </a:pPr>
            <a:r>
              <a:rPr lang="en-US" b="1"/>
              <a:t>Ethics</a:t>
            </a:r>
            <a:r>
              <a:rPr lang="en-US"/>
              <a:t> refers to accepted principles of right or wrong that govern the conduct of a person, the members of a profession, or the actions of an organization.  </a:t>
            </a:r>
          </a:p>
          <a:p>
            <a:pPr marL="0" indent="0" algn="just">
              <a:buFontTx/>
              <a:buNone/>
            </a:pPr>
            <a:r>
              <a:rPr lang="en-US" b="1"/>
              <a:t>Business ethics</a:t>
            </a:r>
            <a:r>
              <a:rPr lang="en-US"/>
              <a:t> are the accepted principles of right or wrong governing the conduct of business people.</a:t>
            </a:r>
          </a:p>
          <a:p>
            <a:pPr marL="0" indent="0" algn="just">
              <a:buFontTx/>
              <a:buNone/>
            </a:pPr>
            <a:r>
              <a:rPr lang="en-US" b="1"/>
              <a:t>Ethical strategy</a:t>
            </a:r>
            <a:r>
              <a:rPr lang="en-US"/>
              <a:t> is a strategy, or course of action, that does not violate these accepted principles. </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4178"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3200" dirty="0" smtClean="0"/>
              <a:t>Ethics in </a:t>
            </a:r>
            <a:br>
              <a:rPr lang="en-US" sz="3200" dirty="0" smtClean="0"/>
            </a:br>
            <a:r>
              <a:rPr lang="en-US" sz="3200" dirty="0" smtClean="0"/>
              <a:t>International Business</a:t>
            </a:r>
            <a:endParaRPr lang="en-US" sz="3200" dirty="0"/>
          </a:p>
        </p:txBody>
      </p:sp>
      <p:sp>
        <p:nvSpPr>
          <p:cNvPr id="434179" name="Rectangle 3"/>
          <p:cNvSpPr>
            <a:spLocks noGrp="1" noChangeArrowheads="1"/>
          </p:cNvSpPr>
          <p:nvPr>
            <p:ph type="body" idx="1"/>
          </p:nvPr>
        </p:nvSpPr>
        <p:spPr bwMode="auto">
          <a:xfrm>
            <a:off x="457200" y="2057400"/>
            <a:ext cx="8229600" cy="4068763"/>
          </a:xfrm>
          <a:noFill/>
          <a:ln>
            <a:miter lim="800000"/>
            <a:headEnd/>
            <a:tailEnd/>
          </a:ln>
        </p:spPr>
        <p:txBody>
          <a:bodyPr vert="horz" wrap="square" lIns="91440" tIns="45720" rIns="91440" bIns="45720" numCol="1" anchor="t" anchorCtr="0" compatLnSpc="1">
            <a:prstTxWarp prst="textNoShape">
              <a:avLst/>
            </a:prstTxWarp>
          </a:bodyPr>
          <a:lstStyle/>
          <a:p>
            <a:pPr marL="0" indent="0" algn="just">
              <a:buFontTx/>
              <a:buNone/>
            </a:pPr>
            <a:endParaRPr lang="en-US"/>
          </a:p>
          <a:p>
            <a:pPr marL="0" indent="0" algn="just">
              <a:buFontTx/>
              <a:buNone/>
            </a:pPr>
            <a:r>
              <a:rPr lang="en-US"/>
              <a:t>ETHICAL ISSUES IN INTERNATIONAL BUSINESS</a:t>
            </a:r>
          </a:p>
          <a:p>
            <a:pPr marL="0" indent="0" algn="just">
              <a:buFontTx/>
              <a:buNone/>
            </a:pPr>
            <a:endParaRPr lang="en-US"/>
          </a:p>
          <a:p>
            <a:pPr marL="0" indent="0" algn="just">
              <a:buFontTx/>
              <a:buNone/>
            </a:pPr>
            <a:r>
              <a:rPr lang="en-US"/>
              <a:t>The most common ethical issues in business involve employment practices, human rights, environmental regulations, corruption, and the moral obligation of multinational companies.  </a:t>
            </a:r>
            <a:endParaRPr lang="en-US" u="sng"/>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5202"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3200" dirty="0" smtClean="0"/>
              <a:t>Ethics in </a:t>
            </a:r>
            <a:br>
              <a:rPr lang="en-US" sz="3200" dirty="0" smtClean="0"/>
            </a:br>
            <a:r>
              <a:rPr lang="en-US" sz="3200" dirty="0" smtClean="0"/>
              <a:t>International Business</a:t>
            </a:r>
            <a:endParaRPr lang="en-US" sz="3200" dirty="0"/>
          </a:p>
        </p:txBody>
      </p:sp>
      <p:sp>
        <p:nvSpPr>
          <p:cNvPr id="435203" name="Rectangle 3"/>
          <p:cNvSpPr>
            <a:spLocks noGrp="1" noChangeArrowheads="1"/>
          </p:cNvSpPr>
          <p:nvPr>
            <p:ph type="body" idx="1"/>
          </p:nvPr>
        </p:nvSpPr>
        <p:spPr bwMode="auto">
          <a:xfrm>
            <a:off x="457200" y="2057400"/>
            <a:ext cx="8229600" cy="4068763"/>
          </a:xfrm>
          <a:noFill/>
          <a:ln>
            <a:miter lim="800000"/>
            <a:headEnd/>
            <a:tailEnd/>
          </a:ln>
        </p:spPr>
        <p:txBody>
          <a:bodyPr vert="horz" wrap="square" lIns="91440" tIns="45720" rIns="91440" bIns="45720" numCol="1" anchor="t" anchorCtr="0" compatLnSpc="1">
            <a:prstTxWarp prst="textNoShape">
              <a:avLst/>
            </a:prstTxWarp>
          </a:bodyPr>
          <a:lstStyle/>
          <a:p>
            <a:pPr marL="0" indent="0" algn="just">
              <a:buFontTx/>
              <a:buNone/>
            </a:pPr>
            <a:endParaRPr lang="en-US" u="sng"/>
          </a:p>
          <a:p>
            <a:pPr marL="0" indent="0" algn="just">
              <a:buFontTx/>
              <a:buNone/>
            </a:pPr>
            <a:r>
              <a:rPr lang="en-US" u="sng"/>
              <a:t>Employment Practices</a:t>
            </a:r>
          </a:p>
          <a:p>
            <a:pPr marL="0" indent="0" algn="just">
              <a:buFontTx/>
              <a:buNone/>
            </a:pPr>
            <a:r>
              <a:rPr lang="en-US" u="sng"/>
              <a:t> </a:t>
            </a:r>
            <a:endParaRPr lang="en-US"/>
          </a:p>
          <a:p>
            <a:pPr marL="0" indent="0" algn="just"/>
            <a:r>
              <a:rPr lang="en-US"/>
              <a:t> When work conditions in a host nation are clearly inferior to those in a multinational’s home nation, companies must decide which standards should be applied, those of the home nation, those of the host nation, or something in between </a:t>
            </a:r>
          </a:p>
          <a:p>
            <a:pPr marL="0" indent="0" algn="just"/>
            <a:endParaRPr lang="en-US"/>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6226"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3200" dirty="0" smtClean="0"/>
              <a:t>Ethics in </a:t>
            </a:r>
            <a:br>
              <a:rPr lang="en-US" sz="3200" dirty="0" smtClean="0"/>
            </a:br>
            <a:r>
              <a:rPr lang="en-US" sz="3200" dirty="0" smtClean="0"/>
              <a:t>International Business</a:t>
            </a:r>
            <a:endParaRPr lang="en-US" sz="3200" dirty="0"/>
          </a:p>
        </p:txBody>
      </p:sp>
      <p:sp>
        <p:nvSpPr>
          <p:cNvPr id="436227" name="Rectangle 3"/>
          <p:cNvSpPr>
            <a:spLocks noGrp="1" noChangeArrowheads="1"/>
          </p:cNvSpPr>
          <p:nvPr>
            <p:ph type="body" idx="1"/>
          </p:nvPr>
        </p:nvSpPr>
        <p:spPr bwMode="auto">
          <a:xfrm>
            <a:off x="457200" y="2057400"/>
            <a:ext cx="8229600" cy="4068763"/>
          </a:xfrm>
          <a:noFill/>
          <a:ln>
            <a:miter lim="800000"/>
            <a:headEnd/>
            <a:tailEnd/>
          </a:ln>
        </p:spPr>
        <p:txBody>
          <a:bodyPr vert="horz" wrap="square" lIns="91440" tIns="45720" rIns="91440" bIns="45720" numCol="1" anchor="t" anchorCtr="0" compatLnSpc="1">
            <a:prstTxWarp prst="textNoShape">
              <a:avLst/>
            </a:prstTxWarp>
          </a:bodyPr>
          <a:lstStyle/>
          <a:p>
            <a:pPr marL="0" indent="0" algn="just">
              <a:buFontTx/>
              <a:buNone/>
            </a:pPr>
            <a:endParaRPr lang="en-US" u="sng" dirty="0"/>
          </a:p>
          <a:p>
            <a:pPr marL="0" indent="0" algn="just">
              <a:buFontTx/>
              <a:buNone/>
            </a:pPr>
            <a:r>
              <a:rPr lang="en-US" u="sng" dirty="0"/>
              <a:t>Human Rights </a:t>
            </a:r>
            <a:endParaRPr lang="en-US" dirty="0"/>
          </a:p>
          <a:p>
            <a:pPr marL="0" indent="0" algn="just"/>
            <a:endParaRPr lang="en-US" dirty="0"/>
          </a:p>
          <a:p>
            <a:pPr marL="0" indent="0" algn="just"/>
            <a:r>
              <a:rPr lang="en-US" dirty="0"/>
              <a:t> Basic human rights taken for granted in the developed world such as freedom of association, freedom of speech, freedom of assembly, freedom of movement, and so on, are by no means universally accepted   </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7250"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3200" dirty="0" smtClean="0"/>
              <a:t>Ethics in </a:t>
            </a:r>
            <a:br>
              <a:rPr lang="en-US" sz="3200" dirty="0" smtClean="0"/>
            </a:br>
            <a:r>
              <a:rPr lang="en-US" sz="3200" dirty="0" smtClean="0"/>
              <a:t>International Business</a:t>
            </a:r>
            <a:endParaRPr lang="en-US" sz="3200" dirty="0"/>
          </a:p>
        </p:txBody>
      </p:sp>
      <p:sp>
        <p:nvSpPr>
          <p:cNvPr id="437251" name="Rectangle 3"/>
          <p:cNvSpPr>
            <a:spLocks noGrp="1" noChangeArrowheads="1"/>
          </p:cNvSpPr>
          <p:nvPr>
            <p:ph type="body" idx="1"/>
          </p:nvPr>
        </p:nvSpPr>
        <p:spPr bwMode="auto">
          <a:xfrm>
            <a:off x="457200" y="2057400"/>
            <a:ext cx="8229600" cy="4068763"/>
          </a:xfrm>
          <a:noFill/>
          <a:ln>
            <a:miter lim="800000"/>
            <a:headEnd/>
            <a:tailEnd/>
          </a:ln>
        </p:spPr>
        <p:txBody>
          <a:bodyPr vert="horz" wrap="square" lIns="91440" tIns="45720" rIns="91440" bIns="45720" numCol="1" anchor="t" anchorCtr="0" compatLnSpc="1">
            <a:prstTxWarp prst="textNoShape">
              <a:avLst/>
            </a:prstTxWarp>
          </a:bodyPr>
          <a:lstStyle/>
          <a:p>
            <a:pPr marL="0" indent="0" algn="just">
              <a:buFontTx/>
              <a:buNone/>
            </a:pPr>
            <a:r>
              <a:rPr lang="en-US" u="sng"/>
              <a:t>Environmental Pollution     </a:t>
            </a:r>
          </a:p>
          <a:p>
            <a:pPr marL="0" indent="0" algn="just">
              <a:buFontTx/>
              <a:buNone/>
            </a:pPr>
            <a:r>
              <a:rPr lang="en-US" u="sng"/>
              <a:t>      </a:t>
            </a:r>
            <a:endParaRPr lang="en-US"/>
          </a:p>
          <a:p>
            <a:pPr marL="0" indent="0" algn="just"/>
            <a:r>
              <a:rPr lang="en-US"/>
              <a:t> When environmental regulations in host nations are far inferior to those in the home nation, ethical issues arise</a:t>
            </a:r>
          </a:p>
          <a:p>
            <a:pPr marL="0" indent="0" algn="just"/>
            <a:endParaRPr lang="en-US"/>
          </a:p>
          <a:p>
            <a:pPr marL="0" indent="0" algn="just"/>
            <a:r>
              <a:rPr lang="en-US"/>
              <a:t> The </a:t>
            </a:r>
            <a:r>
              <a:rPr lang="en-US" b="1"/>
              <a:t>tragedy of the commons</a:t>
            </a:r>
            <a:r>
              <a:rPr lang="en-US"/>
              <a:t> occurs when a resource held in common by all, but owned by no one, is overused by individuals resulting in its degradation   </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9778"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3200" dirty="0" smtClean="0"/>
              <a:t>Ethics in </a:t>
            </a:r>
            <a:br>
              <a:rPr lang="en-US" sz="3200" dirty="0" smtClean="0"/>
            </a:br>
            <a:r>
              <a:rPr lang="en-US" sz="3200" dirty="0" smtClean="0"/>
              <a:t>International Business</a:t>
            </a:r>
            <a:endParaRPr lang="en-US" sz="3200" dirty="0"/>
          </a:p>
        </p:txBody>
      </p:sp>
      <p:sp>
        <p:nvSpPr>
          <p:cNvPr id="459779" name="Rectangle 3"/>
          <p:cNvSpPr>
            <a:spLocks noGrp="1" noChangeArrowheads="1"/>
          </p:cNvSpPr>
          <p:nvPr>
            <p:ph type="body" idx="1"/>
          </p:nvPr>
        </p:nvSpPr>
        <p:spPr bwMode="auto">
          <a:noFill/>
          <a:ln>
            <a:miter lim="800000"/>
            <a:headEnd/>
            <a:tailEnd/>
          </a:ln>
        </p:spPr>
        <p:txBody>
          <a:bodyPr vert="horz" wrap="square" lIns="91440" tIns="45720" rIns="91440" bIns="45720" numCol="1" anchor="t" anchorCtr="0" compatLnSpc="1">
            <a:prstTxWarp prst="textNoShape">
              <a:avLst/>
            </a:prstTxWarp>
          </a:bodyPr>
          <a:lstStyle/>
          <a:p>
            <a:pPr marL="0" indent="0" algn="just">
              <a:buFontTx/>
              <a:buNone/>
            </a:pPr>
            <a:r>
              <a:rPr lang="en-US" sz="2800" u="sng"/>
              <a:t>Classroom Performance System</a:t>
            </a:r>
          </a:p>
          <a:p>
            <a:pPr marL="0" indent="0" algn="just">
              <a:buFontTx/>
              <a:buNone/>
            </a:pPr>
            <a:endParaRPr lang="en-US"/>
          </a:p>
          <a:p>
            <a:pPr marL="0" indent="0" algn="just">
              <a:buFontTx/>
              <a:buNone/>
            </a:pPr>
            <a:r>
              <a:rPr lang="en-US"/>
              <a:t>Multinational companies are concerned with ethics is all of the following areas except</a:t>
            </a:r>
          </a:p>
          <a:p>
            <a:pPr marL="0" indent="0" algn="just">
              <a:buFontTx/>
              <a:buNone/>
            </a:pPr>
            <a:endParaRPr lang="en-US"/>
          </a:p>
          <a:p>
            <a:pPr marL="0" indent="0" algn="just">
              <a:buFontTx/>
              <a:buAutoNum type="alphaLcParenR"/>
            </a:pPr>
            <a:r>
              <a:rPr lang="en-US"/>
              <a:t> Employment practices</a:t>
            </a:r>
          </a:p>
          <a:p>
            <a:pPr marL="0" indent="0" algn="just">
              <a:buFontTx/>
              <a:buAutoNum type="alphaLcParenR"/>
            </a:pPr>
            <a:r>
              <a:rPr lang="en-US"/>
              <a:t> Human rights</a:t>
            </a:r>
          </a:p>
          <a:p>
            <a:pPr marL="0" indent="0" algn="just">
              <a:buFontTx/>
              <a:buAutoNum type="alphaLcParenR"/>
            </a:pPr>
            <a:r>
              <a:rPr lang="en-US"/>
              <a:t> Environmental regulations</a:t>
            </a:r>
          </a:p>
          <a:p>
            <a:pPr marL="0" indent="0" algn="just">
              <a:buFontTx/>
              <a:buAutoNum type="alphaLcParenR"/>
            </a:pPr>
            <a:r>
              <a:rPr lang="en-US"/>
              <a:t> Trade regulations</a:t>
            </a:r>
          </a:p>
          <a:p>
            <a:pPr marL="0" indent="0" algn="just">
              <a:buFontTx/>
              <a:buNone/>
            </a:pPr>
            <a:r>
              <a:rPr lang="en-US"/>
              <a:t> </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0018"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3200" dirty="0" smtClean="0"/>
              <a:t>Ethics in </a:t>
            </a:r>
            <a:br>
              <a:rPr lang="en-US" sz="3200" dirty="0" smtClean="0"/>
            </a:br>
            <a:r>
              <a:rPr lang="en-US" sz="3200" dirty="0" smtClean="0"/>
              <a:t>International Business</a:t>
            </a:r>
            <a:endParaRPr lang="en-US" sz="3200" dirty="0"/>
          </a:p>
        </p:txBody>
      </p:sp>
      <p:sp>
        <p:nvSpPr>
          <p:cNvPr id="470019" name="Rectangle 3"/>
          <p:cNvSpPr>
            <a:spLocks noGrp="1" noChangeArrowheads="1"/>
          </p:cNvSpPr>
          <p:nvPr>
            <p:ph type="body" idx="1"/>
          </p:nvPr>
        </p:nvSpPr>
        <p:spPr bwMode="auto">
          <a:noFill/>
          <a:ln>
            <a:miter lim="800000"/>
            <a:headEnd/>
            <a:tailEnd/>
          </a:ln>
        </p:spPr>
        <p:txBody>
          <a:bodyPr vert="horz" wrap="square" lIns="91440" tIns="45720" rIns="91440" bIns="45720" numCol="1" anchor="t" anchorCtr="0" compatLnSpc="1">
            <a:prstTxWarp prst="textNoShape">
              <a:avLst/>
            </a:prstTxWarp>
          </a:bodyPr>
          <a:lstStyle/>
          <a:p>
            <a:pPr marL="0" indent="0" algn="just">
              <a:buFontTx/>
              <a:buNone/>
            </a:pPr>
            <a:r>
              <a:rPr lang="en-US" u="sng"/>
              <a:t>Corruption</a:t>
            </a:r>
          </a:p>
          <a:p>
            <a:pPr marL="0" indent="0" algn="just"/>
            <a:endParaRPr lang="en-US"/>
          </a:p>
          <a:p>
            <a:pPr marL="0" indent="0" algn="just"/>
            <a:r>
              <a:rPr lang="en-US"/>
              <a:t> In the United States, the </a:t>
            </a:r>
            <a:r>
              <a:rPr lang="en-US" b="1"/>
              <a:t>Foreign Corrupt Practices Act</a:t>
            </a:r>
            <a:r>
              <a:rPr lang="en-US"/>
              <a:t> outlawed the practice of paying bribes to foreign government officials in order to gain business </a:t>
            </a:r>
          </a:p>
          <a:p>
            <a:pPr marL="0" indent="0" algn="just"/>
            <a:r>
              <a:rPr lang="en-US"/>
              <a:t> The Organization for Economic Cooperation and Development (OECD) adopted a </a:t>
            </a:r>
            <a:r>
              <a:rPr lang="en-US" b="1"/>
              <a:t>Convention on Combating Bribery of Foreign Public Officials in International Business Transactions</a:t>
            </a:r>
            <a:r>
              <a:rPr lang="en-US"/>
              <a:t> in 1997 which obliges member states to make the bribery of foreign public officials a criminal offense  </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42"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3200" dirty="0" smtClean="0"/>
              <a:t>Ethics in </a:t>
            </a:r>
            <a:br>
              <a:rPr lang="en-US" sz="3200" dirty="0" smtClean="0"/>
            </a:br>
            <a:r>
              <a:rPr lang="en-US" sz="3200" dirty="0" smtClean="0"/>
              <a:t>International Business</a:t>
            </a:r>
            <a:endParaRPr lang="en-US" sz="3200" dirty="0"/>
          </a:p>
        </p:txBody>
      </p:sp>
      <p:sp>
        <p:nvSpPr>
          <p:cNvPr id="471043" name="Rectangle 3"/>
          <p:cNvSpPr>
            <a:spLocks noGrp="1" noChangeArrowheads="1"/>
          </p:cNvSpPr>
          <p:nvPr>
            <p:ph type="body" idx="1"/>
          </p:nvPr>
        </p:nvSpPr>
        <p:spPr bwMode="auto">
          <a:noFill/>
          <a:ln>
            <a:miter lim="800000"/>
            <a:headEnd/>
            <a:tailEnd/>
          </a:ln>
        </p:spPr>
        <p:txBody>
          <a:bodyPr vert="horz" wrap="square" lIns="91440" tIns="45720" rIns="91440" bIns="45720" numCol="1" anchor="t" anchorCtr="0" compatLnSpc="1">
            <a:prstTxWarp prst="textNoShape">
              <a:avLst/>
            </a:prstTxWarp>
          </a:bodyPr>
          <a:lstStyle/>
          <a:p>
            <a:pPr marL="0" indent="0" algn="just"/>
            <a:r>
              <a:rPr lang="en-US"/>
              <a:t> Some economists suggest that the practice of giving bribes might be the price that must be paid to do a greater good</a:t>
            </a:r>
          </a:p>
          <a:p>
            <a:pPr marL="0" indent="0" algn="just"/>
            <a:r>
              <a:rPr lang="en-US"/>
              <a:t> These economists believe that in a country where preexisting political structures distort or limit the workings of the market mechanism, corruption in the form of black-marketeering, smuggling, and side payments to government bureaucrats to “speed up” approval for business investments may actually enhance welfare </a:t>
            </a:r>
          </a:p>
          <a:p>
            <a:pPr marL="0" indent="0" algn="just"/>
            <a:r>
              <a:rPr lang="en-US"/>
              <a:t> Other economists have argued that corruption reduces the returns on business investment and leads to low economic growth</a:t>
            </a:r>
          </a:p>
          <a:p>
            <a:pPr marL="0" indent="0" algn="just"/>
            <a:endParaRPr lang="en-US"/>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2066"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3200" dirty="0" smtClean="0"/>
              <a:t>Ethics in </a:t>
            </a:r>
            <a:br>
              <a:rPr lang="en-US" sz="3200" dirty="0" smtClean="0"/>
            </a:br>
            <a:r>
              <a:rPr lang="en-US" sz="3200" dirty="0" smtClean="0"/>
              <a:t>International Business</a:t>
            </a:r>
            <a:endParaRPr lang="en-US" sz="3200" dirty="0"/>
          </a:p>
        </p:txBody>
      </p:sp>
      <p:sp>
        <p:nvSpPr>
          <p:cNvPr id="472067" name="Rectangle 3"/>
          <p:cNvSpPr>
            <a:spLocks noGrp="1" noChangeArrowheads="1"/>
          </p:cNvSpPr>
          <p:nvPr>
            <p:ph type="body" idx="1"/>
          </p:nvPr>
        </p:nvSpPr>
        <p:spPr bwMode="auto">
          <a:noFill/>
          <a:ln>
            <a:miter lim="800000"/>
            <a:headEnd/>
            <a:tailEnd/>
          </a:ln>
        </p:spPr>
        <p:txBody>
          <a:bodyPr vert="horz" wrap="square" lIns="91440" tIns="45720" rIns="91440" bIns="45720" numCol="1" anchor="t" anchorCtr="0" compatLnSpc="1">
            <a:prstTxWarp prst="textNoShape">
              <a:avLst/>
            </a:prstTxWarp>
          </a:bodyPr>
          <a:lstStyle/>
          <a:p>
            <a:pPr marL="0" indent="0" algn="just">
              <a:lnSpc>
                <a:spcPct val="90000"/>
              </a:lnSpc>
              <a:buFontTx/>
              <a:buNone/>
            </a:pPr>
            <a:r>
              <a:rPr lang="en-US" sz="2000" u="sng"/>
              <a:t>Moral Obligations</a:t>
            </a:r>
          </a:p>
          <a:p>
            <a:pPr marL="0" indent="0" algn="just">
              <a:lnSpc>
                <a:spcPct val="90000"/>
              </a:lnSpc>
              <a:buFontTx/>
              <a:buNone/>
            </a:pPr>
            <a:endParaRPr lang="en-US" sz="2000"/>
          </a:p>
          <a:p>
            <a:pPr marL="0" indent="0" algn="just">
              <a:lnSpc>
                <a:spcPct val="90000"/>
              </a:lnSpc>
            </a:pPr>
            <a:r>
              <a:rPr lang="en-US" sz="2000"/>
              <a:t> The concept of </a:t>
            </a:r>
            <a:r>
              <a:rPr lang="en-US" sz="2000" b="1"/>
              <a:t>social responsibility</a:t>
            </a:r>
            <a:r>
              <a:rPr lang="en-US" sz="2000"/>
              <a:t> refers to the idea that business people should take the social consequences of economic actions into account when making business decisions, and that there should be a presumption in favor of decisions that have both good economic and good social consequences </a:t>
            </a:r>
          </a:p>
          <a:p>
            <a:pPr marL="0" indent="0" algn="just">
              <a:lnSpc>
                <a:spcPct val="90000"/>
              </a:lnSpc>
            </a:pPr>
            <a:endParaRPr lang="en-US" sz="2000"/>
          </a:p>
          <a:p>
            <a:pPr marL="0" indent="0" algn="just">
              <a:lnSpc>
                <a:spcPct val="90000"/>
              </a:lnSpc>
            </a:pPr>
            <a:r>
              <a:rPr lang="en-US" sz="2000"/>
              <a:t> In its purest form, social responsibility can be supported for its own sake simply because it is the right way for a business to behave</a:t>
            </a:r>
          </a:p>
          <a:p>
            <a:pPr marL="0" indent="0" algn="just">
              <a:lnSpc>
                <a:spcPct val="90000"/>
              </a:lnSpc>
            </a:pPr>
            <a:endParaRPr lang="en-US" sz="2000"/>
          </a:p>
          <a:p>
            <a:pPr marL="0" indent="0" algn="just">
              <a:lnSpc>
                <a:spcPct val="90000"/>
              </a:lnSpc>
            </a:pPr>
            <a:r>
              <a:rPr lang="en-US" sz="2000"/>
              <a:t> Advocates of this approach argue that businesses need to recognize their noblesse oblige (honorable and benevolent behavior that is the responsibility of successful companies) and give something back to the societies that have made their success possible</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8274"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3200" dirty="0" smtClean="0"/>
              <a:t>Ethics in </a:t>
            </a:r>
            <a:br>
              <a:rPr lang="en-US" sz="3200" dirty="0" smtClean="0"/>
            </a:br>
            <a:r>
              <a:rPr lang="en-US" sz="3200" dirty="0" smtClean="0"/>
              <a:t>International Business</a:t>
            </a:r>
            <a:endParaRPr lang="en-US" sz="3200" dirty="0"/>
          </a:p>
        </p:txBody>
      </p:sp>
      <p:sp>
        <p:nvSpPr>
          <p:cNvPr id="438275" name="Rectangle 3"/>
          <p:cNvSpPr>
            <a:spLocks noGrp="1" noChangeArrowheads="1"/>
          </p:cNvSpPr>
          <p:nvPr>
            <p:ph type="body" idx="1"/>
          </p:nvPr>
        </p:nvSpPr>
        <p:spPr bwMode="auto">
          <a:xfrm>
            <a:off x="457200" y="2057400"/>
            <a:ext cx="8229600" cy="4068763"/>
          </a:xfrm>
          <a:noFill/>
          <a:ln>
            <a:miter lim="800000"/>
            <a:headEnd/>
            <a:tailEnd/>
          </a:ln>
        </p:spPr>
        <p:txBody>
          <a:bodyPr vert="horz" wrap="square" lIns="91440" tIns="45720" rIns="91440" bIns="45720" numCol="1" anchor="t" anchorCtr="0" compatLnSpc="1">
            <a:prstTxWarp prst="textNoShape">
              <a:avLst/>
            </a:prstTxWarp>
          </a:bodyPr>
          <a:lstStyle/>
          <a:p>
            <a:pPr marL="0" indent="0" algn="just">
              <a:buFontTx/>
              <a:buNone/>
            </a:pPr>
            <a:endParaRPr lang="en-US"/>
          </a:p>
          <a:p>
            <a:pPr marL="0" indent="0" algn="just">
              <a:buFontTx/>
              <a:buNone/>
            </a:pPr>
            <a:r>
              <a:rPr lang="en-US"/>
              <a:t>ETHICAL DILEMMAS</a:t>
            </a:r>
          </a:p>
          <a:p>
            <a:pPr marL="0" indent="0" algn="just">
              <a:buFontTx/>
              <a:buNone/>
            </a:pPr>
            <a:endParaRPr lang="en-US"/>
          </a:p>
          <a:p>
            <a:pPr marL="0" indent="0" algn="just">
              <a:buFontTx/>
              <a:buNone/>
            </a:pPr>
            <a:r>
              <a:rPr lang="en-US" b="1"/>
              <a:t>Ethical dilemmas</a:t>
            </a:r>
            <a:r>
              <a:rPr lang="en-US"/>
              <a:t> are situations in which none of the available alternatives seems ethically acceptable. </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9298"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3200" dirty="0" smtClean="0"/>
              <a:t>Ethics in </a:t>
            </a:r>
            <a:br>
              <a:rPr lang="en-US" sz="3200" dirty="0" smtClean="0"/>
            </a:br>
            <a:r>
              <a:rPr lang="en-US" sz="3200" dirty="0" smtClean="0"/>
              <a:t>International Business</a:t>
            </a:r>
            <a:endParaRPr lang="en-US" sz="3200" dirty="0"/>
          </a:p>
        </p:txBody>
      </p:sp>
      <p:sp>
        <p:nvSpPr>
          <p:cNvPr id="439299" name="Rectangle 3"/>
          <p:cNvSpPr>
            <a:spLocks noGrp="1" noChangeArrowheads="1"/>
          </p:cNvSpPr>
          <p:nvPr>
            <p:ph type="body" idx="1"/>
          </p:nvPr>
        </p:nvSpPr>
        <p:spPr bwMode="auto">
          <a:xfrm>
            <a:off x="457200" y="2057400"/>
            <a:ext cx="8229600" cy="4068763"/>
          </a:xfrm>
          <a:noFill/>
          <a:ln>
            <a:miter lim="800000"/>
            <a:headEnd/>
            <a:tailEnd/>
          </a:ln>
        </p:spPr>
        <p:txBody>
          <a:bodyPr vert="horz" wrap="square" lIns="91440" tIns="45720" rIns="91440" bIns="45720" numCol="1" anchor="t" anchorCtr="0" compatLnSpc="1">
            <a:prstTxWarp prst="textNoShape">
              <a:avLst/>
            </a:prstTxWarp>
          </a:bodyPr>
          <a:lstStyle/>
          <a:p>
            <a:pPr marL="0" indent="0" algn="just">
              <a:lnSpc>
                <a:spcPct val="90000"/>
              </a:lnSpc>
              <a:buFontTx/>
              <a:buNone/>
            </a:pPr>
            <a:r>
              <a:rPr lang="en-US"/>
              <a:t>THE ROOTS OF UNETHICAL BEHAVIOR</a:t>
            </a:r>
          </a:p>
          <a:p>
            <a:pPr marL="0" indent="0" algn="just">
              <a:lnSpc>
                <a:spcPct val="90000"/>
              </a:lnSpc>
              <a:buFontTx/>
              <a:buNone/>
            </a:pPr>
            <a:endParaRPr lang="en-US" u="sng"/>
          </a:p>
          <a:p>
            <a:pPr marL="0" indent="0" algn="just">
              <a:lnSpc>
                <a:spcPct val="90000"/>
              </a:lnSpc>
              <a:buFontTx/>
              <a:buNone/>
            </a:pPr>
            <a:r>
              <a:rPr lang="en-US" u="sng"/>
              <a:t>Personal Ethics</a:t>
            </a:r>
          </a:p>
          <a:p>
            <a:pPr marL="0" indent="0" algn="just">
              <a:lnSpc>
                <a:spcPct val="90000"/>
              </a:lnSpc>
              <a:buFontTx/>
              <a:buNone/>
            </a:pPr>
            <a:endParaRPr lang="en-US"/>
          </a:p>
          <a:p>
            <a:pPr marL="0" indent="0" algn="just">
              <a:lnSpc>
                <a:spcPct val="90000"/>
              </a:lnSpc>
            </a:pPr>
            <a:r>
              <a:rPr lang="en-US"/>
              <a:t> Business ethics reflect personal ethics (the generally accepted principles of right and wrong governing the conduct of individuals) </a:t>
            </a:r>
          </a:p>
          <a:p>
            <a:pPr marL="0" indent="0" algn="just">
              <a:lnSpc>
                <a:spcPct val="90000"/>
              </a:lnSpc>
            </a:pPr>
            <a:r>
              <a:rPr lang="en-US"/>
              <a:t> Expatriates may face pressure to violate their personal ethics because they are away from their ordinary social context and supporting culture, and they are psychologically and geographically distant from the parent company </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22"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3200" dirty="0" smtClean="0"/>
              <a:t>Ethics in </a:t>
            </a:r>
            <a:br>
              <a:rPr lang="en-US" sz="3200" dirty="0" smtClean="0"/>
            </a:br>
            <a:r>
              <a:rPr lang="en-US" sz="3200" dirty="0" smtClean="0"/>
              <a:t>International Business</a:t>
            </a:r>
            <a:endParaRPr lang="en-US" sz="3200" dirty="0"/>
          </a:p>
        </p:txBody>
      </p:sp>
      <p:sp>
        <p:nvSpPr>
          <p:cNvPr id="440323" name="Rectangle 3"/>
          <p:cNvSpPr>
            <a:spLocks noGrp="1" noChangeArrowheads="1"/>
          </p:cNvSpPr>
          <p:nvPr>
            <p:ph type="body" idx="1"/>
          </p:nvPr>
        </p:nvSpPr>
        <p:spPr bwMode="auto">
          <a:xfrm>
            <a:off x="457200" y="2057400"/>
            <a:ext cx="8229600" cy="4068763"/>
          </a:xfrm>
          <a:noFill/>
          <a:ln>
            <a:miter lim="800000"/>
            <a:headEnd/>
            <a:tailEnd/>
          </a:ln>
        </p:spPr>
        <p:txBody>
          <a:bodyPr vert="horz" wrap="square" lIns="91440" tIns="45720" rIns="91440" bIns="45720" numCol="1" anchor="t" anchorCtr="0" compatLnSpc="1">
            <a:prstTxWarp prst="textNoShape">
              <a:avLst/>
            </a:prstTxWarp>
          </a:bodyPr>
          <a:lstStyle/>
          <a:p>
            <a:pPr marL="0" indent="0" algn="just">
              <a:buFontTx/>
              <a:buNone/>
            </a:pPr>
            <a:endParaRPr lang="en-US" u="sng"/>
          </a:p>
          <a:p>
            <a:pPr marL="0" indent="0" algn="just">
              <a:buFontTx/>
              <a:buNone/>
            </a:pPr>
            <a:r>
              <a:rPr lang="en-US" u="sng"/>
              <a:t>Decision Making Processes</a:t>
            </a:r>
            <a:endParaRPr lang="en-US"/>
          </a:p>
          <a:p>
            <a:pPr marL="0" indent="0" algn="just"/>
            <a:endParaRPr lang="en-US"/>
          </a:p>
          <a:p>
            <a:pPr marL="0" indent="0" algn="just">
              <a:buFontTx/>
              <a:buNone/>
            </a:pPr>
            <a:r>
              <a:rPr lang="en-US"/>
              <a:t>Studies show that business people may behave unethically  because they fail to ask the relevant question—is this decision or action ethical?</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1346"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3200" dirty="0" smtClean="0"/>
              <a:t>Ethics in </a:t>
            </a:r>
            <a:br>
              <a:rPr lang="en-US" sz="3200" dirty="0" smtClean="0"/>
            </a:br>
            <a:r>
              <a:rPr lang="en-US" sz="3200" dirty="0" smtClean="0"/>
              <a:t>International Business</a:t>
            </a:r>
            <a:endParaRPr lang="en-US" sz="3200" dirty="0"/>
          </a:p>
        </p:txBody>
      </p:sp>
      <p:sp>
        <p:nvSpPr>
          <p:cNvPr id="441347" name="Rectangle 3"/>
          <p:cNvSpPr>
            <a:spLocks noGrp="1" noChangeArrowheads="1"/>
          </p:cNvSpPr>
          <p:nvPr>
            <p:ph type="body" idx="1"/>
          </p:nvPr>
        </p:nvSpPr>
        <p:spPr bwMode="auto">
          <a:xfrm>
            <a:off x="457200" y="2057400"/>
            <a:ext cx="8229600" cy="4068763"/>
          </a:xfrm>
          <a:noFill/>
          <a:ln>
            <a:miter lim="800000"/>
            <a:headEnd/>
            <a:tailEnd/>
          </a:ln>
        </p:spPr>
        <p:txBody>
          <a:bodyPr vert="horz" wrap="square" lIns="91440" tIns="45720" rIns="91440" bIns="45720" numCol="1" anchor="t" anchorCtr="0" compatLnSpc="1">
            <a:prstTxWarp prst="textNoShape">
              <a:avLst/>
            </a:prstTxWarp>
          </a:bodyPr>
          <a:lstStyle/>
          <a:p>
            <a:pPr marL="0" indent="0" algn="just">
              <a:buFontTx/>
              <a:buNone/>
            </a:pPr>
            <a:r>
              <a:rPr lang="en-US" u="sng"/>
              <a:t>Organization Culture</a:t>
            </a:r>
          </a:p>
          <a:p>
            <a:pPr marL="0" indent="0" algn="just">
              <a:buFontTx/>
              <a:buNone/>
            </a:pPr>
            <a:endParaRPr lang="en-US"/>
          </a:p>
          <a:p>
            <a:pPr marL="0" indent="0" algn="just"/>
            <a:r>
              <a:rPr lang="en-US"/>
              <a:t> In firms with an </a:t>
            </a:r>
            <a:r>
              <a:rPr lang="en-US" b="1"/>
              <a:t>organization culture (</a:t>
            </a:r>
            <a:r>
              <a:rPr lang="en-US"/>
              <a:t>the values and norms that are shared among employees of an organization) that does not emphasize business culture, unethical behavior may exist</a:t>
            </a:r>
          </a:p>
          <a:p>
            <a:pPr marL="0" indent="0" algn="just"/>
            <a:endParaRPr lang="en-US"/>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2370"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3200" dirty="0" smtClean="0"/>
              <a:t>Ethics in </a:t>
            </a:r>
            <a:br>
              <a:rPr lang="en-US" sz="3200" dirty="0" smtClean="0"/>
            </a:br>
            <a:r>
              <a:rPr lang="en-US" sz="3200" dirty="0" smtClean="0"/>
              <a:t>International Business</a:t>
            </a:r>
            <a:endParaRPr lang="en-US" sz="3200" dirty="0"/>
          </a:p>
        </p:txBody>
      </p:sp>
      <p:sp>
        <p:nvSpPr>
          <p:cNvPr id="442371" name="Rectangle 3"/>
          <p:cNvSpPr>
            <a:spLocks noGrp="1" noChangeArrowheads="1"/>
          </p:cNvSpPr>
          <p:nvPr>
            <p:ph type="body" idx="1"/>
          </p:nvPr>
        </p:nvSpPr>
        <p:spPr bwMode="auto">
          <a:xfrm>
            <a:off x="457200" y="2057400"/>
            <a:ext cx="8229600" cy="4068763"/>
          </a:xfrm>
          <a:noFill/>
          <a:ln>
            <a:miter lim="800000"/>
            <a:headEnd/>
            <a:tailEnd/>
          </a:ln>
        </p:spPr>
        <p:txBody>
          <a:bodyPr vert="horz" wrap="square" lIns="91440" tIns="45720" rIns="91440" bIns="45720" numCol="1" anchor="t" anchorCtr="0" compatLnSpc="1">
            <a:prstTxWarp prst="textNoShape">
              <a:avLst/>
            </a:prstTxWarp>
          </a:bodyPr>
          <a:lstStyle/>
          <a:p>
            <a:pPr marL="0" indent="0" algn="just">
              <a:lnSpc>
                <a:spcPct val="90000"/>
              </a:lnSpc>
              <a:buFontTx/>
              <a:buNone/>
            </a:pPr>
            <a:r>
              <a:rPr lang="en-US" u="sng"/>
              <a:t>Unrealistic Performance Expectations</a:t>
            </a:r>
          </a:p>
          <a:p>
            <a:pPr marL="0" indent="0" algn="just">
              <a:lnSpc>
                <a:spcPct val="90000"/>
              </a:lnSpc>
              <a:buFontTx/>
              <a:buNone/>
            </a:pPr>
            <a:endParaRPr lang="en-US"/>
          </a:p>
          <a:p>
            <a:pPr marL="0" indent="0" algn="just">
              <a:lnSpc>
                <a:spcPct val="90000"/>
              </a:lnSpc>
            </a:pPr>
            <a:r>
              <a:rPr lang="en-US"/>
              <a:t> Pressure from the parent company to meet performance goals that are unrealistic, and can only be attained by cutting corners or acting in an unethical manner can cause unethical behavior  </a:t>
            </a:r>
            <a:endParaRPr lang="en-US" u="sng"/>
          </a:p>
          <a:p>
            <a:pPr marL="0" indent="0" algn="just">
              <a:lnSpc>
                <a:spcPct val="90000"/>
              </a:lnSpc>
              <a:buFontTx/>
              <a:buNone/>
            </a:pPr>
            <a:endParaRPr lang="en-US" u="sng"/>
          </a:p>
          <a:p>
            <a:pPr marL="0" indent="0" algn="just">
              <a:lnSpc>
                <a:spcPct val="90000"/>
              </a:lnSpc>
              <a:buFontTx/>
              <a:buNone/>
            </a:pPr>
            <a:r>
              <a:rPr lang="en-US" u="sng"/>
              <a:t>Leadership</a:t>
            </a:r>
          </a:p>
          <a:p>
            <a:pPr marL="0" indent="0" algn="just">
              <a:lnSpc>
                <a:spcPct val="90000"/>
              </a:lnSpc>
              <a:buFontTx/>
              <a:buNone/>
            </a:pPr>
            <a:endParaRPr lang="en-US"/>
          </a:p>
          <a:p>
            <a:pPr marL="0" indent="0" algn="just">
              <a:lnSpc>
                <a:spcPct val="90000"/>
              </a:lnSpc>
            </a:pPr>
            <a:r>
              <a:rPr lang="en-US"/>
              <a:t> If leaders are not acting ethically, other employees may not act ethically</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8754"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3200" dirty="0" smtClean="0"/>
              <a:t>Ethics in </a:t>
            </a:r>
            <a:br>
              <a:rPr lang="en-US" sz="3200" dirty="0" smtClean="0"/>
            </a:br>
            <a:r>
              <a:rPr lang="en-US" sz="3200" dirty="0" smtClean="0"/>
              <a:t>International Business</a:t>
            </a:r>
            <a:endParaRPr lang="en-US" sz="3200" dirty="0"/>
          </a:p>
        </p:txBody>
      </p:sp>
      <p:sp>
        <p:nvSpPr>
          <p:cNvPr id="458755" name="Rectangle 3"/>
          <p:cNvSpPr>
            <a:spLocks noGrp="1" noChangeArrowheads="1"/>
          </p:cNvSpPr>
          <p:nvPr>
            <p:ph type="body" idx="1"/>
          </p:nvPr>
        </p:nvSpPr>
        <p:spPr bwMode="auto">
          <a:xfrm>
            <a:off x="457200" y="1600200"/>
            <a:ext cx="7696200" cy="381000"/>
          </a:xfrm>
          <a:noFill/>
          <a:ln>
            <a:miter lim="800000"/>
            <a:headEnd/>
            <a:tailEnd/>
          </a:ln>
        </p:spPr>
        <p:txBody>
          <a:bodyPr vert="horz" wrap="square" lIns="91440" tIns="45720" rIns="91440" bIns="45720" numCol="1" anchor="t" anchorCtr="0" compatLnSpc="1">
            <a:prstTxWarp prst="textNoShape">
              <a:avLst/>
            </a:prstTxWarp>
          </a:bodyPr>
          <a:lstStyle/>
          <a:p>
            <a:pPr>
              <a:lnSpc>
                <a:spcPct val="90000"/>
              </a:lnSpc>
              <a:buFontTx/>
              <a:buNone/>
            </a:pPr>
            <a:r>
              <a:rPr lang="en-US" sz="2000"/>
              <a:t>The causes of unethical behavior are shown in Figure 4.1.</a:t>
            </a:r>
          </a:p>
          <a:p>
            <a:pPr>
              <a:lnSpc>
                <a:spcPct val="90000"/>
              </a:lnSpc>
              <a:buFontTx/>
              <a:buNone/>
            </a:pPr>
            <a:endParaRPr lang="en-US" sz="2000"/>
          </a:p>
        </p:txBody>
      </p:sp>
      <p:pic>
        <p:nvPicPr>
          <p:cNvPr id="458756" name="Picture 4" descr="hiL10544_f0401"/>
          <p:cNvPicPr>
            <a:picLocks noChangeAspect="1" noChangeArrowheads="1"/>
          </p:cNvPicPr>
          <p:nvPr/>
        </p:nvPicPr>
        <p:blipFill>
          <a:blip r:embed="rId2"/>
          <a:srcRect/>
          <a:stretch>
            <a:fillRect/>
          </a:stretch>
        </p:blipFill>
        <p:spPr bwMode="auto">
          <a:xfrm>
            <a:off x="609600" y="2122487"/>
            <a:ext cx="6629400" cy="4661745"/>
          </a:xfrm>
          <a:prstGeom prst="rect">
            <a:avLst/>
          </a:prstGeom>
          <a:noFill/>
        </p:spPr>
      </p:pic>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1826"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3200" dirty="0" smtClean="0"/>
              <a:t>Ethics in </a:t>
            </a:r>
            <a:br>
              <a:rPr lang="en-US" sz="3200" dirty="0" smtClean="0"/>
            </a:br>
            <a:r>
              <a:rPr lang="en-US" sz="3200" dirty="0" smtClean="0"/>
              <a:t>International Business</a:t>
            </a:r>
            <a:endParaRPr lang="en-US" sz="3200" dirty="0"/>
          </a:p>
        </p:txBody>
      </p:sp>
      <p:sp>
        <p:nvSpPr>
          <p:cNvPr id="461827" name="Rectangle 3"/>
          <p:cNvSpPr>
            <a:spLocks noGrp="1" noChangeArrowheads="1"/>
          </p:cNvSpPr>
          <p:nvPr>
            <p:ph type="body" idx="1"/>
          </p:nvPr>
        </p:nvSpPr>
        <p:spPr bwMode="auto">
          <a:noFill/>
          <a:ln>
            <a:miter lim="800000"/>
            <a:headEnd/>
            <a:tailEnd/>
          </a:ln>
        </p:spPr>
        <p:txBody>
          <a:bodyPr vert="horz" wrap="square" lIns="91440" tIns="45720" rIns="91440" bIns="45720" numCol="1" anchor="t" anchorCtr="0" compatLnSpc="1">
            <a:prstTxWarp prst="textNoShape">
              <a:avLst/>
            </a:prstTxWarp>
          </a:bodyPr>
          <a:lstStyle/>
          <a:p>
            <a:pPr marL="0" indent="0">
              <a:buFontTx/>
              <a:buNone/>
            </a:pPr>
            <a:r>
              <a:rPr lang="en-US" sz="2800" u="sng"/>
              <a:t>Classroom Performance System</a:t>
            </a:r>
          </a:p>
          <a:p>
            <a:pPr marL="0" indent="0">
              <a:buFontTx/>
              <a:buNone/>
            </a:pPr>
            <a:endParaRPr lang="en-US"/>
          </a:p>
          <a:p>
            <a:pPr marL="0" indent="0">
              <a:buFontTx/>
              <a:buNone/>
            </a:pPr>
            <a:r>
              <a:rPr lang="en-US"/>
              <a:t>Which of the following does not contribute to unethical behavior by managers?</a:t>
            </a:r>
          </a:p>
          <a:p>
            <a:pPr marL="0" indent="0">
              <a:buFontTx/>
              <a:buNone/>
            </a:pPr>
            <a:endParaRPr lang="en-US"/>
          </a:p>
          <a:p>
            <a:pPr marL="0" indent="0">
              <a:buFontTx/>
              <a:buAutoNum type="alphaLcParenR"/>
            </a:pPr>
            <a:r>
              <a:rPr lang="en-US"/>
              <a:t> Unrealistic performance goals</a:t>
            </a:r>
          </a:p>
          <a:p>
            <a:pPr marL="0" indent="0">
              <a:buFontTx/>
              <a:buAutoNum type="alphaLcParenR"/>
            </a:pPr>
            <a:r>
              <a:rPr lang="en-US"/>
              <a:t> Leadership</a:t>
            </a:r>
          </a:p>
          <a:p>
            <a:pPr marL="0" indent="0">
              <a:buFontTx/>
              <a:buAutoNum type="alphaLcParenR"/>
            </a:pPr>
            <a:r>
              <a:rPr lang="en-US"/>
              <a:t> Organizational culture</a:t>
            </a:r>
          </a:p>
          <a:p>
            <a:pPr marL="0" indent="0">
              <a:buFontTx/>
              <a:buAutoNum type="alphaLcParenR"/>
            </a:pPr>
            <a:r>
              <a:rPr lang="en-US"/>
              <a:t> Restrictions on bribes</a:t>
            </a: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3394"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3200" dirty="0" smtClean="0"/>
              <a:t>Ethics in </a:t>
            </a:r>
            <a:br>
              <a:rPr lang="en-US" sz="3200" dirty="0" smtClean="0"/>
            </a:br>
            <a:r>
              <a:rPr lang="en-US" sz="3200" dirty="0" smtClean="0"/>
              <a:t>International Business</a:t>
            </a:r>
            <a:endParaRPr lang="en-US" sz="3200" dirty="0"/>
          </a:p>
        </p:txBody>
      </p:sp>
      <p:sp>
        <p:nvSpPr>
          <p:cNvPr id="443395" name="Rectangle 3"/>
          <p:cNvSpPr>
            <a:spLocks noGrp="1" noChangeArrowheads="1"/>
          </p:cNvSpPr>
          <p:nvPr>
            <p:ph type="body" idx="1"/>
          </p:nvPr>
        </p:nvSpPr>
        <p:spPr bwMode="auto">
          <a:xfrm>
            <a:off x="457200" y="2057400"/>
            <a:ext cx="8229600" cy="4068763"/>
          </a:xfrm>
          <a:noFill/>
          <a:ln>
            <a:miter lim="800000"/>
            <a:headEnd/>
            <a:tailEnd/>
          </a:ln>
        </p:spPr>
        <p:txBody>
          <a:bodyPr vert="horz" wrap="square" lIns="91440" tIns="45720" rIns="91440" bIns="45720" numCol="1" anchor="t" anchorCtr="0" compatLnSpc="1">
            <a:prstTxWarp prst="textNoShape">
              <a:avLst/>
            </a:prstTxWarp>
          </a:bodyPr>
          <a:lstStyle/>
          <a:p>
            <a:pPr marL="0" indent="0" algn="just">
              <a:buFontTx/>
              <a:buNone/>
            </a:pPr>
            <a:r>
              <a:rPr lang="en-US"/>
              <a:t>PHILOSOPHICAL APPROACHES TO ETHICS</a:t>
            </a:r>
          </a:p>
          <a:p>
            <a:pPr marL="0" indent="0" algn="just">
              <a:buFontTx/>
              <a:buNone/>
            </a:pPr>
            <a:endParaRPr lang="en-US" u="sng"/>
          </a:p>
          <a:p>
            <a:pPr marL="0" indent="0" algn="just">
              <a:buFontTx/>
              <a:buNone/>
            </a:pPr>
            <a:r>
              <a:rPr lang="en-US" u="sng"/>
              <a:t>Straw Men</a:t>
            </a:r>
            <a:endParaRPr lang="en-US"/>
          </a:p>
          <a:p>
            <a:pPr marL="0" indent="0" algn="just">
              <a:buFontTx/>
              <a:buNone/>
            </a:pPr>
            <a:r>
              <a:rPr lang="en-US"/>
              <a:t> </a:t>
            </a:r>
          </a:p>
          <a:p>
            <a:pPr marL="0" indent="0" algn="just">
              <a:buFontTx/>
              <a:buNone/>
            </a:pPr>
            <a:r>
              <a:rPr lang="en-US"/>
              <a:t>Straw men approaches to business ethics are approaches that are raised by business ethics scholars primarily for the purpose of demonstrating that they offer inappropriate guidelines for ethical decision making in a multinational enterprise.  </a:t>
            </a:r>
          </a:p>
          <a:p>
            <a:pPr marL="0" indent="0" algn="just">
              <a:buFontTx/>
              <a:buNone/>
            </a:pPr>
            <a:r>
              <a:rPr lang="en-US"/>
              <a:t>Four such approaches are the Friedman doctrine, cultural relativism, the righteous moralist, and the naïve immoralist.</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4418"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3200" dirty="0" smtClean="0"/>
              <a:t>Ethics in </a:t>
            </a:r>
            <a:br>
              <a:rPr lang="en-US" sz="3200" dirty="0" smtClean="0"/>
            </a:br>
            <a:r>
              <a:rPr lang="en-US" sz="3200" dirty="0" smtClean="0"/>
              <a:t>International Business</a:t>
            </a:r>
            <a:endParaRPr lang="en-US" sz="3200" dirty="0"/>
          </a:p>
        </p:txBody>
      </p:sp>
      <p:sp>
        <p:nvSpPr>
          <p:cNvPr id="444419" name="Rectangle 3"/>
          <p:cNvSpPr>
            <a:spLocks noGrp="1" noChangeArrowheads="1"/>
          </p:cNvSpPr>
          <p:nvPr>
            <p:ph type="body" idx="1"/>
          </p:nvPr>
        </p:nvSpPr>
        <p:spPr bwMode="auto">
          <a:xfrm>
            <a:off x="457200" y="2057400"/>
            <a:ext cx="8229600" cy="4068763"/>
          </a:xfrm>
          <a:noFill/>
          <a:ln>
            <a:miter lim="800000"/>
            <a:headEnd/>
            <a:tailEnd/>
          </a:ln>
        </p:spPr>
        <p:txBody>
          <a:bodyPr vert="horz" wrap="square" lIns="91440" tIns="45720" rIns="91440" bIns="45720" numCol="1" anchor="t" anchorCtr="0" compatLnSpc="1">
            <a:prstTxWarp prst="textNoShape">
              <a:avLst/>
            </a:prstTxWarp>
          </a:bodyPr>
          <a:lstStyle/>
          <a:p>
            <a:pPr marL="0" indent="0" algn="just">
              <a:buFontTx/>
              <a:buNone/>
            </a:pPr>
            <a:r>
              <a:rPr lang="en-US" sz="2000"/>
              <a:t>The Friedman Doctrine</a:t>
            </a:r>
          </a:p>
          <a:p>
            <a:pPr marL="0" indent="0" algn="just">
              <a:buFontTx/>
              <a:buNone/>
            </a:pPr>
            <a:r>
              <a:rPr lang="en-US" sz="2000"/>
              <a:t>    </a:t>
            </a:r>
          </a:p>
          <a:p>
            <a:pPr marL="0" indent="0" algn="just"/>
            <a:r>
              <a:rPr lang="en-US" sz="2000"/>
              <a:t> Economist’s Milton Friedman’s position is that the only social responsibility of business is to increase profits, so long as the company stays within the rules of law  </a:t>
            </a:r>
          </a:p>
          <a:p>
            <a:pPr marL="0" indent="0" algn="just"/>
            <a:endParaRPr lang="en-US" sz="2000"/>
          </a:p>
          <a:p>
            <a:pPr marL="0" indent="0" algn="just">
              <a:buFontTx/>
              <a:buNone/>
            </a:pPr>
            <a:r>
              <a:rPr lang="en-US" sz="2000"/>
              <a:t>Cultural Relativism</a:t>
            </a:r>
          </a:p>
          <a:p>
            <a:pPr marL="0" indent="0" algn="just">
              <a:buFontTx/>
              <a:buNone/>
            </a:pPr>
            <a:endParaRPr lang="en-US" sz="2000"/>
          </a:p>
          <a:p>
            <a:pPr marL="0" indent="0" algn="just"/>
            <a:r>
              <a:rPr lang="en-US" sz="2000" b="1"/>
              <a:t> Cultural relativism </a:t>
            </a:r>
            <a:r>
              <a:rPr lang="en-US" sz="2000"/>
              <a:t>is the belief that ethics are culturally determined and that firms should adopt the ethics of the cultures in which they operate, or in other words, “when in Rome, do as the Romans do” </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5442"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3200" dirty="0" smtClean="0"/>
              <a:t>Ethics in </a:t>
            </a:r>
            <a:br>
              <a:rPr lang="en-US" sz="3200" dirty="0" smtClean="0"/>
            </a:br>
            <a:r>
              <a:rPr lang="en-US" sz="3200" dirty="0" smtClean="0"/>
              <a:t>International Business</a:t>
            </a:r>
            <a:endParaRPr lang="en-US" sz="3200" dirty="0"/>
          </a:p>
        </p:txBody>
      </p:sp>
      <p:sp>
        <p:nvSpPr>
          <p:cNvPr id="445443" name="Rectangle 3"/>
          <p:cNvSpPr>
            <a:spLocks noGrp="1" noChangeArrowheads="1"/>
          </p:cNvSpPr>
          <p:nvPr>
            <p:ph type="body" idx="1"/>
          </p:nvPr>
        </p:nvSpPr>
        <p:spPr bwMode="auto">
          <a:xfrm>
            <a:off x="457200" y="2057400"/>
            <a:ext cx="8229600" cy="4068763"/>
          </a:xfrm>
          <a:noFill/>
          <a:ln>
            <a:miter lim="800000"/>
            <a:headEnd/>
            <a:tailEnd/>
          </a:ln>
        </p:spPr>
        <p:txBody>
          <a:bodyPr vert="horz" wrap="square" lIns="91440" tIns="45720" rIns="91440" bIns="45720" numCol="1" anchor="t" anchorCtr="0" compatLnSpc="1">
            <a:prstTxWarp prst="textNoShape">
              <a:avLst/>
            </a:prstTxWarp>
          </a:bodyPr>
          <a:lstStyle/>
          <a:p>
            <a:pPr marL="0" indent="0" algn="just">
              <a:lnSpc>
                <a:spcPct val="90000"/>
              </a:lnSpc>
              <a:buFontTx/>
              <a:buNone/>
            </a:pPr>
            <a:r>
              <a:rPr lang="en-US"/>
              <a:t>The Righteous Moralist </a:t>
            </a:r>
          </a:p>
          <a:p>
            <a:pPr marL="0" indent="0" algn="just">
              <a:lnSpc>
                <a:spcPct val="90000"/>
              </a:lnSpc>
              <a:buFontTx/>
              <a:buNone/>
            </a:pPr>
            <a:r>
              <a:rPr lang="en-US"/>
              <a:t>      </a:t>
            </a:r>
          </a:p>
          <a:p>
            <a:pPr marL="0" indent="0" algn="just">
              <a:lnSpc>
                <a:spcPct val="90000"/>
              </a:lnSpc>
            </a:pPr>
            <a:r>
              <a:rPr lang="en-US"/>
              <a:t> The righteous moralist approach claims that a multinational’s home country standards of ethics are the appropriate ones for companies to follow in foreign countries </a:t>
            </a:r>
          </a:p>
          <a:p>
            <a:pPr marL="0" indent="0" algn="just">
              <a:lnSpc>
                <a:spcPct val="90000"/>
              </a:lnSpc>
            </a:pPr>
            <a:endParaRPr lang="en-US"/>
          </a:p>
          <a:p>
            <a:pPr marL="0" indent="0" algn="just">
              <a:lnSpc>
                <a:spcPct val="90000"/>
              </a:lnSpc>
              <a:buFontTx/>
              <a:buNone/>
            </a:pPr>
            <a:r>
              <a:rPr lang="en-US"/>
              <a:t>The Naïve Immoralist  </a:t>
            </a:r>
          </a:p>
          <a:p>
            <a:pPr marL="0" indent="0" algn="just">
              <a:lnSpc>
                <a:spcPct val="90000"/>
              </a:lnSpc>
              <a:buFontTx/>
              <a:buNone/>
            </a:pPr>
            <a:r>
              <a:rPr lang="en-US"/>
              <a:t>      </a:t>
            </a:r>
          </a:p>
          <a:p>
            <a:pPr marL="0" indent="0" algn="just">
              <a:lnSpc>
                <a:spcPct val="90000"/>
              </a:lnSpc>
            </a:pPr>
            <a:r>
              <a:rPr lang="en-US"/>
              <a:t> The naïve immoralist asserts that if a manager of a multinational sees that firms from other nations are not following ethical norms in a host nation, that manager should not either</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6466"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3200" dirty="0" smtClean="0"/>
              <a:t>Ethics in </a:t>
            </a:r>
            <a:br>
              <a:rPr lang="en-US" sz="3200" dirty="0" smtClean="0"/>
            </a:br>
            <a:r>
              <a:rPr lang="en-US" sz="3200" dirty="0" smtClean="0"/>
              <a:t>International Business</a:t>
            </a:r>
            <a:endParaRPr lang="en-US" sz="3200" dirty="0"/>
          </a:p>
        </p:txBody>
      </p:sp>
      <p:sp>
        <p:nvSpPr>
          <p:cNvPr id="446467" name="Rectangle 3"/>
          <p:cNvSpPr>
            <a:spLocks noGrp="1" noChangeArrowheads="1"/>
          </p:cNvSpPr>
          <p:nvPr>
            <p:ph type="body" idx="1"/>
          </p:nvPr>
        </p:nvSpPr>
        <p:spPr bwMode="auto">
          <a:xfrm>
            <a:off x="457200" y="2057400"/>
            <a:ext cx="8229600" cy="4068763"/>
          </a:xfrm>
          <a:noFill/>
          <a:ln>
            <a:miter lim="800000"/>
            <a:headEnd/>
            <a:tailEnd/>
          </a:ln>
        </p:spPr>
        <p:txBody>
          <a:bodyPr vert="horz" wrap="square" lIns="91440" tIns="45720" rIns="91440" bIns="45720" numCol="1" anchor="t" anchorCtr="0" compatLnSpc="1">
            <a:prstTxWarp prst="textNoShape">
              <a:avLst/>
            </a:prstTxWarp>
          </a:bodyPr>
          <a:lstStyle/>
          <a:p>
            <a:pPr marL="0" indent="0" algn="just">
              <a:buFontTx/>
              <a:buNone/>
            </a:pPr>
            <a:r>
              <a:rPr lang="en-US" u="sng"/>
              <a:t>Utilitarian and Kantian Ethics</a:t>
            </a:r>
            <a:endParaRPr lang="en-US"/>
          </a:p>
          <a:p>
            <a:pPr marL="0" indent="0" algn="just">
              <a:buFontTx/>
              <a:buNone/>
            </a:pPr>
            <a:endParaRPr lang="en-US"/>
          </a:p>
          <a:p>
            <a:pPr marL="0" indent="0" algn="just"/>
            <a:r>
              <a:rPr lang="en-US"/>
              <a:t> Utilitarian approaches to ethics hold that the moral worth of actions or practices is determined by their consequences</a:t>
            </a:r>
          </a:p>
          <a:p>
            <a:pPr marL="0" indent="0" algn="just"/>
            <a:endParaRPr lang="en-US"/>
          </a:p>
          <a:p>
            <a:pPr marL="0" indent="0" algn="just"/>
            <a:r>
              <a:rPr lang="en-US"/>
              <a:t> An action is judged to be desirable if it leads to the best possible balance of good consequences over bad consequences</a:t>
            </a:r>
          </a:p>
          <a:p>
            <a:pPr marL="0" indent="0" algn="just"/>
            <a:endParaRPr lang="en-US"/>
          </a:p>
          <a:p>
            <a:pPr marL="0" indent="0" algn="just">
              <a:buFontTx/>
              <a:buNone/>
            </a:pPr>
            <a:r>
              <a:rPr lang="en-US"/>
              <a:t> </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5378"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3200" dirty="0" smtClean="0"/>
              <a:t>Ethics in </a:t>
            </a:r>
            <a:br>
              <a:rPr lang="en-US" sz="3200" dirty="0" smtClean="0"/>
            </a:br>
            <a:r>
              <a:rPr lang="en-US" sz="3200" dirty="0" smtClean="0"/>
              <a:t>International Business</a:t>
            </a:r>
            <a:endParaRPr lang="en-US" sz="3200" dirty="0"/>
          </a:p>
        </p:txBody>
      </p:sp>
      <p:sp>
        <p:nvSpPr>
          <p:cNvPr id="485379" name="Rectangle 3"/>
          <p:cNvSpPr>
            <a:spLocks noGrp="1" noChangeArrowheads="1"/>
          </p:cNvSpPr>
          <p:nvPr>
            <p:ph type="body" idx="1"/>
          </p:nvPr>
        </p:nvSpPr>
        <p:spPr bwMode="auto">
          <a:xfrm>
            <a:off x="457200" y="2057400"/>
            <a:ext cx="8229600" cy="4068763"/>
          </a:xfrm>
          <a:noFill/>
          <a:ln>
            <a:miter lim="800000"/>
            <a:headEnd/>
            <a:tailEnd/>
          </a:ln>
        </p:spPr>
        <p:txBody>
          <a:bodyPr vert="horz" wrap="square" lIns="91440" tIns="45720" rIns="91440" bIns="45720" numCol="1" anchor="t" anchorCtr="0" compatLnSpc="1">
            <a:prstTxWarp prst="textNoShape">
              <a:avLst/>
            </a:prstTxWarp>
          </a:bodyPr>
          <a:lstStyle/>
          <a:p>
            <a:pPr marL="0" indent="0" algn="just"/>
            <a:endParaRPr lang="en-US" dirty="0"/>
          </a:p>
          <a:p>
            <a:pPr marL="0" indent="0" algn="just"/>
            <a:r>
              <a:rPr lang="en-US" dirty="0"/>
              <a:t> Problems with the approach is measuring the benefits, costs, and risks of a course of action, and the fact that philosophy fails to consider justice</a:t>
            </a:r>
          </a:p>
          <a:p>
            <a:pPr marL="0" indent="0" algn="just"/>
            <a:endParaRPr lang="en-US" dirty="0"/>
          </a:p>
          <a:p>
            <a:pPr marL="0" indent="0" algn="just"/>
            <a:r>
              <a:rPr lang="en-US" dirty="0"/>
              <a:t> Kantian ethics are based on the philosophy of Immanuel Kant who argued that people should be treated as ends and never purely as means to the ends of others </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3200" dirty="0" smtClean="0"/>
              <a:t>Ethics in </a:t>
            </a:r>
            <a:br>
              <a:rPr lang="en-US" sz="3200" dirty="0" smtClean="0"/>
            </a:br>
            <a:r>
              <a:rPr lang="en-US" sz="3200" dirty="0" smtClean="0"/>
              <a:t>International Business</a:t>
            </a:r>
            <a:endParaRPr lang="en-US" sz="3200" dirty="0"/>
          </a:p>
        </p:txBody>
      </p:sp>
      <p:sp>
        <p:nvSpPr>
          <p:cNvPr id="447491" name="Rectangle 3"/>
          <p:cNvSpPr>
            <a:spLocks noGrp="1" noChangeArrowheads="1"/>
          </p:cNvSpPr>
          <p:nvPr>
            <p:ph type="body" idx="1"/>
          </p:nvPr>
        </p:nvSpPr>
        <p:spPr bwMode="auto">
          <a:xfrm>
            <a:off x="457200" y="2057400"/>
            <a:ext cx="8229600" cy="4068763"/>
          </a:xfrm>
          <a:noFill/>
          <a:ln>
            <a:miter lim="800000"/>
            <a:headEnd/>
            <a:tailEnd/>
          </a:ln>
        </p:spPr>
        <p:txBody>
          <a:bodyPr vert="horz" wrap="square" lIns="91440" tIns="45720" rIns="91440" bIns="45720" numCol="1" anchor="t" anchorCtr="0" compatLnSpc="1">
            <a:prstTxWarp prst="textNoShape">
              <a:avLst/>
            </a:prstTxWarp>
          </a:bodyPr>
          <a:lstStyle/>
          <a:p>
            <a:pPr marL="0" indent="0" algn="just">
              <a:buFontTx/>
              <a:buNone/>
            </a:pPr>
            <a:r>
              <a:rPr lang="en-US" sz="2000" u="sng"/>
              <a:t>Rights Theories         </a:t>
            </a:r>
          </a:p>
          <a:p>
            <a:pPr marL="0" indent="0" algn="just">
              <a:buFontTx/>
              <a:buNone/>
            </a:pPr>
            <a:r>
              <a:rPr lang="en-US" sz="2000" u="sng"/>
              <a:t>   </a:t>
            </a:r>
            <a:endParaRPr lang="en-US" sz="2000"/>
          </a:p>
          <a:p>
            <a:pPr marL="0" indent="0" algn="just"/>
            <a:r>
              <a:rPr lang="en-US" sz="2000"/>
              <a:t> Rights theories recognize that human beings have fundamental rights and privileges that transcend national boundaries and culture</a:t>
            </a:r>
          </a:p>
          <a:p>
            <a:pPr marL="0" indent="0" algn="just"/>
            <a:r>
              <a:rPr lang="en-US" sz="2000"/>
              <a:t> Moral theorists argue that fundamental human rights form the basis for the moral compass that managers should navigate by when making decisions that have an ethical component</a:t>
            </a:r>
          </a:p>
          <a:p>
            <a:pPr marL="0" indent="0" algn="just"/>
            <a:r>
              <a:rPr lang="en-US" sz="2000"/>
              <a:t> The idea that some fundamental rights transcend national borders and cultures was the underlying motivation for the UN’s </a:t>
            </a:r>
            <a:r>
              <a:rPr lang="en-US" sz="2000" b="1"/>
              <a:t>Universal Declaration of Human Rights</a:t>
            </a:r>
            <a:r>
              <a:rPr lang="en-US" sz="2000"/>
              <a:t> (specifies the basic principles that should always be adhered to irrespective of the culture in which one is doing business)</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8514"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3200" dirty="0" smtClean="0"/>
              <a:t>Ethics in </a:t>
            </a:r>
            <a:br>
              <a:rPr lang="en-US" sz="3200" dirty="0" smtClean="0"/>
            </a:br>
            <a:r>
              <a:rPr lang="en-US" sz="3200" dirty="0" smtClean="0"/>
              <a:t>International Business</a:t>
            </a:r>
            <a:endParaRPr lang="en-US" sz="3200" dirty="0"/>
          </a:p>
        </p:txBody>
      </p:sp>
      <p:sp>
        <p:nvSpPr>
          <p:cNvPr id="448515" name="Rectangle 3"/>
          <p:cNvSpPr>
            <a:spLocks noGrp="1" noChangeArrowheads="1"/>
          </p:cNvSpPr>
          <p:nvPr>
            <p:ph type="body" idx="1"/>
          </p:nvPr>
        </p:nvSpPr>
        <p:spPr bwMode="auto">
          <a:xfrm>
            <a:off x="457200" y="2057400"/>
            <a:ext cx="8229600" cy="4068763"/>
          </a:xfrm>
          <a:noFill/>
          <a:ln>
            <a:miter lim="800000"/>
            <a:headEnd/>
            <a:tailEnd/>
          </a:ln>
        </p:spPr>
        <p:txBody>
          <a:bodyPr vert="horz" wrap="square" lIns="91440" tIns="45720" rIns="91440" bIns="45720" numCol="1" anchor="t" anchorCtr="0" compatLnSpc="1">
            <a:prstTxWarp prst="textNoShape">
              <a:avLst/>
            </a:prstTxWarp>
          </a:bodyPr>
          <a:lstStyle/>
          <a:p>
            <a:pPr marL="0" indent="0">
              <a:buFontTx/>
              <a:buNone/>
            </a:pPr>
            <a:r>
              <a:rPr lang="en-US" u="sng"/>
              <a:t>Justice Theories  </a:t>
            </a:r>
          </a:p>
          <a:p>
            <a:pPr marL="0" indent="0">
              <a:buFontTx/>
              <a:buNone/>
            </a:pPr>
            <a:r>
              <a:rPr lang="en-US" u="sng"/>
              <a:t>   </a:t>
            </a:r>
            <a:endParaRPr lang="en-US"/>
          </a:p>
          <a:p>
            <a:pPr marL="0" indent="0"/>
            <a:r>
              <a:rPr lang="en-US"/>
              <a:t> Justice theories focus on the attainment of a just distribution of economic goods and services</a:t>
            </a:r>
          </a:p>
          <a:p>
            <a:pPr marL="0" indent="0"/>
            <a:endParaRPr lang="en-US"/>
          </a:p>
          <a:p>
            <a:pPr marL="0" indent="0"/>
            <a:r>
              <a:rPr lang="en-US"/>
              <a:t> A </a:t>
            </a:r>
            <a:r>
              <a:rPr lang="en-US" b="1"/>
              <a:t>just distribution </a:t>
            </a:r>
            <a:r>
              <a:rPr lang="en-US"/>
              <a:t>is one that is considered fair and equitable </a:t>
            </a:r>
          </a:p>
          <a:p>
            <a:pPr marL="0" indent="0">
              <a:buFontTx/>
              <a:buNone/>
            </a:pPr>
            <a:r>
              <a:rPr lang="en-US"/>
              <a:t> </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6402"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3200" dirty="0" smtClean="0"/>
              <a:t>Ethics in </a:t>
            </a:r>
            <a:br>
              <a:rPr lang="en-US" sz="3200" dirty="0" smtClean="0"/>
            </a:br>
            <a:r>
              <a:rPr lang="en-US" sz="3200" dirty="0" smtClean="0"/>
              <a:t>International Business</a:t>
            </a:r>
            <a:endParaRPr lang="en-US" sz="3200" dirty="0"/>
          </a:p>
        </p:txBody>
      </p:sp>
      <p:sp>
        <p:nvSpPr>
          <p:cNvPr id="486403" name="Rectangle 3"/>
          <p:cNvSpPr>
            <a:spLocks noGrp="1" noChangeArrowheads="1"/>
          </p:cNvSpPr>
          <p:nvPr>
            <p:ph type="body" idx="1"/>
          </p:nvPr>
        </p:nvSpPr>
        <p:spPr bwMode="auto">
          <a:xfrm>
            <a:off x="457200" y="2057400"/>
            <a:ext cx="8229600" cy="4068763"/>
          </a:xfrm>
          <a:noFill/>
          <a:ln>
            <a:miter lim="800000"/>
            <a:headEnd/>
            <a:tailEnd/>
          </a:ln>
        </p:spPr>
        <p:txBody>
          <a:bodyPr vert="horz" wrap="square" lIns="91440" tIns="45720" rIns="91440" bIns="45720" numCol="1" anchor="t" anchorCtr="0" compatLnSpc="1">
            <a:prstTxWarp prst="textNoShape">
              <a:avLst/>
            </a:prstTxWarp>
          </a:bodyPr>
          <a:lstStyle/>
          <a:p>
            <a:pPr marL="0" indent="0" algn="just">
              <a:lnSpc>
                <a:spcPct val="90000"/>
              </a:lnSpc>
            </a:pPr>
            <a:r>
              <a:rPr lang="en-US" sz="2000"/>
              <a:t> One theory of justice was set forth by John Rawls who argued that all economic goods and services should be distributed equally except when an unequal distribution would work to everyone’s advantage </a:t>
            </a:r>
          </a:p>
          <a:p>
            <a:pPr marL="0" indent="0" algn="just">
              <a:lnSpc>
                <a:spcPct val="90000"/>
              </a:lnSpc>
            </a:pPr>
            <a:endParaRPr lang="en-US" sz="2000"/>
          </a:p>
          <a:p>
            <a:pPr marL="0" indent="0" algn="just">
              <a:lnSpc>
                <a:spcPct val="90000"/>
              </a:lnSpc>
            </a:pPr>
            <a:r>
              <a:rPr lang="en-US" sz="2000"/>
              <a:t> Impartiality is guaranteed by the veil of ignorance (everyone is imagined to be ignorant of all his or her particular characteristics) where people would agree that each person is permitted the maximum amount of basic liberty compatible with a similar liberty for others, and  that once equal basic liberty is assured, inequality in basic goods social goods are to be allowed only if they benefit everyone</a:t>
            </a:r>
          </a:p>
          <a:p>
            <a:pPr marL="0" indent="0" algn="just">
              <a:lnSpc>
                <a:spcPct val="90000"/>
              </a:lnSpc>
            </a:pPr>
            <a:endParaRPr lang="en-US" sz="2000"/>
          </a:p>
          <a:p>
            <a:pPr marL="0" indent="0" algn="just">
              <a:lnSpc>
                <a:spcPct val="90000"/>
              </a:lnSpc>
            </a:pPr>
            <a:r>
              <a:rPr lang="en-US" sz="2000"/>
              <a:t> Rawls formulates the difference principle, which is that inequalities are justified if they benefit the position of the least advantaged person  </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3874"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3200" dirty="0" smtClean="0"/>
              <a:t>Ethics in </a:t>
            </a:r>
            <a:br>
              <a:rPr lang="en-US" sz="3200" dirty="0" smtClean="0"/>
            </a:br>
            <a:r>
              <a:rPr lang="en-US" sz="3200" dirty="0" smtClean="0"/>
              <a:t>International Business</a:t>
            </a:r>
            <a:endParaRPr lang="en-US" sz="3200" dirty="0"/>
          </a:p>
        </p:txBody>
      </p:sp>
      <p:sp>
        <p:nvSpPr>
          <p:cNvPr id="463875" name="Rectangle 3"/>
          <p:cNvSpPr>
            <a:spLocks noGrp="1" noChangeArrowheads="1"/>
          </p:cNvSpPr>
          <p:nvPr>
            <p:ph type="body" idx="1"/>
          </p:nvPr>
        </p:nvSpPr>
        <p:spPr bwMode="auto">
          <a:noFill/>
          <a:ln>
            <a:miter lim="800000"/>
            <a:headEnd/>
            <a:tailEnd/>
          </a:ln>
        </p:spPr>
        <p:txBody>
          <a:bodyPr vert="horz" wrap="square" lIns="91440" tIns="45720" rIns="91440" bIns="45720" numCol="1" anchor="t" anchorCtr="0" compatLnSpc="1">
            <a:prstTxWarp prst="textNoShape">
              <a:avLst/>
            </a:prstTxWarp>
          </a:bodyPr>
          <a:lstStyle/>
          <a:p>
            <a:pPr marL="0" indent="0">
              <a:buFontTx/>
              <a:buNone/>
            </a:pPr>
            <a:r>
              <a:rPr lang="en-US" sz="2800" u="sng"/>
              <a:t>Classroom Performance System</a:t>
            </a:r>
          </a:p>
          <a:p>
            <a:pPr marL="0" indent="0">
              <a:buFontTx/>
              <a:buNone/>
            </a:pPr>
            <a:endParaRPr lang="en-US"/>
          </a:p>
          <a:p>
            <a:pPr marL="0" indent="0">
              <a:buFontTx/>
              <a:buNone/>
            </a:pPr>
            <a:r>
              <a:rPr lang="en-US"/>
              <a:t>Which philosophy claims that a company’s home-country standards of ethics are the appropriate ones to follow in foreign countries?</a:t>
            </a:r>
          </a:p>
          <a:p>
            <a:pPr marL="0" indent="0">
              <a:buFontTx/>
              <a:buNone/>
            </a:pPr>
            <a:endParaRPr lang="en-US"/>
          </a:p>
          <a:p>
            <a:pPr marL="0" indent="0">
              <a:buFontTx/>
              <a:buAutoNum type="alphaLcParenR"/>
            </a:pPr>
            <a:r>
              <a:rPr lang="en-US"/>
              <a:t> Cultural relativism</a:t>
            </a:r>
          </a:p>
          <a:p>
            <a:pPr marL="0" indent="0">
              <a:buFontTx/>
              <a:buAutoNum type="alphaLcParenR"/>
            </a:pPr>
            <a:r>
              <a:rPr lang="en-US"/>
              <a:t> Righteous moralist</a:t>
            </a:r>
          </a:p>
          <a:p>
            <a:pPr marL="0" indent="0">
              <a:buFontTx/>
              <a:buAutoNum type="alphaLcParenR"/>
            </a:pPr>
            <a:r>
              <a:rPr lang="en-US"/>
              <a:t> Friedman doctrine</a:t>
            </a:r>
          </a:p>
          <a:p>
            <a:pPr marL="0" indent="0">
              <a:buFontTx/>
              <a:buAutoNum type="alphaLcParenR"/>
            </a:pPr>
            <a:r>
              <a:rPr lang="en-US"/>
              <a:t> Naïve immoralist </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9538"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3200" dirty="0" smtClean="0"/>
              <a:t>Ethics in </a:t>
            </a:r>
            <a:br>
              <a:rPr lang="en-US" sz="3200" dirty="0" smtClean="0"/>
            </a:br>
            <a:r>
              <a:rPr lang="en-US" sz="3200" dirty="0" smtClean="0"/>
              <a:t>International Business</a:t>
            </a:r>
            <a:endParaRPr lang="en-US" sz="3200" dirty="0"/>
          </a:p>
        </p:txBody>
      </p:sp>
      <p:sp>
        <p:nvSpPr>
          <p:cNvPr id="449539" name="Rectangle 3"/>
          <p:cNvSpPr>
            <a:spLocks noGrp="1" noChangeArrowheads="1"/>
          </p:cNvSpPr>
          <p:nvPr>
            <p:ph type="body" idx="1"/>
          </p:nvPr>
        </p:nvSpPr>
        <p:spPr bwMode="auto">
          <a:xfrm>
            <a:off x="457200" y="2057400"/>
            <a:ext cx="8229600" cy="4068763"/>
          </a:xfrm>
          <a:noFill/>
          <a:ln>
            <a:miter lim="800000"/>
            <a:headEnd/>
            <a:tailEnd/>
          </a:ln>
        </p:spPr>
        <p:txBody>
          <a:bodyPr vert="horz" wrap="square" lIns="91440" tIns="45720" rIns="91440" bIns="45720" numCol="1" anchor="t" anchorCtr="0" compatLnSpc="1">
            <a:prstTxWarp prst="textNoShape">
              <a:avLst/>
            </a:prstTxWarp>
          </a:bodyPr>
          <a:lstStyle/>
          <a:p>
            <a:pPr marL="0" indent="0" algn="just">
              <a:buFontTx/>
              <a:buNone/>
            </a:pPr>
            <a:r>
              <a:rPr lang="en-US" sz="2000"/>
              <a:t>IMPLICATIONS FOR MANAGERS </a:t>
            </a:r>
          </a:p>
          <a:p>
            <a:pPr marL="0" indent="0" algn="just">
              <a:buFontTx/>
              <a:buNone/>
            </a:pPr>
            <a:endParaRPr lang="en-US" sz="2000"/>
          </a:p>
          <a:p>
            <a:pPr marL="0" indent="0" algn="just">
              <a:buFontTx/>
              <a:buNone/>
            </a:pPr>
            <a:r>
              <a:rPr lang="en-US" sz="2000"/>
              <a:t>Firms that ensure ethical issues are considered in business decisions:</a:t>
            </a:r>
          </a:p>
          <a:p>
            <a:pPr marL="0" indent="0" algn="just"/>
            <a:r>
              <a:rPr lang="en-US" sz="2000"/>
              <a:t> favor hiring and promoting people with a well grounded sense of personal ethics</a:t>
            </a:r>
          </a:p>
          <a:p>
            <a:pPr marL="0" indent="0" algn="just"/>
            <a:r>
              <a:rPr lang="en-US" sz="2000"/>
              <a:t> build an organizational culture that places a high value on ethical behavior</a:t>
            </a:r>
          </a:p>
          <a:p>
            <a:pPr marL="0" indent="0" algn="just"/>
            <a:r>
              <a:rPr lang="en-US" sz="2000"/>
              <a:t> makes sure that leaders within the business not only articulate the rhetoric of ethical behavior, but also act in manner that is consistent with that rhetoric</a:t>
            </a:r>
          </a:p>
          <a:p>
            <a:pPr marL="0" indent="0" algn="just"/>
            <a:r>
              <a:rPr lang="en-US" sz="2000"/>
              <a:t> put decision making processes in place that require people to consider the ethical dimension of business decisions</a:t>
            </a:r>
          </a:p>
          <a:p>
            <a:pPr marL="0" indent="0" algn="just"/>
            <a:r>
              <a:rPr lang="en-US" sz="2000"/>
              <a:t> develop moral courage</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62"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3200" dirty="0" smtClean="0"/>
              <a:t>Ethics in </a:t>
            </a:r>
            <a:br>
              <a:rPr lang="en-US" sz="3200" dirty="0" smtClean="0"/>
            </a:br>
            <a:r>
              <a:rPr lang="en-US" sz="3200" dirty="0" smtClean="0"/>
              <a:t>International Business</a:t>
            </a:r>
            <a:endParaRPr lang="en-US" sz="3200" dirty="0"/>
          </a:p>
        </p:txBody>
      </p:sp>
      <p:sp>
        <p:nvSpPr>
          <p:cNvPr id="450563" name="Rectangle 3"/>
          <p:cNvSpPr>
            <a:spLocks noGrp="1" noChangeArrowheads="1"/>
          </p:cNvSpPr>
          <p:nvPr>
            <p:ph type="body" idx="1"/>
          </p:nvPr>
        </p:nvSpPr>
        <p:spPr bwMode="auto">
          <a:xfrm>
            <a:off x="457200" y="2057400"/>
            <a:ext cx="8229600" cy="4068763"/>
          </a:xfrm>
          <a:noFill/>
          <a:ln>
            <a:miter lim="800000"/>
            <a:headEnd/>
            <a:tailEnd/>
          </a:ln>
        </p:spPr>
        <p:txBody>
          <a:bodyPr vert="horz" wrap="square" lIns="91440" tIns="45720" rIns="91440" bIns="45720" numCol="1" anchor="t" anchorCtr="0" compatLnSpc="1">
            <a:prstTxWarp prst="textNoShape">
              <a:avLst/>
            </a:prstTxWarp>
          </a:bodyPr>
          <a:lstStyle/>
          <a:p>
            <a:pPr marL="0" indent="0">
              <a:buFontTx/>
              <a:buNone/>
            </a:pPr>
            <a:r>
              <a:rPr lang="en-US" u="sng"/>
              <a:t>Hiring and Promotion</a:t>
            </a:r>
          </a:p>
          <a:p>
            <a:pPr marL="0" indent="0">
              <a:buFontTx/>
              <a:buNone/>
            </a:pPr>
            <a:endParaRPr lang="en-US"/>
          </a:p>
          <a:p>
            <a:pPr marL="0" indent="0"/>
            <a:r>
              <a:rPr lang="en-US"/>
              <a:t> Businesses should strive to identify and hire people with a strong sense of personal ethics</a:t>
            </a:r>
          </a:p>
          <a:p>
            <a:pPr marL="0" indent="0"/>
            <a:endParaRPr lang="en-US"/>
          </a:p>
          <a:p>
            <a:pPr marL="0" indent="0"/>
            <a:r>
              <a:rPr lang="en-US"/>
              <a:t> Prospective employees should find out as much as they can about the ethical climate in an organization </a:t>
            </a: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1586"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3200" dirty="0" smtClean="0"/>
              <a:t>Ethics in </a:t>
            </a:r>
            <a:br>
              <a:rPr lang="en-US" sz="3200" dirty="0" smtClean="0"/>
            </a:br>
            <a:r>
              <a:rPr lang="en-US" sz="3200" dirty="0" smtClean="0"/>
              <a:t>International Business</a:t>
            </a:r>
            <a:endParaRPr lang="en-US" sz="3200" dirty="0"/>
          </a:p>
        </p:txBody>
      </p:sp>
      <p:sp>
        <p:nvSpPr>
          <p:cNvPr id="451587" name="Rectangle 3"/>
          <p:cNvSpPr>
            <a:spLocks noGrp="1" noChangeArrowheads="1"/>
          </p:cNvSpPr>
          <p:nvPr>
            <p:ph type="body" idx="1"/>
          </p:nvPr>
        </p:nvSpPr>
        <p:spPr bwMode="auto">
          <a:xfrm>
            <a:off x="457200" y="2057400"/>
            <a:ext cx="8229600" cy="4068763"/>
          </a:xfrm>
          <a:noFill/>
          <a:ln>
            <a:miter lim="800000"/>
            <a:headEnd/>
            <a:tailEnd/>
          </a:ln>
        </p:spPr>
        <p:txBody>
          <a:bodyPr vert="horz" wrap="square" lIns="91440" tIns="45720" rIns="91440" bIns="45720" numCol="1" anchor="t" anchorCtr="0" compatLnSpc="1">
            <a:prstTxWarp prst="textNoShape">
              <a:avLst/>
            </a:prstTxWarp>
          </a:bodyPr>
          <a:lstStyle/>
          <a:p>
            <a:pPr marL="0" indent="0">
              <a:buFontTx/>
              <a:buNone/>
            </a:pPr>
            <a:r>
              <a:rPr lang="en-US" sz="2000" u="sng"/>
              <a:t>Organization Culture and Leadership</a:t>
            </a:r>
          </a:p>
          <a:p>
            <a:pPr marL="0" indent="0">
              <a:buFontTx/>
              <a:buNone/>
            </a:pPr>
            <a:endParaRPr lang="en-US" sz="2000"/>
          </a:p>
          <a:p>
            <a:pPr marL="0" indent="0">
              <a:buFontTx/>
              <a:buNone/>
            </a:pPr>
            <a:r>
              <a:rPr lang="en-US" sz="2000"/>
              <a:t>Businesses need to build an organization culture that places a high value on ethical behavior:</a:t>
            </a:r>
          </a:p>
          <a:p>
            <a:pPr marL="0" indent="0"/>
            <a:r>
              <a:rPr lang="en-US" sz="2000"/>
              <a:t> the business must explicitly articulate values that place a strong emphasis on ethical behavior, perhaps using a </a:t>
            </a:r>
            <a:r>
              <a:rPr lang="en-US" sz="2000" b="1"/>
              <a:t>code of ethics</a:t>
            </a:r>
            <a:r>
              <a:rPr lang="en-US" sz="2000"/>
              <a:t> (a formal statement of the ethical priorities a business adheres to)  </a:t>
            </a:r>
          </a:p>
          <a:p>
            <a:pPr marL="0" indent="0"/>
            <a:r>
              <a:rPr lang="en-US" sz="2000"/>
              <a:t> leaders in the business should give life and meaning to the code of ethics by repeatedly emphasizing their importance, and then acting on them</a:t>
            </a:r>
          </a:p>
          <a:p>
            <a:pPr marL="0" indent="0"/>
            <a:r>
              <a:rPr lang="en-US" sz="2000"/>
              <a:t> the business should put in place a system of incentives and rewards that recognize people who engage in ethical behavior and sanction those who do not</a:t>
            </a: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2610"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3200" dirty="0" smtClean="0"/>
              <a:t>Ethics in </a:t>
            </a:r>
            <a:br>
              <a:rPr lang="en-US" sz="3200" dirty="0" smtClean="0"/>
            </a:br>
            <a:r>
              <a:rPr lang="en-US" sz="3200" dirty="0" smtClean="0"/>
              <a:t>International Business</a:t>
            </a:r>
            <a:endParaRPr lang="en-US" sz="3200" dirty="0"/>
          </a:p>
        </p:txBody>
      </p:sp>
      <p:sp>
        <p:nvSpPr>
          <p:cNvPr id="452611" name="Rectangle 3"/>
          <p:cNvSpPr>
            <a:spLocks noGrp="1" noChangeArrowheads="1"/>
          </p:cNvSpPr>
          <p:nvPr>
            <p:ph type="body" idx="1"/>
          </p:nvPr>
        </p:nvSpPr>
        <p:spPr bwMode="auto">
          <a:xfrm>
            <a:off x="457200" y="2057400"/>
            <a:ext cx="8229600" cy="4068763"/>
          </a:xfrm>
          <a:noFill/>
          <a:ln>
            <a:miter lim="800000"/>
            <a:headEnd/>
            <a:tailEnd/>
          </a:ln>
        </p:spPr>
        <p:txBody>
          <a:bodyPr vert="horz" wrap="square" lIns="91440" tIns="45720" rIns="91440" bIns="45720" numCol="1" anchor="t" anchorCtr="0" compatLnSpc="1">
            <a:prstTxWarp prst="textNoShape">
              <a:avLst/>
            </a:prstTxWarp>
          </a:bodyPr>
          <a:lstStyle/>
          <a:p>
            <a:pPr marL="0" indent="0" algn="just">
              <a:lnSpc>
                <a:spcPct val="90000"/>
              </a:lnSpc>
              <a:buFontTx/>
              <a:buNone/>
            </a:pPr>
            <a:r>
              <a:rPr lang="en-US" u="sng"/>
              <a:t>Decision Making Processes</a:t>
            </a:r>
          </a:p>
          <a:p>
            <a:pPr marL="0" indent="0" algn="just">
              <a:lnSpc>
                <a:spcPct val="90000"/>
              </a:lnSpc>
              <a:buFontTx/>
              <a:buNone/>
            </a:pPr>
            <a:endParaRPr lang="en-US"/>
          </a:p>
          <a:p>
            <a:pPr marL="0" indent="0" algn="just">
              <a:lnSpc>
                <a:spcPct val="90000"/>
              </a:lnSpc>
              <a:buFontTx/>
              <a:buNone/>
            </a:pPr>
            <a:r>
              <a:rPr lang="en-US"/>
              <a:t>A moral compass can help determine whether a decision is ethical.  If a manager can answer “yes” to the following questions, the decision is ethically acceptable.  </a:t>
            </a:r>
          </a:p>
          <a:p>
            <a:pPr marL="0" indent="0" algn="just">
              <a:lnSpc>
                <a:spcPct val="90000"/>
              </a:lnSpc>
            </a:pPr>
            <a:r>
              <a:rPr lang="en-US"/>
              <a:t> does my decision fall within the accepted values of standards that typically apply in the organizational environment? </a:t>
            </a:r>
          </a:p>
          <a:p>
            <a:pPr marL="0" indent="0" algn="just">
              <a:lnSpc>
                <a:spcPct val="90000"/>
              </a:lnSpc>
            </a:pPr>
            <a:r>
              <a:rPr lang="en-US"/>
              <a:t> am I willing to see the decision communicated to all stakeholders affected by it? </a:t>
            </a:r>
          </a:p>
          <a:p>
            <a:pPr marL="0" indent="0" algn="just">
              <a:lnSpc>
                <a:spcPct val="90000"/>
              </a:lnSpc>
            </a:pPr>
            <a:r>
              <a:rPr lang="en-US"/>
              <a:t> would the people with whom I have significant personal relationships approve of the decision?</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3634"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3200" dirty="0" smtClean="0"/>
              <a:t>Ethics in </a:t>
            </a:r>
            <a:br>
              <a:rPr lang="en-US" sz="3200" dirty="0" smtClean="0"/>
            </a:br>
            <a:r>
              <a:rPr lang="en-US" sz="3200" dirty="0" smtClean="0"/>
              <a:t>International Business</a:t>
            </a:r>
            <a:endParaRPr lang="en-US" sz="3200" dirty="0"/>
          </a:p>
        </p:txBody>
      </p:sp>
      <p:sp>
        <p:nvSpPr>
          <p:cNvPr id="453635" name="Rectangle 3"/>
          <p:cNvSpPr>
            <a:spLocks noGrp="1" noChangeArrowheads="1"/>
          </p:cNvSpPr>
          <p:nvPr>
            <p:ph type="body" idx="1"/>
          </p:nvPr>
        </p:nvSpPr>
        <p:spPr bwMode="auto">
          <a:xfrm>
            <a:off x="457200" y="2057400"/>
            <a:ext cx="8229600" cy="4068763"/>
          </a:xfrm>
          <a:noFill/>
          <a:ln>
            <a:miter lim="800000"/>
            <a:headEnd/>
            <a:tailEnd/>
          </a:ln>
        </p:spPr>
        <p:txBody>
          <a:bodyPr vert="horz" wrap="square" lIns="91440" tIns="45720" rIns="91440" bIns="45720" numCol="1" anchor="t" anchorCtr="0" compatLnSpc="1">
            <a:prstTxWarp prst="textNoShape">
              <a:avLst/>
            </a:prstTxWarp>
          </a:bodyPr>
          <a:lstStyle/>
          <a:p>
            <a:pPr marL="0" indent="0" algn="just">
              <a:lnSpc>
                <a:spcPct val="90000"/>
              </a:lnSpc>
              <a:buFontTx/>
              <a:buNone/>
            </a:pPr>
            <a:r>
              <a:rPr lang="en-US"/>
              <a:t>A five step process can also help managers think through ethical problems:  </a:t>
            </a:r>
          </a:p>
          <a:p>
            <a:pPr marL="0" indent="0" algn="just">
              <a:lnSpc>
                <a:spcPct val="90000"/>
              </a:lnSpc>
            </a:pPr>
            <a:r>
              <a:rPr lang="en-US"/>
              <a:t> business people should identify which </a:t>
            </a:r>
            <a:r>
              <a:rPr lang="en-US" b="1"/>
              <a:t>stakeholders</a:t>
            </a:r>
            <a:r>
              <a:rPr lang="en-US"/>
              <a:t> (the individuals or groups who have an interest, stake, or claim in the actions and overall performance of a company) a decision would affect and in what ways  </a:t>
            </a:r>
          </a:p>
          <a:p>
            <a:pPr marL="0" indent="0" algn="just">
              <a:lnSpc>
                <a:spcPct val="90000"/>
              </a:lnSpc>
              <a:buFontTx/>
              <a:buNone/>
            </a:pPr>
            <a:r>
              <a:rPr lang="en-US" b="1"/>
              <a:t>Internal stakeholders</a:t>
            </a:r>
            <a:r>
              <a:rPr lang="en-US"/>
              <a:t> are people who work for or who own the business such as employees, the board of directors, and stockholders.  </a:t>
            </a:r>
          </a:p>
          <a:p>
            <a:pPr marL="0" indent="0" algn="just">
              <a:lnSpc>
                <a:spcPct val="90000"/>
              </a:lnSpc>
              <a:buFontTx/>
              <a:buNone/>
            </a:pPr>
            <a:r>
              <a:rPr lang="en-US" b="1"/>
              <a:t>External stakeholders</a:t>
            </a:r>
            <a:r>
              <a:rPr lang="en-US"/>
              <a:t> are the individuals or groups who have some claim on a firm such as customers, suppliers, and unions.</a:t>
            </a: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4658"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3200" dirty="0" smtClean="0"/>
              <a:t>Ethics in </a:t>
            </a:r>
            <a:br>
              <a:rPr lang="en-US" sz="3200" dirty="0" smtClean="0"/>
            </a:br>
            <a:r>
              <a:rPr lang="en-US" sz="3200" dirty="0" smtClean="0"/>
              <a:t>International Business</a:t>
            </a:r>
            <a:endParaRPr lang="en-US" sz="3200" dirty="0"/>
          </a:p>
        </p:txBody>
      </p:sp>
      <p:sp>
        <p:nvSpPr>
          <p:cNvPr id="454659" name="Rectangle 3"/>
          <p:cNvSpPr>
            <a:spLocks noGrp="1" noChangeArrowheads="1"/>
          </p:cNvSpPr>
          <p:nvPr>
            <p:ph type="body" idx="1"/>
          </p:nvPr>
        </p:nvSpPr>
        <p:spPr bwMode="auto">
          <a:xfrm>
            <a:off x="457200" y="2057400"/>
            <a:ext cx="8229600" cy="4068763"/>
          </a:xfrm>
          <a:noFill/>
          <a:ln>
            <a:miter lim="800000"/>
            <a:headEnd/>
            <a:tailEnd/>
          </a:ln>
        </p:spPr>
        <p:txBody>
          <a:bodyPr vert="horz" wrap="square" lIns="91440" tIns="45720" rIns="91440" bIns="45720" numCol="1" anchor="t" anchorCtr="0" compatLnSpc="1">
            <a:prstTxWarp prst="textNoShape">
              <a:avLst/>
            </a:prstTxWarp>
          </a:bodyPr>
          <a:lstStyle/>
          <a:p>
            <a:pPr algn="just"/>
            <a:r>
              <a:rPr lang="en-US"/>
              <a:t>Then, managers need to determine whether a proposed decision would violate the fundamental rights of any stakeholders  </a:t>
            </a:r>
          </a:p>
          <a:p>
            <a:pPr algn="just"/>
            <a:r>
              <a:rPr lang="en-US"/>
              <a:t>Next, managers need to establish moral intent (the business must resolve to place moral concerns ahead of other concerns in cases where either the fundamental rights of stakeholders or key moral principles have been violated)  </a:t>
            </a:r>
          </a:p>
          <a:p>
            <a:pPr algn="just"/>
            <a:r>
              <a:rPr lang="en-US"/>
              <a:t>The company should then engage in ethical behavior  </a:t>
            </a:r>
          </a:p>
          <a:p>
            <a:pPr algn="just"/>
            <a:r>
              <a:rPr lang="en-US"/>
              <a:t>Finally, the business must audit its decisions, reviewing them to make sure that they were consistent with ethical principles</a:t>
            </a: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5682"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3200" dirty="0" smtClean="0"/>
              <a:t>Ethics in </a:t>
            </a:r>
            <a:br>
              <a:rPr lang="en-US" sz="3200" dirty="0" smtClean="0"/>
            </a:br>
            <a:r>
              <a:rPr lang="en-US" sz="3200" dirty="0" smtClean="0"/>
              <a:t>International Business</a:t>
            </a:r>
            <a:endParaRPr lang="en-US" sz="3200" dirty="0"/>
          </a:p>
        </p:txBody>
      </p:sp>
      <p:sp>
        <p:nvSpPr>
          <p:cNvPr id="455683" name="Rectangle 3"/>
          <p:cNvSpPr>
            <a:spLocks noGrp="1" noChangeArrowheads="1"/>
          </p:cNvSpPr>
          <p:nvPr>
            <p:ph type="body" idx="1"/>
          </p:nvPr>
        </p:nvSpPr>
        <p:spPr bwMode="auto">
          <a:xfrm>
            <a:off x="457200" y="2057400"/>
            <a:ext cx="8229600" cy="4068763"/>
          </a:xfrm>
          <a:noFill/>
          <a:ln>
            <a:miter lim="800000"/>
            <a:headEnd/>
            <a:tailEnd/>
          </a:ln>
        </p:spPr>
        <p:txBody>
          <a:bodyPr vert="horz" wrap="square" lIns="91440" tIns="45720" rIns="91440" bIns="45720" numCol="1" anchor="t" anchorCtr="0" compatLnSpc="1">
            <a:prstTxWarp prst="textNoShape">
              <a:avLst/>
            </a:prstTxWarp>
          </a:bodyPr>
          <a:lstStyle/>
          <a:p>
            <a:pPr marL="0" indent="0">
              <a:buFontTx/>
              <a:buNone/>
            </a:pPr>
            <a:r>
              <a:rPr lang="en-US" u="sng"/>
              <a:t>Ethics Officers</a:t>
            </a:r>
            <a:endParaRPr lang="en-US"/>
          </a:p>
          <a:p>
            <a:pPr marL="0" indent="0">
              <a:buFontTx/>
              <a:buNone/>
            </a:pPr>
            <a:r>
              <a:rPr lang="en-US"/>
              <a:t>	                                     </a:t>
            </a:r>
          </a:p>
          <a:p>
            <a:pPr marL="0" indent="0"/>
            <a:r>
              <a:rPr lang="en-US"/>
              <a:t> To ensure ethical behavior in a business, a number of firms now have ethics officers</a:t>
            </a:r>
          </a:p>
          <a:p>
            <a:pPr marL="0" indent="0">
              <a:buFontTx/>
              <a:buNone/>
            </a:pPr>
            <a:r>
              <a:rPr lang="en-US"/>
              <a:t>  </a:t>
            </a:r>
            <a:endParaRPr lang="en-US" u="sng"/>
          </a:p>
          <a:p>
            <a:pPr marL="0" indent="0">
              <a:buFontTx/>
              <a:buNone/>
            </a:pPr>
            <a:r>
              <a:rPr lang="en-US" u="sng"/>
              <a:t>Moral Courage </a:t>
            </a:r>
          </a:p>
          <a:p>
            <a:pPr marL="0" indent="0">
              <a:buFontTx/>
              <a:buNone/>
            </a:pPr>
            <a:endParaRPr lang="en-US"/>
          </a:p>
          <a:p>
            <a:pPr marL="0" indent="0"/>
            <a:r>
              <a:rPr lang="en-US"/>
              <a:t> It is important to recognize that employees in an international business may need significant moral courage </a:t>
            </a: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5922"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3200" dirty="0" smtClean="0"/>
              <a:t>Ethics in </a:t>
            </a:r>
            <a:br>
              <a:rPr lang="en-US" sz="3200" dirty="0" smtClean="0"/>
            </a:br>
            <a:r>
              <a:rPr lang="en-US" sz="3200" dirty="0" smtClean="0"/>
              <a:t>International Business</a:t>
            </a:r>
            <a:endParaRPr lang="en-US" sz="3200" dirty="0"/>
          </a:p>
        </p:txBody>
      </p:sp>
      <p:sp>
        <p:nvSpPr>
          <p:cNvPr id="465923" name="Rectangle 3"/>
          <p:cNvSpPr>
            <a:spLocks noGrp="1" noChangeArrowheads="1"/>
          </p:cNvSpPr>
          <p:nvPr>
            <p:ph type="body" idx="1"/>
          </p:nvPr>
        </p:nvSpPr>
        <p:spPr bwMode="auto">
          <a:noFill/>
          <a:ln>
            <a:miter lim="800000"/>
            <a:headEnd/>
            <a:tailEnd/>
          </a:ln>
        </p:spPr>
        <p:txBody>
          <a:bodyPr vert="horz" wrap="square" lIns="91440" tIns="45720" rIns="91440" bIns="45720" numCol="1" anchor="t" anchorCtr="0" compatLnSpc="1">
            <a:prstTxWarp prst="textNoShape">
              <a:avLst/>
            </a:prstTxWarp>
          </a:bodyPr>
          <a:lstStyle/>
          <a:p>
            <a:pPr marL="0" indent="0">
              <a:buFontTx/>
              <a:buNone/>
            </a:pPr>
            <a:r>
              <a:rPr lang="en-US" sz="2800" u="sng"/>
              <a:t>Classroom Performance System</a:t>
            </a:r>
          </a:p>
          <a:p>
            <a:pPr marL="0" indent="0">
              <a:buFontTx/>
              <a:buNone/>
            </a:pPr>
            <a:endParaRPr lang="en-US"/>
          </a:p>
          <a:p>
            <a:pPr marL="0" indent="0">
              <a:buFontTx/>
              <a:buNone/>
            </a:pPr>
            <a:r>
              <a:rPr lang="en-US"/>
              <a:t>A company’s formal statement of ethical priorities is called its</a:t>
            </a:r>
          </a:p>
          <a:p>
            <a:pPr marL="0" indent="0">
              <a:buFontTx/>
              <a:buNone/>
            </a:pPr>
            <a:endParaRPr lang="en-US"/>
          </a:p>
          <a:p>
            <a:pPr marL="0" indent="0">
              <a:buFontTx/>
              <a:buAutoNum type="alphaLcParenR"/>
            </a:pPr>
            <a:r>
              <a:rPr lang="en-US"/>
              <a:t> Mission statement</a:t>
            </a:r>
          </a:p>
          <a:p>
            <a:pPr marL="0" indent="0">
              <a:buFontTx/>
              <a:buAutoNum type="alphaLcParenR"/>
            </a:pPr>
            <a:r>
              <a:rPr lang="en-US"/>
              <a:t> Code of ethics</a:t>
            </a:r>
          </a:p>
          <a:p>
            <a:pPr marL="0" indent="0">
              <a:buFontTx/>
              <a:buAutoNum type="alphaLcParenR"/>
            </a:pPr>
            <a:r>
              <a:rPr lang="en-US"/>
              <a:t> Code of values</a:t>
            </a:r>
          </a:p>
          <a:p>
            <a:pPr marL="0" indent="0">
              <a:buFontTx/>
              <a:buAutoNum type="alphaLcParenR"/>
            </a:pPr>
            <a:r>
              <a:rPr lang="en-US"/>
              <a:t> Organizational culture </a:t>
            </a: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6706"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3200" dirty="0" smtClean="0"/>
              <a:t>Ethics in </a:t>
            </a:r>
            <a:br>
              <a:rPr lang="en-US" sz="3200" dirty="0" smtClean="0"/>
            </a:br>
            <a:r>
              <a:rPr lang="en-US" sz="3200" dirty="0" smtClean="0"/>
              <a:t>International Business</a:t>
            </a:r>
            <a:endParaRPr lang="en-US" sz="3200" dirty="0"/>
          </a:p>
        </p:txBody>
      </p:sp>
      <p:sp>
        <p:nvSpPr>
          <p:cNvPr id="456707" name="Rectangle 3"/>
          <p:cNvSpPr>
            <a:spLocks noGrp="1" noChangeArrowheads="1"/>
          </p:cNvSpPr>
          <p:nvPr>
            <p:ph type="body" idx="1"/>
          </p:nvPr>
        </p:nvSpPr>
        <p:spPr bwMode="auto">
          <a:xfrm>
            <a:off x="457200" y="2057400"/>
            <a:ext cx="8229600" cy="4068763"/>
          </a:xfrm>
          <a:noFill/>
          <a:ln>
            <a:miter lim="800000"/>
            <a:headEnd/>
            <a:tailEnd/>
          </a:ln>
        </p:spPr>
        <p:txBody>
          <a:bodyPr vert="horz" wrap="square" lIns="91440" tIns="45720" rIns="91440" bIns="45720" numCol="1" anchor="t" anchorCtr="0" compatLnSpc="1">
            <a:prstTxWarp prst="textNoShape">
              <a:avLst/>
            </a:prstTxWarp>
          </a:bodyPr>
          <a:lstStyle/>
          <a:p>
            <a:pPr marL="0" indent="0">
              <a:buFontTx/>
              <a:buNone/>
            </a:pPr>
            <a:r>
              <a:rPr lang="en-US" u="sng"/>
              <a:t>Summary of Managerial Actions</a:t>
            </a:r>
          </a:p>
          <a:p>
            <a:pPr marL="0" indent="0">
              <a:buFontTx/>
              <a:buNone/>
            </a:pPr>
            <a:endParaRPr lang="en-US"/>
          </a:p>
          <a:p>
            <a:pPr marL="0" indent="0"/>
            <a:r>
              <a:rPr lang="en-US"/>
              <a:t>In the end, there are clearly things that an international business should do, and there are things that an international business should not do, but there are also actions that present managers with true dilemmas</a:t>
            </a: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5138"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3200" dirty="0" smtClean="0"/>
              <a:t>Ethics in </a:t>
            </a:r>
            <a:br>
              <a:rPr lang="en-US" sz="3200" dirty="0" smtClean="0"/>
            </a:br>
            <a:r>
              <a:rPr lang="en-US" sz="3200" dirty="0" smtClean="0"/>
              <a:t>International Business</a:t>
            </a:r>
            <a:endParaRPr lang="en-US" sz="3200" dirty="0"/>
          </a:p>
        </p:txBody>
      </p:sp>
      <p:sp>
        <p:nvSpPr>
          <p:cNvPr id="475139" name="Rectangle 3"/>
          <p:cNvSpPr>
            <a:spLocks noGrp="1" noChangeArrowheads="1"/>
          </p:cNvSpPr>
          <p:nvPr>
            <p:ph type="body" idx="1"/>
          </p:nvPr>
        </p:nvSpPr>
        <p:spPr bwMode="auto">
          <a:noFill/>
          <a:ln>
            <a:miter lim="800000"/>
            <a:headEnd/>
            <a:tailEnd/>
          </a:ln>
        </p:spPr>
        <p:txBody>
          <a:bodyPr vert="horz" wrap="square" lIns="91440" tIns="45720" rIns="91440" bIns="45720" numCol="1" anchor="t" anchorCtr="0" compatLnSpc="1">
            <a:prstTxWarp prst="textNoShape">
              <a:avLst/>
            </a:prstTxWarp>
          </a:bodyPr>
          <a:lstStyle/>
          <a:p>
            <a:pPr marL="0" indent="0" algn="just">
              <a:lnSpc>
                <a:spcPct val="90000"/>
              </a:lnSpc>
              <a:buFontTx/>
              <a:buNone/>
            </a:pPr>
            <a:r>
              <a:rPr lang="en-US"/>
              <a:t>CRITICAL THINKING AND DISCUSSION QUESTIONS</a:t>
            </a:r>
          </a:p>
          <a:p>
            <a:pPr marL="0" indent="0" algn="just">
              <a:lnSpc>
                <a:spcPct val="90000"/>
              </a:lnSpc>
              <a:buFontTx/>
              <a:buNone/>
            </a:pPr>
            <a:endParaRPr lang="en-US"/>
          </a:p>
          <a:p>
            <a:pPr marL="0" indent="0" algn="just">
              <a:lnSpc>
                <a:spcPct val="90000"/>
              </a:lnSpc>
              <a:buFontTx/>
              <a:buNone/>
            </a:pPr>
            <a:r>
              <a:rPr lang="en-US"/>
              <a:t>1. Review the Management Focus on testing drugs in the developing world and discuss the following questions: </a:t>
            </a:r>
          </a:p>
          <a:p>
            <a:pPr marL="0" indent="0" algn="just">
              <a:lnSpc>
                <a:spcPct val="90000"/>
              </a:lnSpc>
              <a:buFontTx/>
              <a:buNone/>
            </a:pPr>
            <a:r>
              <a:rPr lang="en-US"/>
              <a:t>(a) Did Pfizer behave unethically by rushing to take advantage of an epidemic in Nigeria in order to test an experimental drug on sick children?  Should the company have proceeded more carefully?  </a:t>
            </a:r>
          </a:p>
          <a:p>
            <a:pPr marL="0" indent="0" algn="just">
              <a:lnSpc>
                <a:spcPct val="90000"/>
              </a:lnSpc>
              <a:buFontTx/>
              <a:buNone/>
            </a:pPr>
            <a:r>
              <a:rPr lang="en-US"/>
              <a:t>(b) Is it ethical to test an experimental drug on children in emergency settings in the developing world where the overall standard of health care is much lower than in the developed world, and where proper protocols might not be followed? </a:t>
            </a: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6162"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3200" dirty="0" smtClean="0"/>
              <a:t>Ethics in </a:t>
            </a:r>
            <a:br>
              <a:rPr lang="en-US" sz="3200" dirty="0" smtClean="0"/>
            </a:br>
            <a:r>
              <a:rPr lang="en-US" sz="3200" dirty="0" smtClean="0"/>
              <a:t>International Business</a:t>
            </a:r>
            <a:endParaRPr lang="en-US" sz="3200" dirty="0"/>
          </a:p>
        </p:txBody>
      </p:sp>
      <p:sp>
        <p:nvSpPr>
          <p:cNvPr id="476163" name="Rectangle 3"/>
          <p:cNvSpPr>
            <a:spLocks noGrp="1" noChangeArrowheads="1"/>
          </p:cNvSpPr>
          <p:nvPr>
            <p:ph type="body" idx="1"/>
          </p:nvPr>
        </p:nvSpPr>
        <p:spPr bwMode="auto">
          <a:noFill/>
          <a:ln>
            <a:miter lim="800000"/>
            <a:headEnd/>
            <a:tailEnd/>
          </a:ln>
        </p:spPr>
        <p:txBody>
          <a:bodyPr vert="horz" wrap="square" lIns="91440" tIns="45720" rIns="91440" bIns="45720" numCol="1" anchor="t" anchorCtr="0" compatLnSpc="1">
            <a:prstTxWarp prst="textNoShape">
              <a:avLst/>
            </a:prstTxWarp>
          </a:bodyPr>
          <a:lstStyle/>
          <a:p>
            <a:pPr marL="0" indent="0" algn="just">
              <a:buFontTx/>
              <a:buNone/>
            </a:pPr>
            <a:r>
              <a:rPr lang="en-US"/>
              <a:t>CRITICAL THINKING AND DISCUSSION QUESTIONS</a:t>
            </a:r>
          </a:p>
          <a:p>
            <a:pPr marL="0" indent="0" algn="just">
              <a:buFontTx/>
              <a:buNone/>
            </a:pPr>
            <a:endParaRPr lang="en-US"/>
          </a:p>
          <a:p>
            <a:pPr marL="0" indent="0" algn="just">
              <a:buFontTx/>
              <a:buNone/>
            </a:pPr>
            <a:r>
              <a:rPr lang="en-US"/>
              <a:t>2. A visiting American executive finds that a foreign subsidiary in a poor nation has hired a 12-year old girl to work on a factory floor, in violation of the company’s prohibition on child labor.  He tells the local manager to replace the child and tell her to go back to school.  The local manager tells the American executive that the child is an orphan with no other means of support, and she will probably become a street child if she is denied work.  What should the American executive do?</a:t>
            </a: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7186"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3200" dirty="0" smtClean="0"/>
              <a:t>Ethics in </a:t>
            </a:r>
            <a:br>
              <a:rPr lang="en-US" sz="3200" dirty="0" smtClean="0"/>
            </a:br>
            <a:r>
              <a:rPr lang="en-US" sz="3200" dirty="0" smtClean="0"/>
              <a:t>International Business</a:t>
            </a:r>
            <a:endParaRPr lang="en-US" sz="3200" dirty="0"/>
          </a:p>
        </p:txBody>
      </p:sp>
      <p:sp>
        <p:nvSpPr>
          <p:cNvPr id="477187" name="Rectangle 3"/>
          <p:cNvSpPr>
            <a:spLocks noGrp="1" noChangeArrowheads="1"/>
          </p:cNvSpPr>
          <p:nvPr>
            <p:ph type="body" idx="1"/>
          </p:nvPr>
        </p:nvSpPr>
        <p:spPr bwMode="auto">
          <a:noFill/>
          <a:ln>
            <a:miter lim="800000"/>
            <a:headEnd/>
            <a:tailEnd/>
          </a:ln>
        </p:spPr>
        <p:txBody>
          <a:bodyPr vert="horz" wrap="square" lIns="91440" tIns="45720" rIns="91440" bIns="45720" numCol="1" anchor="t" anchorCtr="0" compatLnSpc="1">
            <a:prstTxWarp prst="textNoShape">
              <a:avLst/>
            </a:prstTxWarp>
          </a:bodyPr>
          <a:lstStyle/>
          <a:p>
            <a:pPr marL="0" indent="0" algn="just">
              <a:buFontTx/>
              <a:buNone/>
              <a:tabLst>
                <a:tab pos="0" algn="l"/>
              </a:tabLst>
            </a:pPr>
            <a:r>
              <a:rPr lang="en-US"/>
              <a:t>CRITICAL THINKING AND DISCUSSION QUESTIONS</a:t>
            </a:r>
          </a:p>
          <a:p>
            <a:pPr marL="0" indent="0" algn="just">
              <a:buFontTx/>
              <a:buNone/>
              <a:tabLst>
                <a:tab pos="0" algn="l"/>
              </a:tabLst>
            </a:pPr>
            <a:endParaRPr lang="en-US"/>
          </a:p>
          <a:p>
            <a:pPr marL="0" indent="0" algn="just">
              <a:buFontTx/>
              <a:buNone/>
              <a:tabLst>
                <a:tab pos="0" algn="l"/>
              </a:tabLst>
            </a:pPr>
            <a:r>
              <a:rPr lang="en-US"/>
              <a:t>3. Drawing upon John Rawls’ concept, the veil of ignorance, develop an ethical code that will </a:t>
            </a:r>
          </a:p>
          <a:p>
            <a:pPr marL="0" indent="0" algn="just">
              <a:buFontTx/>
              <a:buNone/>
              <a:tabLst>
                <a:tab pos="0" algn="l"/>
              </a:tabLst>
            </a:pPr>
            <a:r>
              <a:rPr lang="en-US"/>
              <a:t>(a) guide the decisions of a large oil multinational towards environmental protection, and </a:t>
            </a:r>
          </a:p>
          <a:p>
            <a:pPr marL="0" indent="0" algn="just">
              <a:buFontTx/>
              <a:buNone/>
              <a:tabLst>
                <a:tab pos="0" algn="l"/>
              </a:tabLst>
            </a:pPr>
            <a:r>
              <a:rPr lang="en-US"/>
              <a:t>(b) influence the policies of a clothing company to outsource its manufacturing process?</a:t>
            </a:r>
          </a:p>
          <a:p>
            <a:pPr marL="0" indent="0" algn="just">
              <a:buFontTx/>
              <a:buNone/>
              <a:tabLst>
                <a:tab pos="0" algn="l"/>
              </a:tabLst>
            </a:pPr>
            <a:r>
              <a:rPr lang="en-US"/>
              <a:t> </a:t>
            </a: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8210"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3200" dirty="0" smtClean="0"/>
              <a:t>Ethics in </a:t>
            </a:r>
            <a:br>
              <a:rPr lang="en-US" sz="3200" dirty="0" smtClean="0"/>
            </a:br>
            <a:r>
              <a:rPr lang="en-US" sz="3200" dirty="0" smtClean="0"/>
              <a:t>International Business</a:t>
            </a:r>
            <a:endParaRPr lang="en-US" sz="3200" dirty="0"/>
          </a:p>
        </p:txBody>
      </p:sp>
      <p:sp>
        <p:nvSpPr>
          <p:cNvPr id="478211" name="Rectangle 3"/>
          <p:cNvSpPr>
            <a:spLocks noGrp="1" noChangeArrowheads="1"/>
          </p:cNvSpPr>
          <p:nvPr>
            <p:ph type="body" idx="1"/>
          </p:nvPr>
        </p:nvSpPr>
        <p:spPr bwMode="auto">
          <a:noFill/>
          <a:ln>
            <a:miter lim="800000"/>
            <a:headEnd/>
            <a:tailEnd/>
          </a:ln>
        </p:spPr>
        <p:txBody>
          <a:bodyPr vert="horz" wrap="square" lIns="91440" tIns="45720" rIns="91440" bIns="45720" numCol="1" anchor="t" anchorCtr="0" compatLnSpc="1">
            <a:prstTxWarp prst="textNoShape">
              <a:avLst/>
            </a:prstTxWarp>
          </a:bodyPr>
          <a:lstStyle/>
          <a:p>
            <a:pPr marL="0" indent="0" algn="just">
              <a:buFontTx/>
              <a:buNone/>
            </a:pPr>
            <a:r>
              <a:rPr lang="en-US"/>
              <a:t>CRITICAL THINKING AND DISCUSSION QUESTIONS</a:t>
            </a:r>
          </a:p>
          <a:p>
            <a:pPr marL="0" indent="0" algn="just">
              <a:buFontTx/>
              <a:buNone/>
            </a:pPr>
            <a:endParaRPr lang="en-US"/>
          </a:p>
          <a:p>
            <a:pPr marL="0" indent="0" algn="just">
              <a:buFontTx/>
              <a:buNone/>
            </a:pPr>
            <a:r>
              <a:rPr lang="en-US"/>
              <a:t>4. Under what conditions is it ethically defensible to outsource production to producers in the developing world who have much lower labor costs when such actions also involve laying off long term employees in the firm’s home country?</a:t>
            </a: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9234"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3200" dirty="0" smtClean="0"/>
              <a:t>Ethics in </a:t>
            </a:r>
            <a:br>
              <a:rPr lang="en-US" sz="3200" dirty="0" smtClean="0"/>
            </a:br>
            <a:r>
              <a:rPr lang="en-US" sz="3200" dirty="0" smtClean="0"/>
              <a:t>International Business</a:t>
            </a:r>
            <a:endParaRPr lang="en-US" sz="3200" dirty="0"/>
          </a:p>
        </p:txBody>
      </p:sp>
      <p:sp>
        <p:nvSpPr>
          <p:cNvPr id="479235" name="Rectangle 3"/>
          <p:cNvSpPr>
            <a:spLocks noGrp="1" noChangeArrowheads="1"/>
          </p:cNvSpPr>
          <p:nvPr>
            <p:ph type="body" idx="1"/>
          </p:nvPr>
        </p:nvSpPr>
        <p:spPr bwMode="auto">
          <a:noFill/>
          <a:ln>
            <a:miter lim="800000"/>
            <a:headEnd/>
            <a:tailEnd/>
          </a:ln>
        </p:spPr>
        <p:txBody>
          <a:bodyPr vert="horz" wrap="square" lIns="91440" tIns="45720" rIns="91440" bIns="45720" numCol="1" anchor="t" anchorCtr="0" compatLnSpc="1">
            <a:prstTxWarp prst="textNoShape">
              <a:avLst/>
            </a:prstTxWarp>
          </a:bodyPr>
          <a:lstStyle/>
          <a:p>
            <a:pPr marL="0" indent="0">
              <a:buFontTx/>
              <a:buNone/>
            </a:pPr>
            <a:r>
              <a:rPr lang="en-US"/>
              <a:t>CRITICAL THINKING AND DISCUSSION QUESTIONS</a:t>
            </a:r>
          </a:p>
          <a:p>
            <a:pPr marL="0" indent="0">
              <a:buFontTx/>
              <a:buNone/>
            </a:pPr>
            <a:endParaRPr lang="en-US"/>
          </a:p>
          <a:p>
            <a:pPr marL="0" indent="0">
              <a:buFontTx/>
              <a:buNone/>
            </a:pPr>
            <a:r>
              <a:rPr lang="en-US"/>
              <a:t>5. Are facilitating payments ethical?</a:t>
            </a:r>
          </a:p>
        </p:txBody>
      </p:sp>
    </p:spTree>
  </p:cSld>
  <p:clrMapOvr>
    <a:masterClrMapping/>
  </p:clrMapOvr>
  <p:transition/>
</p:sld>
</file>

<file path=ppt/theme/theme1.xml><?xml version="1.0" encoding="utf-8"?>
<a:theme xmlns:a="http://schemas.openxmlformats.org/drawingml/2006/main" name="`2004Template-McG-Shani.pot">
  <a:themeElements>
    <a:clrScheme name="">
      <a:dk1>
        <a:srgbClr val="000000"/>
      </a:dk1>
      <a:lt1>
        <a:srgbClr val="FFFFFF"/>
      </a:lt1>
      <a:dk2>
        <a:srgbClr val="000000"/>
      </a:dk2>
      <a:lt2>
        <a:srgbClr val="B2B2B2"/>
      </a:lt2>
      <a:accent1>
        <a:srgbClr val="C4884C"/>
      </a:accent1>
      <a:accent2>
        <a:srgbClr val="993300"/>
      </a:accent2>
      <a:accent3>
        <a:srgbClr val="FFFFFF"/>
      </a:accent3>
      <a:accent4>
        <a:srgbClr val="000000"/>
      </a:accent4>
      <a:accent5>
        <a:srgbClr val="DEC3B2"/>
      </a:accent5>
      <a:accent6>
        <a:srgbClr val="8A2D00"/>
      </a:accent6>
      <a:hlink>
        <a:srgbClr val="969696"/>
      </a:hlink>
      <a:folHlink>
        <a:srgbClr val="777777"/>
      </a:folHlink>
    </a:clrScheme>
    <a:fontScheme name="`2004Template-McG-Shani.po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2004Template-McG-Shani.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004Template-McG-Shani.po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004Template-McG-Shani.po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004Template-McG-Shani.po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004Template-McG-Shani.po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004Template-McG-Shani.po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004Template-McG-Shani.po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 97\Templates\Presentation Designs\`2004Template-McG-Shani.pot</Template>
  <TotalTime>6118</TotalTime>
  <Words>3509</Words>
  <Application>Microsoft PowerPoint</Application>
  <PresentationFormat>On-screen Show (4:3)</PresentationFormat>
  <Paragraphs>288</Paragraphs>
  <Slides>40</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40</vt:i4>
      </vt:variant>
    </vt:vector>
  </HeadingPairs>
  <TitlesOfParts>
    <vt:vector size="46" baseType="lpstr">
      <vt:lpstr>Times New Roman</vt:lpstr>
      <vt:lpstr>Wingdings</vt:lpstr>
      <vt:lpstr>Arial Unicode MS</vt:lpstr>
      <vt:lpstr>Arial</vt:lpstr>
      <vt:lpstr>Book Antiqua</vt:lpstr>
      <vt:lpstr>`2004Template-McG-Shani.pot</vt:lpstr>
      <vt:lpstr>Slide 1</vt:lpstr>
      <vt:lpstr>Ethics in  International Business</vt:lpstr>
      <vt:lpstr>Ethics in  International Business</vt:lpstr>
      <vt:lpstr>Ethics in  International Business</vt:lpstr>
      <vt:lpstr>Ethics in  International Business</vt:lpstr>
      <vt:lpstr>Ethics in  International Business</vt:lpstr>
      <vt:lpstr>Ethics in  International Business</vt:lpstr>
      <vt:lpstr>Ethics in  International Business</vt:lpstr>
      <vt:lpstr>Ethics in  International Business</vt:lpstr>
      <vt:lpstr>Ethics in  International Business</vt:lpstr>
      <vt:lpstr>Ethics in  International Business</vt:lpstr>
      <vt:lpstr>Ethics in  International Business</vt:lpstr>
      <vt:lpstr>Ethics in  International Business</vt:lpstr>
      <vt:lpstr>Ethics in  International Business</vt:lpstr>
      <vt:lpstr>Ethics in  International Business</vt:lpstr>
      <vt:lpstr>Ethics in  International Business</vt:lpstr>
      <vt:lpstr>Ethics in  International Business</vt:lpstr>
      <vt:lpstr>Ethics in  International Business</vt:lpstr>
      <vt:lpstr>Ethics in  International Business</vt:lpstr>
      <vt:lpstr>Ethics in  International Business</vt:lpstr>
      <vt:lpstr>Ethics in  International Business</vt:lpstr>
      <vt:lpstr>Ethics in  International Business</vt:lpstr>
      <vt:lpstr>Ethics in  International Business</vt:lpstr>
      <vt:lpstr>Ethics in  International Business</vt:lpstr>
      <vt:lpstr>Ethics in  International Business</vt:lpstr>
      <vt:lpstr>Ethics in  International Business</vt:lpstr>
      <vt:lpstr>Ethics in  International Business</vt:lpstr>
      <vt:lpstr>Ethics in  International Business</vt:lpstr>
      <vt:lpstr>Ethics in  International Business</vt:lpstr>
      <vt:lpstr>Ethics in  International Business</vt:lpstr>
      <vt:lpstr>Ethics in  International Business</vt:lpstr>
      <vt:lpstr>Ethics in  International Business</vt:lpstr>
      <vt:lpstr>Ethics in  International Business</vt:lpstr>
      <vt:lpstr>Ethics in  International Business</vt:lpstr>
      <vt:lpstr>Ethics in  International Business</vt:lpstr>
      <vt:lpstr>Ethics in  International Business</vt:lpstr>
      <vt:lpstr>Ethics in  International Business</vt:lpstr>
      <vt:lpstr>Ethics in  International Business</vt:lpstr>
      <vt:lpstr>Ethics in  International Business</vt:lpstr>
      <vt:lpstr>Ethics in  International Business</vt:lpstr>
    </vt:vector>
  </TitlesOfParts>
  <Manager>Susan Lombardi</Manager>
  <Company>MHHE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Global Business Today, 5e</dc:title>
  <dc:creator>Hill</dc:creator>
  <cp:lastModifiedBy>Hateem</cp:lastModifiedBy>
  <cp:revision>220</cp:revision>
  <dcterms:created xsi:type="dcterms:W3CDTF">2003-11-26T17:06:38Z</dcterms:created>
  <dcterms:modified xsi:type="dcterms:W3CDTF">2014-07-19T11:09:49Z</dcterms:modified>
</cp:coreProperties>
</file>