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258" r:id="rId4"/>
    <p:sldId id="317" r:id="rId5"/>
    <p:sldId id="310" r:id="rId6"/>
    <p:sldId id="263" r:id="rId7"/>
    <p:sldId id="264" r:id="rId8"/>
    <p:sldId id="296" r:id="rId9"/>
    <p:sldId id="265" r:id="rId10"/>
    <p:sldId id="270" r:id="rId11"/>
    <p:sldId id="299" r:id="rId12"/>
    <p:sldId id="271" r:id="rId13"/>
    <p:sldId id="272" r:id="rId14"/>
    <p:sldId id="318" r:id="rId15"/>
    <p:sldId id="274" r:id="rId16"/>
    <p:sldId id="275" r:id="rId17"/>
    <p:sldId id="276" r:id="rId18"/>
    <p:sldId id="302" r:id="rId19"/>
    <p:sldId id="303" r:id="rId20"/>
    <p:sldId id="277" r:id="rId21"/>
    <p:sldId id="278" r:id="rId22"/>
    <p:sldId id="279" r:id="rId23"/>
    <p:sldId id="282" r:id="rId24"/>
    <p:sldId id="314" r:id="rId25"/>
    <p:sldId id="283" r:id="rId26"/>
    <p:sldId id="305" r:id="rId27"/>
    <p:sldId id="285" r:id="rId28"/>
    <p:sldId id="306" r:id="rId29"/>
    <p:sldId id="286" r:id="rId30"/>
    <p:sldId id="315" r:id="rId31"/>
    <p:sldId id="287" r:id="rId32"/>
    <p:sldId id="288" r:id="rId33"/>
    <p:sldId id="289" r:id="rId34"/>
    <p:sldId id="290" r:id="rId35"/>
    <p:sldId id="291" r:id="rId36"/>
    <p:sldId id="292" r:id="rId37"/>
    <p:sldId id="293" r:id="rId38"/>
    <p:sldId id="294" r:id="rId39"/>
  </p:sldIdLst>
  <p:sldSz cx="9144000" cy="6858000" type="screen4x3"/>
  <p:notesSz cx="6858000" cy="9144000"/>
  <p:custShowLst>
    <p:custShow name="Custom Show 1" id="0">
      <p:sldLst>
        <p:sld r:id="rId2"/>
        <p:sld r:id="rId3"/>
        <p:sld r:id="rId4"/>
      </p:sldLst>
    </p:custShow>
  </p:custShowLst>
  <p:defaultTextStyle>
    <a:defPPr>
      <a:defRPr lang="en-US"/>
    </a:defPPr>
    <a:lvl1pPr algn="l" rtl="0" fontAlgn="base">
      <a:spcBef>
        <a:spcPct val="0"/>
      </a:spcBef>
      <a:spcAft>
        <a:spcPct val="0"/>
      </a:spcAft>
      <a:defRPr sz="1600" b="1" kern="1200">
        <a:solidFill>
          <a:schemeClr val="tx1"/>
        </a:solidFill>
        <a:latin typeface="Arial" charset="0"/>
        <a:ea typeface="+mn-ea"/>
        <a:cs typeface="+mn-cs"/>
      </a:defRPr>
    </a:lvl1pPr>
    <a:lvl2pPr marL="457200" algn="l" rtl="0" fontAlgn="base">
      <a:spcBef>
        <a:spcPct val="0"/>
      </a:spcBef>
      <a:spcAft>
        <a:spcPct val="0"/>
      </a:spcAft>
      <a:defRPr sz="1600" b="1" kern="1200">
        <a:solidFill>
          <a:schemeClr val="tx1"/>
        </a:solidFill>
        <a:latin typeface="Arial" charset="0"/>
        <a:ea typeface="+mn-ea"/>
        <a:cs typeface="+mn-cs"/>
      </a:defRPr>
    </a:lvl2pPr>
    <a:lvl3pPr marL="914400" algn="l" rtl="0" fontAlgn="base">
      <a:spcBef>
        <a:spcPct val="0"/>
      </a:spcBef>
      <a:spcAft>
        <a:spcPct val="0"/>
      </a:spcAft>
      <a:defRPr sz="1600" b="1" kern="1200">
        <a:solidFill>
          <a:schemeClr val="tx1"/>
        </a:solidFill>
        <a:latin typeface="Arial" charset="0"/>
        <a:ea typeface="+mn-ea"/>
        <a:cs typeface="+mn-cs"/>
      </a:defRPr>
    </a:lvl3pPr>
    <a:lvl4pPr marL="1371600" algn="l" rtl="0" fontAlgn="base">
      <a:spcBef>
        <a:spcPct val="0"/>
      </a:spcBef>
      <a:spcAft>
        <a:spcPct val="0"/>
      </a:spcAft>
      <a:defRPr sz="1600" b="1" kern="1200">
        <a:solidFill>
          <a:schemeClr val="tx1"/>
        </a:solidFill>
        <a:latin typeface="Arial" charset="0"/>
        <a:ea typeface="+mn-ea"/>
        <a:cs typeface="+mn-cs"/>
      </a:defRPr>
    </a:lvl4pPr>
    <a:lvl5pPr marL="1828800" algn="l" rtl="0" fontAlgn="base">
      <a:spcBef>
        <a:spcPct val="0"/>
      </a:spcBef>
      <a:spcAft>
        <a:spcPct val="0"/>
      </a:spcAft>
      <a:defRPr sz="1600" b="1" kern="1200">
        <a:solidFill>
          <a:schemeClr val="tx1"/>
        </a:solidFill>
        <a:latin typeface="Arial" charset="0"/>
        <a:ea typeface="+mn-ea"/>
        <a:cs typeface="+mn-cs"/>
      </a:defRPr>
    </a:lvl5pPr>
    <a:lvl6pPr marL="2286000" algn="l" defTabSz="914400" rtl="0" eaLnBrk="1" latinLnBrk="0" hangingPunct="1">
      <a:defRPr sz="1600" b="1" kern="1200">
        <a:solidFill>
          <a:schemeClr val="tx1"/>
        </a:solidFill>
        <a:latin typeface="Arial" charset="0"/>
        <a:ea typeface="+mn-ea"/>
        <a:cs typeface="+mn-cs"/>
      </a:defRPr>
    </a:lvl6pPr>
    <a:lvl7pPr marL="2743200" algn="l" defTabSz="914400" rtl="0" eaLnBrk="1" latinLnBrk="0" hangingPunct="1">
      <a:defRPr sz="1600" b="1" kern="1200">
        <a:solidFill>
          <a:schemeClr val="tx1"/>
        </a:solidFill>
        <a:latin typeface="Arial" charset="0"/>
        <a:ea typeface="+mn-ea"/>
        <a:cs typeface="+mn-cs"/>
      </a:defRPr>
    </a:lvl7pPr>
    <a:lvl8pPr marL="3200400" algn="l" defTabSz="914400" rtl="0" eaLnBrk="1" latinLnBrk="0" hangingPunct="1">
      <a:defRPr sz="1600" b="1" kern="1200">
        <a:solidFill>
          <a:schemeClr val="tx1"/>
        </a:solidFill>
        <a:latin typeface="Arial" charset="0"/>
        <a:ea typeface="+mn-ea"/>
        <a:cs typeface="+mn-cs"/>
      </a:defRPr>
    </a:lvl8pPr>
    <a:lvl9pPr marL="3657600" algn="l" defTabSz="914400" rtl="0" eaLnBrk="1" latinLnBrk="0" hangingPunct="1">
      <a:defRPr sz="1600"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A50021"/>
    <a:srgbClr val="FF6600"/>
    <a:srgbClr val="003399"/>
    <a:srgbClr val="0033CC"/>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32" autoAdjust="0"/>
    <p:restoredTop sz="94581" autoAdjust="0"/>
  </p:normalViewPr>
  <p:slideViewPr>
    <p:cSldViewPr>
      <p:cViewPr>
        <p:scale>
          <a:sx n="50" d="100"/>
          <a:sy n="50" d="100"/>
        </p:scale>
        <p:origin x="-706" y="-9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charset="0"/>
              </a:defRPr>
            </a:lvl1pPr>
          </a:lstStyle>
          <a:p>
            <a:endParaRPr lang="en-US"/>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charset="0"/>
              </a:defRPr>
            </a:lvl1pPr>
          </a:lstStyle>
          <a:p>
            <a:endParaRPr lang="en-US"/>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charset="0"/>
              </a:defRPr>
            </a:lvl1pPr>
          </a:lstStyle>
          <a:p>
            <a:endParaRPr lang="en-US"/>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charset="0"/>
              </a:defRPr>
            </a:lvl1pPr>
          </a:lstStyle>
          <a:p>
            <a:fld id="{659E2068-70C5-4D94-90F3-64B04B6B6BC1}"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charset="0"/>
        <a:ea typeface="+mn-ea"/>
        <a:cs typeface="+mn-cs"/>
      </a:defRPr>
    </a:lvl1pPr>
    <a:lvl2pPr marL="457200" algn="l" rtl="0" fontAlgn="base">
      <a:spcBef>
        <a:spcPct val="30000"/>
      </a:spcBef>
      <a:spcAft>
        <a:spcPct val="0"/>
      </a:spcAft>
      <a:defRPr sz="1200" kern="1200">
        <a:solidFill>
          <a:schemeClr val="tx1"/>
        </a:solidFill>
        <a:latin typeface="Times New Roman" charset="0"/>
        <a:ea typeface="+mn-ea"/>
        <a:cs typeface="+mn-cs"/>
      </a:defRPr>
    </a:lvl2pPr>
    <a:lvl3pPr marL="914400" algn="l" rtl="0" fontAlgn="base">
      <a:spcBef>
        <a:spcPct val="30000"/>
      </a:spcBef>
      <a:spcAft>
        <a:spcPct val="0"/>
      </a:spcAft>
      <a:defRPr sz="1200" kern="1200">
        <a:solidFill>
          <a:schemeClr val="tx1"/>
        </a:solidFill>
        <a:latin typeface="Times New Roman" charset="0"/>
        <a:ea typeface="+mn-ea"/>
        <a:cs typeface="+mn-cs"/>
      </a:defRPr>
    </a:lvl3pPr>
    <a:lvl4pPr marL="1371600" algn="l" rtl="0" fontAlgn="base">
      <a:spcBef>
        <a:spcPct val="30000"/>
      </a:spcBef>
      <a:spcAft>
        <a:spcPct val="0"/>
      </a:spcAft>
      <a:defRPr sz="1200" kern="1200">
        <a:solidFill>
          <a:schemeClr val="tx1"/>
        </a:solidFill>
        <a:latin typeface="Times New Roman" charset="0"/>
        <a:ea typeface="+mn-ea"/>
        <a:cs typeface="+mn-cs"/>
      </a:defRPr>
    </a:lvl4pPr>
    <a:lvl5pPr marL="1828800" algn="l" rtl="0" fontAlgn="base">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a:prstGeom prst="rect">
            <a:avLst/>
          </a:prstGeom>
        </p:spPr>
        <p:txBody>
          <a:bodyPr/>
          <a:lstStyle>
            <a:lvl1pPr>
              <a:defRPr sz="2400">
                <a:solidFill>
                  <a:schemeClr val="tx1">
                    <a:lumMod val="95000"/>
                    <a:lumOff val="5000"/>
                  </a:schemeClr>
                </a:solidFill>
                <a:latin typeface="+mn-lt"/>
                <a:cs typeface="Arial" pitchFamily="34" charset="0"/>
              </a:defRPr>
            </a:lvl1pPr>
            <a:lvl2pPr>
              <a:defRPr sz="2400">
                <a:solidFill>
                  <a:schemeClr val="tx1">
                    <a:lumMod val="95000"/>
                    <a:lumOff val="5000"/>
                  </a:schemeClr>
                </a:solidFill>
                <a:latin typeface="+mn-lt"/>
                <a:cs typeface="Arial" pitchFamily="34" charset="0"/>
              </a:defRPr>
            </a:lvl2pPr>
            <a:lvl3pPr>
              <a:defRPr sz="2400">
                <a:solidFill>
                  <a:schemeClr val="tx1">
                    <a:lumMod val="95000"/>
                    <a:lumOff val="5000"/>
                  </a:schemeClr>
                </a:solidFill>
                <a:latin typeface="+mn-lt"/>
                <a:cs typeface="Arial" pitchFamily="34" charset="0"/>
              </a:defRPr>
            </a:lvl3pPr>
            <a:lvl4pPr>
              <a:defRPr sz="2400">
                <a:solidFill>
                  <a:schemeClr val="tx1">
                    <a:lumMod val="95000"/>
                    <a:lumOff val="5000"/>
                  </a:schemeClr>
                </a:solidFill>
                <a:latin typeface="+mn-lt"/>
                <a:cs typeface="Arial" pitchFamily="34" charset="0"/>
              </a:defRPr>
            </a:lvl4pPr>
            <a:lvl5pPr>
              <a:defRPr sz="2400">
                <a:solidFill>
                  <a:schemeClr val="tx1">
                    <a:lumMod val="95000"/>
                    <a:lumOff val="5000"/>
                  </a:schemeClr>
                </a:solidFill>
                <a:latin typeface="+mn-lt"/>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itle 3"/>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1059" name="Picture 35" descr="main"/>
          <p:cNvPicPr>
            <a:picLocks noChangeAspect="1" noChangeArrowheads="1"/>
          </p:cNvPicPr>
          <p:nvPr userDrawn="1"/>
        </p:nvPicPr>
        <p:blipFill>
          <a:blip r:embed="rId14"/>
          <a:srcRect/>
          <a:stretch>
            <a:fillRect/>
          </a:stretch>
        </p:blipFill>
        <p:spPr bwMode="auto">
          <a:xfrm>
            <a:off x="0" y="0"/>
            <a:ext cx="9144000" cy="1524000"/>
          </a:xfrm>
          <a:prstGeom prst="rect">
            <a:avLst/>
          </a:prstGeom>
          <a:noFill/>
        </p:spPr>
      </p:pic>
      <p:sp>
        <p:nvSpPr>
          <p:cNvPr id="1060" name="Text Box 36"/>
          <p:cNvSpPr txBox="1">
            <a:spLocks noChangeArrowheads="1"/>
          </p:cNvSpPr>
          <p:nvPr userDrawn="1"/>
        </p:nvSpPr>
        <p:spPr bwMode="auto">
          <a:xfrm>
            <a:off x="0" y="6508750"/>
            <a:ext cx="695325" cy="336550"/>
          </a:xfrm>
          <a:prstGeom prst="rect">
            <a:avLst/>
          </a:prstGeom>
          <a:noFill/>
          <a:ln w="12700">
            <a:noFill/>
            <a:miter lim="800000"/>
            <a:headEnd/>
            <a:tailEnd/>
          </a:ln>
          <a:effectLst/>
        </p:spPr>
        <p:txBody>
          <a:bodyPr>
            <a:spAutoFit/>
          </a:bodyPr>
          <a:lstStyle/>
          <a:p>
            <a:pPr eaLnBrk="0" hangingPunct="0">
              <a:spcBef>
                <a:spcPct val="50000"/>
              </a:spcBef>
            </a:pPr>
            <a:r>
              <a:rPr lang="en-US"/>
              <a:t>5.</a:t>
            </a:r>
            <a:fld id="{3E1CF5D3-25CF-4E0E-B94F-7AC38F0B5E96}" type="slidenum">
              <a:rPr lang="en-US"/>
              <a:pPr eaLnBrk="0" hangingPunct="0">
                <a:spcBef>
                  <a:spcPct val="50000"/>
                </a:spcBef>
              </a:pPr>
              <a:t>‹#›</a:t>
            </a:fld>
            <a:endParaRPr lang="en-US"/>
          </a:p>
        </p:txBody>
      </p:sp>
      <p:sp>
        <p:nvSpPr>
          <p:cNvPr id="1061" name="Text Box 37"/>
          <p:cNvSpPr txBox="1">
            <a:spLocks noChangeArrowheads="1"/>
          </p:cNvSpPr>
          <p:nvPr userDrawn="1"/>
        </p:nvSpPr>
        <p:spPr bwMode="auto">
          <a:xfrm>
            <a:off x="7045325" y="6553200"/>
            <a:ext cx="2355850" cy="304800"/>
          </a:xfrm>
          <a:prstGeom prst="rect">
            <a:avLst/>
          </a:prstGeom>
          <a:noFill/>
          <a:ln w="12700">
            <a:noFill/>
            <a:miter lim="800000"/>
            <a:headEnd/>
            <a:tailEnd/>
          </a:ln>
          <a:effectLst/>
        </p:spPr>
        <p:txBody>
          <a:bodyPr>
            <a:spAutoFit/>
          </a:bodyPr>
          <a:lstStyle/>
          <a:p>
            <a:pPr eaLnBrk="0" hangingPunct="0">
              <a:spcBef>
                <a:spcPct val="50000"/>
              </a:spcBef>
            </a:pPr>
            <a:r>
              <a:rPr lang="en-US" sz="1400"/>
              <a:t>©</a:t>
            </a:r>
            <a:r>
              <a:rPr lang="en-US" sz="1400" b="0"/>
              <a:t> 2006 by Prentice Hall</a:t>
            </a:r>
            <a:endParaRPr lang="en-US" sz="1400" b="0">
              <a:solidFill>
                <a:schemeClr val="bg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sldNum="0"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www.llbean.com/"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1828800" y="1219200"/>
            <a:ext cx="5791200" cy="2031325"/>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eaLnBrk="0" hangingPunct="0">
              <a:spcBef>
                <a:spcPct val="50000"/>
              </a:spcBef>
            </a:pPr>
            <a:r>
              <a:rPr lang="en-US" sz="3600" b="0" dirty="0">
                <a:cs typeface="Times New Roman" charset="0"/>
              </a:rPr>
              <a:t>Ethical and </a:t>
            </a:r>
            <a:r>
              <a:rPr lang="en-US" sz="3600" b="0" dirty="0" smtClean="0">
                <a:cs typeface="Times New Roman" charset="0"/>
              </a:rPr>
              <a:t>Social Issues </a:t>
            </a:r>
          </a:p>
          <a:p>
            <a:pPr algn="ctr" eaLnBrk="0" hangingPunct="0">
              <a:spcBef>
                <a:spcPct val="50000"/>
              </a:spcBef>
            </a:pPr>
            <a:r>
              <a:rPr lang="en-US" sz="3600" b="0" dirty="0" smtClean="0">
                <a:cs typeface="Times New Roman" charset="0"/>
              </a:rPr>
              <a:t>IT Company / Technical Org</a:t>
            </a:r>
            <a:r>
              <a:rPr lang="en-US" sz="3600" b="0" dirty="0" smtClean="0"/>
              <a:t> </a:t>
            </a:r>
            <a:endParaRPr lang="en-US" sz="3600" b="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Text Box 3"/>
          <p:cNvSpPr txBox="1">
            <a:spLocks noChangeArrowheads="1"/>
          </p:cNvSpPr>
          <p:nvPr/>
        </p:nvSpPr>
        <p:spPr bwMode="auto">
          <a:xfrm>
            <a:off x="2886075" y="1066800"/>
            <a:ext cx="3267075" cy="336550"/>
          </a:xfrm>
          <a:prstGeom prst="rect">
            <a:avLst/>
          </a:prstGeom>
          <a:noFill/>
          <a:ln w="12700">
            <a:noFill/>
            <a:miter lim="800000"/>
            <a:headEnd/>
            <a:tailEnd/>
          </a:ln>
          <a:effectLst/>
        </p:spPr>
        <p:txBody>
          <a:bodyPr>
            <a:spAutoFit/>
          </a:bodyPr>
          <a:lstStyle/>
          <a:p>
            <a:pPr algn="ctr" eaLnBrk="0" hangingPunct="0">
              <a:spcBef>
                <a:spcPct val="50000"/>
              </a:spcBef>
            </a:pPr>
            <a:r>
              <a:rPr lang="en-US"/>
              <a:t>OBJECTIVES</a:t>
            </a:r>
          </a:p>
        </p:txBody>
      </p:sp>
      <p:sp>
        <p:nvSpPr>
          <p:cNvPr id="3076" name="Rectangle 4"/>
          <p:cNvSpPr>
            <a:spLocks noChangeArrowheads="1"/>
          </p:cNvSpPr>
          <p:nvPr/>
        </p:nvSpPr>
        <p:spPr bwMode="auto">
          <a:xfrm>
            <a:off x="685800" y="1752600"/>
            <a:ext cx="7772400" cy="4114800"/>
          </a:xfrm>
          <a:prstGeom prst="rect">
            <a:avLst/>
          </a:prstGeom>
          <a:noFill/>
          <a:ln w="12700">
            <a:noFill/>
            <a:miter lim="800000"/>
            <a:headEnd/>
            <a:tailEnd/>
          </a:ln>
          <a:effectLst/>
        </p:spPr>
        <p:txBody>
          <a:bodyPr lIns="90488" tIns="44450" rIns="90488" bIns="44450"/>
          <a:lstStyle/>
          <a:p>
            <a:pPr marL="342900" indent="-342900" algn="just">
              <a:spcBef>
                <a:spcPct val="20000"/>
              </a:spcBef>
              <a:buFontTx/>
              <a:buChar char="•"/>
            </a:pPr>
            <a:r>
              <a:rPr lang="en-US" sz="2400" b="0"/>
              <a:t>Analyze the relationship among ethical, social, and political issues that are raised by information systems</a:t>
            </a:r>
          </a:p>
          <a:p>
            <a:pPr marL="342900" indent="-342900" algn="just">
              <a:spcBef>
                <a:spcPct val="20000"/>
              </a:spcBef>
              <a:buFontTx/>
              <a:buChar char="•"/>
            </a:pPr>
            <a:endParaRPr lang="en-US" sz="2400" b="0"/>
          </a:p>
          <a:p>
            <a:pPr marL="342900" indent="-342900" algn="just">
              <a:spcBef>
                <a:spcPct val="20000"/>
              </a:spcBef>
              <a:buFontTx/>
              <a:buChar char="•"/>
            </a:pPr>
            <a:r>
              <a:rPr lang="en-US" sz="2400" b="0">
                <a:cs typeface="Times New Roman" charset="0"/>
              </a:rPr>
              <a:t>Identify the main moral dimensions of an information society and specific principles for conduct that can be used to guide ethical decisions</a:t>
            </a:r>
            <a:r>
              <a:rPr lang="en-US" sz="2400" b="0"/>
              <a:t> </a:t>
            </a:r>
          </a:p>
        </p:txBody>
      </p:sp>
      <p:sp>
        <p:nvSpPr>
          <p:cNvPr id="3077" name="Rectangle 5"/>
          <p:cNvSpPr>
            <a:spLocks noChangeArrowheads="1"/>
          </p:cNvSpPr>
          <p:nvPr/>
        </p:nvSpPr>
        <p:spPr bwMode="auto">
          <a:xfrm>
            <a:off x="838200" y="228600"/>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2800" dirty="0" smtClean="0">
                <a:cs typeface="Times New Roman" charset="0"/>
              </a:rPr>
              <a:t>Ethical </a:t>
            </a:r>
            <a:r>
              <a:rPr lang="en-US" sz="2800" dirty="0">
                <a:cs typeface="Times New Roman" charset="0"/>
              </a:rPr>
              <a:t>and Social Issues in the </a:t>
            </a:r>
            <a:r>
              <a:rPr lang="en-US" sz="2800" dirty="0" smtClean="0">
                <a:cs typeface="Times New Roman" charset="0"/>
              </a:rPr>
              <a:t>IT Company / Technical Org</a:t>
            </a:r>
            <a:r>
              <a:rPr lang="en-US" sz="2800" dirty="0" smtClean="0"/>
              <a:t> </a:t>
            </a:r>
            <a:endParaRPr lang="en-US" sz="28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685800" y="1828800"/>
            <a:ext cx="7772400" cy="4114800"/>
          </a:xfrm>
          <a:prstGeom prst="rect">
            <a:avLst/>
          </a:prstGeom>
          <a:noFill/>
          <a:ln w="12700">
            <a:noFill/>
            <a:miter lim="800000"/>
            <a:headEnd/>
            <a:tailEnd/>
          </a:ln>
          <a:effectLst/>
        </p:spPr>
        <p:txBody>
          <a:bodyPr lIns="90488" tIns="44450" rIns="90488" bIns="44450"/>
          <a:lstStyle/>
          <a:p>
            <a:pPr marL="342900" indent="-342900" algn="just">
              <a:spcBef>
                <a:spcPct val="20000"/>
              </a:spcBef>
              <a:buFontTx/>
              <a:buChar char="•"/>
            </a:pPr>
            <a:r>
              <a:rPr lang="en-US" sz="2400" b="0">
                <a:latin typeface="+mn-lt"/>
              </a:rPr>
              <a:t>Evaluate the impact of contemporary information systems and the Internet on the protection of individual privacy and intellectual property</a:t>
            </a:r>
          </a:p>
          <a:p>
            <a:pPr marL="342900" indent="-342900" algn="just">
              <a:spcBef>
                <a:spcPct val="20000"/>
              </a:spcBef>
              <a:buFontTx/>
              <a:buChar char="•"/>
            </a:pPr>
            <a:endParaRPr lang="en-US" sz="2400" b="0">
              <a:latin typeface="+mn-lt"/>
            </a:endParaRPr>
          </a:p>
          <a:p>
            <a:pPr marL="342900" indent="-342900" algn="just">
              <a:spcBef>
                <a:spcPct val="20000"/>
              </a:spcBef>
              <a:buFontTx/>
              <a:buChar char="•"/>
            </a:pPr>
            <a:r>
              <a:rPr lang="en-US" sz="2400" b="0">
                <a:latin typeface="+mn-lt"/>
              </a:rPr>
              <a:t>Assess how information systems have affected everyday life</a:t>
            </a:r>
          </a:p>
          <a:p>
            <a:pPr marL="342900" indent="-342900" algn="just">
              <a:spcBef>
                <a:spcPct val="20000"/>
              </a:spcBef>
              <a:buFontTx/>
              <a:buChar char="•"/>
            </a:pPr>
            <a:endParaRPr lang="en-US" sz="2400" b="0">
              <a:latin typeface="+mn-lt"/>
              <a:cs typeface="Times New Roman" charset="0"/>
            </a:endParaRPr>
          </a:p>
          <a:p>
            <a:pPr marL="342900" indent="-342900" algn="just">
              <a:spcBef>
                <a:spcPct val="20000"/>
              </a:spcBef>
              <a:buFontTx/>
              <a:buChar char="•"/>
            </a:pPr>
            <a:r>
              <a:rPr lang="en-US" sz="2400" b="0">
                <a:latin typeface="+mn-lt"/>
                <a:cs typeface="Times New Roman" charset="0"/>
              </a:rPr>
              <a:t>Identify the principal management challenges posed by the ethical and social impact of information systems and management solutions</a:t>
            </a:r>
            <a:r>
              <a:rPr lang="en-US" sz="2400" b="0">
                <a:latin typeface="+mn-lt"/>
              </a:rPr>
              <a:t> </a:t>
            </a:r>
          </a:p>
        </p:txBody>
      </p:sp>
      <p:sp>
        <p:nvSpPr>
          <p:cNvPr id="4100" name="Text Box 4"/>
          <p:cNvSpPr txBox="1">
            <a:spLocks noChangeArrowheads="1"/>
          </p:cNvSpPr>
          <p:nvPr/>
        </p:nvSpPr>
        <p:spPr bwMode="auto">
          <a:xfrm>
            <a:off x="2886075" y="1066800"/>
            <a:ext cx="3267075" cy="336550"/>
          </a:xfrm>
          <a:prstGeom prst="rect">
            <a:avLst/>
          </a:prstGeom>
          <a:noFill/>
          <a:ln w="12700">
            <a:noFill/>
            <a:miter lim="800000"/>
            <a:headEnd/>
            <a:tailEnd/>
          </a:ln>
          <a:effectLst/>
        </p:spPr>
        <p:txBody>
          <a:bodyPr>
            <a:spAutoFit/>
          </a:bodyPr>
          <a:lstStyle/>
          <a:p>
            <a:pPr algn="ctr" eaLnBrk="0" hangingPunct="0">
              <a:spcBef>
                <a:spcPct val="50000"/>
              </a:spcBef>
            </a:pPr>
            <a:r>
              <a:rPr lang="en-US"/>
              <a:t>OBJECTIVES (Continued)</a:t>
            </a:r>
          </a:p>
        </p:txBody>
      </p:sp>
      <p:sp>
        <p:nvSpPr>
          <p:cNvPr id="4101" name="Rectangle 5"/>
          <p:cNvSpPr>
            <a:spLocks noChangeArrowheads="1"/>
          </p:cNvSpPr>
          <p:nvPr/>
        </p:nvSpPr>
        <p:spPr bwMode="auto">
          <a:xfrm>
            <a:off x="838200" y="0"/>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200" dirty="0" smtClean="0"/>
              <a:t> </a:t>
            </a:r>
            <a:endParaRPr lang="en-US" sz="3200" dirty="0"/>
          </a:p>
          <a:p>
            <a:pPr algn="ctr" eaLnBrk="0" hangingPunct="0"/>
            <a:r>
              <a:rPr lang="en-US" sz="3200" dirty="0" smtClean="0"/>
              <a:t> Ethical and Social Issues in the IT Company / Technical Org</a:t>
            </a:r>
            <a:endParaRPr lang="en-US" sz="32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7" name="Rectangle 3"/>
          <p:cNvSpPr>
            <a:spLocks noGrp="1" noChangeArrowheads="1"/>
          </p:cNvSpPr>
          <p:nvPr>
            <p:ph type="body" idx="1"/>
          </p:nvPr>
        </p:nvSpPr>
        <p:spPr bwMode="auto">
          <a:xfrm>
            <a:off x="457200" y="1874838"/>
            <a:ext cx="8229600" cy="4525962"/>
          </a:xfrm>
          <a:noFill/>
          <a:ln>
            <a:miter lim="800000"/>
            <a:headEnd/>
            <a:tailEnd/>
          </a:ln>
        </p:spPr>
        <p:txBody>
          <a:bodyPr vert="horz" wrap="square" lIns="91440" tIns="45720" rIns="91440" bIns="45720" numCol="1" anchor="t" anchorCtr="0" compatLnSpc="1">
            <a:prstTxWarp prst="textNoShape">
              <a:avLst/>
            </a:prstTxWarp>
          </a:bodyPr>
          <a:lstStyle/>
          <a:p>
            <a:pPr algn="just">
              <a:lnSpc>
                <a:spcPct val="90000"/>
              </a:lnSpc>
            </a:pPr>
            <a:r>
              <a:rPr lang="en-US" dirty="0">
                <a:solidFill>
                  <a:srgbClr val="A50021"/>
                </a:solidFill>
              </a:rPr>
              <a:t>Challenge:</a:t>
            </a:r>
            <a:r>
              <a:rPr lang="en-US" dirty="0"/>
              <a:t> Millions of records on private citizens now available over the counter pose a threat to privacy</a:t>
            </a:r>
          </a:p>
          <a:p>
            <a:pPr algn="just">
              <a:lnSpc>
                <a:spcPct val="90000"/>
              </a:lnSpc>
            </a:pPr>
            <a:r>
              <a:rPr lang="en-US" dirty="0">
                <a:solidFill>
                  <a:srgbClr val="A50021"/>
                </a:solidFill>
              </a:rPr>
              <a:t>Solutions:</a:t>
            </a:r>
            <a:r>
              <a:rPr lang="en-US" dirty="0"/>
              <a:t> Design new privacy policies to ensure consumers give consent to background searches</a:t>
            </a:r>
          </a:p>
          <a:p>
            <a:pPr lvl="1" algn="just">
              <a:lnSpc>
                <a:spcPct val="90000"/>
              </a:lnSpc>
            </a:pPr>
            <a:r>
              <a:rPr lang="en-US" dirty="0"/>
              <a:t>New business processes to ensure integrity of data customers and users</a:t>
            </a:r>
          </a:p>
          <a:p>
            <a:pPr lvl="1" algn="just">
              <a:lnSpc>
                <a:spcPct val="90000"/>
              </a:lnSpc>
            </a:pPr>
            <a:r>
              <a:rPr lang="en-US" dirty="0"/>
              <a:t>Illustrates the potential risks to privacy and confidentiality of personal information in </a:t>
            </a:r>
            <a:r>
              <a:rPr lang="en-US" dirty="0" smtClean="0"/>
              <a:t>IT Company / Technical Orgs </a:t>
            </a:r>
            <a:r>
              <a:rPr lang="en-US" dirty="0"/>
              <a:t>and digital economies</a:t>
            </a:r>
          </a:p>
        </p:txBody>
      </p:sp>
      <p:sp>
        <p:nvSpPr>
          <p:cNvPr id="67591" name="Rectangle 7"/>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200" dirty="0" smtClean="0"/>
              <a:t> </a:t>
            </a:r>
            <a:endParaRPr lang="en-US" sz="3200" dirty="0"/>
          </a:p>
          <a:p>
            <a:pPr algn="ctr" eaLnBrk="0" hangingPunct="0"/>
            <a:r>
              <a:rPr lang="en-US" sz="3200" dirty="0" smtClean="0"/>
              <a:t> Ethical and Social Issues in the IT Company / Technical Org</a:t>
            </a:r>
            <a:endParaRPr lang="en-US" sz="3200" dirty="0"/>
          </a:p>
        </p:txBody>
      </p:sp>
      <p:sp>
        <p:nvSpPr>
          <p:cNvPr id="67592" name="Text Box 8"/>
          <p:cNvSpPr txBox="1">
            <a:spLocks noChangeArrowheads="1"/>
          </p:cNvSpPr>
          <p:nvPr/>
        </p:nvSpPr>
        <p:spPr bwMode="auto">
          <a:xfrm>
            <a:off x="3505200" y="1371600"/>
            <a:ext cx="1909763" cy="336550"/>
          </a:xfrm>
          <a:prstGeom prst="rect">
            <a:avLst/>
          </a:prstGeom>
          <a:noFill/>
          <a:ln w="9525">
            <a:noFill/>
            <a:miter lim="800000"/>
            <a:headEnd/>
            <a:tailEnd/>
          </a:ln>
          <a:effectLst/>
        </p:spPr>
        <p:txBody>
          <a:bodyPr wrap="none">
            <a:spAutoFit/>
          </a:bodyPr>
          <a:lstStyle/>
          <a:p>
            <a:r>
              <a:rPr lang="en-US" dirty="0" err="1"/>
              <a:t>ChoicePoint</a:t>
            </a:r>
            <a:r>
              <a:rPr lang="en-US" dirty="0"/>
              <a:t> Case</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200" dirty="0" smtClean="0"/>
              <a:t> </a:t>
            </a:r>
            <a:endParaRPr lang="en-US" sz="3200" dirty="0"/>
          </a:p>
          <a:p>
            <a:pPr algn="ctr" eaLnBrk="0" hangingPunct="0"/>
            <a:r>
              <a:rPr lang="en-US" sz="3200" dirty="0" smtClean="0"/>
              <a:t> Ethical and Social Issues in the IT Company / Technical Org</a:t>
            </a:r>
            <a:endParaRPr lang="en-US" sz="3200" dirty="0"/>
          </a:p>
        </p:txBody>
      </p:sp>
      <p:sp>
        <p:nvSpPr>
          <p:cNvPr id="60419" name="Text Box 3"/>
          <p:cNvSpPr txBox="1">
            <a:spLocks noChangeArrowheads="1"/>
          </p:cNvSpPr>
          <p:nvPr/>
        </p:nvSpPr>
        <p:spPr bwMode="auto">
          <a:xfrm>
            <a:off x="838200" y="1295400"/>
            <a:ext cx="7391400" cy="484187"/>
          </a:xfrm>
          <a:prstGeom prst="rect">
            <a:avLst/>
          </a:prstGeom>
          <a:noFill/>
          <a:ln w="12700">
            <a:noFill/>
            <a:miter lim="800000"/>
            <a:headEnd/>
            <a:tailEnd/>
          </a:ln>
          <a:effectLst/>
        </p:spPr>
        <p:txBody>
          <a:bodyPr>
            <a:spAutoFit/>
          </a:bodyPr>
          <a:lstStyle/>
          <a:p>
            <a:pPr algn="ctr" eaLnBrk="0" hangingPunct="0">
              <a:lnSpc>
                <a:spcPct val="55000"/>
              </a:lnSpc>
              <a:spcBef>
                <a:spcPct val="50000"/>
              </a:spcBef>
            </a:pPr>
            <a:r>
              <a:rPr lang="en-US">
                <a:cs typeface="Times New Roman" charset="0"/>
              </a:rPr>
              <a:t>UNDERSTANDING ETHICAL AND SOCIAL ISSUES </a:t>
            </a:r>
          </a:p>
          <a:p>
            <a:pPr algn="ctr" eaLnBrk="0" hangingPunct="0">
              <a:lnSpc>
                <a:spcPct val="55000"/>
              </a:lnSpc>
              <a:spcBef>
                <a:spcPct val="50000"/>
              </a:spcBef>
            </a:pPr>
            <a:r>
              <a:rPr lang="en-US">
                <a:cs typeface="Times New Roman" charset="0"/>
              </a:rPr>
              <a:t>RELATED TO SYSTEMS</a:t>
            </a:r>
            <a:r>
              <a:rPr lang="en-US"/>
              <a:t> </a:t>
            </a:r>
          </a:p>
        </p:txBody>
      </p:sp>
      <p:sp>
        <p:nvSpPr>
          <p:cNvPr id="60420" name="Rectangle 4"/>
          <p:cNvSpPr>
            <a:spLocks noChangeArrowheads="1"/>
          </p:cNvSpPr>
          <p:nvPr/>
        </p:nvSpPr>
        <p:spPr bwMode="auto">
          <a:xfrm>
            <a:off x="685800" y="2438400"/>
            <a:ext cx="7772400" cy="1905000"/>
          </a:xfrm>
          <a:prstGeom prst="rect">
            <a:avLst/>
          </a:prstGeom>
          <a:noFill/>
          <a:ln w="12700">
            <a:noFill/>
            <a:miter lim="800000"/>
            <a:headEnd/>
            <a:tailEnd/>
          </a:ln>
          <a:effectLst/>
        </p:spPr>
        <p:txBody>
          <a:bodyPr lIns="90488" tIns="44450" rIns="90488" bIns="44450"/>
          <a:lstStyle/>
          <a:p>
            <a:pPr marL="342900" indent="-342900">
              <a:spcBef>
                <a:spcPct val="20000"/>
              </a:spcBef>
              <a:buFontTx/>
              <a:buChar char="•"/>
            </a:pPr>
            <a:r>
              <a:rPr lang="en-US" sz="2400" b="0" dirty="0">
                <a:solidFill>
                  <a:srgbClr val="000000"/>
                </a:solidFill>
                <a:latin typeface="+mn-lt"/>
                <a:cs typeface="Arial" charset="0"/>
              </a:rPr>
              <a:t>Principles of right and wrong</a:t>
            </a:r>
          </a:p>
          <a:p>
            <a:pPr marL="342900" indent="-342900">
              <a:spcBef>
                <a:spcPct val="20000"/>
              </a:spcBef>
              <a:buFontTx/>
              <a:buChar char="•"/>
            </a:pPr>
            <a:endParaRPr lang="en-US" sz="2400" b="0" dirty="0">
              <a:solidFill>
                <a:srgbClr val="000000"/>
              </a:solidFill>
              <a:latin typeface="+mn-lt"/>
            </a:endParaRPr>
          </a:p>
          <a:p>
            <a:pPr marL="342900" indent="-342900">
              <a:spcBef>
                <a:spcPct val="20000"/>
              </a:spcBef>
              <a:buFontTx/>
              <a:buChar char="•"/>
            </a:pPr>
            <a:r>
              <a:rPr lang="en-US" sz="2400" b="0" dirty="0">
                <a:solidFill>
                  <a:srgbClr val="000000"/>
                </a:solidFill>
                <a:latin typeface="+mn-lt"/>
                <a:cs typeface="Times New Roman" charset="0"/>
              </a:rPr>
              <a:t>Assumes individuals are acting as free moral agents to make choices to guide their behavior </a:t>
            </a:r>
            <a:endParaRPr lang="en-US" sz="2400" b="0" dirty="0">
              <a:latin typeface="+mn-lt"/>
            </a:endParaRPr>
          </a:p>
          <a:p>
            <a:pPr marL="342900" indent="-342900">
              <a:spcBef>
                <a:spcPct val="20000"/>
              </a:spcBef>
              <a:buFontTx/>
              <a:buChar char="•"/>
            </a:pPr>
            <a:endParaRPr lang="en-US" sz="2400" b="0" dirty="0">
              <a:latin typeface="+mn-lt"/>
              <a:cs typeface="Times New Roman" charset="0"/>
            </a:endParaRPr>
          </a:p>
          <a:p>
            <a:pPr marL="342900" indent="-342900">
              <a:spcBef>
                <a:spcPct val="20000"/>
              </a:spcBef>
              <a:buFontTx/>
              <a:buChar char="•"/>
            </a:pPr>
            <a:endParaRPr lang="en-US" sz="2400" b="0" dirty="0">
              <a:latin typeface="+mn-lt"/>
            </a:endParaRPr>
          </a:p>
        </p:txBody>
      </p:sp>
      <p:sp>
        <p:nvSpPr>
          <p:cNvPr id="60421" name="Rectangle 5"/>
          <p:cNvSpPr>
            <a:spLocks noChangeArrowheads="1"/>
          </p:cNvSpPr>
          <p:nvPr/>
        </p:nvSpPr>
        <p:spPr bwMode="auto">
          <a:xfrm>
            <a:off x="762000" y="1828800"/>
            <a:ext cx="7467600" cy="457200"/>
          </a:xfrm>
          <a:prstGeom prst="rect">
            <a:avLst/>
          </a:prstGeom>
          <a:noFill/>
          <a:ln w="9525">
            <a:noFill/>
            <a:miter lim="800000"/>
            <a:headEnd/>
            <a:tailEnd/>
          </a:ln>
          <a:effectLst/>
        </p:spPr>
        <p:txBody>
          <a:bodyPr>
            <a:spAutoFit/>
          </a:bodyPr>
          <a:lstStyle/>
          <a:p>
            <a:pPr algn="ctr"/>
            <a:r>
              <a:rPr lang="en-US" sz="2400" dirty="0">
                <a:solidFill>
                  <a:srgbClr val="A50021"/>
                </a:solidFill>
                <a:effectLst>
                  <a:outerShdw blurRad="38100" dist="38100" dir="2700000" algn="tl">
                    <a:srgbClr val="C0C0C0"/>
                  </a:outerShdw>
                </a:effectLst>
                <a:cs typeface="Times New Roman" charset="0"/>
              </a:rPr>
              <a:t>Ethics</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2400" dirty="0" smtClean="0"/>
              <a:t> </a:t>
            </a:r>
            <a:endParaRPr lang="en-US" sz="2400" dirty="0"/>
          </a:p>
          <a:p>
            <a:pPr algn="ctr" eaLnBrk="0" hangingPunct="0"/>
            <a:r>
              <a:rPr lang="en-US" sz="2400" dirty="0" smtClean="0"/>
              <a:t> Ethical and Social Issues in the IT Company / Technical Org</a:t>
            </a:r>
            <a:endParaRPr lang="en-US" sz="2400" dirty="0"/>
          </a:p>
        </p:txBody>
      </p:sp>
      <p:sp>
        <p:nvSpPr>
          <p:cNvPr id="11267" name="Text Box 3"/>
          <p:cNvSpPr txBox="1">
            <a:spLocks noChangeArrowheads="1"/>
          </p:cNvSpPr>
          <p:nvPr/>
        </p:nvSpPr>
        <p:spPr bwMode="auto">
          <a:xfrm>
            <a:off x="1219200" y="1039813"/>
            <a:ext cx="7391400" cy="484187"/>
          </a:xfrm>
          <a:prstGeom prst="rect">
            <a:avLst/>
          </a:prstGeom>
          <a:noFill/>
          <a:ln w="12700">
            <a:noFill/>
            <a:miter lim="800000"/>
            <a:headEnd/>
            <a:tailEnd/>
          </a:ln>
          <a:effectLst/>
        </p:spPr>
        <p:txBody>
          <a:bodyPr>
            <a:spAutoFit/>
          </a:bodyPr>
          <a:lstStyle/>
          <a:p>
            <a:pPr algn="ctr" eaLnBrk="0" hangingPunct="0">
              <a:lnSpc>
                <a:spcPct val="55000"/>
              </a:lnSpc>
              <a:spcBef>
                <a:spcPct val="50000"/>
              </a:spcBef>
            </a:pPr>
            <a:r>
              <a:rPr lang="en-US">
                <a:cs typeface="Times New Roman" charset="0"/>
              </a:rPr>
              <a:t>UNDERSTANDING ETHICAL AND SOCIAL ISSUES </a:t>
            </a:r>
          </a:p>
          <a:p>
            <a:pPr algn="ctr" eaLnBrk="0" hangingPunct="0">
              <a:lnSpc>
                <a:spcPct val="55000"/>
              </a:lnSpc>
              <a:spcBef>
                <a:spcPct val="50000"/>
              </a:spcBef>
            </a:pPr>
            <a:r>
              <a:rPr lang="en-US">
                <a:cs typeface="Times New Roman" charset="0"/>
              </a:rPr>
              <a:t>RELATED TO SYSTEMS</a:t>
            </a:r>
            <a:r>
              <a:rPr lang="en-US"/>
              <a:t> </a:t>
            </a:r>
          </a:p>
        </p:txBody>
      </p:sp>
      <p:sp>
        <p:nvSpPr>
          <p:cNvPr id="11268" name="Rectangle 4"/>
          <p:cNvSpPr>
            <a:spLocks noChangeArrowheads="1"/>
          </p:cNvSpPr>
          <p:nvPr/>
        </p:nvSpPr>
        <p:spPr bwMode="auto">
          <a:xfrm>
            <a:off x="838200" y="2286000"/>
            <a:ext cx="7772400" cy="1905000"/>
          </a:xfrm>
          <a:prstGeom prst="rect">
            <a:avLst/>
          </a:prstGeom>
          <a:noFill/>
          <a:ln w="12700">
            <a:noFill/>
            <a:miter lim="800000"/>
            <a:headEnd/>
            <a:tailEnd/>
          </a:ln>
          <a:effectLst/>
        </p:spPr>
        <p:txBody>
          <a:bodyPr lIns="90488" tIns="44450" rIns="90488" bIns="44450"/>
          <a:lstStyle/>
          <a:p>
            <a:pPr marL="342900" indent="-342900">
              <a:lnSpc>
                <a:spcPct val="85000"/>
              </a:lnSpc>
              <a:spcBef>
                <a:spcPct val="20000"/>
              </a:spcBef>
              <a:buFontTx/>
              <a:buChar char="•"/>
            </a:pPr>
            <a:r>
              <a:rPr lang="en-US" sz="2400" b="0">
                <a:solidFill>
                  <a:srgbClr val="000000"/>
                </a:solidFill>
                <a:cs typeface="Arial" charset="0"/>
              </a:rPr>
              <a:t>Information rights and obligations</a:t>
            </a:r>
          </a:p>
          <a:p>
            <a:pPr marL="342900" indent="-342900">
              <a:lnSpc>
                <a:spcPct val="85000"/>
              </a:lnSpc>
              <a:spcBef>
                <a:spcPct val="20000"/>
              </a:spcBef>
              <a:buFontTx/>
              <a:buChar char="•"/>
            </a:pPr>
            <a:endParaRPr lang="en-US" sz="2400" b="0">
              <a:solidFill>
                <a:srgbClr val="000000"/>
              </a:solidFill>
            </a:endParaRPr>
          </a:p>
          <a:p>
            <a:pPr marL="342900" indent="-342900">
              <a:lnSpc>
                <a:spcPct val="85000"/>
              </a:lnSpc>
              <a:spcBef>
                <a:spcPct val="20000"/>
              </a:spcBef>
              <a:buFontTx/>
              <a:buChar char="•"/>
            </a:pPr>
            <a:r>
              <a:rPr lang="en-US" sz="2400" b="0">
                <a:solidFill>
                  <a:srgbClr val="000000"/>
                </a:solidFill>
                <a:cs typeface="Arial" charset="0"/>
              </a:rPr>
              <a:t>Property rights and obligations</a:t>
            </a:r>
          </a:p>
          <a:p>
            <a:pPr marL="342900" indent="-342900">
              <a:lnSpc>
                <a:spcPct val="85000"/>
              </a:lnSpc>
              <a:spcBef>
                <a:spcPct val="20000"/>
              </a:spcBef>
              <a:buFontTx/>
              <a:buChar char="•"/>
            </a:pPr>
            <a:endParaRPr lang="en-US" sz="2400" b="0">
              <a:solidFill>
                <a:srgbClr val="000000"/>
              </a:solidFill>
            </a:endParaRPr>
          </a:p>
          <a:p>
            <a:pPr marL="342900" indent="-342900">
              <a:lnSpc>
                <a:spcPct val="85000"/>
              </a:lnSpc>
              <a:spcBef>
                <a:spcPct val="20000"/>
              </a:spcBef>
              <a:buFontTx/>
              <a:buChar char="•"/>
            </a:pPr>
            <a:r>
              <a:rPr lang="en-US" sz="2400" b="0">
                <a:solidFill>
                  <a:srgbClr val="000000"/>
                </a:solidFill>
                <a:cs typeface="Arial" charset="0"/>
              </a:rPr>
              <a:t>Accountability and control</a:t>
            </a:r>
          </a:p>
          <a:p>
            <a:pPr marL="342900" indent="-342900">
              <a:lnSpc>
                <a:spcPct val="85000"/>
              </a:lnSpc>
              <a:spcBef>
                <a:spcPct val="20000"/>
              </a:spcBef>
              <a:buFontTx/>
              <a:buChar char="•"/>
            </a:pPr>
            <a:endParaRPr lang="en-US" sz="2400" b="0">
              <a:solidFill>
                <a:srgbClr val="000000"/>
              </a:solidFill>
            </a:endParaRPr>
          </a:p>
          <a:p>
            <a:pPr marL="342900" indent="-342900">
              <a:lnSpc>
                <a:spcPct val="85000"/>
              </a:lnSpc>
              <a:spcBef>
                <a:spcPct val="20000"/>
              </a:spcBef>
              <a:buFontTx/>
              <a:buChar char="•"/>
            </a:pPr>
            <a:r>
              <a:rPr lang="en-US" sz="2400" b="0">
                <a:solidFill>
                  <a:srgbClr val="000000"/>
                </a:solidFill>
                <a:cs typeface="Arial" charset="0"/>
              </a:rPr>
              <a:t>System quality</a:t>
            </a:r>
          </a:p>
          <a:p>
            <a:pPr marL="342900" indent="-342900">
              <a:lnSpc>
                <a:spcPct val="85000"/>
              </a:lnSpc>
              <a:spcBef>
                <a:spcPct val="20000"/>
              </a:spcBef>
              <a:buFontTx/>
              <a:buChar char="•"/>
            </a:pPr>
            <a:endParaRPr lang="en-US" sz="2400" b="0">
              <a:solidFill>
                <a:srgbClr val="000000"/>
              </a:solidFill>
            </a:endParaRPr>
          </a:p>
          <a:p>
            <a:pPr marL="342900" indent="-342900">
              <a:lnSpc>
                <a:spcPct val="85000"/>
              </a:lnSpc>
              <a:spcBef>
                <a:spcPct val="20000"/>
              </a:spcBef>
              <a:buFontTx/>
              <a:buChar char="•"/>
            </a:pPr>
            <a:r>
              <a:rPr lang="en-US" sz="2400" b="0">
                <a:solidFill>
                  <a:srgbClr val="000000"/>
                </a:solidFill>
                <a:cs typeface="Times New Roman" charset="0"/>
              </a:rPr>
              <a:t>Quality of life</a:t>
            </a:r>
            <a:r>
              <a:rPr lang="en-US" sz="2400" b="0">
                <a:solidFill>
                  <a:srgbClr val="000000"/>
                </a:solidFill>
              </a:rPr>
              <a:t> </a:t>
            </a:r>
            <a:endParaRPr lang="en-US" sz="2400" b="0"/>
          </a:p>
          <a:p>
            <a:pPr marL="342900" indent="-342900">
              <a:lnSpc>
                <a:spcPct val="85000"/>
              </a:lnSpc>
              <a:spcBef>
                <a:spcPct val="20000"/>
              </a:spcBef>
              <a:buFontTx/>
              <a:buChar char="•"/>
            </a:pPr>
            <a:endParaRPr lang="en-US" sz="2400" b="0">
              <a:cs typeface="Times New Roman" charset="0"/>
            </a:endParaRPr>
          </a:p>
          <a:p>
            <a:pPr marL="342900" indent="-342900">
              <a:lnSpc>
                <a:spcPct val="85000"/>
              </a:lnSpc>
              <a:spcBef>
                <a:spcPct val="20000"/>
              </a:spcBef>
              <a:buFontTx/>
              <a:buChar char="•"/>
            </a:pPr>
            <a:endParaRPr lang="en-US" sz="2400" b="0"/>
          </a:p>
        </p:txBody>
      </p:sp>
      <p:sp>
        <p:nvSpPr>
          <p:cNvPr id="11269" name="Rectangle 5"/>
          <p:cNvSpPr>
            <a:spLocks noChangeArrowheads="1"/>
          </p:cNvSpPr>
          <p:nvPr/>
        </p:nvSpPr>
        <p:spPr bwMode="auto">
          <a:xfrm>
            <a:off x="838200" y="1600200"/>
            <a:ext cx="7315200" cy="403225"/>
          </a:xfrm>
          <a:prstGeom prst="rect">
            <a:avLst/>
          </a:prstGeom>
          <a:noFill/>
          <a:ln w="9525">
            <a:noFill/>
            <a:miter lim="800000"/>
            <a:headEnd/>
            <a:tailEnd/>
          </a:ln>
          <a:effectLst/>
        </p:spPr>
        <p:txBody>
          <a:bodyPr>
            <a:spAutoFit/>
          </a:bodyPr>
          <a:lstStyle/>
          <a:p>
            <a:pPr algn="ctr">
              <a:lnSpc>
                <a:spcPct val="85000"/>
              </a:lnSpc>
              <a:spcBef>
                <a:spcPct val="20000"/>
              </a:spcBef>
            </a:pPr>
            <a:r>
              <a:rPr lang="en-US" sz="2400">
                <a:solidFill>
                  <a:srgbClr val="A50021"/>
                </a:solidFill>
                <a:effectLst>
                  <a:outerShdw blurRad="38100" dist="38100" dir="2700000" algn="tl">
                    <a:srgbClr val="C0C0C0"/>
                  </a:outerShdw>
                </a:effectLst>
                <a:cs typeface="Times New Roman" charset="0"/>
              </a:rPr>
              <a:t>Five Moral Dimensions of the Information Age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12292" name="Rectangle 4"/>
          <p:cNvSpPr>
            <a:spLocks noChangeArrowheads="1"/>
          </p:cNvSpPr>
          <p:nvPr/>
        </p:nvSpPr>
        <p:spPr bwMode="auto">
          <a:xfrm>
            <a:off x="838200" y="2286000"/>
            <a:ext cx="7772400" cy="3505200"/>
          </a:xfrm>
          <a:prstGeom prst="rect">
            <a:avLst/>
          </a:prstGeom>
          <a:noFill/>
          <a:ln w="12700">
            <a:noFill/>
            <a:miter lim="800000"/>
            <a:headEnd/>
            <a:tailEnd/>
          </a:ln>
          <a:effectLst/>
        </p:spPr>
        <p:txBody>
          <a:bodyPr lIns="90488" tIns="44450" rIns="90488" bIns="44450"/>
          <a:lstStyle/>
          <a:p>
            <a:pPr marL="342900" indent="-342900" algn="just">
              <a:spcBef>
                <a:spcPct val="20000"/>
              </a:spcBef>
              <a:buFontTx/>
              <a:buChar char="•"/>
            </a:pPr>
            <a:r>
              <a:rPr lang="en-US" sz="2400" dirty="0">
                <a:solidFill>
                  <a:srgbClr val="000000"/>
                </a:solidFill>
                <a:latin typeface="Arial" pitchFamily="34" charset="0"/>
                <a:cs typeface="Arial" pitchFamily="34" charset="0"/>
              </a:rPr>
              <a:t>Changes in technology have some obvious positive consequences, but also create some potentially or actual negative consequences. </a:t>
            </a:r>
          </a:p>
          <a:p>
            <a:pPr marL="342900" indent="-342900" algn="just">
              <a:spcBef>
                <a:spcPct val="20000"/>
              </a:spcBef>
              <a:buFontTx/>
              <a:buChar char="•"/>
            </a:pPr>
            <a:endParaRPr lang="en-US" sz="2400" dirty="0">
              <a:solidFill>
                <a:srgbClr val="000000"/>
              </a:solidFill>
              <a:latin typeface="Arial" pitchFamily="34" charset="0"/>
              <a:cs typeface="Arial" pitchFamily="34" charset="0"/>
            </a:endParaRPr>
          </a:p>
          <a:p>
            <a:pPr marL="342900" indent="-342900" algn="just">
              <a:spcBef>
                <a:spcPct val="20000"/>
              </a:spcBef>
              <a:buFontTx/>
              <a:buChar char="•"/>
            </a:pPr>
            <a:r>
              <a:rPr lang="en-US" sz="2400" dirty="0">
                <a:solidFill>
                  <a:srgbClr val="A50021"/>
                </a:solidFill>
                <a:effectLst>
                  <a:outerShdw blurRad="38100" dist="38100" dir="2700000" algn="tl">
                    <a:srgbClr val="C0C0C0"/>
                  </a:outerShdw>
                </a:effectLst>
                <a:latin typeface="Arial" pitchFamily="34" charset="0"/>
                <a:cs typeface="Arial" pitchFamily="34" charset="0"/>
              </a:rPr>
              <a:t>Computing power doubles every 18 months:</a:t>
            </a:r>
            <a:r>
              <a:rPr lang="en-US" sz="2400" dirty="0">
                <a:solidFill>
                  <a:srgbClr val="000000"/>
                </a:solidFill>
                <a:effectLst>
                  <a:outerShdw blurRad="38100" dist="38100" dir="2700000" algn="tl">
                    <a:srgbClr val="C0C0C0"/>
                  </a:outerShdw>
                </a:effectLst>
                <a:latin typeface="Arial" pitchFamily="34" charset="0"/>
                <a:cs typeface="Arial" pitchFamily="34" charset="0"/>
              </a:rPr>
              <a:t> Dependence on computer systems increases, and it becomes more cost effective to process massive amounts of personal information.</a:t>
            </a:r>
            <a:endParaRPr lang="en-US" sz="2400" dirty="0">
              <a:solidFill>
                <a:srgbClr val="000000"/>
              </a:solidFill>
              <a:latin typeface="Arial" pitchFamily="34" charset="0"/>
              <a:cs typeface="Arial" pitchFamily="34" charset="0"/>
            </a:endParaRPr>
          </a:p>
          <a:p>
            <a:pPr marL="342900" indent="-342900" algn="just">
              <a:spcBef>
                <a:spcPct val="20000"/>
              </a:spcBef>
              <a:buFontTx/>
              <a:buChar char="•"/>
            </a:pPr>
            <a:endParaRPr lang="en-US" sz="2400" dirty="0">
              <a:solidFill>
                <a:srgbClr val="000000"/>
              </a:solidFill>
              <a:latin typeface="Arial" pitchFamily="34" charset="0"/>
              <a:cs typeface="Arial" pitchFamily="34" charset="0"/>
            </a:endParaRPr>
          </a:p>
          <a:p>
            <a:pPr marL="342900" indent="-342900" algn="just">
              <a:spcBef>
                <a:spcPct val="20000"/>
              </a:spcBef>
              <a:buFontTx/>
              <a:buChar char="•"/>
            </a:pPr>
            <a:endParaRPr lang="en-US" sz="2400" dirty="0">
              <a:latin typeface="Arial" pitchFamily="34" charset="0"/>
              <a:cs typeface="Arial" pitchFamily="34" charset="0"/>
            </a:endParaRPr>
          </a:p>
        </p:txBody>
      </p:sp>
      <p:sp>
        <p:nvSpPr>
          <p:cNvPr id="12294" name="Rectangle 6"/>
          <p:cNvSpPr>
            <a:spLocks noChangeArrowheads="1"/>
          </p:cNvSpPr>
          <p:nvPr/>
        </p:nvSpPr>
        <p:spPr bwMode="auto">
          <a:xfrm>
            <a:off x="914400" y="1577975"/>
            <a:ext cx="7696200" cy="403225"/>
          </a:xfrm>
          <a:prstGeom prst="rect">
            <a:avLst/>
          </a:prstGeom>
          <a:noFill/>
          <a:ln w="9525">
            <a:noFill/>
            <a:miter lim="800000"/>
            <a:headEnd/>
            <a:tailEnd/>
          </a:ln>
          <a:effectLst/>
        </p:spPr>
        <p:txBody>
          <a:bodyPr>
            <a:spAutoFit/>
          </a:bodyPr>
          <a:lstStyle/>
          <a:p>
            <a:pPr>
              <a:lnSpc>
                <a:spcPct val="85000"/>
              </a:lnSpc>
              <a:spcBef>
                <a:spcPct val="50000"/>
              </a:spcBef>
            </a:pPr>
            <a:r>
              <a:rPr lang="en-US" sz="2400" dirty="0">
                <a:solidFill>
                  <a:srgbClr val="A50021"/>
                </a:solidFill>
                <a:effectLst>
                  <a:outerShdw blurRad="38100" dist="38100" dir="2700000" algn="tl">
                    <a:srgbClr val="C0C0C0"/>
                  </a:outerShdw>
                </a:effectLst>
                <a:cs typeface="Times New Roman" charset="0"/>
              </a:rPr>
              <a:t>Key Technology Trends that Raise Ethical Issues </a:t>
            </a:r>
            <a:endParaRPr lang="en-US" sz="2400" dirty="0">
              <a:solidFill>
                <a:srgbClr val="000000"/>
              </a:solidFill>
              <a:effectLst>
                <a:outerShdw blurRad="38100" dist="38100" dir="2700000" algn="tl">
                  <a:srgbClr val="C0C0C0"/>
                </a:outerShdw>
              </a:effectLst>
              <a:cs typeface="Arial"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1026"/>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46084" name="Rectangle 1028"/>
          <p:cNvSpPr>
            <a:spLocks noChangeArrowheads="1"/>
          </p:cNvSpPr>
          <p:nvPr/>
        </p:nvSpPr>
        <p:spPr bwMode="auto">
          <a:xfrm>
            <a:off x="838200" y="2057400"/>
            <a:ext cx="7772400" cy="4343400"/>
          </a:xfrm>
          <a:prstGeom prst="rect">
            <a:avLst/>
          </a:prstGeom>
          <a:noFill/>
          <a:ln w="12700">
            <a:noFill/>
            <a:miter lim="800000"/>
            <a:headEnd/>
            <a:tailEnd/>
          </a:ln>
          <a:effectLst/>
        </p:spPr>
        <p:txBody>
          <a:bodyPr lIns="90488" tIns="44450" rIns="90488" bIns="44450"/>
          <a:lstStyle/>
          <a:p>
            <a:pPr marL="342900" indent="-342900">
              <a:spcBef>
                <a:spcPct val="20000"/>
              </a:spcBef>
              <a:buFontTx/>
              <a:buChar char="•"/>
            </a:pPr>
            <a:r>
              <a:rPr lang="en-US" sz="2400">
                <a:solidFill>
                  <a:srgbClr val="A50021"/>
                </a:solidFill>
                <a:cs typeface="Times New Roman" charset="0"/>
              </a:rPr>
              <a:t>Rapidly declining data storage costs:</a:t>
            </a:r>
            <a:r>
              <a:rPr lang="en-US" sz="2400">
                <a:solidFill>
                  <a:srgbClr val="000000"/>
                </a:solidFill>
                <a:cs typeface="Times New Roman" charset="0"/>
              </a:rPr>
              <a:t> Lowers the cost of creating huge national databases composed of private information; lowers the cost of storing and using illegal music files</a:t>
            </a:r>
          </a:p>
          <a:p>
            <a:pPr marL="342900" indent="-342900">
              <a:spcBef>
                <a:spcPct val="20000"/>
              </a:spcBef>
              <a:buFontTx/>
              <a:buChar char="•"/>
            </a:pPr>
            <a:endParaRPr lang="en-US" sz="2400">
              <a:solidFill>
                <a:srgbClr val="000000"/>
              </a:solidFill>
              <a:cs typeface="Times New Roman" charset="0"/>
            </a:endParaRPr>
          </a:p>
          <a:p>
            <a:pPr marL="342900" indent="-342900">
              <a:spcBef>
                <a:spcPct val="20000"/>
              </a:spcBef>
              <a:buFontTx/>
              <a:buChar char="•"/>
            </a:pPr>
            <a:r>
              <a:rPr lang="en-US" sz="2400">
                <a:solidFill>
                  <a:srgbClr val="A50021"/>
                </a:solidFill>
                <a:cs typeface="Arial" charset="0"/>
              </a:rPr>
              <a:t>Data-mining advances:</a:t>
            </a:r>
            <a:r>
              <a:rPr lang="en-US" sz="2400">
                <a:solidFill>
                  <a:srgbClr val="000000"/>
                </a:solidFill>
                <a:cs typeface="Arial" charset="0"/>
              </a:rPr>
              <a:t> Increases the ability of firms and governments to track the movement of citizens throughout life</a:t>
            </a:r>
            <a:endParaRPr lang="en-US" sz="2400">
              <a:solidFill>
                <a:srgbClr val="000000"/>
              </a:solidFill>
              <a:cs typeface="Times New Roman" charset="0"/>
            </a:endParaRPr>
          </a:p>
          <a:p>
            <a:pPr marL="342900" indent="-342900">
              <a:spcBef>
                <a:spcPct val="20000"/>
              </a:spcBef>
              <a:buFontTx/>
              <a:buChar char="•"/>
            </a:pPr>
            <a:endParaRPr lang="en-US" sz="2400">
              <a:solidFill>
                <a:srgbClr val="000000"/>
              </a:solidFill>
              <a:cs typeface="Times New Roman" charset="0"/>
            </a:endParaRPr>
          </a:p>
          <a:p>
            <a:pPr marL="342900" indent="-342900">
              <a:spcBef>
                <a:spcPct val="20000"/>
              </a:spcBef>
              <a:buFontTx/>
              <a:buChar char="•"/>
            </a:pPr>
            <a:r>
              <a:rPr lang="en-US" sz="2400">
                <a:solidFill>
                  <a:srgbClr val="A50021"/>
                </a:solidFill>
                <a:cs typeface="Times New Roman" charset="0"/>
              </a:rPr>
              <a:t>Networking advances and the Internet:</a:t>
            </a:r>
            <a:r>
              <a:rPr lang="en-US" sz="2400">
                <a:solidFill>
                  <a:srgbClr val="000000"/>
                </a:solidFill>
                <a:cs typeface="Times New Roman" charset="0"/>
              </a:rPr>
              <a:t> Remotely accessing personal data </a:t>
            </a:r>
            <a:endParaRPr lang="en-US" sz="2400">
              <a:cs typeface="Times New Roman" charset="0"/>
            </a:endParaRPr>
          </a:p>
          <a:p>
            <a:pPr marL="342900" indent="-342900">
              <a:spcBef>
                <a:spcPct val="20000"/>
              </a:spcBef>
              <a:buFontTx/>
              <a:buChar char="•"/>
            </a:pPr>
            <a:endParaRPr lang="en-US" sz="2400"/>
          </a:p>
        </p:txBody>
      </p:sp>
      <p:sp>
        <p:nvSpPr>
          <p:cNvPr id="46086" name="Text Box 1030"/>
          <p:cNvSpPr txBox="1">
            <a:spLocks noChangeArrowheads="1"/>
          </p:cNvSpPr>
          <p:nvPr/>
        </p:nvSpPr>
        <p:spPr bwMode="auto">
          <a:xfrm>
            <a:off x="457200" y="1524000"/>
            <a:ext cx="8686800" cy="457200"/>
          </a:xfrm>
          <a:prstGeom prst="rect">
            <a:avLst/>
          </a:prstGeom>
          <a:noFill/>
          <a:ln w="9525">
            <a:noFill/>
            <a:miter lim="800000"/>
            <a:headEnd/>
            <a:tailEnd/>
          </a:ln>
          <a:effectLst/>
        </p:spPr>
        <p:txBody>
          <a:bodyPr>
            <a:spAutoFit/>
          </a:bodyPr>
          <a:lstStyle/>
          <a:p>
            <a:pPr>
              <a:spcBef>
                <a:spcPct val="50000"/>
              </a:spcBef>
            </a:pPr>
            <a:r>
              <a:rPr lang="en-US" sz="2400">
                <a:solidFill>
                  <a:srgbClr val="A50021"/>
                </a:solidFill>
              </a:rPr>
              <a:t>Key Technology Trends Raise Ethical Issues (Continued)</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200" dirty="0" smtClean="0"/>
              <a:t> </a:t>
            </a:r>
            <a:endParaRPr lang="en-US" sz="3200" dirty="0"/>
          </a:p>
          <a:p>
            <a:pPr algn="ctr" eaLnBrk="0" hangingPunct="0"/>
            <a:r>
              <a:rPr lang="en-US" sz="2400" dirty="0" smtClean="0"/>
              <a:t> Ethical and Social Issues in the IT Company / Technical Org</a:t>
            </a:r>
            <a:endParaRPr lang="en-US" sz="2400" dirty="0"/>
          </a:p>
        </p:txBody>
      </p:sp>
      <p:sp>
        <p:nvSpPr>
          <p:cNvPr id="14341" name="Rectangle 5"/>
          <p:cNvSpPr>
            <a:spLocks noChangeArrowheads="1"/>
          </p:cNvSpPr>
          <p:nvPr/>
        </p:nvSpPr>
        <p:spPr bwMode="auto">
          <a:xfrm>
            <a:off x="0" y="1603375"/>
            <a:ext cx="9144000" cy="457200"/>
          </a:xfrm>
          <a:prstGeom prst="rect">
            <a:avLst/>
          </a:prstGeom>
          <a:noFill/>
          <a:ln w="9525">
            <a:noFill/>
            <a:miter lim="800000"/>
            <a:headEnd/>
            <a:tailEnd/>
          </a:ln>
          <a:effectLst/>
        </p:spPr>
        <p:txBody>
          <a:bodyPr>
            <a:spAutoFit/>
          </a:bodyPr>
          <a:lstStyle/>
          <a:p>
            <a:pPr algn="ctr"/>
            <a:r>
              <a:rPr lang="en-US" sz="2400">
                <a:solidFill>
                  <a:srgbClr val="A50021"/>
                </a:solidFill>
                <a:cs typeface="Times New Roman" charset="0"/>
              </a:rPr>
              <a:t>Non-obvious Relationship Awareness (NORA</a:t>
            </a:r>
            <a:r>
              <a:rPr lang="en-US" sz="2400">
                <a:solidFill>
                  <a:srgbClr val="A50021"/>
                </a:solidFill>
              </a:rPr>
              <a:t>)</a:t>
            </a:r>
          </a:p>
        </p:txBody>
      </p:sp>
      <p:grpSp>
        <p:nvGrpSpPr>
          <p:cNvPr id="14343" name="Group 7"/>
          <p:cNvGrpSpPr>
            <a:grpSpLocks/>
          </p:cNvGrpSpPr>
          <p:nvPr/>
        </p:nvGrpSpPr>
        <p:grpSpPr bwMode="auto">
          <a:xfrm>
            <a:off x="2057400" y="2019300"/>
            <a:ext cx="4733925" cy="4762500"/>
            <a:chOff x="1296" y="1272"/>
            <a:chExt cx="2982" cy="3000"/>
          </a:xfrm>
        </p:grpSpPr>
        <p:sp>
          <p:nvSpPr>
            <p:cNvPr id="14340" name="Rectangle 4"/>
            <p:cNvSpPr>
              <a:spLocks noChangeArrowheads="1"/>
            </p:cNvSpPr>
            <p:nvPr/>
          </p:nvSpPr>
          <p:spPr bwMode="auto">
            <a:xfrm>
              <a:off x="2448" y="4041"/>
              <a:ext cx="804" cy="231"/>
            </a:xfrm>
            <a:prstGeom prst="rect">
              <a:avLst/>
            </a:prstGeom>
            <a:noFill/>
            <a:ln w="9525">
              <a:noFill/>
              <a:miter lim="800000"/>
              <a:headEnd/>
              <a:tailEnd/>
            </a:ln>
            <a:effectLst/>
          </p:spPr>
          <p:txBody>
            <a:bodyPr wrap="none">
              <a:spAutoFit/>
            </a:bodyPr>
            <a:lstStyle/>
            <a:p>
              <a:r>
                <a:rPr lang="en-US" sz="1800"/>
                <a:t>Figure 5-2</a:t>
              </a:r>
            </a:p>
          </p:txBody>
        </p:sp>
        <p:pic>
          <p:nvPicPr>
            <p:cNvPr id="14342" name="Picture 6" descr="fg05_02"/>
            <p:cNvPicPr>
              <a:picLocks noChangeAspect="1" noChangeArrowheads="1"/>
            </p:cNvPicPr>
            <p:nvPr/>
          </p:nvPicPr>
          <p:blipFill>
            <a:blip r:embed="rId2"/>
            <a:srcRect/>
            <a:stretch>
              <a:fillRect/>
            </a:stretch>
          </p:blipFill>
          <p:spPr bwMode="auto">
            <a:xfrm>
              <a:off x="1296" y="1272"/>
              <a:ext cx="2982" cy="2800"/>
            </a:xfrm>
            <a:prstGeom prst="rect">
              <a:avLst/>
            </a:prstGeom>
            <a:noFill/>
          </p:spPr>
        </p:pic>
      </p:gr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19459" name="Text Box 3"/>
          <p:cNvSpPr txBox="1">
            <a:spLocks noChangeArrowheads="1"/>
          </p:cNvSpPr>
          <p:nvPr/>
        </p:nvSpPr>
        <p:spPr bwMode="auto">
          <a:xfrm>
            <a:off x="914400" y="1219200"/>
            <a:ext cx="7391400" cy="227755"/>
          </a:xfrm>
          <a:prstGeom prst="rect">
            <a:avLst/>
          </a:prstGeom>
          <a:noFill/>
          <a:ln w="12700">
            <a:noFill/>
            <a:miter lim="800000"/>
            <a:headEnd/>
            <a:tailEnd/>
          </a:ln>
          <a:effectLst/>
        </p:spPr>
        <p:txBody>
          <a:bodyPr wrap="square">
            <a:spAutoFit/>
          </a:bodyPr>
          <a:lstStyle/>
          <a:p>
            <a:pPr algn="ctr" eaLnBrk="0" hangingPunct="0">
              <a:lnSpc>
                <a:spcPct val="55000"/>
              </a:lnSpc>
              <a:spcBef>
                <a:spcPct val="50000"/>
              </a:spcBef>
            </a:pPr>
            <a:r>
              <a:rPr lang="en-US">
                <a:cs typeface="Times New Roman" charset="0"/>
              </a:rPr>
              <a:t>ETHICS IN AN INFORMATION SOCIETY </a:t>
            </a:r>
          </a:p>
        </p:txBody>
      </p:sp>
      <p:sp>
        <p:nvSpPr>
          <p:cNvPr id="19460" name="Rectangle 4"/>
          <p:cNvSpPr>
            <a:spLocks noChangeArrowheads="1"/>
          </p:cNvSpPr>
          <p:nvPr/>
        </p:nvSpPr>
        <p:spPr bwMode="auto">
          <a:xfrm>
            <a:off x="838200" y="2133600"/>
            <a:ext cx="7772400" cy="3352800"/>
          </a:xfrm>
          <a:prstGeom prst="rect">
            <a:avLst/>
          </a:prstGeom>
          <a:noFill/>
          <a:ln w="12700">
            <a:noFill/>
            <a:miter lim="800000"/>
            <a:headEnd/>
            <a:tailEnd/>
          </a:ln>
          <a:effectLst/>
        </p:spPr>
        <p:txBody>
          <a:bodyPr lIns="90488" tIns="44450" rIns="90488" bIns="44450"/>
          <a:lstStyle/>
          <a:p>
            <a:pPr marL="342900" indent="-342900">
              <a:lnSpc>
                <a:spcPct val="95000"/>
              </a:lnSpc>
              <a:spcBef>
                <a:spcPct val="20000"/>
              </a:spcBef>
              <a:buFontTx/>
              <a:buChar char="•"/>
            </a:pPr>
            <a:r>
              <a:rPr lang="en-US" sz="2400">
                <a:solidFill>
                  <a:srgbClr val="000000"/>
                </a:solidFill>
                <a:cs typeface="Arial" charset="0"/>
              </a:rPr>
              <a:t>Using systems to increase efficiency, and causing layoffs and personal hardships</a:t>
            </a:r>
          </a:p>
          <a:p>
            <a:pPr marL="342900" indent="-342900">
              <a:lnSpc>
                <a:spcPct val="95000"/>
              </a:lnSpc>
              <a:spcBef>
                <a:spcPct val="20000"/>
              </a:spcBef>
              <a:buFontTx/>
              <a:buChar char="•"/>
            </a:pPr>
            <a:endParaRPr lang="en-US" sz="2400">
              <a:solidFill>
                <a:srgbClr val="000000"/>
              </a:solidFill>
              <a:cs typeface="Arial" charset="0"/>
            </a:endParaRPr>
          </a:p>
          <a:p>
            <a:pPr marL="342900" indent="-342900">
              <a:lnSpc>
                <a:spcPct val="95000"/>
              </a:lnSpc>
              <a:spcBef>
                <a:spcPct val="20000"/>
              </a:spcBef>
              <a:buFontTx/>
              <a:buChar char="•"/>
            </a:pPr>
            <a:r>
              <a:rPr lang="en-US" sz="2400">
                <a:solidFill>
                  <a:srgbClr val="000000"/>
                </a:solidFill>
                <a:cs typeface="Arial" charset="0"/>
              </a:rPr>
              <a:t>Using systems to monitor employee e-mail to protect valuable assets, but decreasing employee privacy </a:t>
            </a:r>
          </a:p>
          <a:p>
            <a:pPr marL="342900" indent="-342900">
              <a:lnSpc>
                <a:spcPct val="95000"/>
              </a:lnSpc>
              <a:spcBef>
                <a:spcPct val="20000"/>
              </a:spcBef>
              <a:buFontTx/>
              <a:buChar char="•"/>
            </a:pPr>
            <a:endParaRPr lang="en-US" sz="2400">
              <a:solidFill>
                <a:srgbClr val="000000"/>
              </a:solidFill>
              <a:cs typeface="Arial" charset="0"/>
            </a:endParaRPr>
          </a:p>
          <a:p>
            <a:pPr marL="342900" indent="-342900">
              <a:lnSpc>
                <a:spcPct val="95000"/>
              </a:lnSpc>
              <a:spcBef>
                <a:spcPct val="20000"/>
              </a:spcBef>
              <a:buFontTx/>
              <a:buChar char="•"/>
            </a:pPr>
            <a:r>
              <a:rPr lang="en-US" sz="2400">
                <a:solidFill>
                  <a:srgbClr val="000000"/>
                </a:solidFill>
                <a:cs typeface="Arial" charset="0"/>
              </a:rPr>
              <a:t>Monitoring employee use of the Internet at work, decreasing employee privacy</a:t>
            </a:r>
          </a:p>
          <a:p>
            <a:pPr marL="342900" indent="-342900">
              <a:lnSpc>
                <a:spcPct val="95000"/>
              </a:lnSpc>
              <a:spcBef>
                <a:spcPct val="20000"/>
              </a:spcBef>
            </a:pPr>
            <a:r>
              <a:rPr lang="en-US" sz="2400">
                <a:solidFill>
                  <a:srgbClr val="000000"/>
                </a:solidFill>
                <a:effectLst>
                  <a:outerShdw blurRad="38100" dist="38100" dir="2700000" algn="tl">
                    <a:srgbClr val="C0C0C0"/>
                  </a:outerShdw>
                </a:effectLst>
                <a:cs typeface="Arial" charset="0"/>
              </a:rPr>
              <a:t> </a:t>
            </a:r>
            <a:endParaRPr lang="en-US" sz="2400">
              <a:solidFill>
                <a:srgbClr val="000000"/>
              </a:solidFill>
              <a:cs typeface="Times New Roman" charset="0"/>
            </a:endParaRPr>
          </a:p>
          <a:p>
            <a:pPr marL="342900" indent="-342900">
              <a:lnSpc>
                <a:spcPct val="95000"/>
              </a:lnSpc>
              <a:spcBef>
                <a:spcPct val="20000"/>
              </a:spcBef>
              <a:buFontTx/>
              <a:buChar char="•"/>
            </a:pPr>
            <a:endParaRPr lang="en-US" sz="2400">
              <a:cs typeface="Times New Roman" charset="0"/>
            </a:endParaRPr>
          </a:p>
          <a:p>
            <a:pPr marL="342900" indent="-342900">
              <a:lnSpc>
                <a:spcPct val="95000"/>
              </a:lnSpc>
              <a:spcBef>
                <a:spcPct val="20000"/>
              </a:spcBef>
              <a:buFontTx/>
              <a:buChar char="•"/>
            </a:pPr>
            <a:endParaRPr lang="en-US" sz="2400"/>
          </a:p>
        </p:txBody>
      </p:sp>
      <p:sp>
        <p:nvSpPr>
          <p:cNvPr id="19461" name="Rectangle 5"/>
          <p:cNvSpPr>
            <a:spLocks noChangeArrowheads="1"/>
          </p:cNvSpPr>
          <p:nvPr/>
        </p:nvSpPr>
        <p:spPr bwMode="auto">
          <a:xfrm>
            <a:off x="1695450" y="1612900"/>
            <a:ext cx="5753100" cy="384175"/>
          </a:xfrm>
          <a:prstGeom prst="rect">
            <a:avLst/>
          </a:prstGeom>
          <a:noFill/>
          <a:ln w="9525">
            <a:noFill/>
            <a:miter lim="800000"/>
            <a:headEnd/>
            <a:tailEnd/>
          </a:ln>
          <a:effectLst/>
        </p:spPr>
        <p:txBody>
          <a:bodyPr wrap="none">
            <a:spAutoFit/>
          </a:bodyPr>
          <a:lstStyle/>
          <a:p>
            <a:pPr>
              <a:lnSpc>
                <a:spcPct val="80000"/>
              </a:lnSpc>
              <a:spcBef>
                <a:spcPct val="20000"/>
              </a:spcBef>
            </a:pPr>
            <a:r>
              <a:rPr lang="en-US" sz="2400">
                <a:solidFill>
                  <a:srgbClr val="A50021"/>
                </a:solidFill>
                <a:effectLst>
                  <a:outerShdw blurRad="38100" dist="38100" dir="2700000" algn="tl">
                    <a:srgbClr val="C0C0C0"/>
                  </a:outerShdw>
                </a:effectLst>
                <a:cs typeface="Times New Roman" charset="0"/>
              </a:rPr>
              <a:t>Some Real-World IT Ethical Dilemmas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49156" name="Rectangle 4"/>
          <p:cNvSpPr>
            <a:spLocks noChangeArrowheads="1"/>
          </p:cNvSpPr>
          <p:nvPr/>
        </p:nvSpPr>
        <p:spPr bwMode="auto">
          <a:xfrm>
            <a:off x="838200" y="2286000"/>
            <a:ext cx="7772400" cy="1905000"/>
          </a:xfrm>
          <a:prstGeom prst="rect">
            <a:avLst/>
          </a:prstGeom>
          <a:noFill/>
          <a:ln w="12700">
            <a:noFill/>
            <a:miter lim="800000"/>
            <a:headEnd/>
            <a:tailEnd/>
          </a:ln>
          <a:effectLst/>
        </p:spPr>
        <p:txBody>
          <a:bodyPr lIns="90488" tIns="44450" rIns="90488" bIns="44450"/>
          <a:lstStyle/>
          <a:p>
            <a:pPr marL="342900" indent="-342900">
              <a:spcBef>
                <a:spcPct val="20000"/>
              </a:spcBef>
              <a:buFontTx/>
              <a:buChar char="•"/>
            </a:pPr>
            <a:r>
              <a:rPr lang="en-US" sz="2400">
                <a:solidFill>
                  <a:srgbClr val="000000"/>
                </a:solidFill>
                <a:cs typeface="Times New Roman" charset="0"/>
              </a:rPr>
              <a:t>Using huge databases to aggregate consumer information, reducing the costs of granting credit, but increasing the chance of losing personal data to criminals, terrorists, or others</a:t>
            </a:r>
            <a:endParaRPr lang="en-US" sz="2400">
              <a:solidFill>
                <a:srgbClr val="000000"/>
              </a:solidFill>
              <a:cs typeface="Arial" charset="0"/>
            </a:endParaRPr>
          </a:p>
          <a:p>
            <a:pPr marL="342900" indent="-342900">
              <a:lnSpc>
                <a:spcPct val="80000"/>
              </a:lnSpc>
              <a:spcBef>
                <a:spcPct val="20000"/>
              </a:spcBef>
              <a:buFontTx/>
              <a:buChar char="•"/>
            </a:pPr>
            <a:endParaRPr lang="en-US" sz="2400">
              <a:cs typeface="Times New Roman" charset="0"/>
            </a:endParaRPr>
          </a:p>
          <a:p>
            <a:pPr marL="342900" indent="-342900">
              <a:lnSpc>
                <a:spcPct val="80000"/>
              </a:lnSpc>
              <a:spcBef>
                <a:spcPct val="20000"/>
              </a:spcBef>
              <a:buFontTx/>
              <a:buChar char="•"/>
            </a:pPr>
            <a:endParaRPr lang="en-US" sz="2400"/>
          </a:p>
        </p:txBody>
      </p:sp>
      <p:sp>
        <p:nvSpPr>
          <p:cNvPr id="49158" name="Rectangle 6"/>
          <p:cNvSpPr>
            <a:spLocks noChangeArrowheads="1"/>
          </p:cNvSpPr>
          <p:nvPr/>
        </p:nvSpPr>
        <p:spPr bwMode="auto">
          <a:xfrm>
            <a:off x="685800" y="4200525"/>
            <a:ext cx="8153400" cy="822325"/>
          </a:xfrm>
          <a:prstGeom prst="rect">
            <a:avLst/>
          </a:prstGeom>
          <a:noFill/>
          <a:ln w="9525">
            <a:noFill/>
            <a:miter lim="800000"/>
            <a:headEnd/>
            <a:tailEnd/>
          </a:ln>
          <a:effectLst/>
        </p:spPr>
        <p:txBody>
          <a:bodyPr>
            <a:spAutoFit/>
          </a:bodyPr>
          <a:lstStyle/>
          <a:p>
            <a:pPr>
              <a:spcBef>
                <a:spcPct val="20000"/>
              </a:spcBef>
            </a:pPr>
            <a:r>
              <a:rPr lang="en-US" sz="2400">
                <a:solidFill>
                  <a:srgbClr val="000000"/>
                </a:solidFill>
                <a:cs typeface="Times New Roman" charset="0"/>
              </a:rPr>
              <a:t>What ethical principles can we use to analyze these situations?</a:t>
            </a:r>
            <a:r>
              <a:rPr lang="en-US" sz="2400">
                <a:solidFill>
                  <a:srgbClr val="000000"/>
                </a:solidFill>
                <a:cs typeface="Arial" charset="0"/>
              </a:rPr>
              <a:t> </a:t>
            </a:r>
          </a:p>
        </p:txBody>
      </p:sp>
      <p:sp>
        <p:nvSpPr>
          <p:cNvPr id="49159" name="Text Box 7"/>
          <p:cNvSpPr txBox="1">
            <a:spLocks noChangeArrowheads="1"/>
          </p:cNvSpPr>
          <p:nvPr/>
        </p:nvSpPr>
        <p:spPr bwMode="auto">
          <a:xfrm>
            <a:off x="838200" y="1600200"/>
            <a:ext cx="7848600" cy="457200"/>
          </a:xfrm>
          <a:prstGeom prst="rect">
            <a:avLst/>
          </a:prstGeom>
          <a:noFill/>
          <a:ln w="9525">
            <a:noFill/>
            <a:miter lim="800000"/>
            <a:headEnd/>
            <a:tailEnd/>
          </a:ln>
          <a:effectLst/>
        </p:spPr>
        <p:txBody>
          <a:bodyPr>
            <a:spAutoFit/>
          </a:bodyPr>
          <a:lstStyle/>
          <a:p>
            <a:pPr>
              <a:spcBef>
                <a:spcPct val="50000"/>
              </a:spcBef>
            </a:pPr>
            <a:r>
              <a:rPr lang="en-US" sz="2400">
                <a:solidFill>
                  <a:srgbClr val="A50021"/>
                </a:solidFill>
              </a:rPr>
              <a:t>Some Real-World IT Ethical Dilemmas (Continued)</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20483" name="Text Box 3"/>
          <p:cNvSpPr txBox="1">
            <a:spLocks noChangeArrowheads="1"/>
          </p:cNvSpPr>
          <p:nvPr/>
        </p:nvSpPr>
        <p:spPr bwMode="auto">
          <a:xfrm>
            <a:off x="990600" y="1219200"/>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20484" name="Rectangle 4"/>
          <p:cNvSpPr>
            <a:spLocks noChangeArrowheads="1"/>
          </p:cNvSpPr>
          <p:nvPr/>
        </p:nvSpPr>
        <p:spPr bwMode="auto">
          <a:xfrm>
            <a:off x="838200" y="2590800"/>
            <a:ext cx="7772400" cy="3276600"/>
          </a:xfrm>
          <a:prstGeom prst="rect">
            <a:avLst/>
          </a:prstGeom>
          <a:noFill/>
          <a:ln w="12700">
            <a:noFill/>
            <a:miter lim="800000"/>
            <a:headEnd/>
            <a:tailEnd/>
          </a:ln>
          <a:effectLst/>
        </p:spPr>
        <p:txBody>
          <a:bodyPr lIns="90488" tIns="44450" rIns="90488" bIns="44450"/>
          <a:lstStyle/>
          <a:p>
            <a:pPr marL="342900" indent="-342900">
              <a:spcBef>
                <a:spcPct val="20000"/>
              </a:spcBef>
              <a:buFontTx/>
              <a:buChar char="•"/>
            </a:pPr>
            <a:r>
              <a:rPr lang="en-US" sz="2400">
                <a:solidFill>
                  <a:srgbClr val="A50021"/>
                </a:solidFill>
                <a:cs typeface="Arial" charset="0"/>
              </a:rPr>
              <a:t>Privacy:</a:t>
            </a:r>
            <a:r>
              <a:rPr lang="en-US" sz="2400">
                <a:solidFill>
                  <a:srgbClr val="000000"/>
                </a:solidFill>
                <a:cs typeface="Arial" charset="0"/>
              </a:rPr>
              <a:t> Claim of individuals to be left alone, free from surveillance or interference from other individuals, organizations, or the state. </a:t>
            </a:r>
            <a:r>
              <a:rPr lang="en-US" sz="2400">
                <a:solidFill>
                  <a:srgbClr val="000000"/>
                </a:solidFill>
                <a:cs typeface="Times New Roman" charset="0"/>
              </a:rPr>
              <a:t>The claim to be able to control information about yourself</a:t>
            </a:r>
            <a:endParaRPr lang="en-US" sz="2400">
              <a:solidFill>
                <a:srgbClr val="000000"/>
              </a:solidFill>
              <a:cs typeface="Arial" charset="0"/>
            </a:endParaRPr>
          </a:p>
          <a:p>
            <a:pPr marL="342900" indent="-342900">
              <a:spcBef>
                <a:spcPct val="20000"/>
              </a:spcBef>
              <a:buFontTx/>
              <a:buChar char="•"/>
            </a:pPr>
            <a:endParaRPr lang="en-US" sz="2400">
              <a:solidFill>
                <a:srgbClr val="000000"/>
              </a:solidFill>
              <a:cs typeface="Times New Roman" charset="0"/>
            </a:endParaRPr>
          </a:p>
          <a:p>
            <a:pPr marL="342900" indent="-342900">
              <a:spcBef>
                <a:spcPct val="20000"/>
              </a:spcBef>
              <a:buFontTx/>
              <a:buChar char="•"/>
            </a:pPr>
            <a:r>
              <a:rPr lang="en-US" sz="2400">
                <a:solidFill>
                  <a:srgbClr val="A50021"/>
                </a:solidFill>
                <a:cs typeface="Times New Roman" charset="0"/>
              </a:rPr>
              <a:t>Fair information practices:</a:t>
            </a:r>
            <a:r>
              <a:rPr lang="en-US" sz="2400">
                <a:solidFill>
                  <a:srgbClr val="000000"/>
                </a:solidFill>
                <a:cs typeface="Times New Roman" charset="0"/>
              </a:rPr>
              <a:t> Set of principles governing the collection and use of information on the basis of U.S. and European privacy laws</a:t>
            </a:r>
            <a:r>
              <a:rPr lang="en-US" sz="2400">
                <a:solidFill>
                  <a:srgbClr val="000000"/>
                </a:solidFill>
                <a:cs typeface="Arial" charset="0"/>
              </a:rPr>
              <a:t>  </a:t>
            </a:r>
            <a:endParaRPr lang="en-US" sz="2400">
              <a:solidFill>
                <a:srgbClr val="000000"/>
              </a:solidFill>
              <a:cs typeface="Times New Roman" charset="0"/>
            </a:endParaRPr>
          </a:p>
          <a:p>
            <a:pPr marL="342900" indent="-342900">
              <a:spcBef>
                <a:spcPct val="20000"/>
              </a:spcBef>
              <a:buFontTx/>
              <a:buChar char="•"/>
            </a:pPr>
            <a:endParaRPr lang="en-US" sz="2400">
              <a:cs typeface="Times New Roman" charset="0"/>
            </a:endParaRPr>
          </a:p>
          <a:p>
            <a:pPr marL="342900" indent="-342900">
              <a:spcBef>
                <a:spcPct val="20000"/>
              </a:spcBef>
              <a:buFontTx/>
              <a:buChar char="•"/>
            </a:pPr>
            <a:endParaRPr lang="en-US" sz="2400"/>
          </a:p>
        </p:txBody>
      </p:sp>
      <p:sp>
        <p:nvSpPr>
          <p:cNvPr id="20485" name="Rectangle 5"/>
          <p:cNvSpPr>
            <a:spLocks noChangeArrowheads="1"/>
          </p:cNvSpPr>
          <p:nvPr/>
        </p:nvSpPr>
        <p:spPr bwMode="auto">
          <a:xfrm>
            <a:off x="0" y="1612900"/>
            <a:ext cx="9144000" cy="420688"/>
          </a:xfrm>
          <a:prstGeom prst="rect">
            <a:avLst/>
          </a:prstGeom>
          <a:noFill/>
          <a:ln w="9525">
            <a:noFill/>
            <a:miter lim="800000"/>
            <a:headEnd/>
            <a:tailEnd/>
          </a:ln>
          <a:effectLst/>
        </p:spPr>
        <p:txBody>
          <a:bodyPr>
            <a:spAutoFit/>
          </a:bodyPr>
          <a:lstStyle/>
          <a:p>
            <a:pPr algn="ctr">
              <a:lnSpc>
                <a:spcPct val="90000"/>
              </a:lnSpc>
              <a:spcBef>
                <a:spcPct val="20000"/>
              </a:spcBef>
            </a:pPr>
            <a:r>
              <a:rPr lang="en-US" sz="2400">
                <a:solidFill>
                  <a:srgbClr val="A50021"/>
                </a:solidFill>
                <a:effectLst>
                  <a:outerShdw blurRad="38100" dist="38100" dir="2700000" algn="tl">
                    <a:srgbClr val="C0C0C0"/>
                  </a:outerShdw>
                </a:effectLst>
                <a:cs typeface="Times New Roman" charset="0"/>
              </a:rPr>
              <a:t>Information Rights: Privacy and Freedom in the Internet Age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21508" name="Rectangle 4"/>
          <p:cNvSpPr>
            <a:spLocks noChangeArrowheads="1"/>
          </p:cNvSpPr>
          <p:nvPr/>
        </p:nvSpPr>
        <p:spPr bwMode="auto">
          <a:xfrm>
            <a:off x="304800" y="2209800"/>
            <a:ext cx="8610600" cy="4191000"/>
          </a:xfrm>
          <a:prstGeom prst="rect">
            <a:avLst/>
          </a:prstGeom>
          <a:noFill/>
          <a:ln w="12700">
            <a:noFill/>
            <a:miter lim="800000"/>
            <a:headEnd/>
            <a:tailEnd/>
          </a:ln>
          <a:effectLst/>
        </p:spPr>
        <p:txBody>
          <a:bodyPr lIns="90488" tIns="44450" rIns="90488" bIns="44450"/>
          <a:lstStyle/>
          <a:p>
            <a:pPr marL="342900" indent="-342900">
              <a:lnSpc>
                <a:spcPct val="85000"/>
              </a:lnSpc>
              <a:spcBef>
                <a:spcPct val="10000"/>
              </a:spcBef>
            </a:pPr>
            <a:r>
              <a:rPr lang="en-US" sz="2400">
                <a:cs typeface="Times New Roman" charset="0"/>
              </a:rPr>
              <a:t>General federal privacy laws:</a:t>
            </a:r>
            <a:r>
              <a:rPr lang="en-US" sz="2400">
                <a:solidFill>
                  <a:srgbClr val="000000"/>
                </a:solidFill>
                <a:cs typeface="Arial" charset="0"/>
              </a:rPr>
              <a:t> </a:t>
            </a:r>
          </a:p>
          <a:p>
            <a:pPr marL="342900" indent="-342900">
              <a:lnSpc>
                <a:spcPct val="85000"/>
              </a:lnSpc>
              <a:spcBef>
                <a:spcPct val="10000"/>
              </a:spcBef>
              <a:buFontTx/>
              <a:buChar char="•"/>
            </a:pPr>
            <a:endParaRPr lang="en-US" sz="2000">
              <a:solidFill>
                <a:srgbClr val="000000"/>
              </a:solidFill>
              <a:cs typeface="Arial" charset="0"/>
            </a:endParaRPr>
          </a:p>
          <a:p>
            <a:pPr marL="342900" indent="-342900">
              <a:lnSpc>
                <a:spcPct val="85000"/>
              </a:lnSpc>
              <a:spcBef>
                <a:spcPct val="10000"/>
              </a:spcBef>
              <a:buFontTx/>
              <a:buChar char="•"/>
            </a:pPr>
            <a:r>
              <a:rPr lang="en-US" sz="2400">
                <a:solidFill>
                  <a:srgbClr val="000000"/>
                </a:solidFill>
                <a:cs typeface="Arial" charset="0"/>
              </a:rPr>
              <a:t>Freedom of Information Act, 1966 Privacy Act of 1974</a:t>
            </a:r>
          </a:p>
          <a:p>
            <a:pPr marL="342900" indent="-342900">
              <a:lnSpc>
                <a:spcPct val="85000"/>
              </a:lnSpc>
              <a:spcBef>
                <a:spcPct val="10000"/>
              </a:spcBef>
              <a:buFontTx/>
              <a:buChar char="•"/>
            </a:pPr>
            <a:endParaRPr lang="en-US" sz="2000">
              <a:solidFill>
                <a:srgbClr val="000000"/>
              </a:solidFill>
              <a:cs typeface="Arial" charset="0"/>
            </a:endParaRPr>
          </a:p>
          <a:p>
            <a:pPr marL="342900" indent="-342900">
              <a:lnSpc>
                <a:spcPct val="85000"/>
              </a:lnSpc>
              <a:spcBef>
                <a:spcPct val="10000"/>
              </a:spcBef>
              <a:buFontTx/>
              <a:buChar char="•"/>
            </a:pPr>
            <a:r>
              <a:rPr lang="en-US" sz="2400">
                <a:solidFill>
                  <a:srgbClr val="000000"/>
                </a:solidFill>
                <a:cs typeface="Arial" charset="0"/>
              </a:rPr>
              <a:t>Electronic Communications Privacy Act of 1986</a:t>
            </a:r>
          </a:p>
          <a:p>
            <a:pPr marL="342900" indent="-342900">
              <a:lnSpc>
                <a:spcPct val="85000"/>
              </a:lnSpc>
              <a:spcBef>
                <a:spcPct val="10000"/>
              </a:spcBef>
              <a:buFontTx/>
              <a:buChar char="•"/>
            </a:pPr>
            <a:endParaRPr lang="en-US" sz="2000">
              <a:solidFill>
                <a:srgbClr val="000000"/>
              </a:solidFill>
              <a:cs typeface="Arial" charset="0"/>
            </a:endParaRPr>
          </a:p>
          <a:p>
            <a:pPr marL="342900" indent="-342900">
              <a:lnSpc>
                <a:spcPct val="85000"/>
              </a:lnSpc>
              <a:spcBef>
                <a:spcPct val="10000"/>
              </a:spcBef>
              <a:buFontTx/>
              <a:buChar char="•"/>
            </a:pPr>
            <a:r>
              <a:rPr lang="en-US" sz="2400">
                <a:solidFill>
                  <a:srgbClr val="000000"/>
                </a:solidFill>
                <a:cs typeface="Arial" charset="0"/>
              </a:rPr>
              <a:t>Computer Matching and Privacy Protection Act of 1988</a:t>
            </a:r>
          </a:p>
          <a:p>
            <a:pPr marL="342900" indent="-342900">
              <a:lnSpc>
                <a:spcPct val="80000"/>
              </a:lnSpc>
              <a:spcBef>
                <a:spcPct val="10000"/>
              </a:spcBef>
              <a:buFontTx/>
              <a:buChar char="•"/>
            </a:pPr>
            <a:endParaRPr lang="en-US" sz="2000">
              <a:solidFill>
                <a:srgbClr val="000000"/>
              </a:solidFill>
              <a:cs typeface="Arial" charset="0"/>
            </a:endParaRPr>
          </a:p>
          <a:p>
            <a:pPr marL="342900" indent="-342900">
              <a:lnSpc>
                <a:spcPct val="85000"/>
              </a:lnSpc>
              <a:spcBef>
                <a:spcPct val="10000"/>
              </a:spcBef>
              <a:buFontTx/>
              <a:buChar char="•"/>
            </a:pPr>
            <a:r>
              <a:rPr lang="en-US" sz="2400">
                <a:solidFill>
                  <a:srgbClr val="000000"/>
                </a:solidFill>
                <a:cs typeface="Arial" charset="0"/>
              </a:rPr>
              <a:t>Computer Security Act of 1987</a:t>
            </a:r>
          </a:p>
          <a:p>
            <a:pPr marL="342900" indent="-342900">
              <a:lnSpc>
                <a:spcPct val="85000"/>
              </a:lnSpc>
              <a:spcBef>
                <a:spcPct val="10000"/>
              </a:spcBef>
              <a:buFontTx/>
              <a:buChar char="•"/>
            </a:pPr>
            <a:endParaRPr lang="en-US" sz="2000">
              <a:solidFill>
                <a:srgbClr val="000000"/>
              </a:solidFill>
              <a:cs typeface="Arial" charset="0"/>
            </a:endParaRPr>
          </a:p>
          <a:p>
            <a:pPr marL="342900" indent="-342900">
              <a:lnSpc>
                <a:spcPct val="85000"/>
              </a:lnSpc>
              <a:spcBef>
                <a:spcPct val="10000"/>
              </a:spcBef>
              <a:buFontTx/>
              <a:buChar char="•"/>
            </a:pPr>
            <a:r>
              <a:rPr lang="en-US" sz="2400">
                <a:solidFill>
                  <a:srgbClr val="000000"/>
                </a:solidFill>
                <a:cs typeface="Times New Roman" charset="0"/>
              </a:rPr>
              <a:t>Federal Managers Financial Integrity Act of 1982</a:t>
            </a:r>
            <a:r>
              <a:rPr lang="en-US" sz="2400">
                <a:solidFill>
                  <a:srgbClr val="000000"/>
                </a:solidFill>
                <a:cs typeface="Arial" charset="0"/>
              </a:rPr>
              <a:t>  </a:t>
            </a:r>
            <a:endParaRPr lang="en-US" sz="2400">
              <a:solidFill>
                <a:srgbClr val="000000"/>
              </a:solidFill>
              <a:cs typeface="Times New Roman" charset="0"/>
            </a:endParaRPr>
          </a:p>
          <a:p>
            <a:pPr marL="342900" indent="-342900">
              <a:lnSpc>
                <a:spcPct val="85000"/>
              </a:lnSpc>
              <a:spcBef>
                <a:spcPct val="10000"/>
              </a:spcBef>
              <a:buFontTx/>
              <a:buChar char="•"/>
            </a:pPr>
            <a:endParaRPr lang="en-US" sz="2400">
              <a:cs typeface="Times New Roman" charset="0"/>
            </a:endParaRPr>
          </a:p>
          <a:p>
            <a:pPr marL="342900" indent="-342900">
              <a:lnSpc>
                <a:spcPct val="85000"/>
              </a:lnSpc>
              <a:spcBef>
                <a:spcPct val="10000"/>
              </a:spcBef>
              <a:buFontTx/>
              <a:buChar char="•"/>
            </a:pPr>
            <a:endParaRPr lang="en-US" sz="2400"/>
          </a:p>
        </p:txBody>
      </p:sp>
      <p:sp>
        <p:nvSpPr>
          <p:cNvPr id="21509" name="Rectangle 5"/>
          <p:cNvSpPr>
            <a:spLocks noChangeArrowheads="1"/>
          </p:cNvSpPr>
          <p:nvPr/>
        </p:nvSpPr>
        <p:spPr bwMode="auto">
          <a:xfrm>
            <a:off x="2516188" y="1600200"/>
            <a:ext cx="3960812" cy="457200"/>
          </a:xfrm>
          <a:prstGeom prst="rect">
            <a:avLst/>
          </a:prstGeom>
          <a:noFill/>
          <a:ln w="9525">
            <a:noFill/>
            <a:miter lim="800000"/>
            <a:headEnd/>
            <a:tailEnd/>
          </a:ln>
          <a:effectLst/>
        </p:spPr>
        <p:txBody>
          <a:bodyPr wrap="none">
            <a:spAutoFit/>
          </a:bodyPr>
          <a:lstStyle/>
          <a:p>
            <a:r>
              <a:rPr lang="en-US" sz="2400">
                <a:solidFill>
                  <a:srgbClr val="A50021"/>
                </a:solidFill>
                <a:effectLst>
                  <a:outerShdw blurRad="38100" dist="38100" dir="2700000" algn="tl">
                    <a:srgbClr val="C0C0C0"/>
                  </a:outerShdw>
                </a:effectLst>
                <a:cs typeface="Times New Roman" charset="0"/>
              </a:rPr>
              <a:t>U.S. Federal Privacy Laws</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Rectangle 2"/>
          <p:cNvSpPr>
            <a:spLocks noGrp="1" noChangeArrowheads="1"/>
          </p:cNvSpPr>
          <p:nvPr>
            <p:ph type="body" idx="1"/>
          </p:nvPr>
        </p:nvSpPr>
        <p:spPr bwMode="auto">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609600" indent="-609600" algn="ctr">
              <a:lnSpc>
                <a:spcPct val="80000"/>
              </a:lnSpc>
              <a:buFontTx/>
              <a:buNone/>
            </a:pPr>
            <a:endParaRPr lang="en-US" sz="900" dirty="0">
              <a:solidFill>
                <a:srgbClr val="022A8E"/>
              </a:solidFill>
            </a:endParaRPr>
          </a:p>
          <a:p>
            <a:pPr marL="609600" indent="-609600" algn="ctr">
              <a:lnSpc>
                <a:spcPct val="80000"/>
              </a:lnSpc>
              <a:buFontTx/>
              <a:buNone/>
            </a:pPr>
            <a:r>
              <a:rPr lang="en-US" sz="2800" dirty="0"/>
              <a:t>Privacy Laws Affecting Private Institutions</a:t>
            </a:r>
          </a:p>
          <a:p>
            <a:pPr marL="609600" indent="-609600" algn="ctr">
              <a:lnSpc>
                <a:spcPct val="80000"/>
              </a:lnSpc>
              <a:buFontTx/>
              <a:buNone/>
            </a:pPr>
            <a:endParaRPr lang="en-US" sz="900" dirty="0">
              <a:solidFill>
                <a:srgbClr val="333399"/>
              </a:solidFill>
            </a:endParaRPr>
          </a:p>
          <a:p>
            <a:pPr marL="609600" indent="-609600">
              <a:lnSpc>
                <a:spcPct val="80000"/>
              </a:lnSpc>
            </a:pPr>
            <a:r>
              <a:rPr lang="en-US" sz="2000" dirty="0">
                <a:solidFill>
                  <a:srgbClr val="333399"/>
                </a:solidFill>
              </a:rPr>
              <a:t>Fair Credit Reporting Act of 1970</a:t>
            </a:r>
          </a:p>
          <a:p>
            <a:pPr marL="609600" indent="-609600">
              <a:lnSpc>
                <a:spcPct val="80000"/>
              </a:lnSpc>
            </a:pPr>
            <a:r>
              <a:rPr lang="en-US" sz="2000" dirty="0">
                <a:solidFill>
                  <a:srgbClr val="333399"/>
                </a:solidFill>
              </a:rPr>
              <a:t>Family Educational Rights and Privacy Act of 1974</a:t>
            </a:r>
          </a:p>
          <a:p>
            <a:pPr marL="609600" indent="-609600">
              <a:lnSpc>
                <a:spcPct val="80000"/>
              </a:lnSpc>
            </a:pPr>
            <a:r>
              <a:rPr lang="en-US" sz="2000" dirty="0">
                <a:solidFill>
                  <a:srgbClr val="333399"/>
                </a:solidFill>
              </a:rPr>
              <a:t>Right to Financial Privacy Act of 1978</a:t>
            </a:r>
          </a:p>
          <a:p>
            <a:pPr marL="609600" indent="-609600">
              <a:lnSpc>
                <a:spcPct val="80000"/>
              </a:lnSpc>
            </a:pPr>
            <a:r>
              <a:rPr lang="en-US" sz="2000" dirty="0">
                <a:solidFill>
                  <a:srgbClr val="333399"/>
                </a:solidFill>
              </a:rPr>
              <a:t>Privacy Protection Act of 1980</a:t>
            </a:r>
          </a:p>
          <a:p>
            <a:pPr marL="609600" indent="-609600">
              <a:lnSpc>
                <a:spcPct val="80000"/>
              </a:lnSpc>
            </a:pPr>
            <a:r>
              <a:rPr lang="en-US" sz="2000" dirty="0">
                <a:solidFill>
                  <a:srgbClr val="333399"/>
                </a:solidFill>
              </a:rPr>
              <a:t>Cable Communications Policy Act of 1984</a:t>
            </a:r>
          </a:p>
          <a:p>
            <a:pPr marL="609600" indent="-609600">
              <a:lnSpc>
                <a:spcPct val="80000"/>
              </a:lnSpc>
            </a:pPr>
            <a:r>
              <a:rPr lang="en-US" sz="2000" dirty="0">
                <a:solidFill>
                  <a:srgbClr val="333399"/>
                </a:solidFill>
              </a:rPr>
              <a:t>Electronic Communications Privacy Act of 1986</a:t>
            </a:r>
          </a:p>
          <a:p>
            <a:pPr marL="609600" indent="-609600">
              <a:lnSpc>
                <a:spcPct val="80000"/>
              </a:lnSpc>
            </a:pPr>
            <a:r>
              <a:rPr lang="en-US" sz="2000" dirty="0">
                <a:solidFill>
                  <a:srgbClr val="333399"/>
                </a:solidFill>
              </a:rPr>
              <a:t>Video Privacy Protection Act of 1988</a:t>
            </a:r>
          </a:p>
          <a:p>
            <a:pPr marL="609600" indent="-609600">
              <a:lnSpc>
                <a:spcPct val="80000"/>
              </a:lnSpc>
            </a:pPr>
            <a:r>
              <a:rPr lang="en-US" sz="2000" dirty="0">
                <a:solidFill>
                  <a:srgbClr val="333399"/>
                </a:solidFill>
              </a:rPr>
              <a:t>The Health Insurance Portability and Accountability Act of 1996</a:t>
            </a:r>
          </a:p>
          <a:p>
            <a:pPr marL="609600" indent="-609600">
              <a:lnSpc>
                <a:spcPct val="80000"/>
              </a:lnSpc>
            </a:pPr>
            <a:r>
              <a:rPr lang="en-US" sz="2000" dirty="0">
                <a:solidFill>
                  <a:srgbClr val="333399"/>
                </a:solidFill>
              </a:rPr>
              <a:t>Children’s Online Privacy Protection Act of 1998</a:t>
            </a:r>
          </a:p>
          <a:p>
            <a:pPr marL="609600" indent="-609600">
              <a:lnSpc>
                <a:spcPct val="80000"/>
              </a:lnSpc>
            </a:pPr>
            <a:r>
              <a:rPr lang="en-US" sz="2000" dirty="0">
                <a:solidFill>
                  <a:srgbClr val="333399"/>
                </a:solidFill>
              </a:rPr>
              <a:t>Financial Modernization Act (Gramm-Leach-Bliley Act) of 1999</a:t>
            </a:r>
          </a:p>
          <a:p>
            <a:pPr marL="609600" indent="-609600">
              <a:lnSpc>
                <a:spcPct val="80000"/>
              </a:lnSpc>
            </a:pPr>
            <a:endParaRPr lang="en-US" sz="2000" dirty="0">
              <a:solidFill>
                <a:srgbClr val="333399"/>
              </a:solidFill>
            </a:endParaRPr>
          </a:p>
          <a:p>
            <a:pPr marL="609600" indent="-609600">
              <a:lnSpc>
                <a:spcPct val="80000"/>
              </a:lnSpc>
              <a:buFontTx/>
              <a:buAutoNum type="arabicPeriod"/>
            </a:pPr>
            <a:endParaRPr lang="en-US" sz="2400" dirty="0">
              <a:solidFill>
                <a:srgbClr val="022A8E"/>
              </a:solidFill>
            </a:endParaRPr>
          </a:p>
          <a:p>
            <a:pPr marL="609600" indent="-609600">
              <a:lnSpc>
                <a:spcPct val="80000"/>
              </a:lnSpc>
              <a:buFontTx/>
              <a:buAutoNum type="arabicPeriod"/>
            </a:pPr>
            <a:endParaRPr lang="en-US" sz="2400" dirty="0">
              <a:solidFill>
                <a:srgbClr val="022A8E"/>
              </a:solidFill>
            </a:endParaRPr>
          </a:p>
          <a:p>
            <a:pPr marL="609600" indent="-609600">
              <a:lnSpc>
                <a:spcPct val="80000"/>
              </a:lnSpc>
            </a:pPr>
            <a:endParaRPr lang="en-US" sz="900" dirty="0">
              <a:solidFill>
                <a:srgbClr val="022A8E"/>
              </a:solidFill>
            </a:endParaRPr>
          </a:p>
          <a:p>
            <a:pPr marL="609600" indent="-609600">
              <a:lnSpc>
                <a:spcPct val="80000"/>
              </a:lnSpc>
              <a:buFontTx/>
              <a:buNone/>
            </a:pPr>
            <a:endParaRPr lang="en-US" sz="900" dirty="0">
              <a:solidFill>
                <a:srgbClr val="022A8E"/>
              </a:solidFill>
            </a:endParaRPr>
          </a:p>
        </p:txBody>
      </p:sp>
      <p:sp>
        <p:nvSpPr>
          <p:cNvPr id="68613" name="Rectangle 5"/>
          <p:cNvSpPr>
            <a:spLocks noChangeArrowheads="1"/>
          </p:cNvSpPr>
          <p:nvPr/>
        </p:nvSpPr>
        <p:spPr bwMode="auto">
          <a:xfrm>
            <a:off x="457200" y="152400"/>
            <a:ext cx="8229600" cy="1569660"/>
          </a:xfrm>
          <a:prstGeom prst="rect">
            <a:avLst/>
          </a:prstGeom>
          <a:noFill/>
          <a:ln w="9525">
            <a:noFill/>
            <a:miter lim="800000"/>
            <a:headEnd/>
            <a:tailEnd/>
          </a:ln>
          <a:effectLst/>
        </p:spPr>
        <p:txBody>
          <a:bodyPr wrap="square">
            <a:spAutoFit/>
          </a:bodyPr>
          <a:lstStyle/>
          <a:p>
            <a:r>
              <a:rPr lang="en-US" sz="3200" dirty="0" smtClean="0"/>
              <a:t> </a:t>
            </a:r>
            <a:endParaRPr lang="en-US" sz="3200" dirty="0"/>
          </a:p>
          <a:p>
            <a:r>
              <a:rPr lang="en-US" sz="3200" dirty="0" smtClean="0"/>
              <a:t> Ethical and Social Issues in the IT Company / Technical Org</a:t>
            </a:r>
            <a:endParaRPr lang="en-US" sz="32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200" dirty="0" smtClean="0"/>
              <a:t> </a:t>
            </a:r>
            <a:endParaRPr lang="en-US" sz="3200" dirty="0"/>
          </a:p>
          <a:p>
            <a:pPr algn="ctr" eaLnBrk="0" hangingPunct="0"/>
            <a:r>
              <a:rPr lang="en-US" sz="2400" dirty="0" smtClean="0"/>
              <a:t> Ethical and Social Issues in the IT Company / Technical Org</a:t>
            </a:r>
            <a:endParaRPr lang="en-US" sz="2400" dirty="0"/>
          </a:p>
        </p:txBody>
      </p:sp>
      <p:sp>
        <p:nvSpPr>
          <p:cNvPr id="23555"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23556" name="Rectangle 4"/>
          <p:cNvSpPr>
            <a:spLocks noChangeArrowheads="1"/>
          </p:cNvSpPr>
          <p:nvPr/>
        </p:nvSpPr>
        <p:spPr bwMode="auto">
          <a:xfrm>
            <a:off x="304800" y="1981200"/>
            <a:ext cx="8610600" cy="4635500"/>
          </a:xfrm>
          <a:prstGeom prst="rect">
            <a:avLst/>
          </a:prstGeom>
          <a:noFill/>
          <a:ln w="12700">
            <a:noFill/>
            <a:miter lim="800000"/>
            <a:headEnd/>
            <a:tailEnd/>
          </a:ln>
          <a:effectLst/>
        </p:spPr>
        <p:txBody>
          <a:bodyPr lIns="90488" tIns="44450" rIns="90488" bIns="44450"/>
          <a:lstStyle/>
          <a:p>
            <a:pPr marL="342900" indent="-342900">
              <a:lnSpc>
                <a:spcPct val="85000"/>
              </a:lnSpc>
              <a:spcBef>
                <a:spcPct val="5000"/>
              </a:spcBef>
            </a:pPr>
            <a:r>
              <a:rPr lang="en-US" sz="2400">
                <a:cs typeface="Times New Roman" charset="0"/>
              </a:rPr>
              <a:t>Cookies</a:t>
            </a:r>
            <a:r>
              <a:rPr lang="en-US" sz="2400">
                <a:cs typeface="Arial" charset="0"/>
              </a:rPr>
              <a:t>:</a:t>
            </a:r>
          </a:p>
          <a:p>
            <a:pPr marL="342900" indent="-342900">
              <a:lnSpc>
                <a:spcPct val="85000"/>
              </a:lnSpc>
              <a:spcBef>
                <a:spcPct val="5000"/>
              </a:spcBef>
              <a:buFontTx/>
              <a:buChar char="•"/>
            </a:pPr>
            <a:endParaRPr lang="en-US" sz="2400">
              <a:solidFill>
                <a:srgbClr val="000000"/>
              </a:solidFill>
              <a:cs typeface="Arial" charset="0"/>
            </a:endParaRPr>
          </a:p>
          <a:p>
            <a:pPr marL="342900" indent="-342900">
              <a:lnSpc>
                <a:spcPct val="85000"/>
              </a:lnSpc>
              <a:spcBef>
                <a:spcPct val="5000"/>
              </a:spcBef>
              <a:buFontTx/>
              <a:buChar char="•"/>
            </a:pPr>
            <a:r>
              <a:rPr lang="en-US" sz="2400">
                <a:solidFill>
                  <a:srgbClr val="000000"/>
                </a:solidFill>
                <a:cs typeface="Arial" charset="0"/>
              </a:rPr>
              <a:t>Tiny files deposited on a hard drive</a:t>
            </a:r>
          </a:p>
          <a:p>
            <a:pPr marL="342900" indent="-342900">
              <a:lnSpc>
                <a:spcPct val="85000"/>
              </a:lnSpc>
              <a:spcBef>
                <a:spcPct val="5000"/>
              </a:spcBef>
              <a:buFontTx/>
              <a:buChar char="•"/>
            </a:pPr>
            <a:endParaRPr lang="en-US" sz="2400">
              <a:solidFill>
                <a:srgbClr val="000000"/>
              </a:solidFill>
              <a:cs typeface="Times New Roman" charset="0"/>
            </a:endParaRPr>
          </a:p>
          <a:p>
            <a:pPr marL="342900" indent="-342900">
              <a:lnSpc>
                <a:spcPct val="85000"/>
              </a:lnSpc>
              <a:spcBef>
                <a:spcPct val="5000"/>
              </a:spcBef>
              <a:buFontTx/>
              <a:buChar char="•"/>
            </a:pPr>
            <a:r>
              <a:rPr lang="en-US" sz="2400">
                <a:solidFill>
                  <a:srgbClr val="000000"/>
                </a:solidFill>
                <a:cs typeface="Times New Roman" charset="0"/>
              </a:rPr>
              <a:t>Used to identify the visitor and track visits to the Web site</a:t>
            </a:r>
            <a:r>
              <a:rPr lang="en-US" sz="2400">
                <a:solidFill>
                  <a:srgbClr val="000000"/>
                </a:solidFill>
                <a:cs typeface="Arial" charset="0"/>
              </a:rPr>
              <a:t>  </a:t>
            </a:r>
          </a:p>
          <a:p>
            <a:pPr marL="342900" indent="-342900">
              <a:lnSpc>
                <a:spcPct val="85000"/>
              </a:lnSpc>
              <a:spcBef>
                <a:spcPct val="5000"/>
              </a:spcBef>
              <a:buFontTx/>
              <a:buChar char="•"/>
            </a:pPr>
            <a:endParaRPr lang="en-US" sz="2400">
              <a:solidFill>
                <a:srgbClr val="000000"/>
              </a:solidFill>
              <a:cs typeface="Arial" charset="0"/>
            </a:endParaRPr>
          </a:p>
          <a:p>
            <a:pPr marL="342900" indent="-342900">
              <a:lnSpc>
                <a:spcPct val="85000"/>
              </a:lnSpc>
              <a:spcBef>
                <a:spcPct val="5000"/>
              </a:spcBef>
              <a:buFontTx/>
              <a:buChar char="•"/>
            </a:pPr>
            <a:r>
              <a:rPr lang="en-US" sz="2400">
                <a:solidFill>
                  <a:srgbClr val="000000"/>
                </a:solidFill>
                <a:cs typeface="Arial" charset="0"/>
              </a:rPr>
              <a:t>May or may not be used to gather personal private information</a:t>
            </a:r>
          </a:p>
          <a:p>
            <a:pPr marL="342900" indent="-342900">
              <a:lnSpc>
                <a:spcPct val="85000"/>
              </a:lnSpc>
              <a:spcBef>
                <a:spcPct val="5000"/>
              </a:spcBef>
              <a:buFontTx/>
              <a:buChar char="•"/>
            </a:pPr>
            <a:endParaRPr lang="en-US" sz="2400">
              <a:solidFill>
                <a:srgbClr val="000000"/>
              </a:solidFill>
              <a:cs typeface="Arial" charset="0"/>
            </a:endParaRPr>
          </a:p>
          <a:p>
            <a:pPr marL="342900" indent="-342900">
              <a:lnSpc>
                <a:spcPct val="85000"/>
              </a:lnSpc>
              <a:spcBef>
                <a:spcPct val="5000"/>
              </a:spcBef>
              <a:buFontTx/>
              <a:buChar char="•"/>
            </a:pPr>
            <a:r>
              <a:rPr lang="en-US" sz="2400">
                <a:solidFill>
                  <a:srgbClr val="000000"/>
                </a:solidFill>
                <a:cs typeface="Times New Roman" charset="0"/>
              </a:rPr>
              <a:t>In some cases, only a visitors customer number is maintained, not any personal information.  In other cases, personal information can be gathered</a:t>
            </a:r>
          </a:p>
          <a:p>
            <a:pPr marL="342900" indent="-342900">
              <a:lnSpc>
                <a:spcPct val="85000"/>
              </a:lnSpc>
              <a:spcBef>
                <a:spcPct val="5000"/>
              </a:spcBef>
              <a:buFontTx/>
              <a:buChar char="•"/>
            </a:pPr>
            <a:endParaRPr lang="en-US" sz="2400">
              <a:cs typeface="Times New Roman" charset="0"/>
            </a:endParaRPr>
          </a:p>
          <a:p>
            <a:pPr marL="342900" indent="-342900">
              <a:lnSpc>
                <a:spcPct val="85000"/>
              </a:lnSpc>
              <a:spcBef>
                <a:spcPct val="5000"/>
              </a:spcBef>
              <a:buFontTx/>
              <a:buChar char="•"/>
            </a:pPr>
            <a:endParaRPr lang="en-US" sz="2400"/>
          </a:p>
        </p:txBody>
      </p:sp>
      <p:sp>
        <p:nvSpPr>
          <p:cNvPr id="23557" name="Rectangle 5"/>
          <p:cNvSpPr>
            <a:spLocks noChangeArrowheads="1"/>
          </p:cNvSpPr>
          <p:nvPr/>
        </p:nvSpPr>
        <p:spPr bwMode="auto">
          <a:xfrm>
            <a:off x="2286000" y="1600200"/>
            <a:ext cx="4637088" cy="403225"/>
          </a:xfrm>
          <a:prstGeom prst="rect">
            <a:avLst/>
          </a:prstGeom>
          <a:noFill/>
          <a:ln w="9525">
            <a:noFill/>
            <a:miter lim="800000"/>
            <a:headEnd/>
            <a:tailEnd/>
          </a:ln>
          <a:effectLst/>
        </p:spPr>
        <p:txBody>
          <a:bodyPr wrap="none">
            <a:spAutoFit/>
          </a:bodyPr>
          <a:lstStyle/>
          <a:p>
            <a:pPr>
              <a:lnSpc>
                <a:spcPct val="85000"/>
              </a:lnSpc>
              <a:spcBef>
                <a:spcPct val="20000"/>
              </a:spcBef>
            </a:pPr>
            <a:r>
              <a:rPr lang="en-US" sz="2400">
                <a:solidFill>
                  <a:srgbClr val="A50021"/>
                </a:solidFill>
                <a:effectLst>
                  <a:outerShdw blurRad="38100" dist="38100" dir="2700000" algn="tl">
                    <a:srgbClr val="C0C0C0"/>
                  </a:outerShdw>
                </a:effectLst>
                <a:cs typeface="Times New Roman" charset="0"/>
              </a:rPr>
              <a:t>Internet Challenges to Privacy</a:t>
            </a:r>
            <a:r>
              <a:rPr lang="en-US" sz="2400">
                <a:solidFill>
                  <a:srgbClr val="000000"/>
                </a:solidFill>
                <a:effectLst>
                  <a:outerShdw blurRad="38100" dist="38100" dir="2700000" algn="tl">
                    <a:srgbClr val="C0C0C0"/>
                  </a:outerShdw>
                </a:effectLst>
                <a:cs typeface="Arial" charset="0"/>
              </a:rPr>
              <a:t>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9" name="Rectangle 3"/>
          <p:cNvSpPr>
            <a:spLocks noChangeArrowheads="1"/>
          </p:cNvSpPr>
          <p:nvPr/>
        </p:nvSpPr>
        <p:spPr bwMode="auto">
          <a:xfrm>
            <a:off x="0" y="1603375"/>
            <a:ext cx="9144000" cy="457200"/>
          </a:xfrm>
          <a:prstGeom prst="rect">
            <a:avLst/>
          </a:prstGeom>
          <a:noFill/>
          <a:ln w="9525">
            <a:noFill/>
            <a:miter lim="800000"/>
            <a:headEnd/>
            <a:tailEnd/>
          </a:ln>
          <a:effectLst/>
        </p:spPr>
        <p:txBody>
          <a:bodyPr>
            <a:spAutoFit/>
          </a:bodyPr>
          <a:lstStyle/>
          <a:p>
            <a:pPr algn="ctr"/>
            <a:r>
              <a:rPr lang="en-US" sz="2400">
                <a:solidFill>
                  <a:srgbClr val="A50021"/>
                </a:solidFill>
                <a:cs typeface="Times New Roman" charset="0"/>
              </a:rPr>
              <a:t>How Cookies Identify Web Visitors</a:t>
            </a:r>
            <a:r>
              <a:rPr lang="en-US" sz="2400">
                <a:solidFill>
                  <a:srgbClr val="A50021"/>
                </a:solidFill>
              </a:rPr>
              <a:t> </a:t>
            </a:r>
          </a:p>
        </p:txBody>
      </p:sp>
      <p:sp>
        <p:nvSpPr>
          <p:cNvPr id="24580" name="Rectangle 4"/>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200" dirty="0" smtClean="0"/>
              <a:t> </a:t>
            </a:r>
            <a:endParaRPr lang="en-US" sz="3200" dirty="0"/>
          </a:p>
          <a:p>
            <a:pPr algn="ctr" eaLnBrk="0" hangingPunct="0"/>
            <a:r>
              <a:rPr lang="en-US" sz="2400" dirty="0" smtClean="0"/>
              <a:t> Ethical and Social Issues in the IT Company / Technical Org</a:t>
            </a:r>
            <a:endParaRPr lang="en-US" sz="2400" dirty="0"/>
          </a:p>
        </p:txBody>
      </p:sp>
      <p:sp>
        <p:nvSpPr>
          <p:cNvPr id="24581" name="Text Box 5"/>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grpSp>
        <p:nvGrpSpPr>
          <p:cNvPr id="24583" name="Group 7"/>
          <p:cNvGrpSpPr>
            <a:grpSpLocks/>
          </p:cNvGrpSpPr>
          <p:nvPr/>
        </p:nvGrpSpPr>
        <p:grpSpPr bwMode="auto">
          <a:xfrm>
            <a:off x="1371600" y="2133600"/>
            <a:ext cx="6577013" cy="4648200"/>
            <a:chOff x="864" y="1344"/>
            <a:chExt cx="4143" cy="2928"/>
          </a:xfrm>
        </p:grpSpPr>
        <p:sp>
          <p:nvSpPr>
            <p:cNvPr id="24578" name="Rectangle 2"/>
            <p:cNvSpPr>
              <a:spLocks noChangeArrowheads="1"/>
            </p:cNvSpPr>
            <p:nvPr/>
          </p:nvSpPr>
          <p:spPr bwMode="auto">
            <a:xfrm>
              <a:off x="2448" y="4041"/>
              <a:ext cx="804" cy="231"/>
            </a:xfrm>
            <a:prstGeom prst="rect">
              <a:avLst/>
            </a:prstGeom>
            <a:noFill/>
            <a:ln w="9525">
              <a:noFill/>
              <a:miter lim="800000"/>
              <a:headEnd/>
              <a:tailEnd/>
            </a:ln>
            <a:effectLst/>
          </p:spPr>
          <p:txBody>
            <a:bodyPr wrap="none">
              <a:spAutoFit/>
            </a:bodyPr>
            <a:lstStyle/>
            <a:p>
              <a:r>
                <a:rPr lang="en-US" sz="1800"/>
                <a:t>Figure 5-3</a:t>
              </a:r>
            </a:p>
          </p:txBody>
        </p:sp>
        <p:pic>
          <p:nvPicPr>
            <p:cNvPr id="24582" name="Picture 6" descr="fg05_03"/>
            <p:cNvPicPr>
              <a:picLocks noChangeAspect="1" noChangeArrowheads="1"/>
            </p:cNvPicPr>
            <p:nvPr/>
          </p:nvPicPr>
          <p:blipFill>
            <a:blip r:embed="rId2"/>
            <a:srcRect/>
            <a:stretch>
              <a:fillRect/>
            </a:stretch>
          </p:blipFill>
          <p:spPr bwMode="auto">
            <a:xfrm>
              <a:off x="864" y="1344"/>
              <a:ext cx="4143" cy="2534"/>
            </a:xfrm>
            <a:prstGeom prst="rect">
              <a:avLst/>
            </a:prstGeom>
            <a:noFill/>
          </p:spPr>
        </p:pic>
      </p:gr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200" dirty="0" smtClean="0"/>
              <a:t> </a:t>
            </a:r>
            <a:endParaRPr lang="en-US" sz="3200" dirty="0"/>
          </a:p>
          <a:p>
            <a:pPr algn="ctr" eaLnBrk="0" hangingPunct="0"/>
            <a:r>
              <a:rPr lang="en-US" sz="2400" dirty="0" smtClean="0"/>
              <a:t> Ethical and Social Issues in the IT Company / Technical Org</a:t>
            </a:r>
            <a:endParaRPr lang="en-US" sz="2400" dirty="0"/>
          </a:p>
        </p:txBody>
      </p:sp>
      <p:sp>
        <p:nvSpPr>
          <p:cNvPr id="25603"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25604" name="Rectangle 4"/>
          <p:cNvSpPr>
            <a:spLocks noChangeArrowheads="1"/>
          </p:cNvSpPr>
          <p:nvPr/>
        </p:nvSpPr>
        <p:spPr bwMode="auto">
          <a:xfrm>
            <a:off x="838200" y="2146300"/>
            <a:ext cx="7772400" cy="5092700"/>
          </a:xfrm>
          <a:prstGeom prst="rect">
            <a:avLst/>
          </a:prstGeom>
          <a:noFill/>
          <a:ln w="12700">
            <a:noFill/>
            <a:miter lim="800000"/>
            <a:headEnd/>
            <a:tailEnd/>
          </a:ln>
          <a:effectLst/>
        </p:spPr>
        <p:txBody>
          <a:bodyPr lIns="90488" tIns="44450" rIns="90488" bIns="44450"/>
          <a:lstStyle/>
          <a:p>
            <a:pPr marL="342900" indent="-342900">
              <a:lnSpc>
                <a:spcPct val="85000"/>
              </a:lnSpc>
              <a:spcBef>
                <a:spcPct val="5000"/>
              </a:spcBef>
            </a:pPr>
            <a:r>
              <a:rPr lang="en-US" sz="2400" dirty="0">
                <a:solidFill>
                  <a:srgbClr val="A50021"/>
                </a:solidFill>
                <a:cs typeface="Times New Roman" charset="0"/>
              </a:rPr>
              <a:t>Web bugs: </a:t>
            </a:r>
            <a:r>
              <a:rPr lang="en-US" sz="2400" dirty="0">
                <a:solidFill>
                  <a:srgbClr val="A50021"/>
                </a:solidFill>
                <a:cs typeface="Arial" charset="0"/>
              </a:rPr>
              <a:t> </a:t>
            </a:r>
          </a:p>
          <a:p>
            <a:pPr marL="342900" indent="-342900" algn="ctr">
              <a:lnSpc>
                <a:spcPct val="85000"/>
              </a:lnSpc>
              <a:spcBef>
                <a:spcPct val="5000"/>
              </a:spcBef>
            </a:pPr>
            <a:endParaRPr lang="en-US" sz="2400" dirty="0">
              <a:solidFill>
                <a:srgbClr val="A50021"/>
              </a:solidFill>
              <a:cs typeface="Times New Roman" charset="0"/>
            </a:endParaRPr>
          </a:p>
          <a:p>
            <a:pPr marL="342900" indent="-342900">
              <a:spcBef>
                <a:spcPct val="5000"/>
              </a:spcBef>
              <a:buFontTx/>
              <a:buChar char="•"/>
            </a:pPr>
            <a:r>
              <a:rPr lang="en-US" sz="2400" dirty="0">
                <a:solidFill>
                  <a:srgbClr val="000000"/>
                </a:solidFill>
                <a:cs typeface="Arial" charset="0"/>
              </a:rPr>
              <a:t>Tiny graphic files embedded in e-mail messages and Web pages. W</a:t>
            </a:r>
            <a:r>
              <a:rPr lang="en-US" sz="2400" dirty="0">
                <a:solidFill>
                  <a:srgbClr val="000000"/>
                </a:solidFill>
                <a:cs typeface="Times New Roman" charset="0"/>
              </a:rPr>
              <a:t>hen the user views the e-mail, or views the page, a message is sent to the server, or to a third-party server without the knowledge of the user. </a:t>
            </a:r>
            <a:endParaRPr lang="en-US" sz="2400" dirty="0">
              <a:solidFill>
                <a:srgbClr val="000000"/>
              </a:solidFill>
              <a:cs typeface="Arial" charset="0"/>
            </a:endParaRPr>
          </a:p>
          <a:p>
            <a:pPr marL="342900" indent="-342900">
              <a:lnSpc>
                <a:spcPct val="85000"/>
              </a:lnSpc>
              <a:spcBef>
                <a:spcPct val="5000"/>
              </a:spcBef>
              <a:buFontTx/>
              <a:buChar char="•"/>
            </a:pPr>
            <a:endParaRPr lang="en-US" sz="2400" dirty="0">
              <a:solidFill>
                <a:srgbClr val="000000"/>
              </a:solidFill>
              <a:cs typeface="Arial" charset="0"/>
            </a:endParaRPr>
          </a:p>
          <a:p>
            <a:pPr marL="342900" indent="-342900">
              <a:lnSpc>
                <a:spcPct val="85000"/>
              </a:lnSpc>
              <a:spcBef>
                <a:spcPct val="5000"/>
              </a:spcBef>
              <a:buFontTx/>
              <a:buChar char="•"/>
            </a:pPr>
            <a:r>
              <a:rPr lang="en-US" sz="2400" dirty="0">
                <a:solidFill>
                  <a:srgbClr val="000000"/>
                </a:solidFill>
                <a:cs typeface="Times New Roman" charset="0"/>
              </a:rPr>
              <a:t>Designed to monitor online Internet user behavior.  In the case of e-mail, the e-mail address is known to the server.</a:t>
            </a:r>
          </a:p>
        </p:txBody>
      </p:sp>
      <p:sp>
        <p:nvSpPr>
          <p:cNvPr id="25605" name="Rectangle 5"/>
          <p:cNvSpPr>
            <a:spLocks noChangeArrowheads="1"/>
          </p:cNvSpPr>
          <p:nvPr/>
        </p:nvSpPr>
        <p:spPr bwMode="auto">
          <a:xfrm>
            <a:off x="2286000" y="1600200"/>
            <a:ext cx="4637088" cy="403225"/>
          </a:xfrm>
          <a:prstGeom prst="rect">
            <a:avLst/>
          </a:prstGeom>
          <a:noFill/>
          <a:ln w="9525">
            <a:noFill/>
            <a:miter lim="800000"/>
            <a:headEnd/>
            <a:tailEnd/>
          </a:ln>
          <a:effectLst/>
        </p:spPr>
        <p:txBody>
          <a:bodyPr wrap="none">
            <a:spAutoFit/>
          </a:bodyPr>
          <a:lstStyle/>
          <a:p>
            <a:pPr>
              <a:lnSpc>
                <a:spcPct val="85000"/>
              </a:lnSpc>
              <a:spcBef>
                <a:spcPct val="5000"/>
              </a:spcBef>
            </a:pPr>
            <a:r>
              <a:rPr lang="en-US" sz="2400">
                <a:solidFill>
                  <a:srgbClr val="A50021"/>
                </a:solidFill>
                <a:effectLst>
                  <a:outerShdw blurRad="38100" dist="38100" dir="2700000" algn="tl">
                    <a:srgbClr val="C0C0C0"/>
                  </a:outerShdw>
                </a:effectLst>
                <a:cs typeface="Times New Roman" charset="0"/>
              </a:rPr>
              <a:t>Internet Challenges to Privacy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1026"/>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52227" name="Text Box 1027"/>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52228" name="Rectangle 1028"/>
          <p:cNvSpPr>
            <a:spLocks noChangeArrowheads="1"/>
          </p:cNvSpPr>
          <p:nvPr/>
        </p:nvSpPr>
        <p:spPr bwMode="auto">
          <a:xfrm>
            <a:off x="838200" y="2286000"/>
            <a:ext cx="7924800" cy="3644900"/>
          </a:xfrm>
          <a:prstGeom prst="rect">
            <a:avLst/>
          </a:prstGeom>
          <a:noFill/>
          <a:ln w="12700">
            <a:noFill/>
            <a:miter lim="800000"/>
            <a:headEnd/>
            <a:tailEnd/>
          </a:ln>
          <a:effectLst/>
        </p:spPr>
        <p:txBody>
          <a:bodyPr lIns="90488" tIns="44450" rIns="90488" bIns="44450"/>
          <a:lstStyle/>
          <a:p>
            <a:pPr marL="342900" indent="-342900">
              <a:lnSpc>
                <a:spcPct val="85000"/>
              </a:lnSpc>
              <a:spcBef>
                <a:spcPct val="5000"/>
              </a:spcBef>
              <a:buFontTx/>
              <a:buChar char="•"/>
            </a:pPr>
            <a:r>
              <a:rPr lang="en-US" sz="2400" dirty="0">
                <a:solidFill>
                  <a:srgbClr val="000000"/>
                </a:solidFill>
                <a:cs typeface="Arial" charset="0"/>
              </a:rPr>
              <a:t>Software downloaded onto a user’s computer—usually without knowledge—that tracks Web behavior and reports that behavior to a third-party server</a:t>
            </a:r>
          </a:p>
          <a:p>
            <a:pPr marL="342900" indent="-342900">
              <a:lnSpc>
                <a:spcPct val="85000"/>
              </a:lnSpc>
              <a:spcBef>
                <a:spcPct val="5000"/>
              </a:spcBef>
              <a:buFontTx/>
              <a:buChar char="•"/>
            </a:pPr>
            <a:endParaRPr lang="en-US" sz="2400" dirty="0">
              <a:solidFill>
                <a:srgbClr val="000000"/>
              </a:solidFill>
              <a:cs typeface="Times New Roman" charset="0"/>
            </a:endParaRPr>
          </a:p>
          <a:p>
            <a:pPr marL="342900" indent="-342900">
              <a:lnSpc>
                <a:spcPct val="95000"/>
              </a:lnSpc>
              <a:spcBef>
                <a:spcPct val="5000"/>
              </a:spcBef>
              <a:buFontTx/>
              <a:buChar char="•"/>
            </a:pPr>
            <a:r>
              <a:rPr lang="en-US" sz="2400" dirty="0">
                <a:solidFill>
                  <a:srgbClr val="000000"/>
                </a:solidFill>
                <a:cs typeface="Times New Roman" charset="0"/>
              </a:rPr>
              <a:t>Spyware is also used to call for ads from third-party servers, or to divert customers from one site to a preferred site.  For example, you enter </a:t>
            </a:r>
            <a:r>
              <a:rPr lang="en-US" sz="2400" dirty="0">
                <a:cs typeface="Times New Roman" charset="0"/>
              </a:rPr>
              <a:t>www.LLBean.com</a:t>
            </a:r>
            <a:r>
              <a:rPr lang="en-US" sz="2400" dirty="0">
                <a:cs typeface="Times New Roman" charset="0"/>
                <a:hlinkClick r:id="rId2"/>
              </a:rPr>
              <a:t> </a:t>
            </a:r>
            <a:r>
              <a:rPr lang="en-US" sz="2400" dirty="0">
                <a:cs typeface="Times New Roman" charset="0"/>
              </a:rPr>
              <a:t> and the spyware program takes you to www.eddiebauer.com</a:t>
            </a:r>
            <a:r>
              <a:rPr lang="en-US" sz="2400" dirty="0">
                <a:solidFill>
                  <a:srgbClr val="000000"/>
                </a:solidFill>
                <a:cs typeface="Times New Roman" charset="0"/>
              </a:rPr>
              <a:t> and displays a discount coupon for Eddie Bauer.</a:t>
            </a:r>
            <a:endParaRPr lang="en-US" sz="2400" dirty="0">
              <a:solidFill>
                <a:srgbClr val="000000"/>
              </a:solidFill>
              <a:cs typeface="Arial" charset="0"/>
            </a:endParaRPr>
          </a:p>
        </p:txBody>
      </p:sp>
      <p:sp>
        <p:nvSpPr>
          <p:cNvPr id="52229" name="Rectangle 1029"/>
          <p:cNvSpPr>
            <a:spLocks noChangeArrowheads="1"/>
          </p:cNvSpPr>
          <p:nvPr/>
        </p:nvSpPr>
        <p:spPr bwMode="auto">
          <a:xfrm>
            <a:off x="838200" y="1654175"/>
            <a:ext cx="1624013" cy="403225"/>
          </a:xfrm>
          <a:prstGeom prst="rect">
            <a:avLst/>
          </a:prstGeom>
          <a:noFill/>
          <a:ln w="9525">
            <a:noFill/>
            <a:miter lim="800000"/>
            <a:headEnd/>
            <a:tailEnd/>
          </a:ln>
          <a:effectLst/>
        </p:spPr>
        <p:txBody>
          <a:bodyPr wrap="none">
            <a:spAutoFit/>
          </a:bodyPr>
          <a:lstStyle/>
          <a:p>
            <a:pPr>
              <a:lnSpc>
                <a:spcPct val="85000"/>
              </a:lnSpc>
              <a:spcBef>
                <a:spcPct val="5000"/>
              </a:spcBef>
            </a:pPr>
            <a:r>
              <a:rPr lang="en-US" sz="2400">
                <a:solidFill>
                  <a:srgbClr val="A50021"/>
                </a:solidFill>
                <a:effectLst>
                  <a:outerShdw blurRad="38100" dist="38100" dir="2700000" algn="tl">
                    <a:srgbClr val="C0C0C0"/>
                  </a:outerShdw>
                </a:effectLst>
                <a:cs typeface="Arial" charset="0"/>
              </a:rPr>
              <a:t>Spyware:</a:t>
            </a:r>
            <a:r>
              <a:rPr lang="en-US" sz="2400">
                <a:solidFill>
                  <a:srgbClr val="A50021"/>
                </a:solidFill>
                <a:effectLst>
                  <a:outerShdw blurRad="38100" dist="38100" dir="2700000" algn="tl">
                    <a:srgbClr val="C0C0C0"/>
                  </a:outerShdw>
                </a:effectLst>
                <a:cs typeface="Times New Roman" charset="0"/>
              </a:rPr>
              <a:t>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200" dirty="0" smtClean="0"/>
              <a:t> </a:t>
            </a:r>
            <a:endParaRPr lang="en-US" sz="3200" dirty="0"/>
          </a:p>
          <a:p>
            <a:pPr algn="ctr" eaLnBrk="0" hangingPunct="0"/>
            <a:r>
              <a:rPr lang="en-US" sz="2400" dirty="0" smtClean="0"/>
              <a:t> Ethical and Social Issues in the IT Company / Technical Org</a:t>
            </a:r>
            <a:endParaRPr lang="en-US" sz="2400" dirty="0"/>
          </a:p>
        </p:txBody>
      </p:sp>
      <p:sp>
        <p:nvSpPr>
          <p:cNvPr id="53251"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53252" name="Rectangle 4"/>
          <p:cNvSpPr>
            <a:spLocks noChangeArrowheads="1"/>
          </p:cNvSpPr>
          <p:nvPr/>
        </p:nvSpPr>
        <p:spPr bwMode="auto">
          <a:xfrm>
            <a:off x="838200" y="2286000"/>
            <a:ext cx="7772400" cy="3263900"/>
          </a:xfrm>
          <a:prstGeom prst="rect">
            <a:avLst/>
          </a:prstGeom>
          <a:noFill/>
          <a:ln w="12700">
            <a:noFill/>
            <a:miter lim="800000"/>
            <a:headEnd/>
            <a:tailEnd/>
          </a:ln>
          <a:effectLst/>
        </p:spPr>
        <p:txBody>
          <a:bodyPr lIns="90488" tIns="44450" rIns="90488" bIns="44450"/>
          <a:lstStyle/>
          <a:p>
            <a:pPr marL="342900" indent="-342900">
              <a:spcBef>
                <a:spcPct val="5000"/>
              </a:spcBef>
              <a:buFontTx/>
              <a:buChar char="•"/>
            </a:pPr>
            <a:r>
              <a:rPr lang="en-US" sz="2400">
                <a:solidFill>
                  <a:srgbClr val="000000"/>
                </a:solidFill>
                <a:cs typeface="Arial" charset="0"/>
              </a:rPr>
              <a:t>LL Bean sued. The adware manufacturer Gator.com changed the software, and stopped the marketing campaign.  They settled out of court.</a:t>
            </a:r>
          </a:p>
          <a:p>
            <a:pPr marL="342900" indent="-342900">
              <a:lnSpc>
                <a:spcPct val="85000"/>
              </a:lnSpc>
              <a:spcBef>
                <a:spcPct val="5000"/>
              </a:spcBef>
              <a:buFontTx/>
              <a:buChar char="•"/>
            </a:pPr>
            <a:endParaRPr lang="en-US" sz="2400">
              <a:solidFill>
                <a:srgbClr val="000000"/>
              </a:solidFill>
              <a:cs typeface="Arial" charset="0"/>
            </a:endParaRPr>
          </a:p>
          <a:p>
            <a:pPr marL="342900" indent="-342900">
              <a:spcBef>
                <a:spcPct val="5000"/>
              </a:spcBef>
              <a:buFontTx/>
              <a:buChar char="•"/>
            </a:pPr>
            <a:r>
              <a:rPr lang="en-US" sz="2400">
                <a:solidFill>
                  <a:srgbClr val="000000"/>
                </a:solidFill>
                <a:cs typeface="Times New Roman" charset="0"/>
              </a:rPr>
              <a:t>Typically downloaded by file-sharing programs like Kazaa, who make money selling advertising to large consumer products, retailing, and clothing companies.</a:t>
            </a:r>
            <a:r>
              <a:rPr lang="en-US" sz="2400">
                <a:solidFill>
                  <a:srgbClr val="000000"/>
                </a:solidFill>
                <a:cs typeface="Arial" charset="0"/>
              </a:rPr>
              <a:t> </a:t>
            </a:r>
          </a:p>
          <a:p>
            <a:pPr marL="342900" indent="-342900">
              <a:lnSpc>
                <a:spcPct val="85000"/>
              </a:lnSpc>
              <a:spcBef>
                <a:spcPct val="5000"/>
              </a:spcBef>
              <a:buFontTx/>
              <a:buChar char="•"/>
            </a:pPr>
            <a:endParaRPr lang="en-US" sz="2400">
              <a:solidFill>
                <a:srgbClr val="000000"/>
              </a:solidFill>
              <a:cs typeface="Arial" charset="0"/>
            </a:endParaRPr>
          </a:p>
        </p:txBody>
      </p:sp>
      <p:sp>
        <p:nvSpPr>
          <p:cNvPr id="53253" name="Text Box 5"/>
          <p:cNvSpPr txBox="1">
            <a:spLocks noChangeArrowheads="1"/>
          </p:cNvSpPr>
          <p:nvPr/>
        </p:nvSpPr>
        <p:spPr bwMode="auto">
          <a:xfrm>
            <a:off x="762000" y="1744663"/>
            <a:ext cx="4267200" cy="457200"/>
          </a:xfrm>
          <a:prstGeom prst="rect">
            <a:avLst/>
          </a:prstGeom>
          <a:noFill/>
          <a:ln w="9525">
            <a:noFill/>
            <a:miter lim="800000"/>
            <a:headEnd/>
            <a:tailEnd/>
          </a:ln>
          <a:effectLst/>
        </p:spPr>
        <p:txBody>
          <a:bodyPr>
            <a:spAutoFit/>
          </a:bodyPr>
          <a:lstStyle/>
          <a:p>
            <a:pPr>
              <a:spcBef>
                <a:spcPct val="50000"/>
              </a:spcBef>
            </a:pPr>
            <a:r>
              <a:rPr lang="en-US" sz="2400">
                <a:solidFill>
                  <a:srgbClr val="A50021"/>
                </a:solidFill>
                <a:effectLst>
                  <a:outerShdw blurRad="38100" dist="38100" dir="2700000" algn="tl">
                    <a:srgbClr val="C0C0C0"/>
                  </a:outerShdw>
                </a:effectLst>
              </a:rPr>
              <a:t>Spyware: (Continued)</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26627"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26628" name="Rectangle 4"/>
          <p:cNvSpPr>
            <a:spLocks noChangeArrowheads="1"/>
          </p:cNvSpPr>
          <p:nvPr/>
        </p:nvSpPr>
        <p:spPr bwMode="auto">
          <a:xfrm>
            <a:off x="914400" y="2057400"/>
            <a:ext cx="7772400" cy="2743200"/>
          </a:xfrm>
          <a:prstGeom prst="rect">
            <a:avLst/>
          </a:prstGeom>
          <a:noFill/>
          <a:ln w="12700">
            <a:noFill/>
            <a:miter lim="800000"/>
            <a:headEnd/>
            <a:tailEnd/>
          </a:ln>
          <a:effectLst/>
        </p:spPr>
        <p:txBody>
          <a:bodyPr lIns="90488" tIns="44450" rIns="90488" bIns="44450"/>
          <a:lstStyle/>
          <a:p>
            <a:pPr marL="342900" indent="-342900">
              <a:lnSpc>
                <a:spcPct val="85000"/>
              </a:lnSpc>
              <a:spcBef>
                <a:spcPct val="5000"/>
              </a:spcBef>
            </a:pPr>
            <a:r>
              <a:rPr lang="en-US" sz="2400">
                <a:solidFill>
                  <a:srgbClr val="A50021"/>
                </a:solidFill>
                <a:cs typeface="Times New Roman" charset="0"/>
              </a:rPr>
              <a:t>Opt-out model:</a:t>
            </a:r>
            <a:endParaRPr lang="en-US" sz="2400">
              <a:solidFill>
                <a:srgbClr val="000000"/>
              </a:solidFill>
              <a:cs typeface="Arial" charset="0"/>
            </a:endParaRPr>
          </a:p>
          <a:p>
            <a:pPr marL="342900" indent="-342900">
              <a:lnSpc>
                <a:spcPct val="85000"/>
              </a:lnSpc>
              <a:spcBef>
                <a:spcPct val="5000"/>
              </a:spcBef>
              <a:buFontTx/>
              <a:buChar char="•"/>
            </a:pPr>
            <a:endParaRPr lang="en-US" sz="2400">
              <a:solidFill>
                <a:srgbClr val="000000"/>
              </a:solidFill>
              <a:cs typeface="Arial" charset="0"/>
            </a:endParaRPr>
          </a:p>
          <a:p>
            <a:pPr marL="342900" indent="-342900">
              <a:lnSpc>
                <a:spcPct val="105000"/>
              </a:lnSpc>
              <a:spcBef>
                <a:spcPct val="5000"/>
              </a:spcBef>
              <a:buFontTx/>
              <a:buChar char="•"/>
            </a:pPr>
            <a:r>
              <a:rPr lang="en-US" sz="2200">
                <a:solidFill>
                  <a:srgbClr val="000000"/>
                </a:solidFill>
                <a:cs typeface="Arial" charset="0"/>
              </a:rPr>
              <a:t>Informed consent means permitting sites to collect personal  information unless the user explicitly chooses to opt out by unclicking a box or taking some action.  The default is to assume consent is given. </a:t>
            </a:r>
          </a:p>
          <a:p>
            <a:pPr marL="342900" indent="-342900">
              <a:spcBef>
                <a:spcPct val="20000"/>
              </a:spcBef>
              <a:buFontTx/>
              <a:buChar char="•"/>
            </a:pPr>
            <a:r>
              <a:rPr lang="en-US" sz="2400">
                <a:solidFill>
                  <a:srgbClr val="A50021"/>
                </a:solidFill>
              </a:rPr>
              <a:t>Opt-in model:</a:t>
            </a:r>
          </a:p>
          <a:p>
            <a:pPr marL="342900" indent="-342900">
              <a:spcBef>
                <a:spcPct val="20000"/>
              </a:spcBef>
              <a:buFontTx/>
              <a:buChar char="•"/>
            </a:pPr>
            <a:r>
              <a:rPr lang="en-US" sz="2200"/>
              <a:t>Model of informed consent prohibiting an organization from collecting any personal information unless the individual specifically takes action to approve information collection and use.</a:t>
            </a:r>
          </a:p>
          <a:p>
            <a:pPr marL="342900" indent="-342900">
              <a:lnSpc>
                <a:spcPct val="105000"/>
              </a:lnSpc>
              <a:spcBef>
                <a:spcPct val="5000"/>
              </a:spcBef>
              <a:buFontTx/>
              <a:buChar char="•"/>
            </a:pPr>
            <a:endParaRPr lang="en-US" sz="2200">
              <a:cs typeface="Arial" charset="0"/>
            </a:endParaRPr>
          </a:p>
          <a:p>
            <a:pPr marL="342900" indent="-342900">
              <a:lnSpc>
                <a:spcPct val="85000"/>
              </a:lnSpc>
              <a:spcBef>
                <a:spcPct val="5000"/>
              </a:spcBef>
              <a:buFontTx/>
              <a:buChar char="•"/>
            </a:pPr>
            <a:endParaRPr lang="en-US" sz="2400">
              <a:solidFill>
                <a:srgbClr val="000000"/>
              </a:solidFill>
              <a:cs typeface="Arial" charset="0"/>
            </a:endParaRPr>
          </a:p>
          <a:p>
            <a:pPr marL="342900" indent="-342900">
              <a:lnSpc>
                <a:spcPct val="85000"/>
              </a:lnSpc>
              <a:spcBef>
                <a:spcPct val="5000"/>
              </a:spcBef>
              <a:buFontTx/>
              <a:buChar char="•"/>
            </a:pPr>
            <a:endParaRPr lang="en-US" sz="2400">
              <a:solidFill>
                <a:srgbClr val="000000"/>
              </a:solidFill>
              <a:cs typeface="Arial" charset="0"/>
            </a:endParaRPr>
          </a:p>
          <a:p>
            <a:pPr marL="342900" indent="-342900">
              <a:lnSpc>
                <a:spcPct val="85000"/>
              </a:lnSpc>
              <a:spcBef>
                <a:spcPct val="5000"/>
              </a:spcBef>
            </a:pPr>
            <a:r>
              <a:rPr lang="en-US" sz="2400">
                <a:solidFill>
                  <a:srgbClr val="000000"/>
                </a:solidFill>
                <a:cs typeface="Arial" charset="0"/>
              </a:rPr>
              <a:t> </a:t>
            </a:r>
          </a:p>
          <a:p>
            <a:pPr marL="342900" indent="-342900">
              <a:lnSpc>
                <a:spcPct val="85000"/>
              </a:lnSpc>
              <a:spcBef>
                <a:spcPct val="5000"/>
              </a:spcBef>
              <a:buFontTx/>
              <a:buChar char="•"/>
            </a:pPr>
            <a:endParaRPr lang="en-US" sz="2400">
              <a:solidFill>
                <a:srgbClr val="000000"/>
              </a:solidFill>
              <a:cs typeface="Arial" charset="0"/>
            </a:endParaRPr>
          </a:p>
          <a:p>
            <a:pPr marL="342900" indent="-342900">
              <a:lnSpc>
                <a:spcPct val="85000"/>
              </a:lnSpc>
              <a:spcBef>
                <a:spcPct val="5000"/>
              </a:spcBef>
            </a:pPr>
            <a:endParaRPr lang="en-US" sz="2400">
              <a:solidFill>
                <a:srgbClr val="000000"/>
              </a:solidFill>
              <a:cs typeface="Times New Roman" charset="0"/>
            </a:endParaRPr>
          </a:p>
        </p:txBody>
      </p:sp>
      <p:sp>
        <p:nvSpPr>
          <p:cNvPr id="26629" name="Rectangle 5"/>
          <p:cNvSpPr>
            <a:spLocks noChangeArrowheads="1"/>
          </p:cNvSpPr>
          <p:nvPr/>
        </p:nvSpPr>
        <p:spPr bwMode="auto">
          <a:xfrm>
            <a:off x="838200" y="1524000"/>
            <a:ext cx="7391400" cy="403225"/>
          </a:xfrm>
          <a:prstGeom prst="rect">
            <a:avLst/>
          </a:prstGeom>
          <a:noFill/>
          <a:ln w="9525">
            <a:noFill/>
            <a:miter lim="800000"/>
            <a:headEnd/>
            <a:tailEnd/>
          </a:ln>
          <a:effectLst/>
        </p:spPr>
        <p:txBody>
          <a:bodyPr>
            <a:spAutoFit/>
          </a:bodyPr>
          <a:lstStyle/>
          <a:p>
            <a:pPr algn="ctr">
              <a:lnSpc>
                <a:spcPct val="85000"/>
              </a:lnSpc>
              <a:spcBef>
                <a:spcPct val="5000"/>
              </a:spcBef>
            </a:pPr>
            <a:r>
              <a:rPr lang="en-US" sz="2400">
                <a:solidFill>
                  <a:srgbClr val="A50021"/>
                </a:solidFill>
                <a:effectLst>
                  <a:outerShdw blurRad="38100" dist="38100" dir="2700000" algn="tl">
                    <a:srgbClr val="C0C0C0"/>
                  </a:outerShdw>
                </a:effectLst>
                <a:cs typeface="Times New Roman" charset="0"/>
              </a:rPr>
              <a:t>Two Models of Providing Web Privacy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200" dirty="0" smtClean="0"/>
              <a:t> </a:t>
            </a:r>
            <a:endParaRPr lang="en-US" sz="3200" dirty="0"/>
          </a:p>
          <a:p>
            <a:pPr algn="ctr" eaLnBrk="0" hangingPunct="0"/>
            <a:r>
              <a:rPr lang="en-US" sz="2400" dirty="0" smtClean="0"/>
              <a:t> Ethical and Social Issues in the IT Company / Technical Org</a:t>
            </a:r>
            <a:endParaRPr lang="en-US" sz="2400" dirty="0"/>
          </a:p>
        </p:txBody>
      </p:sp>
      <p:sp>
        <p:nvSpPr>
          <p:cNvPr id="27651"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27652" name="Rectangle 4"/>
          <p:cNvSpPr>
            <a:spLocks noChangeArrowheads="1"/>
          </p:cNvSpPr>
          <p:nvPr/>
        </p:nvSpPr>
        <p:spPr bwMode="auto">
          <a:xfrm>
            <a:off x="838200" y="2527300"/>
            <a:ext cx="7772400" cy="2501900"/>
          </a:xfrm>
          <a:prstGeom prst="rect">
            <a:avLst/>
          </a:prstGeom>
          <a:noFill/>
          <a:ln w="12700">
            <a:noFill/>
            <a:miter lim="800000"/>
            <a:headEnd/>
            <a:tailEnd/>
          </a:ln>
          <a:effectLst/>
        </p:spPr>
        <p:txBody>
          <a:bodyPr lIns="90488" tIns="44450" rIns="90488" bIns="44450"/>
          <a:lstStyle/>
          <a:p>
            <a:pPr marL="342900" indent="-342900">
              <a:lnSpc>
                <a:spcPct val="85000"/>
              </a:lnSpc>
              <a:spcBef>
                <a:spcPct val="5000"/>
              </a:spcBef>
            </a:pPr>
            <a:r>
              <a:rPr lang="en-US" sz="2400">
                <a:solidFill>
                  <a:srgbClr val="A50021"/>
                </a:solidFill>
                <a:cs typeface="Times New Roman" charset="0"/>
              </a:rPr>
              <a:t>P3P </a:t>
            </a:r>
            <a:endParaRPr lang="en-US" sz="2400">
              <a:solidFill>
                <a:srgbClr val="A50021"/>
              </a:solidFill>
              <a:cs typeface="Arial" charset="0"/>
            </a:endParaRPr>
          </a:p>
          <a:p>
            <a:pPr marL="342900" indent="-342900" algn="ctr">
              <a:lnSpc>
                <a:spcPct val="85000"/>
              </a:lnSpc>
              <a:spcBef>
                <a:spcPct val="5000"/>
              </a:spcBef>
            </a:pPr>
            <a:endParaRPr lang="en-US" sz="2400">
              <a:solidFill>
                <a:srgbClr val="A50021"/>
              </a:solidFill>
              <a:cs typeface="Times New Roman" charset="0"/>
            </a:endParaRPr>
          </a:p>
          <a:p>
            <a:pPr marL="342900" indent="-342900">
              <a:lnSpc>
                <a:spcPct val="85000"/>
              </a:lnSpc>
              <a:spcBef>
                <a:spcPct val="5000"/>
              </a:spcBef>
              <a:buFontTx/>
              <a:buChar char="•"/>
            </a:pPr>
            <a:r>
              <a:rPr lang="en-US" sz="2400">
                <a:solidFill>
                  <a:srgbClr val="000000"/>
                </a:solidFill>
                <a:cs typeface="Arial" charset="0"/>
              </a:rPr>
              <a:t>Platform for Privacy Preferences Project</a:t>
            </a:r>
          </a:p>
          <a:p>
            <a:pPr marL="342900" indent="-342900">
              <a:lnSpc>
                <a:spcPct val="85000"/>
              </a:lnSpc>
              <a:spcBef>
                <a:spcPct val="5000"/>
              </a:spcBef>
              <a:buFontTx/>
              <a:buChar char="•"/>
            </a:pPr>
            <a:endParaRPr lang="en-US" sz="2400">
              <a:solidFill>
                <a:srgbClr val="000000"/>
              </a:solidFill>
              <a:cs typeface="Arial" charset="0"/>
            </a:endParaRPr>
          </a:p>
          <a:p>
            <a:pPr marL="342900" indent="-342900">
              <a:spcBef>
                <a:spcPct val="5000"/>
              </a:spcBef>
              <a:buFontTx/>
              <a:buChar char="•"/>
            </a:pPr>
            <a:r>
              <a:rPr lang="en-US" sz="2400">
                <a:solidFill>
                  <a:srgbClr val="000000"/>
                </a:solidFill>
                <a:cs typeface="Times New Roman" charset="0"/>
              </a:rPr>
              <a:t>Industry standard designed to give users more control over personal information </a:t>
            </a:r>
            <a:r>
              <a:rPr lang="en-US" sz="2400">
                <a:solidFill>
                  <a:srgbClr val="000000"/>
                </a:solidFill>
                <a:cs typeface="Arial" charset="0"/>
              </a:rPr>
              <a:t>  </a:t>
            </a:r>
          </a:p>
          <a:p>
            <a:pPr marL="342900" indent="-342900">
              <a:lnSpc>
                <a:spcPct val="85000"/>
              </a:lnSpc>
              <a:spcBef>
                <a:spcPct val="5000"/>
              </a:spcBef>
              <a:buFontTx/>
              <a:buChar char="•"/>
            </a:pPr>
            <a:endParaRPr lang="en-US" sz="2400">
              <a:solidFill>
                <a:srgbClr val="000000"/>
              </a:solidFill>
              <a:cs typeface="Arial" charset="0"/>
            </a:endParaRPr>
          </a:p>
          <a:p>
            <a:pPr marL="342900" indent="-342900">
              <a:lnSpc>
                <a:spcPct val="85000"/>
              </a:lnSpc>
              <a:spcBef>
                <a:spcPct val="5000"/>
              </a:spcBef>
            </a:pPr>
            <a:endParaRPr lang="en-US" sz="2400">
              <a:solidFill>
                <a:srgbClr val="000000"/>
              </a:solidFill>
              <a:cs typeface="Times New Roman" charset="0"/>
            </a:endParaRPr>
          </a:p>
        </p:txBody>
      </p:sp>
      <p:sp>
        <p:nvSpPr>
          <p:cNvPr id="27654" name="Rectangle 6"/>
          <p:cNvSpPr>
            <a:spLocks noChangeArrowheads="1"/>
          </p:cNvSpPr>
          <p:nvPr/>
        </p:nvSpPr>
        <p:spPr bwMode="auto">
          <a:xfrm>
            <a:off x="2819400" y="1612900"/>
            <a:ext cx="3352800" cy="403225"/>
          </a:xfrm>
          <a:prstGeom prst="rect">
            <a:avLst/>
          </a:prstGeom>
          <a:noFill/>
          <a:ln w="9525">
            <a:noFill/>
            <a:miter lim="800000"/>
            <a:headEnd/>
            <a:tailEnd/>
          </a:ln>
          <a:effectLst/>
        </p:spPr>
        <p:txBody>
          <a:bodyPr>
            <a:spAutoFit/>
          </a:bodyPr>
          <a:lstStyle/>
          <a:p>
            <a:pPr>
              <a:lnSpc>
                <a:spcPct val="85000"/>
              </a:lnSpc>
              <a:spcBef>
                <a:spcPct val="50000"/>
              </a:spcBef>
            </a:pPr>
            <a:r>
              <a:rPr lang="en-US" sz="2400">
                <a:solidFill>
                  <a:srgbClr val="A50021"/>
                </a:solidFill>
                <a:effectLst>
                  <a:outerShdw blurRad="38100" dist="38100" dir="2700000" algn="tl">
                    <a:srgbClr val="C0C0C0"/>
                  </a:outerShdw>
                </a:effectLst>
                <a:cs typeface="Times New Roman" charset="0"/>
              </a:rPr>
              <a:t>Technical Solutions </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5" name="Rectangle 3"/>
          <p:cNvSpPr>
            <a:spLocks noChangeArrowheads="1"/>
          </p:cNvSpPr>
          <p:nvPr/>
        </p:nvSpPr>
        <p:spPr bwMode="auto">
          <a:xfrm>
            <a:off x="0" y="1603375"/>
            <a:ext cx="9144000" cy="457200"/>
          </a:xfrm>
          <a:prstGeom prst="rect">
            <a:avLst/>
          </a:prstGeom>
          <a:noFill/>
          <a:ln w="9525">
            <a:noFill/>
            <a:miter lim="800000"/>
            <a:headEnd/>
            <a:tailEnd/>
          </a:ln>
          <a:effectLst/>
        </p:spPr>
        <p:txBody>
          <a:bodyPr>
            <a:spAutoFit/>
          </a:bodyPr>
          <a:lstStyle/>
          <a:p>
            <a:pPr algn="ctr"/>
            <a:r>
              <a:rPr lang="en-US" sz="2400">
                <a:solidFill>
                  <a:srgbClr val="A50021"/>
                </a:solidFill>
                <a:cs typeface="Times New Roman" charset="0"/>
              </a:rPr>
              <a:t>The P3P Standard</a:t>
            </a:r>
            <a:r>
              <a:rPr lang="en-US" sz="2400">
                <a:solidFill>
                  <a:srgbClr val="A50021"/>
                </a:solidFill>
              </a:rPr>
              <a:t> </a:t>
            </a:r>
          </a:p>
        </p:txBody>
      </p:sp>
      <p:sp>
        <p:nvSpPr>
          <p:cNvPr id="28676" name="Rectangle 4"/>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28677" name="Text Box 5"/>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grpSp>
        <p:nvGrpSpPr>
          <p:cNvPr id="28680" name="Group 8"/>
          <p:cNvGrpSpPr>
            <a:grpSpLocks/>
          </p:cNvGrpSpPr>
          <p:nvPr/>
        </p:nvGrpSpPr>
        <p:grpSpPr bwMode="auto">
          <a:xfrm>
            <a:off x="1295400" y="2106613"/>
            <a:ext cx="6505575" cy="4675187"/>
            <a:chOff x="816" y="1327"/>
            <a:chExt cx="4098" cy="2945"/>
          </a:xfrm>
        </p:grpSpPr>
        <p:sp>
          <p:nvSpPr>
            <p:cNvPr id="28674" name="Rectangle 2"/>
            <p:cNvSpPr>
              <a:spLocks noChangeArrowheads="1"/>
            </p:cNvSpPr>
            <p:nvPr/>
          </p:nvSpPr>
          <p:spPr bwMode="auto">
            <a:xfrm>
              <a:off x="2448" y="4041"/>
              <a:ext cx="804" cy="231"/>
            </a:xfrm>
            <a:prstGeom prst="rect">
              <a:avLst/>
            </a:prstGeom>
            <a:noFill/>
            <a:ln w="9525">
              <a:noFill/>
              <a:miter lim="800000"/>
              <a:headEnd/>
              <a:tailEnd/>
            </a:ln>
            <a:effectLst/>
          </p:spPr>
          <p:txBody>
            <a:bodyPr wrap="none">
              <a:spAutoFit/>
            </a:bodyPr>
            <a:lstStyle/>
            <a:p>
              <a:r>
                <a:rPr lang="en-US" sz="1800"/>
                <a:t>Figure 5-4</a:t>
              </a:r>
            </a:p>
          </p:txBody>
        </p:sp>
        <p:pic>
          <p:nvPicPr>
            <p:cNvPr id="28679" name="Picture 7" descr="fg05_04"/>
            <p:cNvPicPr>
              <a:picLocks noChangeAspect="1" noChangeArrowheads="1"/>
            </p:cNvPicPr>
            <p:nvPr/>
          </p:nvPicPr>
          <p:blipFill>
            <a:blip r:embed="rId2"/>
            <a:srcRect/>
            <a:stretch>
              <a:fillRect/>
            </a:stretch>
          </p:blipFill>
          <p:spPr bwMode="auto">
            <a:xfrm>
              <a:off x="816" y="1327"/>
              <a:ext cx="4098" cy="2705"/>
            </a:xfrm>
            <a:prstGeom prst="rect">
              <a:avLst/>
            </a:prstGeom>
            <a:noFill/>
          </p:spPr>
        </p:pic>
      </p:gr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31747"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31748" name="Rectangle 4"/>
          <p:cNvSpPr>
            <a:spLocks noChangeArrowheads="1"/>
          </p:cNvSpPr>
          <p:nvPr/>
        </p:nvSpPr>
        <p:spPr bwMode="auto">
          <a:xfrm>
            <a:off x="457200" y="2362200"/>
            <a:ext cx="8305800" cy="3098800"/>
          </a:xfrm>
          <a:prstGeom prst="rect">
            <a:avLst/>
          </a:prstGeom>
          <a:noFill/>
          <a:ln w="12700">
            <a:noFill/>
            <a:miter lim="800000"/>
            <a:headEnd/>
            <a:tailEnd/>
          </a:ln>
          <a:effectLst/>
        </p:spPr>
        <p:txBody>
          <a:bodyPr lIns="90488" tIns="44450" rIns="90488" bIns="44450"/>
          <a:lstStyle/>
          <a:p>
            <a:pPr marL="342900" indent="-342900">
              <a:lnSpc>
                <a:spcPct val="115000"/>
              </a:lnSpc>
              <a:spcBef>
                <a:spcPct val="5000"/>
              </a:spcBef>
              <a:buFontTx/>
              <a:buChar char="•"/>
            </a:pPr>
            <a:r>
              <a:rPr lang="en-US" sz="2400">
                <a:solidFill>
                  <a:srgbClr val="A50021"/>
                </a:solidFill>
                <a:cs typeface="Arial" charset="0"/>
              </a:rPr>
              <a:t>Intellectual property:</a:t>
            </a:r>
            <a:r>
              <a:rPr lang="en-US" sz="2400">
                <a:solidFill>
                  <a:srgbClr val="000000"/>
                </a:solidFill>
                <a:cs typeface="Arial" charset="0"/>
              </a:rPr>
              <a:t> </a:t>
            </a:r>
            <a:r>
              <a:rPr lang="en-US" sz="2400">
                <a:solidFill>
                  <a:srgbClr val="000000"/>
                </a:solidFill>
                <a:cs typeface="Times New Roman" charset="0"/>
              </a:rPr>
              <a:t>Intangible property of any kind created by individuals or corporations</a:t>
            </a:r>
          </a:p>
          <a:p>
            <a:pPr marL="342900" indent="-342900">
              <a:lnSpc>
                <a:spcPct val="115000"/>
              </a:lnSpc>
              <a:spcBef>
                <a:spcPct val="5000"/>
              </a:spcBef>
              <a:buFontTx/>
              <a:buChar char="•"/>
            </a:pPr>
            <a:endParaRPr lang="en-US" sz="2400">
              <a:solidFill>
                <a:srgbClr val="000000"/>
              </a:solidFill>
              <a:cs typeface="Times New Roman" charset="0"/>
            </a:endParaRPr>
          </a:p>
          <a:p>
            <a:pPr marL="342900" indent="-342900">
              <a:lnSpc>
                <a:spcPct val="115000"/>
              </a:lnSpc>
              <a:spcBef>
                <a:spcPct val="5000"/>
              </a:spcBef>
            </a:pPr>
            <a:r>
              <a:rPr lang="en-US" sz="2400">
                <a:solidFill>
                  <a:srgbClr val="000000"/>
                </a:solidFill>
                <a:cs typeface="Times New Roman" charset="0"/>
              </a:rPr>
              <a:t>Three main ways that intellectual property is protected: </a:t>
            </a:r>
            <a:endParaRPr lang="en-US" sz="2400">
              <a:solidFill>
                <a:srgbClr val="A50021"/>
              </a:solidFill>
              <a:cs typeface="Arial" charset="0"/>
            </a:endParaRPr>
          </a:p>
          <a:p>
            <a:pPr marL="342900" indent="-342900">
              <a:lnSpc>
                <a:spcPct val="115000"/>
              </a:lnSpc>
              <a:spcBef>
                <a:spcPct val="5000"/>
              </a:spcBef>
              <a:buFontTx/>
              <a:buChar char="•"/>
            </a:pPr>
            <a:endParaRPr lang="en-US" sz="2400">
              <a:solidFill>
                <a:srgbClr val="A50021"/>
              </a:solidFill>
              <a:cs typeface="Arial" charset="0"/>
            </a:endParaRPr>
          </a:p>
          <a:p>
            <a:pPr marL="342900" indent="-342900">
              <a:lnSpc>
                <a:spcPct val="115000"/>
              </a:lnSpc>
              <a:spcBef>
                <a:spcPct val="5000"/>
              </a:spcBef>
              <a:buFontTx/>
              <a:buChar char="•"/>
            </a:pPr>
            <a:r>
              <a:rPr lang="en-US" sz="2400">
                <a:solidFill>
                  <a:srgbClr val="A50021"/>
                </a:solidFill>
                <a:cs typeface="Arial" charset="0"/>
              </a:rPr>
              <a:t>Trade secret:</a:t>
            </a:r>
            <a:r>
              <a:rPr lang="en-US" sz="2400">
                <a:solidFill>
                  <a:srgbClr val="000000"/>
                </a:solidFill>
                <a:cs typeface="Arial" charset="0"/>
              </a:rPr>
              <a:t> Intellectual work or product belonging to business, not in the public domain</a:t>
            </a:r>
          </a:p>
          <a:p>
            <a:pPr marL="342900" indent="-342900">
              <a:lnSpc>
                <a:spcPct val="115000"/>
              </a:lnSpc>
              <a:spcBef>
                <a:spcPct val="5000"/>
              </a:spcBef>
              <a:buFontTx/>
              <a:buChar char="•"/>
            </a:pPr>
            <a:endParaRPr lang="en-US" sz="2400">
              <a:solidFill>
                <a:srgbClr val="000000"/>
              </a:solidFill>
              <a:cs typeface="Times New Roman" charset="0"/>
            </a:endParaRPr>
          </a:p>
        </p:txBody>
      </p:sp>
      <p:sp>
        <p:nvSpPr>
          <p:cNvPr id="31749" name="Rectangle 5"/>
          <p:cNvSpPr>
            <a:spLocks noChangeArrowheads="1"/>
          </p:cNvSpPr>
          <p:nvPr/>
        </p:nvSpPr>
        <p:spPr bwMode="auto">
          <a:xfrm>
            <a:off x="1646238" y="1603375"/>
            <a:ext cx="5668962" cy="403225"/>
          </a:xfrm>
          <a:prstGeom prst="rect">
            <a:avLst/>
          </a:prstGeom>
          <a:noFill/>
          <a:ln w="9525">
            <a:noFill/>
            <a:miter lim="800000"/>
            <a:headEnd/>
            <a:tailEnd/>
          </a:ln>
          <a:effectLst/>
        </p:spPr>
        <p:txBody>
          <a:bodyPr wrap="none">
            <a:spAutoFit/>
          </a:bodyPr>
          <a:lstStyle/>
          <a:p>
            <a:pPr>
              <a:lnSpc>
                <a:spcPct val="85000"/>
              </a:lnSpc>
              <a:spcBef>
                <a:spcPct val="5000"/>
              </a:spcBef>
            </a:pPr>
            <a:r>
              <a:rPr lang="en-US" sz="2400">
                <a:solidFill>
                  <a:srgbClr val="A50021"/>
                </a:solidFill>
                <a:effectLst>
                  <a:outerShdw blurRad="38100" dist="38100" dir="2700000" algn="tl">
                    <a:srgbClr val="C0C0C0"/>
                  </a:outerShdw>
                </a:effectLst>
                <a:cs typeface="Times New Roman" charset="0"/>
              </a:rPr>
              <a:t>Property Rights: Intellectual Property</a:t>
            </a:r>
            <a:r>
              <a:rPr lang="en-US" sz="2400">
                <a:solidFill>
                  <a:srgbClr val="000000"/>
                </a:solidFill>
                <a:effectLst>
                  <a:outerShdw blurRad="38100" dist="38100" dir="2700000" algn="tl">
                    <a:srgbClr val="C0C0C0"/>
                  </a:outerShdw>
                </a:effectLst>
                <a:cs typeface="Arial" charset="0"/>
              </a:rPr>
              <a:t>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Rectangle 1026"/>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64515" name="Text Box 1027"/>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64516" name="Rectangle 1028"/>
          <p:cNvSpPr>
            <a:spLocks noChangeArrowheads="1"/>
          </p:cNvSpPr>
          <p:nvPr/>
        </p:nvSpPr>
        <p:spPr bwMode="auto">
          <a:xfrm>
            <a:off x="762000" y="2590800"/>
            <a:ext cx="7772400" cy="3949700"/>
          </a:xfrm>
          <a:prstGeom prst="rect">
            <a:avLst/>
          </a:prstGeom>
          <a:noFill/>
          <a:ln w="12700">
            <a:noFill/>
            <a:miter lim="800000"/>
            <a:headEnd/>
            <a:tailEnd/>
          </a:ln>
          <a:effectLst/>
        </p:spPr>
        <p:txBody>
          <a:bodyPr lIns="90488" tIns="44450" rIns="90488" bIns="44450"/>
          <a:lstStyle/>
          <a:p>
            <a:pPr marL="342900" indent="-342900">
              <a:lnSpc>
                <a:spcPct val="115000"/>
              </a:lnSpc>
              <a:spcBef>
                <a:spcPct val="5000"/>
              </a:spcBef>
              <a:buFontTx/>
              <a:buChar char="•"/>
            </a:pPr>
            <a:endParaRPr lang="en-US" sz="2400">
              <a:solidFill>
                <a:srgbClr val="000000"/>
              </a:solidFill>
              <a:cs typeface="Times New Roman" charset="0"/>
            </a:endParaRPr>
          </a:p>
          <a:p>
            <a:pPr marL="342900" indent="-342900">
              <a:lnSpc>
                <a:spcPct val="115000"/>
              </a:lnSpc>
              <a:spcBef>
                <a:spcPct val="5000"/>
              </a:spcBef>
              <a:buFontTx/>
              <a:buChar char="•"/>
            </a:pPr>
            <a:r>
              <a:rPr lang="en-US" sz="2400">
                <a:solidFill>
                  <a:srgbClr val="A50021"/>
                </a:solidFill>
                <a:cs typeface="Arial" charset="0"/>
              </a:rPr>
              <a:t>Copyright:</a:t>
            </a:r>
            <a:r>
              <a:rPr lang="en-US" sz="2400">
                <a:solidFill>
                  <a:srgbClr val="000000"/>
                </a:solidFill>
                <a:cs typeface="Arial" charset="0"/>
              </a:rPr>
              <a:t> </a:t>
            </a:r>
            <a:r>
              <a:rPr lang="en-US" sz="2400">
                <a:solidFill>
                  <a:srgbClr val="000000"/>
                </a:solidFill>
                <a:cs typeface="Times New Roman" charset="0"/>
              </a:rPr>
              <a:t>Statutory grant protecting intellectual property from being copied for the life of the author, plus 70 years</a:t>
            </a:r>
            <a:r>
              <a:rPr lang="en-US" sz="2400">
                <a:solidFill>
                  <a:srgbClr val="000000"/>
                </a:solidFill>
                <a:cs typeface="Arial" charset="0"/>
              </a:rPr>
              <a:t> </a:t>
            </a:r>
          </a:p>
          <a:p>
            <a:pPr marL="342900" indent="-342900">
              <a:lnSpc>
                <a:spcPct val="115000"/>
              </a:lnSpc>
              <a:spcBef>
                <a:spcPct val="5000"/>
              </a:spcBef>
              <a:buFontTx/>
              <a:buChar char="•"/>
            </a:pPr>
            <a:endParaRPr lang="en-US" sz="2400">
              <a:solidFill>
                <a:srgbClr val="000000"/>
              </a:solidFill>
              <a:cs typeface="Times New Roman" charset="0"/>
            </a:endParaRPr>
          </a:p>
          <a:p>
            <a:pPr marL="342900" indent="-342900">
              <a:lnSpc>
                <a:spcPct val="115000"/>
              </a:lnSpc>
              <a:spcBef>
                <a:spcPct val="5000"/>
              </a:spcBef>
              <a:buFontTx/>
              <a:buChar char="•"/>
            </a:pPr>
            <a:r>
              <a:rPr lang="en-US" sz="2400">
                <a:solidFill>
                  <a:srgbClr val="A50021"/>
                </a:solidFill>
                <a:cs typeface="Times New Roman" charset="0"/>
              </a:rPr>
              <a:t>Patents:</a:t>
            </a:r>
            <a:r>
              <a:rPr lang="en-US" sz="2400">
                <a:solidFill>
                  <a:srgbClr val="000000"/>
                </a:solidFill>
                <a:cs typeface="Times New Roman" charset="0"/>
              </a:rPr>
              <a:t> A grant to the creator of an invention  granting the owner an exclusive monopoly on the ideas behind an invention for 20 years </a:t>
            </a:r>
          </a:p>
        </p:txBody>
      </p:sp>
      <p:sp>
        <p:nvSpPr>
          <p:cNvPr id="64518" name="Text Box 1030"/>
          <p:cNvSpPr txBox="1">
            <a:spLocks noChangeArrowheads="1"/>
          </p:cNvSpPr>
          <p:nvPr/>
        </p:nvSpPr>
        <p:spPr bwMode="auto">
          <a:xfrm>
            <a:off x="990600" y="1600200"/>
            <a:ext cx="7315200" cy="457200"/>
          </a:xfrm>
          <a:prstGeom prst="rect">
            <a:avLst/>
          </a:prstGeom>
          <a:noFill/>
          <a:ln w="9525">
            <a:noFill/>
            <a:miter lim="800000"/>
            <a:headEnd/>
            <a:tailEnd/>
          </a:ln>
          <a:effectLst/>
        </p:spPr>
        <p:txBody>
          <a:bodyPr>
            <a:spAutoFit/>
          </a:bodyPr>
          <a:lstStyle/>
          <a:p>
            <a:pPr algn="ctr">
              <a:spcBef>
                <a:spcPct val="50000"/>
              </a:spcBef>
            </a:pPr>
            <a:r>
              <a:rPr lang="en-US" sz="2400">
                <a:solidFill>
                  <a:srgbClr val="A50021"/>
                </a:solidFill>
              </a:rPr>
              <a:t>Property Rights: Intellectual Property</a:t>
            </a:r>
          </a:p>
        </p:txBody>
      </p:sp>
      <p:sp>
        <p:nvSpPr>
          <p:cNvPr id="64519" name="Text Box 1031"/>
          <p:cNvSpPr txBox="1">
            <a:spLocks noChangeArrowheads="1"/>
          </p:cNvSpPr>
          <p:nvPr/>
        </p:nvSpPr>
        <p:spPr bwMode="auto">
          <a:xfrm>
            <a:off x="228600" y="2133600"/>
            <a:ext cx="8458200" cy="822325"/>
          </a:xfrm>
          <a:prstGeom prst="rect">
            <a:avLst/>
          </a:prstGeom>
          <a:noFill/>
          <a:ln w="9525">
            <a:noFill/>
            <a:miter lim="800000"/>
            <a:headEnd/>
            <a:tailEnd/>
          </a:ln>
          <a:effectLst/>
        </p:spPr>
        <p:txBody>
          <a:bodyPr>
            <a:spAutoFit/>
          </a:bodyPr>
          <a:lstStyle/>
          <a:p>
            <a:pPr>
              <a:spcBef>
                <a:spcPct val="50000"/>
              </a:spcBef>
            </a:pPr>
            <a:r>
              <a:rPr lang="en-US" sz="2400"/>
              <a:t>Three main ways that intellectual property is protected: (Continued)</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32771"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32772" name="Rectangle 4"/>
          <p:cNvSpPr>
            <a:spLocks noChangeArrowheads="1"/>
          </p:cNvSpPr>
          <p:nvPr/>
        </p:nvSpPr>
        <p:spPr bwMode="auto">
          <a:xfrm>
            <a:off x="838200" y="2209800"/>
            <a:ext cx="7772400" cy="3962400"/>
          </a:xfrm>
          <a:prstGeom prst="rect">
            <a:avLst/>
          </a:prstGeom>
          <a:noFill/>
          <a:ln w="12700">
            <a:noFill/>
            <a:miter lim="800000"/>
            <a:headEnd/>
            <a:tailEnd/>
          </a:ln>
          <a:effectLst/>
        </p:spPr>
        <p:txBody>
          <a:bodyPr lIns="90488" tIns="44450" rIns="90488" bIns="44450"/>
          <a:lstStyle/>
          <a:p>
            <a:pPr marL="342900" indent="-342900">
              <a:spcBef>
                <a:spcPct val="20000"/>
              </a:spcBef>
              <a:buFontTx/>
              <a:buChar char="•"/>
            </a:pPr>
            <a:r>
              <a:rPr lang="en-US" sz="2400">
                <a:solidFill>
                  <a:srgbClr val="000000"/>
                </a:solidFill>
                <a:cs typeface="Arial" charset="0"/>
              </a:rPr>
              <a:t>Perfect digital copies cost almost nothing.</a:t>
            </a:r>
          </a:p>
          <a:p>
            <a:pPr marL="342900" indent="-342900">
              <a:spcBef>
                <a:spcPct val="20000"/>
              </a:spcBef>
              <a:buFontTx/>
              <a:buChar char="•"/>
            </a:pPr>
            <a:endParaRPr lang="en-US" sz="2400">
              <a:solidFill>
                <a:srgbClr val="000000"/>
              </a:solidFill>
              <a:cs typeface="Arial" charset="0"/>
            </a:endParaRPr>
          </a:p>
          <a:p>
            <a:pPr marL="342900" indent="-342900">
              <a:spcBef>
                <a:spcPct val="20000"/>
              </a:spcBef>
              <a:buFontTx/>
              <a:buChar char="•"/>
            </a:pPr>
            <a:r>
              <a:rPr lang="en-US" sz="2400">
                <a:solidFill>
                  <a:srgbClr val="000000"/>
                </a:solidFill>
                <a:cs typeface="Arial" charset="0"/>
              </a:rPr>
              <a:t>Sharing of digital content over the Internet costs almost nothing.</a:t>
            </a:r>
          </a:p>
          <a:p>
            <a:pPr marL="342900" indent="-342900">
              <a:spcBef>
                <a:spcPct val="20000"/>
              </a:spcBef>
              <a:buFontTx/>
              <a:buChar char="•"/>
            </a:pPr>
            <a:endParaRPr lang="en-US" sz="2400">
              <a:solidFill>
                <a:srgbClr val="000000"/>
              </a:solidFill>
              <a:cs typeface="Arial" charset="0"/>
            </a:endParaRPr>
          </a:p>
          <a:p>
            <a:pPr marL="342900" indent="-342900">
              <a:spcBef>
                <a:spcPct val="20000"/>
              </a:spcBef>
              <a:buFontTx/>
              <a:buChar char="•"/>
            </a:pPr>
            <a:r>
              <a:rPr lang="en-US" sz="2400">
                <a:solidFill>
                  <a:srgbClr val="000000"/>
                </a:solidFill>
                <a:cs typeface="Arial" charset="0"/>
              </a:rPr>
              <a:t>Courts have generally not interfered with the commercialization of technology that creates perfect copies of protected works as long as the manufacturer could not control how customers use its products.</a:t>
            </a:r>
          </a:p>
          <a:p>
            <a:pPr marL="342900" indent="-342900">
              <a:spcBef>
                <a:spcPct val="20000"/>
              </a:spcBef>
              <a:buFontTx/>
              <a:buChar char="•"/>
            </a:pPr>
            <a:endParaRPr lang="en-US" sz="2400">
              <a:solidFill>
                <a:srgbClr val="000000"/>
              </a:solidFill>
              <a:cs typeface="Arial" charset="0"/>
            </a:endParaRPr>
          </a:p>
        </p:txBody>
      </p:sp>
      <p:sp>
        <p:nvSpPr>
          <p:cNvPr id="32773" name="Rectangle 5"/>
          <p:cNvSpPr>
            <a:spLocks noChangeArrowheads="1"/>
          </p:cNvSpPr>
          <p:nvPr/>
        </p:nvSpPr>
        <p:spPr bwMode="auto">
          <a:xfrm>
            <a:off x="1511300" y="1612900"/>
            <a:ext cx="6226175" cy="457200"/>
          </a:xfrm>
          <a:prstGeom prst="rect">
            <a:avLst/>
          </a:prstGeom>
          <a:noFill/>
          <a:ln w="9525">
            <a:noFill/>
            <a:miter lim="800000"/>
            <a:headEnd/>
            <a:tailEnd/>
          </a:ln>
          <a:effectLst/>
        </p:spPr>
        <p:txBody>
          <a:bodyPr wrap="none">
            <a:spAutoFit/>
          </a:bodyPr>
          <a:lstStyle/>
          <a:p>
            <a:r>
              <a:rPr lang="en-US" sz="2400">
                <a:solidFill>
                  <a:srgbClr val="A50021"/>
                </a:solidFill>
                <a:effectLst>
                  <a:outerShdw blurRad="38100" dist="38100" dir="2700000" algn="tl">
                    <a:srgbClr val="C0C0C0"/>
                  </a:outerShdw>
                </a:effectLst>
                <a:cs typeface="Times New Roman" charset="0"/>
              </a:rPr>
              <a:t>Challenges to Intellectual Property Rights</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050"/>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55299" name="Text Box 2051"/>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55300" name="Rectangle 2052"/>
          <p:cNvSpPr>
            <a:spLocks noChangeArrowheads="1"/>
          </p:cNvSpPr>
          <p:nvPr/>
        </p:nvSpPr>
        <p:spPr bwMode="auto">
          <a:xfrm>
            <a:off x="838200" y="2133600"/>
            <a:ext cx="7772400" cy="4419600"/>
          </a:xfrm>
          <a:prstGeom prst="rect">
            <a:avLst/>
          </a:prstGeom>
          <a:noFill/>
          <a:ln w="12700">
            <a:noFill/>
            <a:miter lim="800000"/>
            <a:headEnd/>
            <a:tailEnd/>
          </a:ln>
          <a:effectLst/>
        </p:spPr>
        <p:txBody>
          <a:bodyPr lIns="90488" tIns="44450" rIns="90488" bIns="44450"/>
          <a:lstStyle/>
          <a:p>
            <a:pPr marL="342900" indent="-342900">
              <a:spcBef>
                <a:spcPct val="20000"/>
              </a:spcBef>
              <a:buFontTx/>
              <a:buChar char="•"/>
            </a:pPr>
            <a:r>
              <a:rPr lang="en-US" sz="2400">
                <a:solidFill>
                  <a:srgbClr val="000000"/>
                </a:solidFill>
                <a:cs typeface="Arial" charset="0"/>
              </a:rPr>
              <a:t>Example: Publishers sued Xerox corporation because users copied books and magazines. The publishers lost.</a:t>
            </a:r>
          </a:p>
          <a:p>
            <a:pPr marL="342900" indent="-342900">
              <a:spcBef>
                <a:spcPct val="20000"/>
              </a:spcBef>
              <a:buFontTx/>
              <a:buChar char="•"/>
            </a:pPr>
            <a:endParaRPr lang="en-US" sz="2400">
              <a:solidFill>
                <a:srgbClr val="000000"/>
              </a:solidFill>
              <a:cs typeface="Arial" charset="0"/>
            </a:endParaRPr>
          </a:p>
          <a:p>
            <a:pPr marL="342900" indent="-342900">
              <a:spcBef>
                <a:spcPct val="20000"/>
              </a:spcBef>
              <a:buFontTx/>
              <a:buChar char="•"/>
            </a:pPr>
            <a:r>
              <a:rPr lang="en-US" sz="2400">
                <a:solidFill>
                  <a:srgbClr val="000000"/>
                </a:solidFill>
                <a:cs typeface="Times New Roman" charset="0"/>
              </a:rPr>
              <a:t>Example: The Motion Picture Industry Association sued Sony because users of its VCRs make illegal copies of Hollywood movies.  MPIA lost.</a:t>
            </a:r>
            <a:endParaRPr lang="en-US" sz="2400">
              <a:solidFill>
                <a:srgbClr val="000000"/>
              </a:solidFill>
              <a:cs typeface="Arial" charset="0"/>
            </a:endParaRPr>
          </a:p>
          <a:p>
            <a:pPr marL="342900" indent="-342900">
              <a:spcBef>
                <a:spcPct val="20000"/>
              </a:spcBef>
              <a:buFontTx/>
              <a:buChar char="•"/>
            </a:pPr>
            <a:endParaRPr lang="en-US" sz="2400">
              <a:solidFill>
                <a:srgbClr val="000000"/>
              </a:solidFill>
              <a:cs typeface="Arial" charset="0"/>
            </a:endParaRPr>
          </a:p>
          <a:p>
            <a:pPr marL="342900" indent="-342900">
              <a:spcBef>
                <a:spcPct val="20000"/>
              </a:spcBef>
              <a:buFontTx/>
              <a:buChar char="•"/>
            </a:pPr>
            <a:r>
              <a:rPr lang="en-US" sz="2400">
                <a:solidFill>
                  <a:srgbClr val="000000"/>
                </a:solidFill>
                <a:cs typeface="Times New Roman" charset="0"/>
              </a:rPr>
              <a:t>Question: what is an ethical solution to this dilemma?</a:t>
            </a:r>
            <a:r>
              <a:rPr lang="en-US" sz="2400">
                <a:solidFill>
                  <a:srgbClr val="000000"/>
                </a:solidFill>
                <a:cs typeface="Arial" charset="0"/>
              </a:rPr>
              <a:t> </a:t>
            </a:r>
          </a:p>
        </p:txBody>
      </p:sp>
      <p:sp>
        <p:nvSpPr>
          <p:cNvPr id="55302" name="Text Box 2054"/>
          <p:cNvSpPr txBox="1">
            <a:spLocks noChangeArrowheads="1"/>
          </p:cNvSpPr>
          <p:nvPr/>
        </p:nvSpPr>
        <p:spPr bwMode="auto">
          <a:xfrm>
            <a:off x="609600" y="1600200"/>
            <a:ext cx="8305800" cy="457200"/>
          </a:xfrm>
          <a:prstGeom prst="rect">
            <a:avLst/>
          </a:prstGeom>
          <a:noFill/>
          <a:ln w="9525">
            <a:noFill/>
            <a:miter lim="800000"/>
            <a:headEnd/>
            <a:tailEnd/>
          </a:ln>
          <a:effectLst/>
        </p:spPr>
        <p:txBody>
          <a:bodyPr>
            <a:spAutoFit/>
          </a:bodyPr>
          <a:lstStyle/>
          <a:p>
            <a:pPr>
              <a:spcBef>
                <a:spcPct val="50000"/>
              </a:spcBef>
            </a:pPr>
            <a:r>
              <a:rPr lang="en-US" sz="2400">
                <a:solidFill>
                  <a:srgbClr val="A50021"/>
                </a:solidFill>
                <a:effectLst>
                  <a:outerShdw blurRad="38100" dist="38100" dir="2700000" algn="tl">
                    <a:srgbClr val="C0C0C0"/>
                  </a:outerShdw>
                </a:effectLst>
              </a:rPr>
              <a:t>Challenges to Intellectual Property Rights (Continued)</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34819"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34820" name="Rectangle 4"/>
          <p:cNvSpPr>
            <a:spLocks noChangeArrowheads="1"/>
          </p:cNvSpPr>
          <p:nvPr/>
        </p:nvSpPr>
        <p:spPr bwMode="auto">
          <a:xfrm>
            <a:off x="838200" y="2209800"/>
            <a:ext cx="7772400" cy="4114800"/>
          </a:xfrm>
          <a:prstGeom prst="rect">
            <a:avLst/>
          </a:prstGeom>
          <a:noFill/>
          <a:ln w="12700">
            <a:noFill/>
            <a:miter lim="800000"/>
            <a:headEnd/>
            <a:tailEnd/>
          </a:ln>
          <a:effectLst/>
        </p:spPr>
        <p:txBody>
          <a:bodyPr lIns="90488" tIns="44450" rIns="90488" bIns="44450"/>
          <a:lstStyle/>
          <a:p>
            <a:pPr marL="342900" indent="-342900">
              <a:spcBef>
                <a:spcPct val="20000"/>
              </a:spcBef>
              <a:buFontTx/>
              <a:buChar char="•"/>
            </a:pPr>
            <a:r>
              <a:rPr lang="en-US" sz="2400" dirty="0">
                <a:solidFill>
                  <a:srgbClr val="000000"/>
                </a:solidFill>
                <a:cs typeface="Times New Roman" charset="0"/>
              </a:rPr>
              <a:t>IT can challenge our ability to identify who is responsible for actions involving systems that injure people.</a:t>
            </a:r>
            <a:r>
              <a:rPr lang="en-US" sz="2400" dirty="0">
                <a:solidFill>
                  <a:srgbClr val="000000"/>
                </a:solidFill>
                <a:cs typeface="Arial" charset="0"/>
              </a:rPr>
              <a:t> </a:t>
            </a:r>
          </a:p>
          <a:p>
            <a:pPr marL="342900" indent="-342900">
              <a:spcBef>
                <a:spcPct val="20000"/>
              </a:spcBef>
              <a:buFontTx/>
              <a:buChar char="•"/>
            </a:pPr>
            <a:endParaRPr lang="en-US" sz="1800" dirty="0">
              <a:solidFill>
                <a:srgbClr val="000000"/>
              </a:solidFill>
              <a:cs typeface="Times New Roman" charset="0"/>
            </a:endParaRPr>
          </a:p>
          <a:p>
            <a:pPr marL="342900" indent="-342900">
              <a:spcBef>
                <a:spcPct val="20000"/>
              </a:spcBef>
              <a:buFontTx/>
              <a:buChar char="•"/>
            </a:pPr>
            <a:r>
              <a:rPr lang="en-US" sz="2400" dirty="0">
                <a:solidFill>
                  <a:srgbClr val="000000"/>
                </a:solidFill>
                <a:cs typeface="Times New Roman" charset="0"/>
              </a:rPr>
              <a:t>IT can make it difficult to assign liability and restore injured persons.</a:t>
            </a:r>
            <a:r>
              <a:rPr lang="en-US" sz="2400" dirty="0">
                <a:solidFill>
                  <a:srgbClr val="000000"/>
                </a:solidFill>
                <a:cs typeface="Arial" charset="0"/>
              </a:rPr>
              <a:t> </a:t>
            </a:r>
          </a:p>
          <a:p>
            <a:pPr marL="342900" indent="-342900">
              <a:spcBef>
                <a:spcPct val="20000"/>
              </a:spcBef>
              <a:buFontTx/>
              <a:buChar char="•"/>
            </a:pPr>
            <a:endParaRPr lang="en-US" sz="1800" dirty="0">
              <a:solidFill>
                <a:srgbClr val="000000"/>
              </a:solidFill>
              <a:cs typeface="Times New Roman" charset="0"/>
            </a:endParaRPr>
          </a:p>
          <a:p>
            <a:pPr marL="342900" indent="-342900">
              <a:spcBef>
                <a:spcPct val="20000"/>
              </a:spcBef>
              <a:buFontTx/>
              <a:buChar char="•"/>
            </a:pPr>
            <a:r>
              <a:rPr lang="en-US" sz="2400" dirty="0">
                <a:solidFill>
                  <a:srgbClr val="000000"/>
                </a:solidFill>
                <a:cs typeface="Times New Roman" charset="0"/>
              </a:rPr>
              <a:t>IT raises issues about who should control information systems that have the potential for injuring citizens.</a:t>
            </a:r>
            <a:endParaRPr lang="en-US" sz="2400" dirty="0">
              <a:solidFill>
                <a:srgbClr val="000000"/>
              </a:solidFill>
              <a:cs typeface="Arial" charset="0"/>
            </a:endParaRPr>
          </a:p>
        </p:txBody>
      </p:sp>
      <p:sp>
        <p:nvSpPr>
          <p:cNvPr id="34821" name="Rectangle 5"/>
          <p:cNvSpPr>
            <a:spLocks noChangeArrowheads="1"/>
          </p:cNvSpPr>
          <p:nvPr/>
        </p:nvSpPr>
        <p:spPr bwMode="auto">
          <a:xfrm>
            <a:off x="1600200" y="1612900"/>
            <a:ext cx="6016625" cy="403225"/>
          </a:xfrm>
          <a:prstGeom prst="rect">
            <a:avLst/>
          </a:prstGeom>
          <a:noFill/>
          <a:ln w="9525">
            <a:noFill/>
            <a:miter lim="800000"/>
            <a:headEnd/>
            <a:tailEnd/>
          </a:ln>
          <a:effectLst/>
        </p:spPr>
        <p:txBody>
          <a:bodyPr wrap="none">
            <a:spAutoFit/>
          </a:bodyPr>
          <a:lstStyle/>
          <a:p>
            <a:pPr>
              <a:lnSpc>
                <a:spcPct val="85000"/>
              </a:lnSpc>
              <a:spcBef>
                <a:spcPct val="20000"/>
              </a:spcBef>
            </a:pPr>
            <a:r>
              <a:rPr lang="en-US" sz="2400">
                <a:solidFill>
                  <a:srgbClr val="A50021"/>
                </a:solidFill>
                <a:effectLst>
                  <a:outerShdw blurRad="38100" dist="38100" dir="2700000" algn="tl">
                    <a:srgbClr val="C0C0C0"/>
                  </a:outerShdw>
                </a:effectLst>
                <a:cs typeface="Times New Roman" charset="0"/>
              </a:rPr>
              <a:t>IT: Accountability, Liability, and Control </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56323"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56324" name="Rectangle 4"/>
          <p:cNvSpPr>
            <a:spLocks noChangeArrowheads="1"/>
          </p:cNvSpPr>
          <p:nvPr/>
        </p:nvSpPr>
        <p:spPr bwMode="auto">
          <a:xfrm>
            <a:off x="685800" y="2133600"/>
            <a:ext cx="7924800" cy="4191000"/>
          </a:xfrm>
          <a:prstGeom prst="rect">
            <a:avLst/>
          </a:prstGeom>
          <a:noFill/>
          <a:ln w="12700">
            <a:noFill/>
            <a:miter lim="800000"/>
            <a:headEnd/>
            <a:tailEnd/>
          </a:ln>
          <a:effectLst/>
        </p:spPr>
        <p:txBody>
          <a:bodyPr lIns="90488" tIns="44450" rIns="90488" bIns="44450"/>
          <a:lstStyle/>
          <a:p>
            <a:pPr marL="342900" indent="-342900">
              <a:spcBef>
                <a:spcPct val="20000"/>
              </a:spcBef>
              <a:buFontTx/>
              <a:buChar char="•"/>
            </a:pPr>
            <a:r>
              <a:rPr lang="en-US" sz="2400">
                <a:solidFill>
                  <a:srgbClr val="000000"/>
                </a:solidFill>
                <a:cs typeface="Arial" charset="0"/>
              </a:rPr>
              <a:t>Example: ChoicePoint.com is a </a:t>
            </a:r>
            <a:r>
              <a:rPr lang="en-US" sz="2400">
                <a:solidFill>
                  <a:srgbClr val="000000"/>
                </a:solidFill>
                <a:cs typeface="Times New Roman" charset="0"/>
              </a:rPr>
              <a:t>leading provider of decision-making information to businesses and government agencies that helps reduce fraud and mitigate risk. It lost to criminal business firms 130,000 personal records of California residents in February 2005. This loss may result in the victims losing credit, being denied an apartment, losing employment, or experiencing an identity theft. </a:t>
            </a:r>
          </a:p>
          <a:p>
            <a:pPr marL="342900" indent="-342900">
              <a:spcBef>
                <a:spcPct val="20000"/>
              </a:spcBef>
              <a:buFontTx/>
              <a:buChar char="•"/>
            </a:pPr>
            <a:endParaRPr lang="en-US" sz="2000">
              <a:solidFill>
                <a:srgbClr val="000000"/>
              </a:solidFill>
              <a:cs typeface="Times New Roman" charset="0"/>
            </a:endParaRPr>
          </a:p>
          <a:p>
            <a:pPr marL="342900" indent="-342900">
              <a:spcBef>
                <a:spcPct val="20000"/>
              </a:spcBef>
              <a:buFontTx/>
              <a:buChar char="•"/>
            </a:pPr>
            <a:r>
              <a:rPr lang="en-US" sz="2400">
                <a:solidFill>
                  <a:srgbClr val="000000"/>
                </a:solidFill>
                <a:cs typeface="Times New Roman" charset="0"/>
              </a:rPr>
              <a:t>What are the issues of accountability, liability, and control in this case? </a:t>
            </a:r>
          </a:p>
          <a:p>
            <a:pPr marL="342900" indent="-342900">
              <a:spcBef>
                <a:spcPct val="20000"/>
              </a:spcBef>
              <a:buFontTx/>
              <a:buChar char="•"/>
            </a:pPr>
            <a:endParaRPr lang="en-US" sz="2400">
              <a:solidFill>
                <a:srgbClr val="000000"/>
              </a:solidFill>
              <a:cs typeface="Arial" charset="0"/>
            </a:endParaRPr>
          </a:p>
        </p:txBody>
      </p:sp>
      <p:sp>
        <p:nvSpPr>
          <p:cNvPr id="56326" name="Text Box 6"/>
          <p:cNvSpPr txBox="1">
            <a:spLocks noChangeArrowheads="1"/>
          </p:cNvSpPr>
          <p:nvPr/>
        </p:nvSpPr>
        <p:spPr bwMode="auto">
          <a:xfrm>
            <a:off x="609600" y="1524000"/>
            <a:ext cx="7924800" cy="457200"/>
          </a:xfrm>
          <a:prstGeom prst="rect">
            <a:avLst/>
          </a:prstGeom>
          <a:noFill/>
          <a:ln w="9525">
            <a:noFill/>
            <a:miter lim="800000"/>
            <a:headEnd/>
            <a:tailEnd/>
          </a:ln>
          <a:effectLst/>
        </p:spPr>
        <p:txBody>
          <a:bodyPr>
            <a:spAutoFit/>
          </a:bodyPr>
          <a:lstStyle/>
          <a:p>
            <a:pPr algn="ctr">
              <a:spcBef>
                <a:spcPct val="50000"/>
              </a:spcBef>
            </a:pPr>
            <a:r>
              <a:rPr lang="en-US" sz="2400">
                <a:solidFill>
                  <a:srgbClr val="A50021"/>
                </a:solidFill>
              </a:rPr>
              <a:t>IT: Accountability, Liability, and Control (Continued)</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35843"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35844" name="Rectangle 4"/>
          <p:cNvSpPr>
            <a:spLocks noChangeArrowheads="1"/>
          </p:cNvSpPr>
          <p:nvPr/>
        </p:nvSpPr>
        <p:spPr bwMode="auto">
          <a:xfrm>
            <a:off x="228600" y="2603500"/>
            <a:ext cx="8763000" cy="2882900"/>
          </a:xfrm>
          <a:prstGeom prst="rect">
            <a:avLst/>
          </a:prstGeom>
          <a:noFill/>
          <a:ln w="12700">
            <a:noFill/>
            <a:miter lim="800000"/>
            <a:headEnd/>
            <a:tailEnd/>
          </a:ln>
          <a:effectLst/>
        </p:spPr>
        <p:txBody>
          <a:bodyPr lIns="90488" tIns="44450" rIns="90488" bIns="44450"/>
          <a:lstStyle/>
          <a:p>
            <a:pPr marL="342900" indent="-342900">
              <a:lnSpc>
                <a:spcPct val="115000"/>
              </a:lnSpc>
              <a:spcBef>
                <a:spcPct val="20000"/>
              </a:spcBef>
              <a:buFontTx/>
              <a:buChar char="•"/>
            </a:pPr>
            <a:r>
              <a:rPr lang="en-US" sz="2400" dirty="0">
                <a:cs typeface="Arial" charset="0"/>
              </a:rPr>
              <a:t>No software program is perfect, errors will be made, even if the errors have a low probability of occurring.  Errors in Windows operating systems were notorious.  At what point should software “be shipped?”  What kind of  disclaimer statements might be appropriate?</a:t>
            </a:r>
          </a:p>
          <a:p>
            <a:pPr marL="342900" indent="-342900">
              <a:lnSpc>
                <a:spcPct val="115000"/>
              </a:lnSpc>
              <a:spcBef>
                <a:spcPct val="20000"/>
              </a:spcBef>
              <a:buFontTx/>
              <a:buChar char="•"/>
            </a:pPr>
            <a:endParaRPr lang="en-US" sz="2400" dirty="0">
              <a:cs typeface="Times New Roman" charset="0"/>
            </a:endParaRPr>
          </a:p>
          <a:p>
            <a:pPr marL="342900" indent="-342900">
              <a:lnSpc>
                <a:spcPct val="115000"/>
              </a:lnSpc>
              <a:spcBef>
                <a:spcPct val="20000"/>
              </a:spcBef>
              <a:buFontTx/>
              <a:buChar char="•"/>
            </a:pPr>
            <a:endParaRPr lang="en-US" sz="2400" dirty="0">
              <a:cs typeface="Times New Roman" charset="0"/>
            </a:endParaRPr>
          </a:p>
        </p:txBody>
      </p:sp>
      <p:sp>
        <p:nvSpPr>
          <p:cNvPr id="35845" name="Rectangle 5"/>
          <p:cNvSpPr>
            <a:spLocks noChangeArrowheads="1"/>
          </p:cNvSpPr>
          <p:nvPr/>
        </p:nvSpPr>
        <p:spPr bwMode="auto">
          <a:xfrm>
            <a:off x="1371600" y="1600200"/>
            <a:ext cx="6599238" cy="822325"/>
          </a:xfrm>
          <a:prstGeom prst="rect">
            <a:avLst/>
          </a:prstGeom>
          <a:noFill/>
          <a:ln w="9525">
            <a:noFill/>
            <a:miter lim="800000"/>
            <a:headEnd/>
            <a:tailEnd/>
          </a:ln>
          <a:effectLst/>
        </p:spPr>
        <p:txBody>
          <a:bodyPr wrap="none">
            <a:spAutoFit/>
          </a:bodyPr>
          <a:lstStyle/>
          <a:p>
            <a:pPr algn="ctr"/>
            <a:r>
              <a:rPr lang="en-US" sz="2400">
                <a:solidFill>
                  <a:srgbClr val="A50021"/>
                </a:solidFill>
                <a:effectLst>
                  <a:outerShdw blurRad="38100" dist="38100" dir="2700000" algn="tl">
                    <a:srgbClr val="C0C0C0"/>
                  </a:outerShdw>
                </a:effectLst>
                <a:cs typeface="Times New Roman" charset="0"/>
              </a:rPr>
              <a:t>Ethics and System Quality: Data Quality and</a:t>
            </a:r>
          </a:p>
          <a:p>
            <a:pPr algn="ctr"/>
            <a:r>
              <a:rPr lang="en-US" sz="2400">
                <a:solidFill>
                  <a:srgbClr val="A50021"/>
                </a:solidFill>
                <a:effectLst>
                  <a:outerShdw blurRad="38100" dist="38100" dir="2700000" algn="tl">
                    <a:srgbClr val="C0C0C0"/>
                  </a:outerShdw>
                </a:effectLst>
                <a:cs typeface="Times New Roman" charset="0"/>
              </a:rPr>
              <a:t>System Errors</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1026"/>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65539" name="Text Box 1027"/>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65540" name="Rectangle 1028"/>
          <p:cNvSpPr>
            <a:spLocks noChangeArrowheads="1"/>
          </p:cNvSpPr>
          <p:nvPr/>
        </p:nvSpPr>
        <p:spPr bwMode="auto">
          <a:xfrm>
            <a:off x="304800" y="2209800"/>
            <a:ext cx="8763000" cy="3429000"/>
          </a:xfrm>
          <a:prstGeom prst="rect">
            <a:avLst/>
          </a:prstGeom>
          <a:noFill/>
          <a:ln w="12700">
            <a:noFill/>
            <a:miter lim="800000"/>
            <a:headEnd/>
            <a:tailEnd/>
          </a:ln>
          <a:effectLst/>
        </p:spPr>
        <p:txBody>
          <a:bodyPr lIns="90488" tIns="44450" rIns="90488" bIns="44450"/>
          <a:lstStyle/>
          <a:p>
            <a:pPr marL="342900" indent="-342900">
              <a:lnSpc>
                <a:spcPct val="115000"/>
              </a:lnSpc>
              <a:spcBef>
                <a:spcPct val="20000"/>
              </a:spcBef>
            </a:pPr>
            <a:endParaRPr lang="en-US" sz="2400">
              <a:cs typeface="Times New Roman" charset="0"/>
            </a:endParaRPr>
          </a:p>
          <a:p>
            <a:pPr marL="342900" indent="-342900">
              <a:lnSpc>
                <a:spcPct val="115000"/>
              </a:lnSpc>
              <a:spcBef>
                <a:spcPct val="20000"/>
              </a:spcBef>
              <a:buFontTx/>
              <a:buChar char="•"/>
            </a:pPr>
            <a:r>
              <a:rPr lang="en-US" sz="2400">
                <a:cs typeface="Times New Roman" charset="0"/>
              </a:rPr>
              <a:t>No database is without errors.  In fact, most consumer and government personal information databases have errors ranging from 10-20% of the data records being either inaccurate, incomplete, or ambiguous.  How should decision makers treat this kind of information in order to be fair to data subjects? </a:t>
            </a:r>
          </a:p>
        </p:txBody>
      </p:sp>
      <p:sp>
        <p:nvSpPr>
          <p:cNvPr id="65542" name="Text Box 1030"/>
          <p:cNvSpPr txBox="1">
            <a:spLocks noChangeArrowheads="1"/>
          </p:cNvSpPr>
          <p:nvPr/>
        </p:nvSpPr>
        <p:spPr bwMode="auto">
          <a:xfrm>
            <a:off x="1066800" y="1676400"/>
            <a:ext cx="7239000" cy="822325"/>
          </a:xfrm>
          <a:prstGeom prst="rect">
            <a:avLst/>
          </a:prstGeom>
          <a:noFill/>
          <a:ln w="9525">
            <a:noFill/>
            <a:miter lim="800000"/>
            <a:headEnd/>
            <a:tailEnd/>
          </a:ln>
          <a:effectLst/>
        </p:spPr>
        <p:txBody>
          <a:bodyPr>
            <a:spAutoFit/>
          </a:bodyPr>
          <a:lstStyle/>
          <a:p>
            <a:pPr algn="ctr">
              <a:spcBef>
                <a:spcPct val="50000"/>
              </a:spcBef>
            </a:pPr>
            <a:r>
              <a:rPr lang="en-US" sz="2400">
                <a:solidFill>
                  <a:srgbClr val="A50021"/>
                </a:solidFill>
                <a:effectLst>
                  <a:outerShdw blurRad="38100" dist="38100" dir="2700000" algn="tl">
                    <a:srgbClr val="C0C0C0"/>
                  </a:outerShdw>
                </a:effectLst>
              </a:rPr>
              <a:t>Ethics and System Quality: Data Quality and System Errors (Continued)</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36867"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36868" name="Rectangle 4"/>
          <p:cNvSpPr>
            <a:spLocks noChangeArrowheads="1"/>
          </p:cNvSpPr>
          <p:nvPr/>
        </p:nvSpPr>
        <p:spPr bwMode="auto">
          <a:xfrm>
            <a:off x="914400" y="2438400"/>
            <a:ext cx="7772400" cy="3644900"/>
          </a:xfrm>
          <a:prstGeom prst="rect">
            <a:avLst/>
          </a:prstGeom>
          <a:noFill/>
          <a:ln w="12700">
            <a:noFill/>
            <a:miter lim="800000"/>
            <a:headEnd/>
            <a:tailEnd/>
          </a:ln>
          <a:effectLst/>
        </p:spPr>
        <p:txBody>
          <a:bodyPr lIns="90488" tIns="44450" rIns="90488" bIns="44450"/>
          <a:lstStyle/>
          <a:p>
            <a:pPr marL="342900" indent="-342900">
              <a:spcBef>
                <a:spcPct val="20000"/>
              </a:spcBef>
              <a:buFontTx/>
              <a:buChar char="•"/>
            </a:pPr>
            <a:r>
              <a:rPr lang="en-US" sz="2400">
                <a:solidFill>
                  <a:srgbClr val="A50021"/>
                </a:solidFill>
                <a:cs typeface="Arial" charset="0"/>
              </a:rPr>
              <a:t>Balancing Power: Center Versus Periphery:</a:t>
            </a:r>
            <a:r>
              <a:rPr lang="en-US" sz="2400">
                <a:solidFill>
                  <a:srgbClr val="000000"/>
                </a:solidFill>
                <a:cs typeface="Arial" charset="0"/>
              </a:rPr>
              <a:t> Is IT centralizing decision-making power in the hands of a few, or is it allowing many more people to participate in decisions that affect their lives? </a:t>
            </a:r>
          </a:p>
          <a:p>
            <a:pPr marL="342900" indent="-342900">
              <a:spcBef>
                <a:spcPct val="20000"/>
              </a:spcBef>
              <a:buFontTx/>
              <a:buChar char="•"/>
            </a:pPr>
            <a:endParaRPr lang="en-US" sz="2400">
              <a:solidFill>
                <a:srgbClr val="000000"/>
              </a:solidFill>
              <a:cs typeface="Arial" charset="0"/>
            </a:endParaRPr>
          </a:p>
          <a:p>
            <a:pPr marL="342900" indent="-342900">
              <a:spcBef>
                <a:spcPct val="20000"/>
              </a:spcBef>
              <a:buFontTx/>
              <a:buChar char="•"/>
            </a:pPr>
            <a:r>
              <a:rPr lang="en-US" sz="2400">
                <a:solidFill>
                  <a:srgbClr val="A50021"/>
                </a:solidFill>
                <a:cs typeface="Times New Roman" charset="0"/>
              </a:rPr>
              <a:t>Rapidity of change: Reduced response time to competition:</a:t>
            </a:r>
            <a:r>
              <a:rPr lang="en-US" sz="2400">
                <a:solidFill>
                  <a:srgbClr val="000000"/>
                </a:solidFill>
                <a:cs typeface="Times New Roman" charset="0"/>
              </a:rPr>
              <a:t>  The business you work for may not be able to respond to rapidly changing IT-enabled market places.  There goes your job offshore! </a:t>
            </a:r>
          </a:p>
        </p:txBody>
      </p:sp>
      <p:sp>
        <p:nvSpPr>
          <p:cNvPr id="36869" name="Rectangle 5"/>
          <p:cNvSpPr>
            <a:spLocks noChangeArrowheads="1"/>
          </p:cNvSpPr>
          <p:nvPr/>
        </p:nvSpPr>
        <p:spPr bwMode="auto">
          <a:xfrm>
            <a:off x="1066800" y="1612900"/>
            <a:ext cx="7086600" cy="787400"/>
          </a:xfrm>
          <a:prstGeom prst="rect">
            <a:avLst/>
          </a:prstGeom>
          <a:noFill/>
          <a:ln w="9525">
            <a:noFill/>
            <a:miter lim="800000"/>
            <a:headEnd/>
            <a:tailEnd/>
          </a:ln>
          <a:effectLst/>
        </p:spPr>
        <p:txBody>
          <a:bodyPr>
            <a:spAutoFit/>
          </a:bodyPr>
          <a:lstStyle/>
          <a:p>
            <a:pPr>
              <a:lnSpc>
                <a:spcPct val="85000"/>
              </a:lnSpc>
              <a:spcBef>
                <a:spcPct val="20000"/>
              </a:spcBef>
            </a:pPr>
            <a:r>
              <a:rPr lang="en-US" sz="2400">
                <a:solidFill>
                  <a:srgbClr val="A50021"/>
                </a:solidFill>
                <a:effectLst>
                  <a:outerShdw blurRad="38100" dist="38100" dir="2700000" algn="tl">
                    <a:srgbClr val="C0C0C0"/>
                  </a:outerShdw>
                </a:effectLst>
                <a:cs typeface="Times New Roman" charset="0"/>
              </a:rPr>
              <a:t>IT and Quality of Life Issues: Equity, Access, </a:t>
            </a:r>
          </a:p>
          <a:p>
            <a:pPr algn="ctr">
              <a:lnSpc>
                <a:spcPct val="85000"/>
              </a:lnSpc>
              <a:spcBef>
                <a:spcPct val="20000"/>
              </a:spcBef>
            </a:pPr>
            <a:r>
              <a:rPr lang="en-US" sz="2400">
                <a:solidFill>
                  <a:srgbClr val="A50021"/>
                </a:solidFill>
                <a:effectLst>
                  <a:outerShdw blurRad="38100" dist="38100" dir="2700000" algn="tl">
                    <a:srgbClr val="C0C0C0"/>
                  </a:outerShdw>
                </a:effectLst>
                <a:cs typeface="Times New Roman" charset="0"/>
              </a:rPr>
              <a:t>and Boundaries</a:t>
            </a:r>
            <a:r>
              <a:rPr lang="en-US" sz="2400">
                <a:solidFill>
                  <a:srgbClr val="A50021"/>
                </a:solidFill>
                <a:effectLst>
                  <a:outerShdw blurRad="38100" dist="38100" dir="2700000" algn="tl">
                    <a:srgbClr val="C0C0C0"/>
                  </a:outerShdw>
                </a:effectLst>
                <a:cs typeface="Arial" charset="0"/>
              </a:rPr>
              <a:t> </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37891"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37892" name="Rectangle 4"/>
          <p:cNvSpPr>
            <a:spLocks noChangeArrowheads="1"/>
          </p:cNvSpPr>
          <p:nvPr/>
        </p:nvSpPr>
        <p:spPr bwMode="auto">
          <a:xfrm>
            <a:off x="838200" y="2438400"/>
            <a:ext cx="7772400" cy="4102100"/>
          </a:xfrm>
          <a:prstGeom prst="rect">
            <a:avLst/>
          </a:prstGeom>
          <a:noFill/>
          <a:ln w="12700">
            <a:noFill/>
            <a:miter lim="800000"/>
            <a:headEnd/>
            <a:tailEnd/>
          </a:ln>
          <a:effectLst/>
        </p:spPr>
        <p:txBody>
          <a:bodyPr lIns="90488" tIns="44450" rIns="90488" bIns="44450"/>
          <a:lstStyle/>
          <a:p>
            <a:pPr marL="342900" indent="-342900">
              <a:lnSpc>
                <a:spcPct val="105000"/>
              </a:lnSpc>
              <a:spcBef>
                <a:spcPct val="20000"/>
              </a:spcBef>
              <a:buFontTx/>
              <a:buChar char="•"/>
            </a:pPr>
            <a:r>
              <a:rPr lang="en-US" sz="2400">
                <a:solidFill>
                  <a:srgbClr val="A50021"/>
                </a:solidFill>
                <a:cs typeface="Arial" charset="0"/>
              </a:rPr>
              <a:t>Maintaining boundaries: Family, work, and leisure:</a:t>
            </a:r>
            <a:r>
              <a:rPr lang="en-US" sz="2400">
                <a:solidFill>
                  <a:srgbClr val="000000"/>
                </a:solidFill>
                <a:cs typeface="Arial" charset="0"/>
              </a:rPr>
              <a:t> “Do anything anywhere” environment blurs the boundaries  between work, vacation, and family time</a:t>
            </a:r>
          </a:p>
          <a:p>
            <a:pPr marL="342900" indent="-342900">
              <a:lnSpc>
                <a:spcPct val="105000"/>
              </a:lnSpc>
              <a:spcBef>
                <a:spcPct val="20000"/>
              </a:spcBef>
              <a:buFontTx/>
              <a:buChar char="•"/>
            </a:pPr>
            <a:endParaRPr lang="en-US" sz="2400">
              <a:solidFill>
                <a:srgbClr val="000000"/>
              </a:solidFill>
              <a:cs typeface="Times New Roman" charset="0"/>
            </a:endParaRPr>
          </a:p>
          <a:p>
            <a:pPr marL="342900" indent="-342900">
              <a:lnSpc>
                <a:spcPct val="105000"/>
              </a:lnSpc>
              <a:spcBef>
                <a:spcPct val="20000"/>
              </a:spcBef>
              <a:buFontTx/>
              <a:buChar char="•"/>
            </a:pPr>
            <a:r>
              <a:rPr lang="en-US" sz="2400">
                <a:solidFill>
                  <a:srgbClr val="A50021"/>
                </a:solidFill>
                <a:cs typeface="Times New Roman" charset="0"/>
              </a:rPr>
              <a:t>Dependence and vulnerability:</a:t>
            </a:r>
            <a:r>
              <a:rPr lang="en-US" sz="2400">
                <a:solidFill>
                  <a:srgbClr val="000000"/>
                </a:solidFill>
                <a:cs typeface="Times New Roman" charset="0"/>
              </a:rPr>
              <a:t> There are few regulatory standards to protect us from the failure of complex electrical, communications, and computer networks upon which we all depend</a:t>
            </a:r>
          </a:p>
        </p:txBody>
      </p:sp>
      <p:sp>
        <p:nvSpPr>
          <p:cNvPr id="37893" name="Text Box 5"/>
          <p:cNvSpPr txBox="1">
            <a:spLocks noChangeArrowheads="1"/>
          </p:cNvSpPr>
          <p:nvPr/>
        </p:nvSpPr>
        <p:spPr bwMode="auto">
          <a:xfrm>
            <a:off x="609600" y="1524000"/>
            <a:ext cx="8153400" cy="822325"/>
          </a:xfrm>
          <a:prstGeom prst="rect">
            <a:avLst/>
          </a:prstGeom>
          <a:noFill/>
          <a:ln w="9525">
            <a:noFill/>
            <a:miter lim="800000"/>
            <a:headEnd/>
            <a:tailEnd/>
          </a:ln>
          <a:effectLst/>
        </p:spPr>
        <p:txBody>
          <a:bodyPr>
            <a:spAutoFit/>
          </a:bodyPr>
          <a:lstStyle/>
          <a:p>
            <a:pPr algn="ctr">
              <a:spcBef>
                <a:spcPct val="50000"/>
              </a:spcBef>
            </a:pPr>
            <a:r>
              <a:rPr lang="en-US" sz="2400">
                <a:solidFill>
                  <a:srgbClr val="A50021"/>
                </a:solidFill>
                <a:effectLst>
                  <a:outerShdw blurRad="38100" dist="38100" dir="2700000" algn="tl">
                    <a:srgbClr val="C0C0C0"/>
                  </a:outerShdw>
                </a:effectLst>
              </a:rPr>
              <a:t>IT and Quality of Life Issues: Equity, Access, and Boundaries (Continued)</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38915"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38916" name="Rectangle 4"/>
          <p:cNvSpPr>
            <a:spLocks noChangeArrowheads="1"/>
          </p:cNvSpPr>
          <p:nvPr/>
        </p:nvSpPr>
        <p:spPr bwMode="auto">
          <a:xfrm>
            <a:off x="304800" y="2362200"/>
            <a:ext cx="8610600" cy="3886200"/>
          </a:xfrm>
          <a:prstGeom prst="rect">
            <a:avLst/>
          </a:prstGeom>
          <a:noFill/>
          <a:ln w="12700">
            <a:noFill/>
            <a:miter lim="800000"/>
            <a:headEnd/>
            <a:tailEnd/>
          </a:ln>
          <a:effectLst/>
        </p:spPr>
        <p:txBody>
          <a:bodyPr lIns="90488" tIns="44450" rIns="90488" bIns="44450"/>
          <a:lstStyle/>
          <a:p>
            <a:pPr marL="342900" indent="-342900">
              <a:spcBef>
                <a:spcPct val="20000"/>
              </a:spcBef>
              <a:buFontTx/>
              <a:buChar char="•"/>
            </a:pPr>
            <a:r>
              <a:rPr lang="en-US" sz="2400">
                <a:solidFill>
                  <a:srgbClr val="A50021"/>
                </a:solidFill>
                <a:cs typeface="Arial" charset="0"/>
              </a:rPr>
              <a:t>Computer crime:</a:t>
            </a:r>
            <a:r>
              <a:rPr lang="en-US" sz="2400">
                <a:solidFill>
                  <a:srgbClr val="000000"/>
                </a:solidFill>
                <a:cs typeface="Arial" charset="0"/>
              </a:rPr>
              <a:t> Commission of illegal acts through the use of a computer or against a computer system is on the increase.  Spam is now illegal (a federal and state felony offense), and phishing to defraud people is also a felony.  But 70% of e-mail is now spam, and phishing crimes are the fastest growing Internet fraud.  </a:t>
            </a:r>
          </a:p>
          <a:p>
            <a:pPr marL="342900" indent="-342900">
              <a:spcBef>
                <a:spcPct val="20000"/>
              </a:spcBef>
              <a:buFontTx/>
              <a:buChar char="•"/>
            </a:pPr>
            <a:endParaRPr lang="en-US">
              <a:solidFill>
                <a:srgbClr val="000000"/>
              </a:solidFill>
              <a:cs typeface="Times New Roman" charset="0"/>
            </a:endParaRPr>
          </a:p>
          <a:p>
            <a:pPr marL="342900" indent="-342900">
              <a:spcBef>
                <a:spcPct val="20000"/>
              </a:spcBef>
              <a:buFontTx/>
              <a:buChar char="•"/>
            </a:pPr>
            <a:r>
              <a:rPr lang="en-US" sz="2400">
                <a:solidFill>
                  <a:srgbClr val="A50021"/>
                </a:solidFill>
                <a:cs typeface="Times New Roman" charset="0"/>
              </a:rPr>
              <a:t>Computer abuse:</a:t>
            </a:r>
            <a:r>
              <a:rPr lang="en-US" sz="2400">
                <a:solidFill>
                  <a:srgbClr val="000000"/>
                </a:solidFill>
                <a:cs typeface="Times New Roman" charset="0"/>
              </a:rPr>
              <a:t> Unethical but not necessarily illegal acts.  Adware programs that alter a person’s browser are not illegal but most of us would not want this to happen (without knowing about it)</a:t>
            </a:r>
            <a:r>
              <a:rPr lang="en-US" sz="2400">
                <a:solidFill>
                  <a:srgbClr val="000000"/>
                </a:solidFill>
                <a:cs typeface="Arial" charset="0"/>
              </a:rPr>
              <a:t> </a:t>
            </a:r>
          </a:p>
          <a:p>
            <a:pPr marL="342900" indent="-342900">
              <a:spcBef>
                <a:spcPct val="20000"/>
              </a:spcBef>
              <a:buFontTx/>
              <a:buChar char="•"/>
            </a:pPr>
            <a:endParaRPr lang="en-US" sz="2400">
              <a:solidFill>
                <a:srgbClr val="000000"/>
              </a:solidFill>
              <a:cs typeface="Arial" charset="0"/>
            </a:endParaRPr>
          </a:p>
        </p:txBody>
      </p:sp>
      <p:sp>
        <p:nvSpPr>
          <p:cNvPr id="38917" name="Text Box 5"/>
          <p:cNvSpPr txBox="1">
            <a:spLocks noChangeArrowheads="1"/>
          </p:cNvSpPr>
          <p:nvPr/>
        </p:nvSpPr>
        <p:spPr bwMode="auto">
          <a:xfrm>
            <a:off x="762000" y="1524000"/>
            <a:ext cx="7924800" cy="822325"/>
          </a:xfrm>
          <a:prstGeom prst="rect">
            <a:avLst/>
          </a:prstGeom>
          <a:noFill/>
          <a:ln w="9525">
            <a:noFill/>
            <a:miter lim="800000"/>
            <a:headEnd/>
            <a:tailEnd/>
          </a:ln>
          <a:effectLst/>
        </p:spPr>
        <p:txBody>
          <a:bodyPr>
            <a:spAutoFit/>
          </a:bodyPr>
          <a:lstStyle/>
          <a:p>
            <a:pPr algn="ctr">
              <a:spcBef>
                <a:spcPct val="50000"/>
              </a:spcBef>
            </a:pPr>
            <a:r>
              <a:rPr lang="en-US" sz="2400">
                <a:solidFill>
                  <a:srgbClr val="A50021"/>
                </a:solidFill>
                <a:effectLst>
                  <a:outerShdw blurRad="38100" dist="38100" dir="2700000" algn="tl">
                    <a:srgbClr val="C0C0C0"/>
                  </a:outerShdw>
                </a:effectLst>
              </a:rPr>
              <a:t>IT and Quality of Life Issues: Equity, Access, and Boundaries (Continued)</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200" dirty="0" smtClean="0"/>
              <a:t> </a:t>
            </a:r>
            <a:endParaRPr lang="en-US" sz="3200" dirty="0"/>
          </a:p>
          <a:p>
            <a:pPr algn="ctr" eaLnBrk="0" hangingPunct="0"/>
            <a:r>
              <a:rPr lang="en-US" sz="2400" dirty="0" smtClean="0"/>
              <a:t> Ethical and Social Issues in the IT Company / Technical Org</a:t>
            </a:r>
            <a:endParaRPr lang="en-US" sz="2400" dirty="0"/>
          </a:p>
        </p:txBody>
      </p:sp>
      <p:sp>
        <p:nvSpPr>
          <p:cNvPr id="39939"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39940" name="Rectangle 4"/>
          <p:cNvSpPr>
            <a:spLocks noChangeArrowheads="1"/>
          </p:cNvSpPr>
          <p:nvPr/>
        </p:nvSpPr>
        <p:spPr bwMode="auto">
          <a:xfrm>
            <a:off x="304800" y="2590800"/>
            <a:ext cx="8534400" cy="3505200"/>
          </a:xfrm>
          <a:prstGeom prst="rect">
            <a:avLst/>
          </a:prstGeom>
          <a:noFill/>
          <a:ln w="12700">
            <a:noFill/>
            <a:miter lim="800000"/>
            <a:headEnd/>
            <a:tailEnd/>
          </a:ln>
          <a:effectLst/>
        </p:spPr>
        <p:txBody>
          <a:bodyPr lIns="90488" tIns="44450" rIns="90488" bIns="44450"/>
          <a:lstStyle/>
          <a:p>
            <a:pPr marL="342900" indent="-342900">
              <a:lnSpc>
                <a:spcPct val="115000"/>
              </a:lnSpc>
              <a:spcBef>
                <a:spcPct val="20000"/>
              </a:spcBef>
              <a:buFontTx/>
              <a:buChar char="•"/>
            </a:pPr>
            <a:r>
              <a:rPr lang="en-US" sz="2400">
                <a:solidFill>
                  <a:srgbClr val="A50021"/>
                </a:solidFill>
                <a:cs typeface="Arial" charset="0"/>
              </a:rPr>
              <a:t>Employment: Trickle-down technology and reengineering job loss:</a:t>
            </a:r>
            <a:r>
              <a:rPr lang="en-US" sz="2400">
                <a:solidFill>
                  <a:srgbClr val="000000"/>
                </a:solidFill>
                <a:cs typeface="Arial" charset="0"/>
              </a:rPr>
              <a:t>  The rapid development of the Internet has made it possible to offshore hundreds of thousands of jobs from high-wage countries to low- wage countries.  Reengineering existing jobs using IT also results in few jobs (generally).  While this benefits low-wage countries enormously, the costs are paid by high-wage country workers</a:t>
            </a:r>
          </a:p>
          <a:p>
            <a:pPr marL="342900" indent="-342900">
              <a:lnSpc>
                <a:spcPct val="115000"/>
              </a:lnSpc>
              <a:spcBef>
                <a:spcPct val="20000"/>
              </a:spcBef>
              <a:buFontTx/>
              <a:buChar char="•"/>
            </a:pPr>
            <a:endParaRPr lang="en-US" sz="2400">
              <a:solidFill>
                <a:srgbClr val="000000"/>
              </a:solidFill>
              <a:cs typeface="Arial" charset="0"/>
            </a:endParaRPr>
          </a:p>
        </p:txBody>
      </p:sp>
      <p:sp>
        <p:nvSpPr>
          <p:cNvPr id="39941" name="Text Box 5"/>
          <p:cNvSpPr txBox="1">
            <a:spLocks noChangeArrowheads="1"/>
          </p:cNvSpPr>
          <p:nvPr/>
        </p:nvSpPr>
        <p:spPr bwMode="auto">
          <a:xfrm>
            <a:off x="838200" y="1600200"/>
            <a:ext cx="7848600" cy="822325"/>
          </a:xfrm>
          <a:prstGeom prst="rect">
            <a:avLst/>
          </a:prstGeom>
          <a:noFill/>
          <a:ln w="9525">
            <a:noFill/>
            <a:miter lim="800000"/>
            <a:headEnd/>
            <a:tailEnd/>
          </a:ln>
          <a:effectLst/>
        </p:spPr>
        <p:txBody>
          <a:bodyPr>
            <a:spAutoFit/>
          </a:bodyPr>
          <a:lstStyle/>
          <a:p>
            <a:pPr algn="ctr">
              <a:spcBef>
                <a:spcPct val="50000"/>
              </a:spcBef>
            </a:pPr>
            <a:r>
              <a:rPr lang="en-US" sz="2400">
                <a:solidFill>
                  <a:srgbClr val="A50021"/>
                </a:solidFill>
                <a:effectLst>
                  <a:outerShdw blurRad="38100" dist="38100" dir="2700000" algn="tl">
                    <a:srgbClr val="C0C0C0"/>
                  </a:outerShdw>
                </a:effectLst>
              </a:rPr>
              <a:t>IT and Quality of Life Issues: Equity, Access, and Boundaries (Continued)</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40963"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40964" name="Rectangle 4"/>
          <p:cNvSpPr>
            <a:spLocks noChangeArrowheads="1"/>
          </p:cNvSpPr>
          <p:nvPr/>
        </p:nvSpPr>
        <p:spPr bwMode="auto">
          <a:xfrm>
            <a:off x="838200" y="2286000"/>
            <a:ext cx="7772400" cy="3263900"/>
          </a:xfrm>
          <a:prstGeom prst="rect">
            <a:avLst/>
          </a:prstGeom>
          <a:noFill/>
          <a:ln w="12700">
            <a:noFill/>
            <a:miter lim="800000"/>
            <a:headEnd/>
            <a:tailEnd/>
          </a:ln>
          <a:effectLst/>
        </p:spPr>
        <p:txBody>
          <a:bodyPr lIns="90488" tIns="44450" rIns="90488" bIns="44450"/>
          <a:lstStyle/>
          <a:p>
            <a:pPr marL="342900" indent="-342900">
              <a:lnSpc>
                <a:spcPct val="85000"/>
              </a:lnSpc>
              <a:spcBef>
                <a:spcPct val="20000"/>
              </a:spcBef>
            </a:pPr>
            <a:r>
              <a:rPr lang="en-US" sz="2400">
                <a:cs typeface="Times New Roman" charset="0"/>
              </a:rPr>
              <a:t>IT has been the source of several diseases</a:t>
            </a:r>
            <a:r>
              <a:rPr lang="en-US" sz="2400">
                <a:solidFill>
                  <a:srgbClr val="A50021"/>
                </a:solidFill>
                <a:cs typeface="Times New Roman" charset="0"/>
              </a:rPr>
              <a:t> </a:t>
            </a:r>
          </a:p>
          <a:p>
            <a:pPr marL="342900" indent="-342900">
              <a:lnSpc>
                <a:spcPct val="85000"/>
              </a:lnSpc>
              <a:spcBef>
                <a:spcPct val="20000"/>
              </a:spcBef>
            </a:pPr>
            <a:endParaRPr lang="en-US" sz="2400">
              <a:solidFill>
                <a:srgbClr val="A50021"/>
              </a:solidFill>
              <a:cs typeface="Times New Roman" charset="0"/>
            </a:endParaRPr>
          </a:p>
          <a:p>
            <a:pPr marL="342900" indent="-342900">
              <a:lnSpc>
                <a:spcPct val="85000"/>
              </a:lnSpc>
              <a:spcBef>
                <a:spcPct val="20000"/>
              </a:spcBef>
            </a:pPr>
            <a:r>
              <a:rPr lang="en-US" sz="2400">
                <a:solidFill>
                  <a:srgbClr val="A50021"/>
                </a:solidFill>
                <a:effectLst>
                  <a:outerShdw blurRad="38100" dist="38100" dir="2700000" algn="tl">
                    <a:srgbClr val="C0C0C0"/>
                  </a:outerShdw>
                </a:effectLst>
                <a:cs typeface="Times New Roman" charset="0"/>
              </a:rPr>
              <a:t>Repetitive Stress Injury (RSI)</a:t>
            </a:r>
            <a:r>
              <a:rPr lang="en-US" sz="2400">
                <a:solidFill>
                  <a:srgbClr val="A50021"/>
                </a:solidFill>
                <a:cs typeface="Times New Roman" charset="0"/>
              </a:rPr>
              <a:t>:</a:t>
            </a:r>
          </a:p>
          <a:p>
            <a:pPr marL="342900" indent="-342900" algn="ctr">
              <a:lnSpc>
                <a:spcPct val="85000"/>
              </a:lnSpc>
              <a:spcBef>
                <a:spcPct val="20000"/>
              </a:spcBef>
            </a:pPr>
            <a:endParaRPr lang="en-US" sz="2400">
              <a:solidFill>
                <a:srgbClr val="A50021"/>
              </a:solidFill>
              <a:cs typeface="Times New Roman" charset="0"/>
            </a:endParaRPr>
          </a:p>
          <a:p>
            <a:pPr marL="342900" indent="-342900">
              <a:lnSpc>
                <a:spcPct val="85000"/>
              </a:lnSpc>
              <a:spcBef>
                <a:spcPct val="20000"/>
              </a:spcBef>
              <a:buFontTx/>
              <a:buChar char="•"/>
            </a:pPr>
            <a:r>
              <a:rPr lang="en-US" sz="2400">
                <a:solidFill>
                  <a:srgbClr val="000000"/>
                </a:solidFill>
                <a:effectLst>
                  <a:outerShdw blurRad="38100" dist="38100" dir="2700000" algn="tl">
                    <a:srgbClr val="C0C0C0"/>
                  </a:outerShdw>
                </a:effectLst>
                <a:cs typeface="Arial" charset="0"/>
              </a:rPr>
              <a:t>Occupational disease </a:t>
            </a:r>
            <a:endParaRPr lang="en-US" sz="2400">
              <a:solidFill>
                <a:srgbClr val="000000"/>
              </a:solidFill>
              <a:cs typeface="Arial" charset="0"/>
            </a:endParaRPr>
          </a:p>
          <a:p>
            <a:pPr marL="342900" indent="-342900">
              <a:lnSpc>
                <a:spcPct val="85000"/>
              </a:lnSpc>
              <a:spcBef>
                <a:spcPct val="20000"/>
              </a:spcBef>
              <a:buFontTx/>
              <a:buChar char="•"/>
            </a:pPr>
            <a:endParaRPr lang="en-US" sz="2400">
              <a:solidFill>
                <a:srgbClr val="000000"/>
              </a:solidFill>
              <a:cs typeface="Times New Roman" charset="0"/>
            </a:endParaRPr>
          </a:p>
          <a:p>
            <a:pPr marL="342900" indent="-342900">
              <a:spcBef>
                <a:spcPct val="20000"/>
              </a:spcBef>
              <a:buFontTx/>
              <a:buChar char="•"/>
            </a:pPr>
            <a:r>
              <a:rPr lang="en-US" sz="2400">
                <a:solidFill>
                  <a:srgbClr val="000000"/>
                </a:solidFill>
                <a:effectLst>
                  <a:outerShdw blurRad="38100" dist="38100" dir="2700000" algn="tl">
                    <a:srgbClr val="C0C0C0"/>
                  </a:outerShdw>
                </a:effectLst>
                <a:cs typeface="Times New Roman" charset="0"/>
              </a:rPr>
              <a:t>Muscle groups are forced through repetitive actions with high-impact loads or thousands of repetitions with low-impact loads.</a:t>
            </a:r>
            <a:r>
              <a:rPr lang="en-US" sz="2400">
                <a:solidFill>
                  <a:srgbClr val="000000"/>
                </a:solidFill>
                <a:cs typeface="Arial" charset="0"/>
              </a:rPr>
              <a:t> </a:t>
            </a:r>
            <a:endParaRPr lang="en-US" sz="2400">
              <a:solidFill>
                <a:srgbClr val="000000"/>
              </a:solidFill>
              <a:cs typeface="Times New Roman" charset="0"/>
            </a:endParaRPr>
          </a:p>
          <a:p>
            <a:pPr marL="342900" indent="-342900">
              <a:lnSpc>
                <a:spcPct val="85000"/>
              </a:lnSpc>
              <a:spcBef>
                <a:spcPct val="20000"/>
              </a:spcBef>
              <a:buFontTx/>
              <a:buChar char="•"/>
            </a:pPr>
            <a:endParaRPr lang="en-US" sz="2400">
              <a:solidFill>
                <a:srgbClr val="000000"/>
              </a:solidFill>
              <a:cs typeface="Arial" charset="0"/>
            </a:endParaRPr>
          </a:p>
        </p:txBody>
      </p:sp>
      <p:sp>
        <p:nvSpPr>
          <p:cNvPr id="40965" name="Rectangle 5"/>
          <p:cNvSpPr>
            <a:spLocks noChangeArrowheads="1"/>
          </p:cNvSpPr>
          <p:nvPr/>
        </p:nvSpPr>
        <p:spPr bwMode="auto">
          <a:xfrm>
            <a:off x="1636713" y="1612900"/>
            <a:ext cx="6364287" cy="403225"/>
          </a:xfrm>
          <a:prstGeom prst="rect">
            <a:avLst/>
          </a:prstGeom>
          <a:noFill/>
          <a:ln w="9525">
            <a:noFill/>
            <a:miter lim="800000"/>
            <a:headEnd/>
            <a:tailEnd/>
          </a:ln>
          <a:effectLst/>
        </p:spPr>
        <p:txBody>
          <a:bodyPr wrap="none">
            <a:spAutoFit/>
          </a:bodyPr>
          <a:lstStyle/>
          <a:p>
            <a:pPr>
              <a:lnSpc>
                <a:spcPct val="85000"/>
              </a:lnSpc>
              <a:spcBef>
                <a:spcPct val="20000"/>
              </a:spcBef>
            </a:pPr>
            <a:r>
              <a:rPr lang="en-US" sz="2400">
                <a:solidFill>
                  <a:srgbClr val="A50021"/>
                </a:solidFill>
                <a:effectLst>
                  <a:outerShdw blurRad="38100" dist="38100" dir="2700000" algn="tl">
                    <a:srgbClr val="C0C0C0"/>
                  </a:outerShdw>
                </a:effectLst>
                <a:cs typeface="Times New Roman" charset="0"/>
              </a:rPr>
              <a:t>Health Risks: RSI, CVS, and Technostress </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41987"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41988" name="Rectangle 4"/>
          <p:cNvSpPr>
            <a:spLocks noChangeArrowheads="1"/>
          </p:cNvSpPr>
          <p:nvPr/>
        </p:nvSpPr>
        <p:spPr bwMode="auto">
          <a:xfrm>
            <a:off x="838200" y="2832100"/>
            <a:ext cx="7772400" cy="1739900"/>
          </a:xfrm>
          <a:prstGeom prst="rect">
            <a:avLst/>
          </a:prstGeom>
          <a:noFill/>
          <a:ln w="12700">
            <a:noFill/>
            <a:miter lim="800000"/>
            <a:headEnd/>
            <a:tailEnd/>
          </a:ln>
          <a:effectLst/>
        </p:spPr>
        <p:txBody>
          <a:bodyPr lIns="90488" tIns="44450" rIns="90488" bIns="44450"/>
          <a:lstStyle/>
          <a:p>
            <a:pPr marL="342900" indent="-342900">
              <a:lnSpc>
                <a:spcPct val="85000"/>
              </a:lnSpc>
              <a:spcBef>
                <a:spcPct val="20000"/>
              </a:spcBef>
              <a:buFontTx/>
              <a:buChar char="•"/>
            </a:pPr>
            <a:r>
              <a:rPr lang="en-US" sz="2400">
                <a:solidFill>
                  <a:srgbClr val="000000"/>
                </a:solidFill>
                <a:effectLst>
                  <a:outerShdw blurRad="38100" dist="38100" dir="2700000" algn="tl">
                    <a:srgbClr val="C0C0C0"/>
                  </a:outerShdw>
                </a:effectLst>
                <a:cs typeface="Arial" charset="0"/>
              </a:rPr>
              <a:t>Type of RSI </a:t>
            </a:r>
            <a:endParaRPr lang="en-US" sz="2400">
              <a:solidFill>
                <a:srgbClr val="000000"/>
              </a:solidFill>
              <a:cs typeface="Arial" charset="0"/>
            </a:endParaRPr>
          </a:p>
          <a:p>
            <a:pPr marL="342900" indent="-342900">
              <a:lnSpc>
                <a:spcPct val="85000"/>
              </a:lnSpc>
              <a:spcBef>
                <a:spcPct val="20000"/>
              </a:spcBef>
              <a:buFontTx/>
              <a:buChar char="•"/>
            </a:pPr>
            <a:endParaRPr lang="en-US" sz="2400">
              <a:solidFill>
                <a:srgbClr val="000000"/>
              </a:solidFill>
              <a:cs typeface="Times New Roman" charset="0"/>
            </a:endParaRPr>
          </a:p>
          <a:p>
            <a:pPr marL="342900" indent="-342900">
              <a:lnSpc>
                <a:spcPct val="115000"/>
              </a:lnSpc>
              <a:spcBef>
                <a:spcPct val="20000"/>
              </a:spcBef>
              <a:buFontTx/>
              <a:buChar char="•"/>
            </a:pPr>
            <a:r>
              <a:rPr lang="en-US" sz="2400">
                <a:solidFill>
                  <a:srgbClr val="000000"/>
                </a:solidFill>
                <a:effectLst>
                  <a:outerShdw blurRad="38100" dist="38100" dir="2700000" algn="tl">
                    <a:srgbClr val="C0C0C0"/>
                  </a:outerShdw>
                </a:effectLst>
                <a:cs typeface="Times New Roman" charset="0"/>
              </a:rPr>
              <a:t>Pressure on the median nerve through the wrist’s bony carpal tunnel structure produces pain.</a:t>
            </a:r>
            <a:r>
              <a:rPr lang="en-US" sz="2400">
                <a:solidFill>
                  <a:srgbClr val="000000"/>
                </a:solidFill>
                <a:cs typeface="Arial" charset="0"/>
              </a:rPr>
              <a:t> </a:t>
            </a:r>
            <a:endParaRPr lang="en-US" sz="2400">
              <a:solidFill>
                <a:srgbClr val="000000"/>
              </a:solidFill>
              <a:cs typeface="Times New Roman" charset="0"/>
            </a:endParaRPr>
          </a:p>
          <a:p>
            <a:pPr marL="342900" indent="-342900">
              <a:lnSpc>
                <a:spcPct val="85000"/>
              </a:lnSpc>
              <a:spcBef>
                <a:spcPct val="20000"/>
              </a:spcBef>
              <a:buFontTx/>
              <a:buChar char="•"/>
            </a:pPr>
            <a:endParaRPr lang="en-US" sz="2400">
              <a:solidFill>
                <a:srgbClr val="000000"/>
              </a:solidFill>
              <a:cs typeface="Arial" charset="0"/>
            </a:endParaRPr>
          </a:p>
        </p:txBody>
      </p:sp>
      <p:sp>
        <p:nvSpPr>
          <p:cNvPr id="41989" name="Rectangle 5"/>
          <p:cNvSpPr>
            <a:spLocks noChangeArrowheads="1"/>
          </p:cNvSpPr>
          <p:nvPr/>
        </p:nvSpPr>
        <p:spPr bwMode="auto">
          <a:xfrm>
            <a:off x="762000" y="1882775"/>
            <a:ext cx="4787900" cy="403225"/>
          </a:xfrm>
          <a:prstGeom prst="rect">
            <a:avLst/>
          </a:prstGeom>
          <a:noFill/>
          <a:ln w="9525">
            <a:noFill/>
            <a:miter lim="800000"/>
            <a:headEnd/>
            <a:tailEnd/>
          </a:ln>
          <a:effectLst/>
        </p:spPr>
        <p:txBody>
          <a:bodyPr wrap="none">
            <a:spAutoFit/>
          </a:bodyPr>
          <a:lstStyle/>
          <a:p>
            <a:pPr>
              <a:lnSpc>
                <a:spcPct val="85000"/>
              </a:lnSpc>
              <a:spcBef>
                <a:spcPct val="20000"/>
              </a:spcBef>
            </a:pPr>
            <a:r>
              <a:rPr lang="en-US" sz="2400">
                <a:solidFill>
                  <a:srgbClr val="A50021"/>
                </a:solidFill>
                <a:effectLst>
                  <a:outerShdw blurRad="38100" dist="38100" dir="2700000" algn="tl">
                    <a:srgbClr val="C0C0C0"/>
                  </a:outerShdw>
                </a:effectLst>
                <a:cs typeface="Times New Roman" charset="0"/>
              </a:rPr>
              <a:t>Carpal Tunnel Syndrome (CTS):</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43011"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43012" name="Rectangle 4"/>
          <p:cNvSpPr>
            <a:spLocks noChangeArrowheads="1"/>
          </p:cNvSpPr>
          <p:nvPr/>
        </p:nvSpPr>
        <p:spPr bwMode="auto">
          <a:xfrm>
            <a:off x="838200" y="2679700"/>
            <a:ext cx="7772400" cy="2197100"/>
          </a:xfrm>
          <a:prstGeom prst="rect">
            <a:avLst/>
          </a:prstGeom>
          <a:noFill/>
          <a:ln w="12700">
            <a:noFill/>
            <a:miter lim="800000"/>
            <a:headEnd/>
            <a:tailEnd/>
          </a:ln>
          <a:effectLst/>
        </p:spPr>
        <p:txBody>
          <a:bodyPr lIns="90488" tIns="44450" rIns="90488" bIns="44450"/>
          <a:lstStyle/>
          <a:p>
            <a:pPr marL="342900" indent="-342900">
              <a:lnSpc>
                <a:spcPct val="85000"/>
              </a:lnSpc>
              <a:spcBef>
                <a:spcPct val="20000"/>
              </a:spcBef>
              <a:buFontTx/>
              <a:buChar char="•"/>
            </a:pPr>
            <a:r>
              <a:rPr lang="en-US" sz="2400">
                <a:solidFill>
                  <a:srgbClr val="000000"/>
                </a:solidFill>
                <a:effectLst>
                  <a:outerShdw blurRad="38100" dist="38100" dir="2700000" algn="tl">
                    <a:srgbClr val="C0C0C0"/>
                  </a:outerShdw>
                </a:effectLst>
                <a:cs typeface="Arial" charset="0"/>
              </a:rPr>
              <a:t>Eyestrain condition </a:t>
            </a:r>
            <a:endParaRPr lang="en-US" sz="2400">
              <a:solidFill>
                <a:srgbClr val="000000"/>
              </a:solidFill>
              <a:cs typeface="Arial" charset="0"/>
            </a:endParaRPr>
          </a:p>
          <a:p>
            <a:pPr marL="342900" indent="-342900">
              <a:lnSpc>
                <a:spcPct val="85000"/>
              </a:lnSpc>
              <a:spcBef>
                <a:spcPct val="20000"/>
              </a:spcBef>
              <a:buFontTx/>
              <a:buChar char="•"/>
            </a:pPr>
            <a:endParaRPr lang="en-US" sz="2400">
              <a:solidFill>
                <a:srgbClr val="000000"/>
              </a:solidFill>
              <a:cs typeface="Times New Roman" charset="0"/>
            </a:endParaRPr>
          </a:p>
          <a:p>
            <a:pPr marL="342900" indent="-342900">
              <a:lnSpc>
                <a:spcPct val="85000"/>
              </a:lnSpc>
              <a:spcBef>
                <a:spcPct val="20000"/>
              </a:spcBef>
              <a:buFontTx/>
              <a:buChar char="•"/>
            </a:pPr>
            <a:r>
              <a:rPr lang="en-US" sz="2400">
                <a:solidFill>
                  <a:srgbClr val="000000"/>
                </a:solidFill>
                <a:effectLst>
                  <a:outerShdw blurRad="38100" dist="38100" dir="2700000" algn="tl">
                    <a:srgbClr val="C0C0C0"/>
                  </a:outerShdw>
                </a:effectLst>
                <a:cs typeface="Arial" charset="0"/>
              </a:rPr>
              <a:t>Related to computer display screen usage</a:t>
            </a:r>
            <a:endParaRPr lang="en-US" sz="2400">
              <a:solidFill>
                <a:srgbClr val="000000"/>
              </a:solidFill>
              <a:cs typeface="Arial" charset="0"/>
            </a:endParaRPr>
          </a:p>
          <a:p>
            <a:pPr marL="342900" indent="-342900">
              <a:lnSpc>
                <a:spcPct val="85000"/>
              </a:lnSpc>
              <a:spcBef>
                <a:spcPct val="20000"/>
              </a:spcBef>
              <a:buFontTx/>
              <a:buChar char="•"/>
            </a:pPr>
            <a:endParaRPr lang="en-US" sz="2400">
              <a:solidFill>
                <a:srgbClr val="000000"/>
              </a:solidFill>
              <a:cs typeface="Times New Roman" charset="0"/>
            </a:endParaRPr>
          </a:p>
          <a:p>
            <a:pPr marL="342900" indent="-342900">
              <a:lnSpc>
                <a:spcPct val="115000"/>
              </a:lnSpc>
              <a:spcBef>
                <a:spcPct val="20000"/>
              </a:spcBef>
              <a:buFontTx/>
              <a:buChar char="•"/>
            </a:pPr>
            <a:r>
              <a:rPr lang="en-US" sz="2400">
                <a:solidFill>
                  <a:srgbClr val="000000"/>
                </a:solidFill>
                <a:effectLst>
                  <a:outerShdw blurRad="38100" dist="38100" dir="2700000" algn="tl">
                    <a:srgbClr val="C0C0C0"/>
                  </a:outerShdw>
                </a:effectLst>
                <a:cs typeface="Times New Roman" charset="0"/>
              </a:rPr>
              <a:t>Symptoms include headaches, blurred vision, and dry and irritated eyes</a:t>
            </a:r>
            <a:r>
              <a:rPr lang="en-US" sz="2400">
                <a:solidFill>
                  <a:srgbClr val="000000"/>
                </a:solidFill>
                <a:cs typeface="Arial" charset="0"/>
              </a:rPr>
              <a:t> </a:t>
            </a:r>
            <a:endParaRPr lang="en-US" sz="2400">
              <a:solidFill>
                <a:srgbClr val="000000"/>
              </a:solidFill>
              <a:cs typeface="Times New Roman" charset="0"/>
            </a:endParaRPr>
          </a:p>
          <a:p>
            <a:pPr marL="342900" indent="-342900">
              <a:lnSpc>
                <a:spcPct val="85000"/>
              </a:lnSpc>
              <a:spcBef>
                <a:spcPct val="20000"/>
              </a:spcBef>
              <a:buFontTx/>
              <a:buChar char="•"/>
            </a:pPr>
            <a:endParaRPr lang="en-US" sz="2400">
              <a:solidFill>
                <a:srgbClr val="000000"/>
              </a:solidFill>
              <a:cs typeface="Arial" charset="0"/>
            </a:endParaRPr>
          </a:p>
        </p:txBody>
      </p:sp>
      <p:sp>
        <p:nvSpPr>
          <p:cNvPr id="43013" name="Rectangle 5"/>
          <p:cNvSpPr>
            <a:spLocks noChangeArrowheads="1"/>
          </p:cNvSpPr>
          <p:nvPr/>
        </p:nvSpPr>
        <p:spPr bwMode="auto">
          <a:xfrm>
            <a:off x="838200" y="1806575"/>
            <a:ext cx="5211763" cy="403225"/>
          </a:xfrm>
          <a:prstGeom prst="rect">
            <a:avLst/>
          </a:prstGeom>
          <a:noFill/>
          <a:ln w="9525">
            <a:noFill/>
            <a:miter lim="800000"/>
            <a:headEnd/>
            <a:tailEnd/>
          </a:ln>
          <a:effectLst/>
        </p:spPr>
        <p:txBody>
          <a:bodyPr wrap="none">
            <a:spAutoFit/>
          </a:bodyPr>
          <a:lstStyle/>
          <a:p>
            <a:pPr>
              <a:lnSpc>
                <a:spcPct val="85000"/>
              </a:lnSpc>
              <a:spcBef>
                <a:spcPct val="20000"/>
              </a:spcBef>
            </a:pPr>
            <a:r>
              <a:rPr lang="en-US" sz="2400">
                <a:solidFill>
                  <a:srgbClr val="A50021"/>
                </a:solidFill>
                <a:effectLst>
                  <a:outerShdw blurRad="38100" dist="38100" dir="2700000" algn="tl">
                    <a:srgbClr val="C0C0C0"/>
                  </a:outerShdw>
                </a:effectLst>
                <a:cs typeface="Arial" charset="0"/>
              </a:rPr>
              <a:t>Computer Vision Syndrome (CVS):</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885825" y="200025"/>
            <a:ext cx="7772400" cy="523875"/>
          </a:xfrm>
          <a:prstGeom prst="rect">
            <a:avLst/>
          </a:prstGeom>
          <a:noFill/>
          <a:ln w="12700">
            <a:noFill/>
            <a:miter lim="800000"/>
            <a:headEnd/>
            <a:tailEnd/>
          </a:ln>
          <a:effectLst/>
        </p:spPr>
        <p:txBody>
          <a:bodyPr lIns="90488" tIns="44450" rIns="90488" bIns="44450" anchor="ctr"/>
          <a:lstStyle/>
          <a:p>
            <a:pPr algn="ctr" eaLnBrk="0" hangingPunct="0"/>
            <a:r>
              <a:rPr lang="en-US" sz="3600" dirty="0" smtClean="0"/>
              <a:t> </a:t>
            </a:r>
            <a:endParaRPr lang="en-US" sz="3600" dirty="0"/>
          </a:p>
          <a:p>
            <a:pPr algn="ctr" eaLnBrk="0" hangingPunct="0"/>
            <a:r>
              <a:rPr lang="en-US" sz="2800" dirty="0" smtClean="0"/>
              <a:t> Ethical and Social Issues in the IT Company / Technical Org</a:t>
            </a:r>
            <a:endParaRPr lang="en-US" sz="2800" dirty="0"/>
          </a:p>
        </p:txBody>
      </p:sp>
      <p:sp>
        <p:nvSpPr>
          <p:cNvPr id="44035" name="Text Box 3"/>
          <p:cNvSpPr txBox="1">
            <a:spLocks noChangeArrowheads="1"/>
          </p:cNvSpPr>
          <p:nvPr/>
        </p:nvSpPr>
        <p:spPr bwMode="auto">
          <a:xfrm>
            <a:off x="990600" y="1144588"/>
            <a:ext cx="7391400" cy="276225"/>
          </a:xfrm>
          <a:prstGeom prst="rect">
            <a:avLst/>
          </a:prstGeom>
          <a:noFill/>
          <a:ln w="12700">
            <a:noFill/>
            <a:miter lim="800000"/>
            <a:headEnd/>
            <a:tailEnd/>
          </a:ln>
          <a:effectLst/>
        </p:spPr>
        <p:txBody>
          <a:bodyPr>
            <a:spAutoFit/>
          </a:bodyPr>
          <a:lstStyle/>
          <a:p>
            <a:pPr algn="ctr" eaLnBrk="0" hangingPunct="0">
              <a:lnSpc>
                <a:spcPct val="75000"/>
              </a:lnSpc>
              <a:spcBef>
                <a:spcPct val="50000"/>
              </a:spcBef>
            </a:pPr>
            <a:r>
              <a:rPr lang="en-US">
                <a:cs typeface="Times New Roman" charset="0"/>
              </a:rPr>
              <a:t>THE MORAL DIMENSIONS OF INFORMATION SYSTEMS </a:t>
            </a:r>
          </a:p>
        </p:txBody>
      </p:sp>
      <p:sp>
        <p:nvSpPr>
          <p:cNvPr id="44036" name="Rectangle 4"/>
          <p:cNvSpPr>
            <a:spLocks noChangeArrowheads="1"/>
          </p:cNvSpPr>
          <p:nvPr/>
        </p:nvSpPr>
        <p:spPr bwMode="auto">
          <a:xfrm>
            <a:off x="990600" y="2527300"/>
            <a:ext cx="7772400" cy="1663700"/>
          </a:xfrm>
          <a:prstGeom prst="rect">
            <a:avLst/>
          </a:prstGeom>
          <a:noFill/>
          <a:ln w="12700">
            <a:noFill/>
            <a:miter lim="800000"/>
            <a:headEnd/>
            <a:tailEnd/>
          </a:ln>
          <a:effectLst/>
        </p:spPr>
        <p:txBody>
          <a:bodyPr lIns="90488" tIns="44450" rIns="90488" bIns="44450"/>
          <a:lstStyle/>
          <a:p>
            <a:pPr marL="342900" indent="-342900">
              <a:lnSpc>
                <a:spcPct val="85000"/>
              </a:lnSpc>
              <a:spcBef>
                <a:spcPct val="20000"/>
              </a:spcBef>
              <a:buFontTx/>
              <a:buChar char="•"/>
            </a:pPr>
            <a:r>
              <a:rPr lang="en-US" sz="2400">
                <a:solidFill>
                  <a:srgbClr val="000000"/>
                </a:solidFill>
                <a:effectLst>
                  <a:outerShdw blurRad="38100" dist="38100" dir="2700000" algn="tl">
                    <a:srgbClr val="C0C0C0"/>
                  </a:outerShdw>
                </a:effectLst>
                <a:cs typeface="Arial" charset="0"/>
              </a:rPr>
              <a:t>Stress induced by computer use</a:t>
            </a:r>
            <a:endParaRPr lang="en-US" sz="2400">
              <a:solidFill>
                <a:srgbClr val="000000"/>
              </a:solidFill>
              <a:cs typeface="Arial" charset="0"/>
            </a:endParaRPr>
          </a:p>
          <a:p>
            <a:pPr marL="342900" indent="-342900">
              <a:lnSpc>
                <a:spcPct val="85000"/>
              </a:lnSpc>
              <a:spcBef>
                <a:spcPct val="20000"/>
              </a:spcBef>
              <a:buFontTx/>
              <a:buChar char="•"/>
            </a:pPr>
            <a:endParaRPr lang="en-US" sz="2400">
              <a:solidFill>
                <a:srgbClr val="000000"/>
              </a:solidFill>
              <a:cs typeface="Times New Roman" charset="0"/>
            </a:endParaRPr>
          </a:p>
          <a:p>
            <a:pPr marL="342900" indent="-342900">
              <a:lnSpc>
                <a:spcPct val="115000"/>
              </a:lnSpc>
              <a:spcBef>
                <a:spcPct val="20000"/>
              </a:spcBef>
              <a:buFontTx/>
              <a:buChar char="•"/>
            </a:pPr>
            <a:r>
              <a:rPr lang="en-US" sz="2400">
                <a:solidFill>
                  <a:srgbClr val="000000"/>
                </a:solidFill>
                <a:effectLst>
                  <a:outerShdw blurRad="38100" dist="38100" dir="2700000" algn="tl">
                    <a:srgbClr val="C0C0C0"/>
                  </a:outerShdw>
                </a:effectLst>
                <a:cs typeface="Times New Roman" charset="0"/>
              </a:rPr>
              <a:t>Symptoms include aggravation, hostility toward humans, impatience, and enervation</a:t>
            </a:r>
            <a:r>
              <a:rPr lang="en-US" sz="2400">
                <a:solidFill>
                  <a:srgbClr val="000000"/>
                </a:solidFill>
                <a:cs typeface="Arial" charset="0"/>
              </a:rPr>
              <a:t> </a:t>
            </a:r>
            <a:endParaRPr lang="en-US" sz="2400">
              <a:solidFill>
                <a:srgbClr val="000000"/>
              </a:solidFill>
              <a:cs typeface="Times New Roman" charset="0"/>
            </a:endParaRPr>
          </a:p>
          <a:p>
            <a:pPr marL="342900" indent="-342900">
              <a:lnSpc>
                <a:spcPct val="85000"/>
              </a:lnSpc>
              <a:spcBef>
                <a:spcPct val="20000"/>
              </a:spcBef>
              <a:buFontTx/>
              <a:buChar char="•"/>
            </a:pPr>
            <a:endParaRPr lang="en-US" sz="2400">
              <a:solidFill>
                <a:srgbClr val="000000"/>
              </a:solidFill>
              <a:cs typeface="Arial" charset="0"/>
            </a:endParaRPr>
          </a:p>
        </p:txBody>
      </p:sp>
      <p:sp>
        <p:nvSpPr>
          <p:cNvPr id="44037" name="Rectangle 5"/>
          <p:cNvSpPr>
            <a:spLocks noChangeArrowheads="1"/>
          </p:cNvSpPr>
          <p:nvPr/>
        </p:nvSpPr>
        <p:spPr bwMode="auto">
          <a:xfrm>
            <a:off x="952500" y="1752600"/>
            <a:ext cx="2352675" cy="403225"/>
          </a:xfrm>
          <a:prstGeom prst="rect">
            <a:avLst/>
          </a:prstGeom>
          <a:noFill/>
          <a:ln w="9525">
            <a:noFill/>
            <a:miter lim="800000"/>
            <a:headEnd/>
            <a:tailEnd/>
          </a:ln>
          <a:effectLst/>
        </p:spPr>
        <p:txBody>
          <a:bodyPr wrap="none">
            <a:spAutoFit/>
          </a:bodyPr>
          <a:lstStyle/>
          <a:p>
            <a:pPr>
              <a:lnSpc>
                <a:spcPct val="85000"/>
              </a:lnSpc>
              <a:spcBef>
                <a:spcPct val="20000"/>
              </a:spcBef>
            </a:pPr>
            <a:r>
              <a:rPr lang="en-US" sz="2400">
                <a:solidFill>
                  <a:srgbClr val="A50021"/>
                </a:solidFill>
                <a:effectLst>
                  <a:outerShdw blurRad="38100" dist="38100" dir="2700000" algn="tl">
                    <a:srgbClr val="C0C0C0"/>
                  </a:outerShdw>
                </a:effectLst>
                <a:cs typeface="Times New Roman" charset="0"/>
              </a:rPr>
              <a:t>Technostress:</a:t>
            </a:r>
            <a:r>
              <a:rPr lang="en-US" sz="2400">
                <a:solidFill>
                  <a:srgbClr val="A50021"/>
                </a:solidFill>
                <a:effectLst>
                  <a:outerShdw blurRad="38100" dist="38100" dir="2700000" algn="tl">
                    <a:srgbClr val="C0C0C0"/>
                  </a:outerShdw>
                </a:effectLst>
                <a:cs typeface="Arial" charset="0"/>
              </a:rPr>
              <a:t> </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1196</TotalTime>
  <Words>2536</Words>
  <Application>Microsoft PowerPoint</Application>
  <PresentationFormat>On-screen Show (4:3)</PresentationFormat>
  <Paragraphs>309</Paragraphs>
  <Slides>38</Slides>
  <Notes>0</Notes>
  <HiddenSlides>0</HiddenSlides>
  <MMClips>0</MMClips>
  <ScaleCrop>false</ScaleCrop>
  <HeadingPairs>
    <vt:vector size="6" baseType="variant">
      <vt:variant>
        <vt:lpstr>Theme</vt:lpstr>
      </vt:variant>
      <vt:variant>
        <vt:i4>1</vt:i4>
      </vt:variant>
      <vt:variant>
        <vt:lpstr>Slide Titles</vt:lpstr>
      </vt:variant>
      <vt:variant>
        <vt:i4>38</vt:i4>
      </vt:variant>
      <vt:variant>
        <vt:lpstr>Custom Shows</vt:lpstr>
      </vt:variant>
      <vt:variant>
        <vt:i4>1</vt:i4>
      </vt:variant>
    </vt:vector>
  </HeadingPairs>
  <TitlesOfParts>
    <vt:vector size="40" baseType="lpstr">
      <vt:lpstr>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Custom Show 1</vt:lpstr>
    </vt:vector>
  </TitlesOfParts>
  <Company>Azimuth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dc:creator>
  <cp:lastModifiedBy>stdc_lp</cp:lastModifiedBy>
  <cp:revision>281</cp:revision>
  <dcterms:created xsi:type="dcterms:W3CDTF">2005-03-05T09:57:46Z</dcterms:created>
  <dcterms:modified xsi:type="dcterms:W3CDTF">2014-07-20T05:33:03Z</dcterms:modified>
</cp:coreProperties>
</file>