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sldIdLst>
    <p:sldId id="256" r:id="rId2"/>
    <p:sldId id="274" r:id="rId3"/>
    <p:sldId id="257" r:id="rId4"/>
    <p:sldId id="259" r:id="rId5"/>
    <p:sldId id="260" r:id="rId6"/>
    <p:sldId id="261" r:id="rId7"/>
    <p:sldId id="263" r:id="rId8"/>
    <p:sldId id="277" r:id="rId9"/>
    <p:sldId id="262" r:id="rId10"/>
    <p:sldId id="275" r:id="rId11"/>
    <p:sldId id="264" r:id="rId12"/>
    <p:sldId id="266" r:id="rId13"/>
    <p:sldId id="265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6" r:id="rId22"/>
  </p:sldIdLst>
  <p:sldSz cx="9144000" cy="6858000" type="screen4x3"/>
  <p:notesSz cx="6858000" cy="9144000"/>
  <p:defaultTextStyle>
    <a:defPPr>
      <a:defRPr lang="en-I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505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506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6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6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6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6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506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0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506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507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507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B70C4E3-ED64-4FDC-A0A1-A7F1B535A7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C44160-7EF7-4306-A66D-882971CF7D9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306D71-FCB8-4B3F-90A5-50D924B14F1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87AAA7-8C9F-4B0A-91B7-DBAF033A63D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E38D55-2EBF-4284-8B18-CEFCDEFED8E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E79D75-8425-403C-A006-638B3A5B801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3C30EE-C847-4114-97C6-A3FED9CE00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633A8E-7E74-4037-B04C-3E3FD692C1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7D9A7E0-689C-4871-BE40-844F192294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BA2A890-85F7-4A1A-9AE7-21F9262D6DF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46083C-72D0-4AC3-B94D-C871B15DB6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49230A7B-216B-43A2-A963-2C76FB2967E4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403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40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0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04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40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accent4">
              <a:lumMod val="10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accent4">
              <a:lumMod val="10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400">
          <a:solidFill>
            <a:schemeClr val="accent4">
              <a:lumMod val="10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accent4">
              <a:lumMod val="10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400">
          <a:solidFill>
            <a:schemeClr val="accent4">
              <a:lumMod val="10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accent4">
              <a:lumMod val="10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Ethics in Finance</a:t>
            </a:r>
            <a:endParaRPr lang="en-IN" dirty="0"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Characteristics of Management Prone to Fraud</a:t>
            </a:r>
            <a:endParaRPr lang="en-IN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495800"/>
          </a:xfrm>
        </p:spPr>
        <p:txBody>
          <a:bodyPr/>
          <a:lstStyle/>
          <a:p>
            <a:r>
              <a:rPr lang="en-US"/>
              <a:t>Unduly aggressive financial Targets</a:t>
            </a:r>
          </a:p>
          <a:p>
            <a:r>
              <a:rPr lang="en-US"/>
              <a:t>Domination by person or group without controls</a:t>
            </a:r>
          </a:p>
          <a:p>
            <a:r>
              <a:rPr lang="en-US"/>
              <a:t>Aggressive accounting practice to keep stock prices high</a:t>
            </a:r>
          </a:p>
          <a:p>
            <a:r>
              <a:rPr lang="en-US"/>
              <a:t>Pressure to reduce tax liabilities</a:t>
            </a:r>
          </a:p>
          <a:p>
            <a:r>
              <a:rPr lang="en-US"/>
              <a:t>Major performance related compensation</a:t>
            </a:r>
          </a:p>
          <a:p>
            <a:r>
              <a:rPr lang="en-US"/>
              <a:t>Non-Financial personnel involved in accounting matters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Ethical issues in Finance</a:t>
            </a:r>
            <a:endParaRPr lang="en-I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57388"/>
            <a:ext cx="8229600" cy="4495800"/>
          </a:xfrm>
        </p:spPr>
        <p:txBody>
          <a:bodyPr/>
          <a:lstStyle/>
          <a:p>
            <a:r>
              <a:rPr lang="en-US"/>
              <a:t>Financial statements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Hostile Takeovers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Financial Markets</a:t>
            </a:r>
          </a:p>
          <a:p>
            <a:pPr lvl="1"/>
            <a:r>
              <a:rPr lang="en-US"/>
              <a:t>Insider Trading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Fraud in Financial Statements</a:t>
            </a:r>
            <a:endParaRPr lang="en-IN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41488"/>
            <a:ext cx="8229600" cy="4495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500"/>
              <a:t>Fictitious Revenues</a:t>
            </a:r>
          </a:p>
          <a:p>
            <a:pPr algn="just">
              <a:lnSpc>
                <a:spcPct val="90000"/>
              </a:lnSpc>
            </a:pPr>
            <a:r>
              <a:rPr lang="en-US" sz="2500"/>
              <a:t>Concealed Liabilities and Expenses</a:t>
            </a:r>
          </a:p>
          <a:p>
            <a:pPr algn="just">
              <a:lnSpc>
                <a:spcPct val="90000"/>
              </a:lnSpc>
            </a:pPr>
            <a:r>
              <a:rPr lang="en-US" sz="2500"/>
              <a:t>Fraudulent Asset Valuations</a:t>
            </a:r>
          </a:p>
          <a:p>
            <a:pPr algn="just">
              <a:lnSpc>
                <a:spcPct val="90000"/>
              </a:lnSpc>
            </a:pPr>
            <a:r>
              <a:rPr lang="en-US" sz="2500"/>
              <a:t>Improper or Fraudulent Disclosures or Omissions</a:t>
            </a:r>
          </a:p>
          <a:p>
            <a:pPr lvl="2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500"/>
              <a:t>Creative accounting – form of fraudulent financial reporting so as to provide misleading information.</a:t>
            </a:r>
          </a:p>
          <a:p>
            <a:pPr lvl="2" algn="just">
              <a:lnSpc>
                <a:spcPct val="90000"/>
              </a:lnSpc>
              <a:buFont typeface="Wingdings" pitchFamily="2" charset="2"/>
              <a:buNone/>
            </a:pPr>
            <a:endParaRPr lang="en-IN" sz="2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US"/>
              <a:t>Duties of an Auditor</a:t>
            </a:r>
            <a:endParaRPr lang="en-IN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495800"/>
          </a:xfrm>
        </p:spPr>
        <p:txBody>
          <a:bodyPr/>
          <a:lstStyle/>
          <a:p>
            <a:pPr algn="just"/>
            <a:r>
              <a:rPr lang="en-US"/>
              <a:t>To give an accurate statement to the members about the state of affairs of a company </a:t>
            </a:r>
          </a:p>
          <a:p>
            <a:pPr algn="just"/>
            <a:r>
              <a:rPr lang="en-US"/>
              <a:t>To meet the objectives of the Companies Act 1985 and also the Articles of Association</a:t>
            </a:r>
          </a:p>
          <a:p>
            <a:pPr algn="just"/>
            <a:r>
              <a:rPr lang="en-US"/>
              <a:t>To be reasonably skillful and careful in identifying the true nature of the accounts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Ethical Audit</a:t>
            </a:r>
            <a:endParaRPr lang="en-IN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80000"/>
              </a:lnSpc>
            </a:pPr>
            <a:r>
              <a:rPr lang="en-US"/>
              <a:t>An audit that assess a business’s structures, procedures, systems and policies.</a:t>
            </a:r>
          </a:p>
          <a:p>
            <a:pPr algn="just">
              <a:lnSpc>
                <a:spcPct val="80000"/>
              </a:lnSpc>
            </a:pPr>
            <a:endParaRPr lang="en-US"/>
          </a:p>
          <a:p>
            <a:pPr algn="just">
              <a:lnSpc>
                <a:spcPct val="80000"/>
              </a:lnSpc>
            </a:pPr>
            <a:r>
              <a:rPr lang="en-US"/>
              <a:t> It measures the extent to which the activities of a business comply with the standards it has publicly declared to its external customers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en-US"/>
          </a:p>
          <a:p>
            <a:pPr algn="just">
              <a:lnSpc>
                <a:spcPct val="80000"/>
              </a:lnSpc>
            </a:pPr>
            <a:r>
              <a:rPr lang="en-US"/>
              <a:t>It measures business conduct against varied moral standards of the community.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en-US"/>
          </a:p>
          <a:p>
            <a:pPr algn="just">
              <a:lnSpc>
                <a:spcPct val="80000"/>
              </a:lnSpc>
            </a:pP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100013"/>
            <a:ext cx="8229600" cy="1143001"/>
          </a:xfrm>
        </p:spPr>
        <p:txBody>
          <a:bodyPr/>
          <a:lstStyle/>
          <a:p>
            <a:r>
              <a:rPr lang="en-US"/>
              <a:t>Objectives of Ethical Audit</a:t>
            </a:r>
            <a:endParaRPr lang="en-IN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4495800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en-US"/>
              <a:t>to provide a critical assessment of functioning of business</a:t>
            </a:r>
          </a:p>
          <a:p>
            <a:pPr algn="just">
              <a:lnSpc>
                <a:spcPct val="80000"/>
              </a:lnSpc>
            </a:pPr>
            <a:endParaRPr lang="en-US"/>
          </a:p>
          <a:p>
            <a:pPr algn="just">
              <a:lnSpc>
                <a:spcPct val="80000"/>
              </a:lnSpc>
            </a:pPr>
            <a:r>
              <a:rPr lang="en-US"/>
              <a:t>To investigate into acquisition or restructuring operations</a:t>
            </a:r>
          </a:p>
          <a:p>
            <a:pPr algn="just">
              <a:lnSpc>
                <a:spcPct val="80000"/>
              </a:lnSpc>
            </a:pPr>
            <a:endParaRPr lang="en-US"/>
          </a:p>
          <a:p>
            <a:pPr algn="just">
              <a:lnSpc>
                <a:spcPct val="80000"/>
              </a:lnSpc>
            </a:pPr>
            <a:r>
              <a:rPr lang="en-US"/>
              <a:t>To determine the type of training necessary for employees</a:t>
            </a:r>
          </a:p>
          <a:p>
            <a:pPr algn="just">
              <a:lnSpc>
                <a:spcPct val="80000"/>
              </a:lnSpc>
            </a:pPr>
            <a:endParaRPr lang="en-US"/>
          </a:p>
          <a:p>
            <a:pPr algn="just">
              <a:lnSpc>
                <a:spcPct val="80000"/>
              </a:lnSpc>
            </a:pPr>
            <a:r>
              <a:rPr lang="en-US"/>
              <a:t>To establish ethical conduct of business</a:t>
            </a:r>
          </a:p>
          <a:p>
            <a:pPr algn="just">
              <a:lnSpc>
                <a:spcPct val="80000"/>
              </a:lnSpc>
            </a:pPr>
            <a:endParaRPr lang="en-US"/>
          </a:p>
          <a:p>
            <a:pPr algn="just">
              <a:lnSpc>
                <a:spcPct val="80000"/>
              </a:lnSpc>
            </a:pPr>
            <a:r>
              <a:rPr lang="en-US"/>
              <a:t>To enhance, measure and promote the quality that increases business performance by assessing them against the ethical business objective</a:t>
            </a:r>
          </a:p>
          <a:p>
            <a:pPr algn="just">
              <a:lnSpc>
                <a:spcPct val="80000"/>
              </a:lnSpc>
            </a:pPr>
            <a:endParaRPr lang="en-US"/>
          </a:p>
          <a:p>
            <a:pPr algn="just">
              <a:lnSpc>
                <a:spcPct val="80000"/>
              </a:lnSpc>
            </a:pPr>
            <a:r>
              <a:rPr lang="en-US"/>
              <a:t>To improve the quality of governance by evaluating the performance  and ensuring that financial information is both available and reliable</a:t>
            </a:r>
          </a:p>
          <a:p>
            <a:pPr algn="just">
              <a:lnSpc>
                <a:spcPct val="80000"/>
              </a:lnSpc>
            </a:pPr>
            <a:endParaRPr lang="en-US"/>
          </a:p>
          <a:p>
            <a:pPr algn="just">
              <a:lnSpc>
                <a:spcPct val="80000"/>
              </a:lnSpc>
            </a:pP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Ethical Issues in Financial Markets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/>
              <a:t>Deception: act of misrepresenting relevant information </a:t>
            </a:r>
          </a:p>
          <a:p>
            <a:pPr algn="just">
              <a:lnSpc>
                <a:spcPct val="90000"/>
              </a:lnSpc>
            </a:pPr>
            <a:r>
              <a:rPr lang="en-US"/>
              <a:t>Churning: Excessive or inappropriate trading for clients account by a broker who has control over the account with intent to generate commissions rather than to benefit client</a:t>
            </a:r>
          </a:p>
          <a:p>
            <a:pPr algn="just">
              <a:lnSpc>
                <a:spcPct val="90000"/>
              </a:lnSpc>
            </a:pPr>
            <a:r>
              <a:rPr lang="en-US"/>
              <a:t>Unsuitability </a:t>
            </a:r>
          </a:p>
          <a:p>
            <a:pPr algn="just">
              <a:lnSpc>
                <a:spcPct val="90000"/>
              </a:lnSpc>
            </a:pPr>
            <a:r>
              <a:rPr lang="en-US"/>
              <a:t>Unfairness in Markets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Insider Trading</a:t>
            </a:r>
            <a:endParaRPr lang="en-IN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800"/>
              <a:t>Refers to trading on price sensitive information by company employees or individuals closely connected with the firm</a:t>
            </a:r>
          </a:p>
          <a:p>
            <a:pPr algn="just">
              <a:buFont typeface="Wingdings" pitchFamily="2" charset="2"/>
              <a:buNone/>
            </a:pPr>
            <a:endParaRPr lang="en-US" sz="2800"/>
          </a:p>
          <a:p>
            <a:pPr algn="just"/>
            <a:r>
              <a:rPr lang="en-US" sz="2800"/>
              <a:t>This information has not been disclosed to other market participants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242888"/>
            <a:ext cx="8229600" cy="1143001"/>
          </a:xfrm>
        </p:spPr>
        <p:txBody>
          <a:bodyPr/>
          <a:lstStyle/>
          <a:p>
            <a:r>
              <a:rPr lang="en-US" sz="4000"/>
              <a:t/>
            </a:r>
            <a:br>
              <a:rPr lang="en-US" sz="4000"/>
            </a:br>
            <a:r>
              <a:rPr lang="en-US" sz="4000"/>
              <a:t>Ethics &amp; Insider Trading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4495800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endParaRPr lang="en-US" sz="2800" dirty="0"/>
          </a:p>
          <a:p>
            <a:pPr algn="just"/>
            <a:r>
              <a:rPr lang="en-US" sz="2800" dirty="0"/>
              <a:t>It violates equality of opportunity</a:t>
            </a:r>
          </a:p>
          <a:p>
            <a:pPr algn="just"/>
            <a:r>
              <a:rPr lang="en-US" sz="2800" dirty="0"/>
              <a:t>Does not give a level playing field between insiders and outsiders</a:t>
            </a:r>
          </a:p>
          <a:p>
            <a:pPr algn="just"/>
            <a:r>
              <a:rPr lang="en-US" sz="2800" dirty="0"/>
              <a:t>Might harm exchange as a whole because investors might not be willing to trade on exchange that does not give shareholders their rights.</a:t>
            </a:r>
          </a:p>
          <a:p>
            <a:pPr algn="just">
              <a:buFont typeface="Wingdings" pitchFamily="2" charset="2"/>
              <a:buNone/>
            </a:pPr>
            <a:endParaRPr lang="en-US" sz="2800" dirty="0"/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Hostile Takeovers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/>
              <a:t>Are those that  elicit opposition  from the boards or employees of Target company</a:t>
            </a:r>
          </a:p>
          <a:p>
            <a:pPr algn="just">
              <a:buFont typeface="Wingdings" pitchFamily="2" charset="2"/>
              <a:buNone/>
            </a:pPr>
            <a:endParaRPr lang="en-US"/>
          </a:p>
          <a:p>
            <a:pPr algn="just"/>
            <a:r>
              <a:rPr lang="en-US"/>
              <a:t>Reasons for opposition are as follows: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/>
              <a:t> Disagreements over price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/>
              <a:t> Protecting their own interests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Anti-takeover defense measures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97025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Poison Pills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Green mail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Golden Parachute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People Pill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Poison Pills</a:t>
            </a:r>
            <a:br>
              <a:rPr lang="en-US"/>
            </a:b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495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800"/>
              <a:t>An anti-takeover device used by company’s management  to make takeover prohibitively expensive for the bidders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  <a:p>
            <a:pPr algn="just">
              <a:lnSpc>
                <a:spcPct val="90000"/>
              </a:lnSpc>
            </a:pPr>
            <a:r>
              <a:rPr lang="en-US" sz="2800"/>
              <a:t>Company under target changes AOA  so that group of Shareholders have special rights to buy and sell preferred stock  at highly favorable prices (At times below market price) </a:t>
            </a:r>
          </a:p>
          <a:p>
            <a:pPr algn="just"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Ethics &amp; Poison Pills</a:t>
            </a:r>
            <a:br>
              <a:rPr lang="en-US"/>
            </a:b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800"/>
              <a:t>Poison pills are prohibited in Britain  by takeover code  because they prevent open competition between bidders for shares</a:t>
            </a:r>
          </a:p>
          <a:p>
            <a:pPr algn="just">
              <a:buFont typeface="Wingdings" pitchFamily="2" charset="2"/>
              <a:buNone/>
            </a:pPr>
            <a:endParaRPr lang="en-US" sz="2800"/>
          </a:p>
          <a:p>
            <a:pPr algn="just"/>
            <a:r>
              <a:rPr lang="en-US" sz="2800"/>
              <a:t>Use of poison pills are ethical if they are designed to protect the management from unwanted takeover bids.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US"/>
              <a:t>Greenmail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4495800"/>
          </a:xfrm>
        </p:spPr>
        <p:txBody>
          <a:bodyPr/>
          <a:lstStyle/>
          <a:p>
            <a:pPr algn="just"/>
            <a:r>
              <a:rPr lang="en-US" dirty="0"/>
              <a:t>It occurs where a potential takeover agent purchases stock in a company</a:t>
            </a:r>
          </a:p>
          <a:p>
            <a:pPr algn="just"/>
            <a:r>
              <a:rPr lang="en-US" dirty="0"/>
              <a:t>After the purchases have totaled five percent the agent must announce his intention to takeover the company, if that is the intent</a:t>
            </a:r>
          </a:p>
          <a:p>
            <a:pPr algn="just"/>
            <a:r>
              <a:rPr lang="en-US" dirty="0"/>
              <a:t>Stock prices go up in anticipation of takeover battle</a:t>
            </a:r>
          </a:p>
          <a:p>
            <a:pPr algn="just"/>
            <a:r>
              <a:rPr lang="en-US" dirty="0"/>
              <a:t>Management of target company sends greenmails to prevent a shareholder from taking over the company</a:t>
            </a:r>
          </a:p>
          <a:p>
            <a:pPr algn="just"/>
            <a:r>
              <a:rPr lang="en-US" dirty="0"/>
              <a:t>Takeover agent ends up selling the shares back to company at an increased or higher negotiated price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US"/>
              <a:t>Ethics &amp; Greenmail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4495800"/>
          </a:xfrm>
        </p:spPr>
        <p:txBody>
          <a:bodyPr/>
          <a:lstStyle/>
          <a:p>
            <a:endParaRPr lang="en-US" sz="3200"/>
          </a:p>
          <a:p>
            <a:r>
              <a:rPr lang="en-US" sz="3200"/>
              <a:t>Target company may be forced to incur debts to raise funds to finance the buy back of shares at premium price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Golden Parachute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800"/>
              <a:t>A company gives lucrative benefits to its top executives  such as stock options, bonuses, etc</a:t>
            </a:r>
          </a:p>
          <a:p>
            <a:pPr algn="just">
              <a:buFont typeface="Wingdings" pitchFamily="2" charset="2"/>
              <a:buNone/>
            </a:pPr>
            <a:endParaRPr lang="en-US" sz="2800"/>
          </a:p>
          <a:p>
            <a:pPr algn="just"/>
            <a:r>
              <a:rPr lang="en-US" sz="2800"/>
              <a:t>Presence of parachute allows management to evaluate takeover bid more objectively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Pill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81038" indent="-681038" algn="just">
              <a:lnSpc>
                <a:spcPct val="90000"/>
              </a:lnSpc>
            </a:pPr>
            <a:r>
              <a:rPr lang="en-US" sz="2800"/>
              <a:t>Management threatens  that in event of a takeover the entire management team will resign</a:t>
            </a:r>
          </a:p>
          <a:p>
            <a:pPr marL="681038" indent="-681038" algn="just">
              <a:lnSpc>
                <a:spcPct val="90000"/>
              </a:lnSpc>
            </a:pPr>
            <a:endParaRPr lang="en-US" sz="2800"/>
          </a:p>
          <a:p>
            <a:pPr marL="681038" indent="-681038" algn="just">
              <a:lnSpc>
                <a:spcPct val="90000"/>
              </a:lnSpc>
            </a:pPr>
            <a:r>
              <a:rPr lang="en-US" sz="2800"/>
              <a:t>If managers act in  their own interest rather than company’s long term value then they are acting unethically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Management Buyout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800"/>
              <a:t>It occurs when management decide to bid for the company</a:t>
            </a:r>
          </a:p>
          <a:p>
            <a:pPr algn="just">
              <a:buFont typeface="Wingdings" pitchFamily="2" charset="2"/>
              <a:buNone/>
            </a:pPr>
            <a:endParaRPr lang="en-US" sz="2800"/>
          </a:p>
          <a:p>
            <a:pPr algn="just"/>
            <a:r>
              <a:rPr lang="en-US" sz="2800"/>
              <a:t>They convert the company into a private company and at a later date, bring it back to market to make substantial profits.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Ethics &amp; Management Buyout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800"/>
              <a:t>Shareholder believe that management may resort to unethical practices to bring down share prices  and buy out at cheaper rate</a:t>
            </a:r>
          </a:p>
          <a:p>
            <a:pPr algn="just">
              <a:buFont typeface="Wingdings" pitchFamily="2" charset="2"/>
              <a:buNone/>
            </a:pPr>
            <a:endParaRPr lang="en-US" sz="2800"/>
          </a:p>
          <a:p>
            <a:pPr algn="just"/>
            <a:r>
              <a:rPr lang="en-US" sz="2800"/>
              <a:t>Unethical activities can involve leaking confidential information by managers for their benefit during buy out</a:t>
            </a:r>
          </a:p>
          <a:p>
            <a:pPr algn="just"/>
            <a:endParaRPr lang="en-US" sz="2800"/>
          </a:p>
          <a:p>
            <a:pPr algn="just">
              <a:buFont typeface="Wingdings" pitchFamily="2" charset="2"/>
              <a:buNone/>
            </a:pPr>
            <a:endParaRPr lang="en-US" sz="2800"/>
          </a:p>
          <a:p>
            <a:pPr algn="just">
              <a:buFont typeface="Wingdings" pitchFamily="2" charset="2"/>
              <a:buNone/>
            </a:pPr>
            <a:endParaRPr lang="en-US" sz="2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en-US" sz="4400"/>
          </a:p>
          <a:p>
            <a:pPr algn="ctr">
              <a:buFont typeface="Wingdings" pitchFamily="2" charset="2"/>
              <a:buNone/>
            </a:pPr>
            <a:endParaRPr lang="en-US" sz="4400"/>
          </a:p>
          <a:p>
            <a:pPr algn="ctr">
              <a:buFont typeface="Wingdings" pitchFamily="2" charset="2"/>
              <a:buNone/>
            </a:pPr>
            <a:r>
              <a:rPr lang="en-US" sz="5400"/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327</TotalTime>
  <Words>750</Words>
  <Application>Microsoft PowerPoint</Application>
  <PresentationFormat>On-screen Show (4:3)</PresentationFormat>
  <Paragraphs>108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Stream</vt:lpstr>
      <vt:lpstr>Ethics in Finance</vt:lpstr>
      <vt:lpstr>Characteristics of Management Prone to Fraud</vt:lpstr>
      <vt:lpstr>Ethical issues in Finance</vt:lpstr>
      <vt:lpstr>Fraud in Financial Statements</vt:lpstr>
      <vt:lpstr>Duties of an Auditor</vt:lpstr>
      <vt:lpstr>Ethical Audit</vt:lpstr>
      <vt:lpstr>Objectives of Ethical Audit</vt:lpstr>
      <vt:lpstr>Ethical Issues in Financial Markets</vt:lpstr>
      <vt:lpstr>Insider Trading</vt:lpstr>
      <vt:lpstr> Ethics &amp; Insider Trading</vt:lpstr>
      <vt:lpstr>Hostile Takeovers</vt:lpstr>
      <vt:lpstr>Anti-takeover defense measures</vt:lpstr>
      <vt:lpstr>Poison Pills </vt:lpstr>
      <vt:lpstr>Ethics &amp; Poison Pills </vt:lpstr>
      <vt:lpstr>Greenmail</vt:lpstr>
      <vt:lpstr>Ethics &amp; Greenmail</vt:lpstr>
      <vt:lpstr>Golden Parachute</vt:lpstr>
      <vt:lpstr>People Pill</vt:lpstr>
      <vt:lpstr>Management Buyout</vt:lpstr>
      <vt:lpstr>Ethics &amp; Management Buyout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in Finance</dc:title>
  <dc:creator>vaio</dc:creator>
  <cp:lastModifiedBy>Hateem</cp:lastModifiedBy>
  <cp:revision>80</cp:revision>
  <dcterms:created xsi:type="dcterms:W3CDTF">2007-09-18T15:01:25Z</dcterms:created>
  <dcterms:modified xsi:type="dcterms:W3CDTF">2014-07-18T11:25:52Z</dcterms:modified>
</cp:coreProperties>
</file>