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C66"/>
    <a:srgbClr val="FFFF99"/>
    <a:srgbClr val="FBE2AF"/>
    <a:srgbClr val="790015"/>
    <a:srgbClr val="CF0E3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20688" y="282575"/>
            <a:ext cx="3760787" cy="271463"/>
          </a:xfrm>
          <a:prstGeom prst="rect">
            <a:avLst/>
          </a:prstGeom>
          <a:noFill/>
          <a:ln w="12700">
            <a:noFill/>
            <a:miter lim="800000"/>
            <a:headEnd/>
            <a:tailEnd/>
          </a:ln>
          <a:effectLst/>
        </p:spPr>
        <p:txBody>
          <a:bodyPr wrap="none" lIns="90488" tIns="44450" rIns="90488" bIns="44450">
            <a:spAutoFit/>
          </a:bodyPr>
          <a:lstStyle/>
          <a:p>
            <a:r>
              <a:rPr lang="en-US" sz="1200"/>
              <a:t>Electronic slide notes to accompany Marketing, 5</a:t>
            </a:r>
            <a:r>
              <a:rPr lang="en-US" sz="1200" baseline="30000"/>
              <a:t>th</a:t>
            </a:r>
            <a:r>
              <a:rPr lang="en-US" sz="1200"/>
              <a:t> edition</a:t>
            </a:r>
          </a:p>
        </p:txBody>
      </p:sp>
      <p:sp>
        <p:nvSpPr>
          <p:cNvPr id="3075" name="Line 3"/>
          <p:cNvSpPr>
            <a:spLocks noChangeShapeType="1"/>
          </p:cNvSpPr>
          <p:nvPr/>
        </p:nvSpPr>
        <p:spPr bwMode="auto">
          <a:xfrm>
            <a:off x="571500" y="519113"/>
            <a:ext cx="5705475" cy="0"/>
          </a:xfrm>
          <a:prstGeom prst="line">
            <a:avLst/>
          </a:prstGeom>
          <a:noFill/>
          <a:ln w="12700">
            <a:solidFill>
              <a:schemeClr val="tx1"/>
            </a:solidFill>
            <a:round/>
            <a:headEnd/>
            <a:tailEnd/>
          </a:ln>
          <a:effectLst/>
        </p:spPr>
        <p:txBody>
          <a:bodyPr wrap="none" anchor="ctr"/>
          <a:lstStyle/>
          <a:p>
            <a:endParaRPr lang="en-US"/>
          </a:p>
        </p:txBody>
      </p:sp>
      <p:sp>
        <p:nvSpPr>
          <p:cNvPr id="3076" name="Rectangle 4"/>
          <p:cNvSpPr>
            <a:spLocks noChangeArrowheads="1"/>
          </p:cNvSpPr>
          <p:nvPr/>
        </p:nvSpPr>
        <p:spPr bwMode="auto">
          <a:xfrm>
            <a:off x="523875" y="896938"/>
            <a:ext cx="2703513" cy="2019300"/>
          </a:xfrm>
          <a:prstGeom prst="rect">
            <a:avLst/>
          </a:prstGeom>
          <a:noFill/>
          <a:ln w="12700">
            <a:solidFill>
              <a:schemeClr val="tx1"/>
            </a:solidFill>
            <a:miter lim="800000"/>
            <a:headEnd/>
            <a:tailEnd/>
          </a:ln>
          <a:effectLst/>
        </p:spPr>
        <p:txBody>
          <a:bodyPr wrap="none" anchor="ctr"/>
          <a:lstStyle/>
          <a:p>
            <a:endParaRPr lang="en-US"/>
          </a:p>
        </p:txBody>
      </p:sp>
      <p:sp>
        <p:nvSpPr>
          <p:cNvPr id="3077" name="Rectangle 5"/>
          <p:cNvSpPr>
            <a:spLocks noChangeArrowheads="1"/>
          </p:cNvSpPr>
          <p:nvPr/>
        </p:nvSpPr>
        <p:spPr bwMode="auto">
          <a:xfrm>
            <a:off x="538163" y="3557588"/>
            <a:ext cx="2703512" cy="2011362"/>
          </a:xfrm>
          <a:prstGeom prst="rect">
            <a:avLst/>
          </a:prstGeom>
          <a:noFill/>
          <a:ln w="12700">
            <a:solidFill>
              <a:schemeClr val="tx1"/>
            </a:solidFill>
            <a:miter lim="800000"/>
            <a:headEnd/>
            <a:tailEnd/>
          </a:ln>
          <a:effectLst/>
        </p:spPr>
        <p:txBody>
          <a:bodyPr wrap="none" anchor="ctr"/>
          <a:lstStyle/>
          <a:p>
            <a:endParaRPr lang="en-US"/>
          </a:p>
        </p:txBody>
      </p:sp>
      <p:sp>
        <p:nvSpPr>
          <p:cNvPr id="3078" name="Rectangle 6"/>
          <p:cNvSpPr>
            <a:spLocks noChangeArrowheads="1"/>
          </p:cNvSpPr>
          <p:nvPr/>
        </p:nvSpPr>
        <p:spPr bwMode="auto">
          <a:xfrm>
            <a:off x="538163" y="6215063"/>
            <a:ext cx="2703512" cy="2019300"/>
          </a:xfrm>
          <a:prstGeom prst="rect">
            <a:avLst/>
          </a:prstGeom>
          <a:noFill/>
          <a:ln w="12700">
            <a:solidFill>
              <a:schemeClr val="tx1"/>
            </a:solidFill>
            <a:miter lim="800000"/>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06863"/>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xfrm>
            <a:off x="1150938" y="692150"/>
            <a:ext cx="4556125" cy="3416300"/>
          </a:xfrm>
          <a:ln cap="flat"/>
        </p:spPr>
      </p:sp>
      <p:sp>
        <p:nvSpPr>
          <p:cNvPr id="717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xfrm>
            <a:off x="1150938" y="692150"/>
            <a:ext cx="4556125" cy="3416300"/>
          </a:xfrm>
          <a:ln cap="flat"/>
        </p:spPr>
      </p:sp>
      <p:sp>
        <p:nvSpPr>
          <p:cNvPr id="921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1126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4</a:t>
            </a:r>
          </a:p>
        </p:txBody>
      </p:sp>
      <p:sp>
        <p:nvSpPr>
          <p:cNvPr id="1126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1269"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11270" name="Rectangle 6"/>
          <p:cNvSpPr>
            <a:spLocks noGrp="1" noRot="1" noChangeAspect="1" noChangeArrowheads="1" noTextEdit="1"/>
          </p:cNvSpPr>
          <p:nvPr>
            <p:ph type="sldImg"/>
          </p:nvPr>
        </p:nvSpPr>
        <p:spPr>
          <a:xfrm>
            <a:off x="1150938" y="692150"/>
            <a:ext cx="4556125" cy="3416300"/>
          </a:xfrm>
          <a:ln cap="flat"/>
        </p:spPr>
      </p:sp>
      <p:sp>
        <p:nvSpPr>
          <p:cNvPr id="11271"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133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9</a:t>
            </a:r>
          </a:p>
        </p:txBody>
      </p:sp>
      <p:sp>
        <p:nvSpPr>
          <p:cNvPr id="133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3317"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13318" name="Rectangle 6"/>
          <p:cNvSpPr>
            <a:spLocks noGrp="1" noRot="1" noChangeAspect="1" noChangeArrowheads="1" noTextEdit="1"/>
          </p:cNvSpPr>
          <p:nvPr>
            <p:ph type="sldImg"/>
          </p:nvPr>
        </p:nvSpPr>
        <p:spPr>
          <a:xfrm>
            <a:off x="1150938" y="692150"/>
            <a:ext cx="4556125" cy="3416300"/>
          </a:xfrm>
          <a:ln cap="flat"/>
        </p:spPr>
      </p:sp>
      <p:sp>
        <p:nvSpPr>
          <p:cNvPr id="13319"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1536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1</a:t>
            </a:r>
          </a:p>
        </p:txBody>
      </p:sp>
      <p:sp>
        <p:nvSpPr>
          <p:cNvPr id="1536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15365"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15366" name="Rectangle 6"/>
          <p:cNvSpPr>
            <a:spLocks noGrp="1" noRot="1" noChangeAspect="1" noChangeArrowheads="1" noTextEdit="1"/>
          </p:cNvSpPr>
          <p:nvPr>
            <p:ph type="sldImg"/>
          </p:nvPr>
        </p:nvSpPr>
        <p:spPr>
          <a:xfrm>
            <a:off x="1150938" y="692150"/>
            <a:ext cx="4556125" cy="3416300"/>
          </a:xfrm>
          <a:ln cap="flat"/>
        </p:spPr>
      </p:sp>
      <p:sp>
        <p:nvSpPr>
          <p:cNvPr id="15367"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1150938" y="692150"/>
            <a:ext cx="4556125" cy="3416300"/>
          </a:xfrm>
          <a:ln cap="flat"/>
        </p:spPr>
      </p:sp>
      <p:sp>
        <p:nvSpPr>
          <p:cNvPr id="1741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50938" y="692150"/>
            <a:ext cx="4556125" cy="3416300"/>
          </a:xfrm>
          <a:ln cap="flat"/>
        </p:spPr>
      </p:sp>
      <p:sp>
        <p:nvSpPr>
          <p:cNvPr id="1945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2150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5</a:t>
            </a:r>
          </a:p>
        </p:txBody>
      </p:sp>
      <p:sp>
        <p:nvSpPr>
          <p:cNvPr id="2150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1509"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21510" name="Rectangle 6"/>
          <p:cNvSpPr>
            <a:spLocks noGrp="1" noRot="1" noChangeAspect="1" noChangeArrowheads="1" noTextEdit="1"/>
          </p:cNvSpPr>
          <p:nvPr>
            <p:ph type="sldImg"/>
          </p:nvPr>
        </p:nvSpPr>
        <p:spPr>
          <a:xfrm>
            <a:off x="1150938" y="692150"/>
            <a:ext cx="4556125" cy="3416300"/>
          </a:xfrm>
          <a:ln cap="flat"/>
        </p:spPr>
      </p:sp>
      <p:sp>
        <p:nvSpPr>
          <p:cNvPr id="21511"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2355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2</a:t>
            </a:r>
          </a:p>
        </p:txBody>
      </p:sp>
      <p:sp>
        <p:nvSpPr>
          <p:cNvPr id="2355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3557"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23558" name="Rectangle 6"/>
          <p:cNvSpPr>
            <a:spLocks noGrp="1" noRot="1" noChangeAspect="1" noChangeArrowheads="1" noTextEdit="1"/>
          </p:cNvSpPr>
          <p:nvPr>
            <p:ph type="sldImg"/>
          </p:nvPr>
        </p:nvSpPr>
        <p:spPr>
          <a:xfrm>
            <a:off x="1150938" y="692150"/>
            <a:ext cx="4556125" cy="3416300"/>
          </a:xfrm>
          <a:ln cap="flat"/>
        </p:spPr>
      </p:sp>
      <p:sp>
        <p:nvSpPr>
          <p:cNvPr id="23559"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cap="flat"/>
        </p:spPr>
      </p:sp>
      <p:sp>
        <p:nvSpPr>
          <p:cNvPr id="2560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2765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6</a:t>
            </a:r>
          </a:p>
        </p:txBody>
      </p:sp>
      <p:sp>
        <p:nvSpPr>
          <p:cNvPr id="2765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27653"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27654" name="Rectangle 6"/>
          <p:cNvSpPr>
            <a:spLocks noGrp="1" noRot="1" noChangeAspect="1" noChangeArrowheads="1" noTextEdit="1"/>
          </p:cNvSpPr>
          <p:nvPr>
            <p:ph type="sldImg"/>
          </p:nvPr>
        </p:nvSpPr>
        <p:spPr>
          <a:xfrm>
            <a:off x="1150938" y="692150"/>
            <a:ext cx="4556125" cy="3416300"/>
          </a:xfrm>
          <a:ln cap="flat"/>
        </p:spPr>
      </p:sp>
      <p:sp>
        <p:nvSpPr>
          <p:cNvPr id="27655"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150938" y="692150"/>
            <a:ext cx="4556125" cy="3416300"/>
          </a:xfrm>
          <a:ln cap="flat"/>
        </p:spPr>
      </p:sp>
      <p:sp>
        <p:nvSpPr>
          <p:cNvPr id="296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cap="flat"/>
        </p:spPr>
      </p:sp>
      <p:sp>
        <p:nvSpPr>
          <p:cNvPr id="3174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cap="flat"/>
        </p:spPr>
      </p:sp>
      <p:sp>
        <p:nvSpPr>
          <p:cNvPr id="3379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cap="flat"/>
        </p:spPr>
      </p:sp>
      <p:sp>
        <p:nvSpPr>
          <p:cNvPr id="358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3789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7</a:t>
            </a:r>
          </a:p>
        </p:txBody>
      </p:sp>
      <p:sp>
        <p:nvSpPr>
          <p:cNvPr id="3789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37893"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37894" name="Rectangle 6"/>
          <p:cNvSpPr>
            <a:spLocks noGrp="1" noRot="1" noChangeAspect="1" noChangeArrowheads="1" noTextEdit="1"/>
          </p:cNvSpPr>
          <p:nvPr>
            <p:ph type="sldImg"/>
          </p:nvPr>
        </p:nvSpPr>
        <p:spPr>
          <a:xfrm>
            <a:off x="1150938" y="692150"/>
            <a:ext cx="4556125" cy="3416300"/>
          </a:xfrm>
          <a:ln cap="flat"/>
        </p:spPr>
      </p:sp>
      <p:sp>
        <p:nvSpPr>
          <p:cNvPr id="37895"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50938" y="692150"/>
            <a:ext cx="4556125" cy="3416300"/>
          </a:xfrm>
          <a:ln cap="flat"/>
        </p:spPr>
      </p:sp>
      <p:sp>
        <p:nvSpPr>
          <p:cNvPr id="3993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4198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3</a:t>
            </a:r>
          </a:p>
        </p:txBody>
      </p:sp>
      <p:sp>
        <p:nvSpPr>
          <p:cNvPr id="4198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41989"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41990" name="Rectangle 6"/>
          <p:cNvSpPr>
            <a:spLocks noGrp="1" noRot="1" noChangeAspect="1" noChangeArrowheads="1" noTextEdit="1"/>
          </p:cNvSpPr>
          <p:nvPr>
            <p:ph type="sldImg"/>
          </p:nvPr>
        </p:nvSpPr>
        <p:spPr>
          <a:xfrm>
            <a:off x="1150938" y="692150"/>
            <a:ext cx="4556125" cy="3416300"/>
          </a:xfrm>
          <a:ln cap="flat"/>
        </p:spPr>
      </p:sp>
      <p:sp>
        <p:nvSpPr>
          <p:cNvPr id="41991"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3886200" y="0"/>
            <a:ext cx="2971800" cy="450850"/>
          </a:xfrm>
          <a:prstGeom prst="rect">
            <a:avLst/>
          </a:prstGeom>
          <a:noFill/>
          <a:ln w="12700">
            <a:noFill/>
            <a:miter lim="800000"/>
            <a:headEnd/>
            <a:tailEnd/>
          </a:ln>
          <a:effectLst/>
        </p:spPr>
        <p:txBody>
          <a:bodyPr wrap="none" anchor="ctr"/>
          <a:lstStyle/>
          <a:p>
            <a:endParaRPr lang="en-US"/>
          </a:p>
        </p:txBody>
      </p:sp>
      <p:sp>
        <p:nvSpPr>
          <p:cNvPr id="4403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19050" tIns="0" rIns="19050" bIns="0" anchor="b"/>
          <a:lstStyle/>
          <a:p>
            <a:pPr algn="r"/>
            <a:r>
              <a:rPr lang="en-US" sz="1000" i="1"/>
              <a:t>8</a:t>
            </a:r>
          </a:p>
        </p:txBody>
      </p:sp>
      <p:sp>
        <p:nvSpPr>
          <p:cNvPr id="4403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lstStyle/>
          <a:p>
            <a:endParaRPr lang="en-US"/>
          </a:p>
        </p:txBody>
      </p:sp>
      <p:sp>
        <p:nvSpPr>
          <p:cNvPr id="44037" name="Rectangle 5"/>
          <p:cNvSpPr>
            <a:spLocks noChangeArrowheads="1"/>
          </p:cNvSpPr>
          <p:nvPr/>
        </p:nvSpPr>
        <p:spPr bwMode="auto">
          <a:xfrm>
            <a:off x="0" y="0"/>
            <a:ext cx="2971800" cy="450850"/>
          </a:xfrm>
          <a:prstGeom prst="rect">
            <a:avLst/>
          </a:prstGeom>
          <a:noFill/>
          <a:ln w="12700">
            <a:noFill/>
            <a:miter lim="800000"/>
            <a:headEnd/>
            <a:tailEnd/>
          </a:ln>
          <a:effectLst/>
        </p:spPr>
        <p:txBody>
          <a:bodyPr wrap="none" anchor="ctr"/>
          <a:lstStyle/>
          <a:p>
            <a:endParaRPr lang="en-US"/>
          </a:p>
        </p:txBody>
      </p:sp>
      <p:sp>
        <p:nvSpPr>
          <p:cNvPr id="44038" name="Rectangle 6"/>
          <p:cNvSpPr>
            <a:spLocks noGrp="1" noRot="1" noChangeAspect="1" noChangeArrowheads="1" noTextEdit="1"/>
          </p:cNvSpPr>
          <p:nvPr>
            <p:ph type="sldImg"/>
          </p:nvPr>
        </p:nvSpPr>
        <p:spPr>
          <a:xfrm>
            <a:off x="1150938" y="692150"/>
            <a:ext cx="4556125" cy="3416300"/>
          </a:xfrm>
          <a:ln cap="flat"/>
        </p:spPr>
      </p:sp>
      <p:sp>
        <p:nvSpPr>
          <p:cNvPr id="44039" name="Rectangle 7"/>
          <p:cNvSpPr>
            <a:spLocks noGrp="1" noChangeArrowheads="1"/>
          </p:cNvSpPr>
          <p:nvPr>
            <p:ph type="body" idx="1"/>
          </p:nvPr>
        </p:nvSpPr>
        <p:spPr>
          <a:xfrm>
            <a:off x="914400" y="4343400"/>
            <a:ext cx="5029200" cy="4108450"/>
          </a:xfrm>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50938" y="692150"/>
            <a:ext cx="4556125" cy="3416300"/>
          </a:xfrm>
          <a:ln cap="flat"/>
        </p:spPr>
      </p:sp>
      <p:sp>
        <p:nvSpPr>
          <p:cNvPr id="4608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cap="flat"/>
        </p:spPr>
      </p:sp>
      <p:sp>
        <p:nvSpPr>
          <p:cNvPr id="48131"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42300" cy="838200"/>
          </a:xfrm>
        </p:spPr>
        <p:txBody>
          <a:bodyPr/>
          <a:lstStyle>
            <a:lvl1pPr>
              <a:defRPr sz="3600" b="1">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b="0">
                <a:latin typeface="Arial" pitchFamily="34" charset="0"/>
                <a:cs typeface="Arial" pitchFamily="34" charset="0"/>
              </a:defRPr>
            </a:lvl1pPr>
            <a:lvl2pPr>
              <a:defRPr sz="2400" b="0">
                <a:latin typeface="Arial" pitchFamily="34" charset="0"/>
                <a:cs typeface="Arial" pitchFamily="34" charset="0"/>
              </a:defRPr>
            </a:lvl2pPr>
            <a:lvl3pPr>
              <a:defRPr sz="2400" b="0">
                <a:latin typeface="Arial" pitchFamily="34" charset="0"/>
                <a:cs typeface="Arial" pitchFamily="34" charset="0"/>
              </a:defRPr>
            </a:lvl3pPr>
            <a:lvl4pPr>
              <a:defRPr sz="2400" b="0">
                <a:latin typeface="Arial" pitchFamily="34" charset="0"/>
                <a:cs typeface="Arial" pitchFamily="34" charset="0"/>
              </a:defRPr>
            </a:lvl4pPr>
            <a:lvl5pPr>
              <a:defRPr sz="2400" b="0">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6700" y="1435100"/>
            <a:ext cx="4229100" cy="481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5100"/>
            <a:ext cx="4229100" cy="4813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7675" y="609600"/>
            <a:ext cx="2219325"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9700" y="609600"/>
            <a:ext cx="6505575"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39700" y="609600"/>
            <a:ext cx="8877300" cy="635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266700" y="1435100"/>
            <a:ext cx="8610600" cy="4813300"/>
          </a:xfrm>
        </p:spPr>
        <p:txBody>
          <a:bodyPr/>
          <a:lstStyle/>
          <a:p>
            <a:endParaRPr lang="en-US"/>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647700"/>
          </a:xfrm>
          <a:prstGeom prst="rect">
            <a:avLst/>
          </a:prstGeom>
          <a:gradFill rotWithShape="0">
            <a:gsLst>
              <a:gs pos="0">
                <a:srgbClr val="FBE2AF"/>
              </a:gs>
              <a:gs pos="100000">
                <a:srgbClr val="FBE2AF">
                  <a:gamma/>
                  <a:tint val="0"/>
                  <a:invGamma/>
                </a:srgbClr>
              </a:gs>
            </a:gsLst>
            <a:lin ang="5400000" scaled="1"/>
          </a:gradFill>
          <a:ln w="12700">
            <a:noFill/>
            <a:miter lim="800000"/>
            <a:headEnd/>
            <a:tailEnd/>
          </a:ln>
          <a:effectLst/>
        </p:spPr>
        <p:txBody>
          <a:bodyPr wrap="none" anchor="ctr"/>
          <a:lstStyle/>
          <a:p>
            <a:endParaRPr lang="en-US"/>
          </a:p>
        </p:txBody>
      </p:sp>
      <p:sp>
        <p:nvSpPr>
          <p:cNvPr id="1027" name="Rectangle 3"/>
          <p:cNvSpPr>
            <a:spLocks noChangeArrowheads="1"/>
          </p:cNvSpPr>
          <p:nvPr/>
        </p:nvSpPr>
        <p:spPr bwMode="auto">
          <a:xfrm>
            <a:off x="0" y="1214438"/>
            <a:ext cx="9144000" cy="5186362"/>
          </a:xfrm>
          <a:prstGeom prst="rect">
            <a:avLst/>
          </a:prstGeom>
          <a:gradFill rotWithShape="0">
            <a:gsLst>
              <a:gs pos="0">
                <a:srgbClr val="FBE2AF">
                  <a:gamma/>
                  <a:tint val="0"/>
                  <a:invGamma/>
                </a:srgbClr>
              </a:gs>
              <a:gs pos="100000">
                <a:srgbClr val="FBE2AF"/>
              </a:gs>
            </a:gsLst>
            <a:lin ang="5400000" scaled="1"/>
          </a:gradFill>
          <a:ln w="12700">
            <a:noFill/>
            <a:miter lim="800000"/>
            <a:headEnd/>
            <a:tailEnd/>
          </a:ln>
          <a:effectLst/>
        </p:spPr>
        <p:txBody>
          <a:bodyPr wrap="none" anchor="ctr"/>
          <a:lstStyle/>
          <a:p>
            <a:endParaRPr lang="en-US"/>
          </a:p>
        </p:txBody>
      </p:sp>
      <p:sp>
        <p:nvSpPr>
          <p:cNvPr id="1028" name="Rectangle 4"/>
          <p:cNvSpPr>
            <a:spLocks noGrp="1" noChangeArrowheads="1"/>
          </p:cNvSpPr>
          <p:nvPr>
            <p:ph type="title"/>
          </p:nvPr>
        </p:nvSpPr>
        <p:spPr bwMode="auto">
          <a:xfrm>
            <a:off x="139700" y="609600"/>
            <a:ext cx="8877300" cy="635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Click to edit Master title style</a:t>
            </a:r>
          </a:p>
        </p:txBody>
      </p:sp>
      <p:sp>
        <p:nvSpPr>
          <p:cNvPr id="1029" name="Rectangle 5"/>
          <p:cNvSpPr>
            <a:spLocks noChangeArrowheads="1"/>
          </p:cNvSpPr>
          <p:nvPr/>
        </p:nvSpPr>
        <p:spPr bwMode="auto">
          <a:xfrm>
            <a:off x="0" y="6248400"/>
            <a:ext cx="9144000" cy="609600"/>
          </a:xfrm>
          <a:prstGeom prst="rect">
            <a:avLst/>
          </a:prstGeom>
          <a:gradFill rotWithShape="0">
            <a:gsLst>
              <a:gs pos="0">
                <a:srgbClr val="FBE2AF"/>
              </a:gs>
              <a:gs pos="100000">
                <a:srgbClr val="FBE2AF">
                  <a:gamma/>
                  <a:tint val="0"/>
                  <a:invGamma/>
                </a:srgbClr>
              </a:gs>
            </a:gsLst>
            <a:lin ang="5400000" scaled="1"/>
          </a:gradFill>
          <a:ln w="12700">
            <a:noFill/>
            <a:miter lim="800000"/>
            <a:headEnd/>
            <a:tailEnd/>
          </a:ln>
          <a:effectLst/>
        </p:spPr>
        <p:txBody>
          <a:bodyPr wrap="none" anchor="ctr"/>
          <a:lstStyle/>
          <a:p>
            <a:endParaRPr lang="en-US"/>
          </a:p>
        </p:txBody>
      </p:sp>
      <p:sp>
        <p:nvSpPr>
          <p:cNvPr id="1030" name="Rectangle 6"/>
          <p:cNvSpPr>
            <a:spLocks noGrp="1" noChangeArrowheads="1"/>
          </p:cNvSpPr>
          <p:nvPr>
            <p:ph type="body" idx="1"/>
          </p:nvPr>
        </p:nvSpPr>
        <p:spPr bwMode="auto">
          <a:xfrm>
            <a:off x="266700" y="1435100"/>
            <a:ext cx="8610600" cy="48133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p:nvSpPr>
        <p:spPr bwMode="auto">
          <a:xfrm>
            <a:off x="6246813" y="6400800"/>
            <a:ext cx="1208087" cy="271463"/>
          </a:xfrm>
          <a:prstGeom prst="rect">
            <a:avLst/>
          </a:prstGeom>
          <a:noFill/>
          <a:ln w="12700">
            <a:noFill/>
            <a:miter lim="800000"/>
            <a:headEnd/>
            <a:tailEnd/>
          </a:ln>
          <a:effectLst/>
        </p:spPr>
        <p:txBody>
          <a:bodyPr wrap="none" lIns="90488" tIns="44450" rIns="90488" bIns="44450">
            <a:spAutoFit/>
          </a:bodyPr>
          <a:lstStyle/>
          <a:p>
            <a:pPr algn="ctr">
              <a:lnSpc>
                <a:spcPct val="120000"/>
              </a:lnSpc>
            </a:pPr>
            <a:r>
              <a:rPr lang="en-US" sz="1000" b="1" i="1">
                <a:solidFill>
                  <a:srgbClr val="000000"/>
                </a:solidFill>
                <a:latin typeface="Book Antiqua" pitchFamily="18" charset="0"/>
              </a:rPr>
              <a:t>Irwin/McGraw-Hill</a:t>
            </a:r>
          </a:p>
        </p:txBody>
      </p:sp>
      <p:sp>
        <p:nvSpPr>
          <p:cNvPr id="1032" name="Rectangle 8"/>
          <p:cNvSpPr>
            <a:spLocks noChangeArrowheads="1"/>
          </p:cNvSpPr>
          <p:nvPr/>
        </p:nvSpPr>
        <p:spPr bwMode="auto">
          <a:xfrm>
            <a:off x="6146800" y="6607175"/>
            <a:ext cx="2913063" cy="271463"/>
          </a:xfrm>
          <a:prstGeom prst="rect">
            <a:avLst/>
          </a:prstGeom>
          <a:noFill/>
          <a:ln w="12700">
            <a:noFill/>
            <a:miter lim="800000"/>
            <a:headEnd/>
            <a:tailEnd/>
          </a:ln>
          <a:effectLst/>
        </p:spPr>
        <p:txBody>
          <a:bodyPr wrap="none" lIns="90488" tIns="44450" rIns="90488" bIns="44450">
            <a:spAutoFit/>
          </a:bodyPr>
          <a:lstStyle/>
          <a:p>
            <a:pPr algn="ctr"/>
            <a:r>
              <a:rPr lang="en-US" sz="1200" b="1" i="1">
                <a:solidFill>
                  <a:srgbClr val="000000"/>
                </a:solidFill>
                <a:latin typeface="Book Antiqua" pitchFamily="18" charset="0"/>
              </a:rPr>
              <a:t>© The McGraw-Hill Companies, Inc., 2000</a:t>
            </a:r>
          </a:p>
        </p:txBody>
      </p:sp>
      <p:sp>
        <p:nvSpPr>
          <p:cNvPr id="1033" name="Rectangle 9"/>
          <p:cNvSpPr>
            <a:spLocks noChangeArrowheads="1"/>
          </p:cNvSpPr>
          <p:nvPr/>
        </p:nvSpPr>
        <p:spPr bwMode="auto">
          <a:xfrm>
            <a:off x="152400" y="6353175"/>
            <a:ext cx="1828800" cy="504825"/>
          </a:xfrm>
          <a:prstGeom prst="rect">
            <a:avLst/>
          </a:prstGeom>
          <a:noFill/>
          <a:ln w="12700">
            <a:noFill/>
            <a:miter lim="800000"/>
            <a:headEnd/>
            <a:tailEnd/>
          </a:ln>
          <a:effectLst>
            <a:outerShdw dist="35921" dir="2700000" algn="ctr" rotWithShape="0">
              <a:schemeClr val="bg2"/>
            </a:outerShdw>
          </a:effectLst>
        </p:spPr>
        <p:txBody>
          <a:bodyPr wrap="none" lIns="90488" tIns="44450" rIns="90488" bIns="44450">
            <a:spAutoFit/>
          </a:bodyPr>
          <a:lstStyle/>
          <a:p>
            <a:pPr algn="ctr">
              <a:lnSpc>
                <a:spcPct val="170000"/>
              </a:lnSpc>
            </a:pPr>
            <a:r>
              <a:rPr lang="en-US" sz="1600" b="1">
                <a:solidFill>
                  <a:srgbClr val="FFCC66"/>
                </a:solidFill>
              </a:rPr>
              <a:t>MARKETING, 6/e</a:t>
            </a:r>
          </a:p>
        </p:txBody>
      </p:sp>
      <p:sp>
        <p:nvSpPr>
          <p:cNvPr id="1034" name="Rectangle 10"/>
          <p:cNvSpPr>
            <a:spLocks noChangeArrowheads="1"/>
          </p:cNvSpPr>
          <p:nvPr/>
        </p:nvSpPr>
        <p:spPr bwMode="auto">
          <a:xfrm>
            <a:off x="2286000" y="6494463"/>
            <a:ext cx="3505200" cy="287337"/>
          </a:xfrm>
          <a:prstGeom prst="rect">
            <a:avLst/>
          </a:prstGeom>
          <a:noFill/>
          <a:ln w="12700">
            <a:noFill/>
            <a:miter lim="800000"/>
            <a:headEnd/>
            <a:tailEnd/>
          </a:ln>
          <a:effectLst/>
        </p:spPr>
        <p:txBody>
          <a:bodyPr lIns="90488" tIns="44450" rIns="90488" bIns="44450">
            <a:spAutoFit/>
          </a:bodyPr>
          <a:lstStyle/>
          <a:p>
            <a:pPr algn="ctr">
              <a:lnSpc>
                <a:spcPct val="130000"/>
              </a:lnSpc>
            </a:pPr>
            <a:r>
              <a:rPr lang="en-US" sz="1000" b="1">
                <a:solidFill>
                  <a:srgbClr val="FFCC66"/>
                </a:solidFill>
              </a:rPr>
              <a:t>BERKOWITZ      KERIN      HARTLEY      RUDELIUS</a:t>
            </a:r>
          </a:p>
        </p:txBody>
      </p:sp>
      <p:sp>
        <p:nvSpPr>
          <p:cNvPr id="1035" name="Line 11"/>
          <p:cNvSpPr>
            <a:spLocks noChangeShapeType="1"/>
          </p:cNvSpPr>
          <p:nvPr/>
        </p:nvSpPr>
        <p:spPr bwMode="auto">
          <a:xfrm>
            <a:off x="187325" y="1244600"/>
            <a:ext cx="8804275" cy="0"/>
          </a:xfrm>
          <a:prstGeom prst="line">
            <a:avLst/>
          </a:prstGeom>
          <a:noFill/>
          <a:ln w="12700">
            <a:solidFill>
              <a:schemeClr val="tx1"/>
            </a:solidFill>
            <a:round/>
            <a:headEnd/>
            <a:tailEnd/>
          </a:ln>
          <a:effectLst/>
        </p:spPr>
        <p:txBody>
          <a:bodyPr wrap="none" anchor="ctr"/>
          <a:lstStyle/>
          <a:p>
            <a:endParaRPr lang="en-US"/>
          </a:p>
        </p:txBody>
      </p:sp>
      <p:sp>
        <p:nvSpPr>
          <p:cNvPr id="1036" name="Line 12"/>
          <p:cNvSpPr>
            <a:spLocks noChangeShapeType="1"/>
          </p:cNvSpPr>
          <p:nvPr/>
        </p:nvSpPr>
        <p:spPr bwMode="auto">
          <a:xfrm>
            <a:off x="187325" y="609600"/>
            <a:ext cx="8804275" cy="0"/>
          </a:xfrm>
          <a:prstGeom prst="line">
            <a:avLst/>
          </a:prstGeom>
          <a:noFill/>
          <a:ln w="12700">
            <a:solidFill>
              <a:schemeClr val="tx1"/>
            </a:solidFill>
            <a:round/>
            <a:headEnd/>
            <a:tailEnd/>
          </a:ln>
          <a:effec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random/>
  </p:transition>
  <p:txStyles>
    <p:titleStyle>
      <a:lvl1pPr algn="l" rtl="0" eaLnBrk="0" fontAlgn="base" hangingPunct="0">
        <a:spcBef>
          <a:spcPct val="0"/>
        </a:spcBef>
        <a:spcAft>
          <a:spcPct val="0"/>
        </a:spcAft>
        <a:defRPr sz="2800">
          <a:solidFill>
            <a:schemeClr val="accent2"/>
          </a:solidFill>
          <a:latin typeface="+mj-lt"/>
          <a:ea typeface="+mj-ea"/>
          <a:cs typeface="+mj-cs"/>
        </a:defRPr>
      </a:lvl1pPr>
      <a:lvl2pPr algn="l" rtl="0" eaLnBrk="0" fontAlgn="base" hangingPunct="0">
        <a:spcBef>
          <a:spcPct val="0"/>
        </a:spcBef>
        <a:spcAft>
          <a:spcPct val="0"/>
        </a:spcAft>
        <a:defRPr sz="2800">
          <a:solidFill>
            <a:schemeClr val="accent2"/>
          </a:solidFill>
          <a:latin typeface="Times New Roman" charset="0"/>
        </a:defRPr>
      </a:lvl2pPr>
      <a:lvl3pPr algn="l" rtl="0" eaLnBrk="0" fontAlgn="base" hangingPunct="0">
        <a:spcBef>
          <a:spcPct val="0"/>
        </a:spcBef>
        <a:spcAft>
          <a:spcPct val="0"/>
        </a:spcAft>
        <a:defRPr sz="2800">
          <a:solidFill>
            <a:schemeClr val="accent2"/>
          </a:solidFill>
          <a:latin typeface="Times New Roman" charset="0"/>
        </a:defRPr>
      </a:lvl3pPr>
      <a:lvl4pPr algn="l" rtl="0" eaLnBrk="0" fontAlgn="base" hangingPunct="0">
        <a:spcBef>
          <a:spcPct val="0"/>
        </a:spcBef>
        <a:spcAft>
          <a:spcPct val="0"/>
        </a:spcAft>
        <a:defRPr sz="2800">
          <a:solidFill>
            <a:schemeClr val="accent2"/>
          </a:solidFill>
          <a:latin typeface="Times New Roman" charset="0"/>
        </a:defRPr>
      </a:lvl4pPr>
      <a:lvl5pPr algn="l" rtl="0" eaLnBrk="0" fontAlgn="base" hangingPunct="0">
        <a:spcBef>
          <a:spcPct val="0"/>
        </a:spcBef>
        <a:spcAft>
          <a:spcPct val="0"/>
        </a:spcAft>
        <a:defRPr sz="2800">
          <a:solidFill>
            <a:schemeClr val="accent2"/>
          </a:solidFill>
          <a:latin typeface="Times New Roman" charset="0"/>
        </a:defRPr>
      </a:lvl5pPr>
      <a:lvl6pPr marL="457200" algn="l" rtl="0" eaLnBrk="0" fontAlgn="base" hangingPunct="0">
        <a:spcBef>
          <a:spcPct val="0"/>
        </a:spcBef>
        <a:spcAft>
          <a:spcPct val="0"/>
        </a:spcAft>
        <a:defRPr sz="2800">
          <a:solidFill>
            <a:schemeClr val="accent2"/>
          </a:solidFill>
          <a:latin typeface="Times New Roman" charset="0"/>
        </a:defRPr>
      </a:lvl6pPr>
      <a:lvl7pPr marL="914400" algn="l" rtl="0" eaLnBrk="0" fontAlgn="base" hangingPunct="0">
        <a:spcBef>
          <a:spcPct val="0"/>
        </a:spcBef>
        <a:spcAft>
          <a:spcPct val="0"/>
        </a:spcAft>
        <a:defRPr sz="2800">
          <a:solidFill>
            <a:schemeClr val="accent2"/>
          </a:solidFill>
          <a:latin typeface="Times New Roman" charset="0"/>
        </a:defRPr>
      </a:lvl7pPr>
      <a:lvl8pPr marL="1371600" algn="l" rtl="0" eaLnBrk="0" fontAlgn="base" hangingPunct="0">
        <a:spcBef>
          <a:spcPct val="0"/>
        </a:spcBef>
        <a:spcAft>
          <a:spcPct val="0"/>
        </a:spcAft>
        <a:defRPr sz="2800">
          <a:solidFill>
            <a:schemeClr val="accent2"/>
          </a:solidFill>
          <a:latin typeface="Times New Roman" charset="0"/>
        </a:defRPr>
      </a:lvl8pPr>
      <a:lvl9pPr marL="1828800" algn="l" rtl="0" eaLnBrk="0" fontAlgn="base" hangingPunct="0">
        <a:spcBef>
          <a:spcPct val="0"/>
        </a:spcBef>
        <a:spcAft>
          <a:spcPct val="0"/>
        </a:spcAft>
        <a:defRPr sz="2800">
          <a:solidFill>
            <a:schemeClr val="accent2"/>
          </a:solidFill>
          <a:latin typeface="Times New Roman" charset="0"/>
        </a:defRPr>
      </a:lvl9pPr>
    </p:titleStyle>
    <p:bodyStyle>
      <a:lvl1pPr marL="342900" indent="-342900" algn="l" rtl="0" eaLnBrk="0" fontAlgn="base" hangingPunct="0">
        <a:spcBef>
          <a:spcPct val="20000"/>
        </a:spcBef>
        <a:spcAft>
          <a:spcPct val="0"/>
        </a:spcAft>
        <a:buSzPct val="100000"/>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400">
          <a:solidFill>
            <a:schemeClr val="tx1"/>
          </a:solidFill>
          <a:latin typeface="+mn-lt"/>
        </a:defRPr>
      </a:lvl2pPr>
      <a:lvl3pPr marL="1143000" indent="-228600" algn="l" rtl="0" eaLnBrk="0" fontAlgn="base" hangingPunct="0">
        <a:spcBef>
          <a:spcPct val="20000"/>
        </a:spcBef>
        <a:spcAft>
          <a:spcPct val="0"/>
        </a:spcAft>
        <a:buSzPct val="100000"/>
        <a:buChar char="•"/>
        <a:defRPr sz="2000">
          <a:solidFill>
            <a:schemeClr val="tx1"/>
          </a:solidFill>
          <a:latin typeface="+mn-lt"/>
        </a:defRPr>
      </a:lvl3pPr>
      <a:lvl4pPr marL="1600200" indent="-228600" algn="l" rtl="0" eaLnBrk="0" fontAlgn="base" hangingPunct="0">
        <a:spcBef>
          <a:spcPct val="20000"/>
        </a:spcBef>
        <a:spcAft>
          <a:spcPct val="0"/>
        </a:spcAft>
        <a:buSzPct val="100000"/>
        <a:buChar char="–"/>
        <a:defRPr>
          <a:solidFill>
            <a:schemeClr val="tx1"/>
          </a:solidFill>
          <a:latin typeface="+mn-lt"/>
        </a:defRPr>
      </a:lvl4pPr>
      <a:lvl5pPr marL="2057400" indent="-228600" algn="l" rtl="0" eaLnBrk="0" fontAlgn="base" hangingPunct="0">
        <a:spcBef>
          <a:spcPct val="20000"/>
        </a:spcBef>
        <a:spcAft>
          <a:spcPct val="0"/>
        </a:spcAft>
        <a:buSzPct val="100000"/>
        <a:buChar char="•"/>
        <a:defRPr>
          <a:solidFill>
            <a:schemeClr val="tx1"/>
          </a:solidFill>
          <a:latin typeface="+mn-lt"/>
        </a:defRPr>
      </a:lvl5pPr>
      <a:lvl6pPr marL="2514600" indent="-228600" algn="l" rtl="0" eaLnBrk="0" fontAlgn="base" hangingPunct="0">
        <a:spcBef>
          <a:spcPct val="20000"/>
        </a:spcBef>
        <a:spcAft>
          <a:spcPct val="0"/>
        </a:spcAft>
        <a:buSzPct val="100000"/>
        <a:buChar char="•"/>
        <a:defRPr>
          <a:solidFill>
            <a:schemeClr val="tx1"/>
          </a:solidFill>
          <a:latin typeface="+mn-lt"/>
        </a:defRPr>
      </a:lvl6pPr>
      <a:lvl7pPr marL="2971800" indent="-228600" algn="l" rtl="0" eaLnBrk="0" fontAlgn="base" hangingPunct="0">
        <a:spcBef>
          <a:spcPct val="20000"/>
        </a:spcBef>
        <a:spcAft>
          <a:spcPct val="0"/>
        </a:spcAft>
        <a:buSzPct val="100000"/>
        <a:buChar char="•"/>
        <a:defRPr>
          <a:solidFill>
            <a:schemeClr val="tx1"/>
          </a:solidFill>
          <a:latin typeface="+mn-lt"/>
        </a:defRPr>
      </a:lvl7pPr>
      <a:lvl8pPr marL="3429000" indent="-228600" algn="l" rtl="0" eaLnBrk="0" fontAlgn="base" hangingPunct="0">
        <a:spcBef>
          <a:spcPct val="20000"/>
        </a:spcBef>
        <a:spcAft>
          <a:spcPct val="0"/>
        </a:spcAft>
        <a:buSzPct val="100000"/>
        <a:buChar char="•"/>
        <a:defRPr>
          <a:solidFill>
            <a:schemeClr val="tx1"/>
          </a:solidFill>
          <a:latin typeface="+mn-lt"/>
        </a:defRPr>
      </a:lvl8pPr>
      <a:lvl9pPr marL="3886200" indent="-228600" algn="l" rtl="0" eaLnBrk="0" fontAlgn="base" hangingPunct="0">
        <a:spcBef>
          <a:spcPct val="20000"/>
        </a:spcBef>
        <a:spcAft>
          <a:spcPct val="0"/>
        </a:spcAft>
        <a:buSzPct val="100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2" name="Line 6"/>
          <p:cNvSpPr>
            <a:spLocks noChangeShapeType="1"/>
          </p:cNvSpPr>
          <p:nvPr/>
        </p:nvSpPr>
        <p:spPr bwMode="auto">
          <a:xfrm>
            <a:off x="304800" y="609600"/>
            <a:ext cx="8110537" cy="0"/>
          </a:xfrm>
          <a:prstGeom prst="line">
            <a:avLst/>
          </a:prstGeom>
          <a:noFill/>
          <a:ln w="12700">
            <a:solidFill>
              <a:schemeClr val="tx1"/>
            </a:solidFill>
            <a:round/>
            <a:headEnd/>
            <a:tailEnd/>
          </a:ln>
          <a:effectLst/>
        </p:spPr>
        <p:txBody>
          <a:bodyPr wrap="none" anchor="ctr"/>
          <a:lstStyle/>
          <a:p>
            <a:endParaRPr lang="en-US"/>
          </a:p>
        </p:txBody>
      </p:sp>
      <p:sp>
        <p:nvSpPr>
          <p:cNvPr id="4104" name="Rectangle 8"/>
          <p:cNvSpPr>
            <a:spLocks noChangeArrowheads="1"/>
          </p:cNvSpPr>
          <p:nvPr/>
        </p:nvSpPr>
        <p:spPr bwMode="auto">
          <a:xfrm>
            <a:off x="762000" y="1524000"/>
            <a:ext cx="7599363" cy="955675"/>
          </a:xfrm>
          <a:prstGeom prst="rect">
            <a:avLst/>
          </a:prstGeom>
          <a:noFill/>
          <a:ln w="12700">
            <a:noFill/>
            <a:miter lim="800000"/>
            <a:headEnd/>
            <a:tailEnd/>
          </a:ln>
          <a:effectLst/>
        </p:spPr>
        <p:txBody>
          <a:bodyPr lIns="90488" tIns="44450" rIns="90488" bIns="44450">
            <a:spAutoFit/>
          </a:bodyPr>
          <a:lstStyle/>
          <a:p>
            <a:r>
              <a:rPr lang="en-US" sz="2800" b="1" dirty="0">
                <a:solidFill>
                  <a:srgbClr val="000000"/>
                </a:solidFill>
              </a:rPr>
              <a:t>ETHICS AND SOCIAL </a:t>
            </a:r>
          </a:p>
          <a:p>
            <a:r>
              <a:rPr lang="en-US" sz="2800" b="1" dirty="0">
                <a:solidFill>
                  <a:srgbClr val="000000"/>
                </a:solidFill>
              </a:rPr>
              <a:t>RESPONSIBILITY IN MARKETING</a:t>
            </a:r>
          </a:p>
        </p:txBody>
      </p:sp>
      <p:sp>
        <p:nvSpPr>
          <p:cNvPr id="4105" name="Rectangle 9"/>
          <p:cNvSpPr>
            <a:spLocks noChangeArrowheads="1"/>
          </p:cNvSpPr>
          <p:nvPr/>
        </p:nvSpPr>
        <p:spPr bwMode="auto">
          <a:xfrm>
            <a:off x="60325" y="2422525"/>
            <a:ext cx="8093075" cy="3378200"/>
          </a:xfrm>
          <a:prstGeom prst="rect">
            <a:avLst/>
          </a:prstGeom>
          <a:noFill/>
          <a:ln w="12700">
            <a:noFill/>
            <a:miter lim="800000"/>
            <a:headEnd/>
            <a:tailEnd/>
          </a:ln>
          <a:effectLst/>
        </p:spPr>
        <p:txBody>
          <a:bodyPr wrap="none" anchor="ctr"/>
          <a:lstStyle/>
          <a:p>
            <a:endParaRPr lang="en-US"/>
          </a:p>
        </p:txBody>
      </p:sp>
      <p:graphicFrame>
        <p:nvGraphicFramePr>
          <p:cNvPr id="4106" name="Object 10">
            <a:hlinkClick r:id="" action="ppaction://ole?verb=0"/>
          </p:cNvPr>
          <p:cNvGraphicFramePr>
            <a:graphicFrameLocks/>
          </p:cNvGraphicFramePr>
          <p:nvPr/>
        </p:nvGraphicFramePr>
        <p:xfrm>
          <a:off x="2590800" y="2971800"/>
          <a:ext cx="3633788" cy="3644900"/>
        </p:xfrm>
        <a:graphic>
          <a:graphicData uri="http://schemas.openxmlformats.org/presentationml/2006/ole">
            <p:oleObj spid="_x0000_s4106" name="Clip" r:id="rId4" imgW="3632040" imgH="3643200" progId="">
              <p:embed/>
            </p:oleObj>
          </a:graphicData>
        </a:graphic>
      </p:graphicFrame>
    </p:spTree>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US" sz="2400" b="1" dirty="0" smtClean="0">
                <a:effectLst>
                  <a:outerShdw blurRad="38100" dist="38100" dir="2700000" algn="tl">
                    <a:srgbClr val="C0C0C0"/>
                  </a:outerShdw>
                </a:effectLst>
              </a:rPr>
              <a:t>You should be able to</a:t>
            </a:r>
            <a:endParaRPr lang="en-US" sz="2400" b="1" dirty="0">
              <a:effectLst>
                <a:outerShdw blurRad="38100" dist="38100" dir="2700000" algn="tl">
                  <a:srgbClr val="C0C0C0"/>
                </a:outerShdw>
              </a:effectLst>
            </a:endParaRPr>
          </a:p>
        </p:txBody>
      </p:sp>
      <p:sp>
        <p:nvSpPr>
          <p:cNvPr id="6147" name="Rectangle 3"/>
          <p:cNvSpPr>
            <a:spLocks noGrp="1" noChangeArrowheads="1"/>
          </p:cNvSpPr>
          <p:nvPr>
            <p:ph type="body" idx="1"/>
          </p:nvPr>
        </p:nvSpPr>
        <p:spPr>
          <a:xfrm>
            <a:off x="266700" y="1511300"/>
            <a:ext cx="8610600" cy="5194300"/>
          </a:xfrm>
          <a:noFill/>
          <a:ln/>
        </p:spPr>
        <p:txBody>
          <a:bodyPr/>
          <a:lstStyle/>
          <a:p>
            <a:pPr algn="just"/>
            <a:r>
              <a:rPr lang="en-US" dirty="0"/>
              <a:t>Appreciate the nature and significance of ethics in marketing.</a:t>
            </a:r>
          </a:p>
          <a:p>
            <a:pPr algn="just"/>
            <a:r>
              <a:rPr lang="en-US" dirty="0"/>
              <a:t>Understand the differences between legal and ethical behavior in marketing.</a:t>
            </a:r>
          </a:p>
          <a:p>
            <a:pPr algn="just"/>
            <a:r>
              <a:rPr lang="en-US" dirty="0"/>
              <a:t>Identify factors that influence ethical and unethical marketing decisions.</a:t>
            </a:r>
          </a:p>
          <a:p>
            <a:pPr algn="just"/>
            <a:r>
              <a:rPr lang="en-US" dirty="0"/>
              <a:t>Distinguish among the different concepts of ethics and social responsibility.</a:t>
            </a:r>
          </a:p>
          <a:p>
            <a:pPr algn="just"/>
            <a:r>
              <a:rPr lang="en-US" dirty="0"/>
              <a:t>Recognize the importance of ethical and socially responsible consumer behavior.</a:t>
            </a:r>
          </a:p>
        </p:txBody>
      </p:sp>
    </p:spTree>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04800" y="457200"/>
            <a:ext cx="8839200" cy="838200"/>
          </a:xfrm>
          <a:noFill/>
          <a:ln/>
        </p:spPr>
        <p:txBody>
          <a:bodyPr/>
          <a:lstStyle/>
          <a:p>
            <a:r>
              <a:rPr lang="en-US" sz="2800" b="1" dirty="0" smtClean="0">
                <a:effectLst>
                  <a:outerShdw blurRad="38100" dist="38100" dir="2700000" algn="tl">
                    <a:srgbClr val="C0C0C0"/>
                  </a:outerShdw>
                </a:effectLst>
              </a:rPr>
              <a:t>Anheuser </a:t>
            </a:r>
            <a:r>
              <a:rPr lang="en-US" sz="2800" b="1" dirty="0">
                <a:effectLst>
                  <a:outerShdw blurRad="38100" dist="38100" dir="2700000" algn="tl">
                    <a:srgbClr val="C0C0C0"/>
                  </a:outerShdw>
                </a:effectLst>
              </a:rPr>
              <a:t>Busch’s campaign for responsible </a:t>
            </a:r>
            <a:r>
              <a:rPr lang="en-US" sz="2800" b="1" dirty="0" smtClean="0">
                <a:effectLst>
                  <a:outerShdw blurRad="38100" dist="38100" dir="2700000" algn="tl">
                    <a:srgbClr val="C0C0C0"/>
                  </a:outerShdw>
                </a:effectLst>
              </a:rPr>
              <a:t>drinking and </a:t>
            </a:r>
            <a:r>
              <a:rPr lang="en-US" sz="2800" b="1" dirty="0">
                <a:effectLst>
                  <a:outerShdw blurRad="38100" dist="38100" dir="2700000" algn="tl">
                    <a:srgbClr val="C0C0C0"/>
                  </a:outerShdw>
                </a:effectLst>
              </a:rPr>
              <a:t>environment-conscious disposition of packaging</a:t>
            </a:r>
            <a:r>
              <a:rPr lang="en-US" sz="2800" b="1" dirty="0"/>
              <a:t/>
            </a:r>
            <a:br>
              <a:rPr lang="en-US" sz="2800" b="1" dirty="0"/>
            </a:br>
            <a:endParaRPr lang="en-US" sz="2800" b="1" dirty="0"/>
          </a:p>
        </p:txBody>
      </p:sp>
      <p:sp>
        <p:nvSpPr>
          <p:cNvPr id="8195" name="Rectangle 3"/>
          <p:cNvSpPr>
            <a:spLocks noGrp="1" noChangeArrowheads="1"/>
          </p:cNvSpPr>
          <p:nvPr>
            <p:ph type="body" idx="1"/>
          </p:nvPr>
        </p:nvSpPr>
        <p:spPr>
          <a:xfrm>
            <a:off x="266700" y="1435100"/>
            <a:ext cx="8610600" cy="5194300"/>
          </a:xfrm>
          <a:noFill/>
          <a:ln/>
        </p:spPr>
        <p:txBody>
          <a:bodyPr/>
          <a:lstStyle/>
          <a:p>
            <a:pPr algn="just">
              <a:lnSpc>
                <a:spcPct val="130000"/>
              </a:lnSpc>
            </a:pPr>
            <a:r>
              <a:rPr lang="en-US" dirty="0">
                <a:solidFill>
                  <a:srgbClr val="790015"/>
                </a:solidFill>
              </a:rPr>
              <a:t>“Know When to Say When” </a:t>
            </a:r>
            <a:r>
              <a:rPr lang="en-US" dirty="0"/>
              <a:t>campaign for responsible drinking appeared first via posters in 1983 and two years later with TV commercials.  Such efforts have contributed to a sizeable decline in fatal drunk-driving accidents and a 64% drop in teen drunk-driving deaths since 1982.</a:t>
            </a:r>
          </a:p>
          <a:p>
            <a:pPr algn="just"/>
            <a:r>
              <a:rPr lang="en-US" dirty="0"/>
              <a:t>Anheuser Busch is an advocate and sponsor or numerous efforts to </a:t>
            </a:r>
            <a:r>
              <a:rPr lang="en-US" dirty="0">
                <a:solidFill>
                  <a:srgbClr val="790015"/>
                </a:solidFill>
              </a:rPr>
              <a:t>preserve the environment </a:t>
            </a:r>
            <a:r>
              <a:rPr lang="en-US" dirty="0"/>
              <a:t>and is the world’s largest recycler of aluminum cans.</a:t>
            </a:r>
          </a:p>
        </p:txBody>
      </p:sp>
    </p:spTree>
  </p:cSld>
  <p:clrMapOvr>
    <a:masterClrMapping/>
  </p:clrMapOvr>
  <p:transition spd="slow">
    <p:random/>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10243"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10244" name="Rectangle 4"/>
          <p:cNvSpPr>
            <a:spLocks noGrp="1" noChangeArrowheads="1"/>
          </p:cNvSpPr>
          <p:nvPr>
            <p:ph type="title"/>
          </p:nvPr>
        </p:nvSpPr>
        <p:spPr>
          <a:xfrm>
            <a:off x="266700" y="228600"/>
            <a:ext cx="8877300" cy="479425"/>
          </a:xfrm>
          <a:noFill/>
          <a:ln/>
        </p:spPr>
        <p:txBody>
          <a:bodyPr/>
          <a:lstStyle/>
          <a:p>
            <a:pPr algn="ctr">
              <a:lnSpc>
                <a:spcPct val="90000"/>
              </a:lnSpc>
            </a:pPr>
            <a:r>
              <a:rPr lang="en-US" sz="3200" b="1" dirty="0" smtClean="0"/>
              <a:t>Trends </a:t>
            </a:r>
            <a:r>
              <a:rPr lang="en-US" sz="3200" b="1" dirty="0"/>
              <a:t>in alcoholic consumption by high school seniors</a:t>
            </a:r>
          </a:p>
        </p:txBody>
      </p:sp>
      <p:grpSp>
        <p:nvGrpSpPr>
          <p:cNvPr id="10248" name="Group 8"/>
          <p:cNvGrpSpPr>
            <a:grpSpLocks/>
          </p:cNvGrpSpPr>
          <p:nvPr/>
        </p:nvGrpSpPr>
        <p:grpSpPr bwMode="auto">
          <a:xfrm>
            <a:off x="152400" y="1411288"/>
            <a:ext cx="8715375" cy="5065712"/>
            <a:chOff x="96" y="889"/>
            <a:chExt cx="5490" cy="3191"/>
          </a:xfrm>
        </p:grpSpPr>
        <p:graphicFrame>
          <p:nvGraphicFramePr>
            <p:cNvPr id="10245" name="Object 5">
              <a:hlinkClick r:id="" action="ppaction://ole?verb=0"/>
            </p:cNvPr>
            <p:cNvGraphicFramePr>
              <a:graphicFrameLocks/>
            </p:cNvGraphicFramePr>
            <p:nvPr/>
          </p:nvGraphicFramePr>
          <p:xfrm>
            <a:off x="369" y="889"/>
            <a:ext cx="5217" cy="3143"/>
          </p:xfrm>
          <a:graphic>
            <a:graphicData uri="http://schemas.openxmlformats.org/presentationml/2006/ole">
              <p:oleObj spid="_x0000_s10245" name="Chart" r:id="rId4" imgW="8280360" imgH="4987800" progId="MSGraph.Chart.8">
                <p:embed followColorScheme="full"/>
              </p:oleObj>
            </a:graphicData>
          </a:graphic>
        </p:graphicFrame>
        <p:sp>
          <p:nvSpPr>
            <p:cNvPr id="10246" name="Rectangle 6"/>
            <p:cNvSpPr>
              <a:spLocks noChangeArrowheads="1"/>
            </p:cNvSpPr>
            <p:nvPr/>
          </p:nvSpPr>
          <p:spPr bwMode="auto">
            <a:xfrm rot="16200000">
              <a:off x="-384" y="2208"/>
              <a:ext cx="1224" cy="264"/>
            </a:xfrm>
            <a:prstGeom prst="rect">
              <a:avLst/>
            </a:prstGeom>
            <a:noFill/>
            <a:ln w="12700">
              <a:noFill/>
              <a:miter lim="800000"/>
              <a:headEnd/>
              <a:tailEnd/>
            </a:ln>
            <a:effectLst/>
          </p:spPr>
          <p:txBody>
            <a:bodyPr wrap="none" lIns="90488" tIns="44450" rIns="90488" bIns="44450" anchor="ctr"/>
            <a:lstStyle/>
            <a:p>
              <a:pPr algn="ctr"/>
              <a:r>
                <a:rPr lang="en-US" sz="2000" b="1">
                  <a:solidFill>
                    <a:srgbClr val="000000"/>
                  </a:solidFill>
                </a:rPr>
                <a:t>Percentage</a:t>
              </a:r>
            </a:p>
          </p:txBody>
        </p:sp>
        <p:sp>
          <p:nvSpPr>
            <p:cNvPr id="10247" name="Rectangle 7"/>
            <p:cNvSpPr>
              <a:spLocks noChangeArrowheads="1"/>
            </p:cNvSpPr>
            <p:nvPr/>
          </p:nvSpPr>
          <p:spPr bwMode="auto">
            <a:xfrm>
              <a:off x="2376" y="3792"/>
              <a:ext cx="1224" cy="288"/>
            </a:xfrm>
            <a:prstGeom prst="rect">
              <a:avLst/>
            </a:prstGeom>
            <a:noFill/>
            <a:ln w="12700">
              <a:noFill/>
              <a:miter lim="800000"/>
              <a:headEnd/>
              <a:tailEnd/>
            </a:ln>
            <a:effectLst/>
          </p:spPr>
          <p:txBody>
            <a:bodyPr wrap="none" lIns="90488" tIns="44450" rIns="90488" bIns="44450" anchor="ctr"/>
            <a:lstStyle/>
            <a:p>
              <a:pPr algn="ctr"/>
              <a:r>
                <a:rPr lang="en-US" sz="2000" b="1">
                  <a:solidFill>
                    <a:srgbClr val="000000"/>
                  </a:solidFill>
                </a:rPr>
                <a:t>Year</a:t>
              </a:r>
            </a:p>
          </p:txBody>
        </p:sp>
      </p:grpSp>
    </p:spTree>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12291"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12292" name="Rectangle 4"/>
          <p:cNvSpPr>
            <a:spLocks noGrp="1" noChangeArrowheads="1"/>
          </p:cNvSpPr>
          <p:nvPr>
            <p:ph type="title"/>
          </p:nvPr>
        </p:nvSpPr>
        <p:spPr>
          <a:xfrm>
            <a:off x="266700" y="228600"/>
            <a:ext cx="8877300" cy="635000"/>
          </a:xfrm>
          <a:noFill/>
          <a:ln/>
        </p:spPr>
        <p:txBody>
          <a:bodyPr/>
          <a:lstStyle/>
          <a:p>
            <a:r>
              <a:rPr lang="en-US" sz="3600" b="1" dirty="0" smtClean="0">
                <a:effectLst>
                  <a:outerShdw blurRad="38100" dist="38100" dir="2700000" algn="tl">
                    <a:srgbClr val="C0C0C0"/>
                  </a:outerShdw>
                </a:effectLst>
              </a:rPr>
              <a:t>Definition </a:t>
            </a:r>
            <a:r>
              <a:rPr lang="en-US" sz="3600" b="1" dirty="0">
                <a:effectLst>
                  <a:outerShdw blurRad="38100" dist="38100" dir="2700000" algn="tl">
                    <a:srgbClr val="C0C0C0"/>
                  </a:outerShdw>
                </a:effectLst>
              </a:rPr>
              <a:t>of Ethics</a:t>
            </a:r>
          </a:p>
        </p:txBody>
      </p:sp>
      <p:sp>
        <p:nvSpPr>
          <p:cNvPr id="12294" name="Rectangle 6"/>
          <p:cNvSpPr>
            <a:spLocks noChangeArrowheads="1"/>
          </p:cNvSpPr>
          <p:nvPr/>
        </p:nvSpPr>
        <p:spPr bwMode="auto">
          <a:xfrm>
            <a:off x="533400" y="1143000"/>
            <a:ext cx="8089900" cy="9017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wrap="none" lIns="90488" tIns="44450" rIns="90488" bIns="44450" anchor="ctr"/>
          <a:lstStyle/>
          <a:p>
            <a:pPr defTabSz="463550"/>
            <a:r>
              <a:rPr lang="en-US" sz="2800" b="1" dirty="0">
                <a:solidFill>
                  <a:srgbClr val="000000"/>
                </a:solidFill>
                <a:latin typeface="Arial" charset="0"/>
              </a:rPr>
              <a:t>	</a:t>
            </a:r>
            <a:r>
              <a:rPr lang="en-US" sz="4400" b="1" dirty="0">
                <a:solidFill>
                  <a:srgbClr val="790015"/>
                </a:solidFill>
              </a:rPr>
              <a:t>Ethics </a:t>
            </a:r>
            <a:r>
              <a:rPr lang="en-US" sz="4400" b="1" dirty="0"/>
              <a:t>are</a:t>
            </a:r>
            <a:r>
              <a:rPr lang="en-US" sz="4400" b="1" dirty="0">
                <a:solidFill>
                  <a:srgbClr val="000000"/>
                </a:solidFill>
                <a:latin typeface="Arial" charset="0"/>
              </a:rPr>
              <a:t> . . . .</a:t>
            </a:r>
          </a:p>
        </p:txBody>
      </p:sp>
      <p:sp>
        <p:nvSpPr>
          <p:cNvPr id="12295" name="Rectangle 7"/>
          <p:cNvSpPr>
            <a:spLocks noChangeArrowheads="1"/>
          </p:cNvSpPr>
          <p:nvPr/>
        </p:nvSpPr>
        <p:spPr bwMode="auto">
          <a:xfrm>
            <a:off x="533400" y="2438400"/>
            <a:ext cx="8096250" cy="3581400"/>
          </a:xfrm>
          <a:prstGeom prst="rect">
            <a:avLst/>
          </a:prstGeom>
          <a:gradFill rotWithShape="0">
            <a:gsLst>
              <a:gs pos="0">
                <a:srgbClr val="A15D62">
                  <a:gamma/>
                  <a:tint val="0"/>
                  <a:invGamma/>
                </a:srgbClr>
              </a:gs>
              <a:gs pos="100000">
                <a:srgbClr val="A15D62"/>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90488" tIns="44450" rIns="90488" bIns="44450" anchor="ctr" anchorCtr="1"/>
          <a:lstStyle/>
          <a:p>
            <a:pPr algn="just"/>
            <a:r>
              <a:rPr lang="en-US" sz="3200" b="1" dirty="0" smtClean="0">
                <a:solidFill>
                  <a:schemeClr val="tx2"/>
                </a:solidFill>
                <a:latin typeface="Arial" charset="0"/>
              </a:rPr>
              <a:t>The </a:t>
            </a:r>
            <a:r>
              <a:rPr lang="en-US" sz="3200" b="1" dirty="0">
                <a:solidFill>
                  <a:schemeClr val="tx2"/>
                </a:solidFill>
                <a:latin typeface="Arial" charset="0"/>
              </a:rPr>
              <a:t>moral principals and values that govern the actions and decisions of an individual or group.  They serve as guidelines on how to act rightly and justly when faced with moral dilemmas</a:t>
            </a:r>
            <a:r>
              <a:rPr lang="en-US" sz="2800" b="1" dirty="0">
                <a:solidFill>
                  <a:schemeClr val="tx2"/>
                </a:solidFill>
                <a:latin typeface="Arial" charset="0"/>
              </a:rPr>
              <a:t>.</a:t>
            </a:r>
          </a:p>
          <a:p>
            <a:pPr algn="just"/>
            <a:endParaRPr lang="en-US" sz="2000" b="1" dirty="0">
              <a:solidFill>
                <a:srgbClr val="000000"/>
              </a:solidFill>
            </a:endParaRPr>
          </a:p>
        </p:txBody>
      </p:sp>
    </p:spTree>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14339"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14340" name="Rectangle 4"/>
          <p:cNvSpPr>
            <a:spLocks noGrp="1" noChangeArrowheads="1"/>
          </p:cNvSpPr>
          <p:nvPr>
            <p:ph type="title"/>
          </p:nvPr>
        </p:nvSpPr>
        <p:spPr>
          <a:xfrm>
            <a:off x="0" y="228600"/>
            <a:ext cx="8877300" cy="762000"/>
          </a:xfrm>
          <a:noFill/>
          <a:ln/>
        </p:spPr>
        <p:txBody>
          <a:bodyPr/>
          <a:lstStyle/>
          <a:p>
            <a:pPr>
              <a:lnSpc>
                <a:spcPct val="90000"/>
              </a:lnSpc>
            </a:pPr>
            <a:r>
              <a:rPr lang="en-US" b="1" dirty="0" smtClean="0">
                <a:latin typeface="Arial" pitchFamily="34" charset="0"/>
                <a:cs typeface="Arial" pitchFamily="34" charset="0"/>
              </a:rPr>
              <a:t>Classifying </a:t>
            </a:r>
            <a:r>
              <a:rPr lang="en-US" b="1" dirty="0">
                <a:latin typeface="Arial" pitchFamily="34" charset="0"/>
                <a:cs typeface="Arial" pitchFamily="34" charset="0"/>
              </a:rPr>
              <a:t>marketing decisions according to ethical </a:t>
            </a:r>
            <a:r>
              <a:rPr lang="en-US" b="1" dirty="0" smtClean="0">
                <a:latin typeface="Arial" pitchFamily="34" charset="0"/>
                <a:cs typeface="Arial" pitchFamily="34" charset="0"/>
              </a:rPr>
              <a:t>and </a:t>
            </a:r>
            <a:r>
              <a:rPr lang="en-US" b="1" dirty="0">
                <a:latin typeface="Arial" pitchFamily="34" charset="0"/>
                <a:cs typeface="Arial" pitchFamily="34" charset="0"/>
              </a:rPr>
              <a:t>legal relationships</a:t>
            </a:r>
          </a:p>
        </p:txBody>
      </p:sp>
      <p:grpSp>
        <p:nvGrpSpPr>
          <p:cNvPr id="14344" name="Group 8"/>
          <p:cNvGrpSpPr>
            <a:grpSpLocks/>
          </p:cNvGrpSpPr>
          <p:nvPr/>
        </p:nvGrpSpPr>
        <p:grpSpPr bwMode="auto">
          <a:xfrm>
            <a:off x="2386013" y="1352550"/>
            <a:ext cx="5761037" cy="4305300"/>
            <a:chOff x="1503" y="852"/>
            <a:chExt cx="3629" cy="2712"/>
          </a:xfrm>
        </p:grpSpPr>
        <p:sp>
          <p:nvSpPr>
            <p:cNvPr id="14341" name="Rectangle 5"/>
            <p:cNvSpPr>
              <a:spLocks noChangeArrowheads="1"/>
            </p:cNvSpPr>
            <p:nvPr/>
          </p:nvSpPr>
          <p:spPr bwMode="auto">
            <a:xfrm>
              <a:off x="1503" y="852"/>
              <a:ext cx="3629" cy="2712"/>
            </a:xfrm>
            <a:prstGeom prst="rect">
              <a:avLst/>
            </a:prstGeom>
            <a:gradFill rotWithShape="0">
              <a:gsLst>
                <a:gs pos="0">
                  <a:srgbClr val="577895">
                    <a:gamma/>
                    <a:tint val="0"/>
                    <a:invGamma/>
                  </a:srgbClr>
                </a:gs>
                <a:gs pos="100000">
                  <a:srgbClr val="577895"/>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wrap="none" anchor="ctr"/>
            <a:lstStyle/>
            <a:p>
              <a:endParaRPr lang="en-US"/>
            </a:p>
          </p:txBody>
        </p:sp>
        <p:sp>
          <p:nvSpPr>
            <p:cNvPr id="14342" name="Line 6"/>
            <p:cNvSpPr>
              <a:spLocks noChangeShapeType="1"/>
            </p:cNvSpPr>
            <p:nvPr/>
          </p:nvSpPr>
          <p:spPr bwMode="auto">
            <a:xfrm>
              <a:off x="3312" y="877"/>
              <a:ext cx="0" cy="2667"/>
            </a:xfrm>
            <a:prstGeom prst="line">
              <a:avLst/>
            </a:prstGeom>
            <a:noFill/>
            <a:ln w="12700">
              <a:solidFill>
                <a:schemeClr val="bg2"/>
              </a:solidFill>
              <a:round/>
              <a:headEnd/>
              <a:tailEnd/>
            </a:ln>
            <a:effectLst>
              <a:outerShdw dist="107763" dir="2700000" algn="ctr" rotWithShape="0">
                <a:schemeClr val="bg2"/>
              </a:outerShdw>
            </a:effectLst>
          </p:spPr>
          <p:txBody>
            <a:bodyPr wrap="none" anchor="ctr"/>
            <a:lstStyle/>
            <a:p>
              <a:endParaRPr lang="en-US"/>
            </a:p>
          </p:txBody>
        </p:sp>
        <p:sp>
          <p:nvSpPr>
            <p:cNvPr id="14343" name="Line 7"/>
            <p:cNvSpPr>
              <a:spLocks noChangeShapeType="1"/>
            </p:cNvSpPr>
            <p:nvPr/>
          </p:nvSpPr>
          <p:spPr bwMode="auto">
            <a:xfrm>
              <a:off x="1532" y="2208"/>
              <a:ext cx="3577" cy="0"/>
            </a:xfrm>
            <a:prstGeom prst="line">
              <a:avLst/>
            </a:prstGeom>
            <a:noFill/>
            <a:ln w="12700">
              <a:solidFill>
                <a:schemeClr val="bg2"/>
              </a:solidFill>
              <a:round/>
              <a:headEnd/>
              <a:tailEnd/>
            </a:ln>
            <a:effectLst>
              <a:outerShdw dist="107763" dir="2700000" algn="ctr" rotWithShape="0">
                <a:schemeClr val="bg2"/>
              </a:outerShdw>
            </a:effectLst>
          </p:spPr>
          <p:txBody>
            <a:bodyPr wrap="none" anchor="ctr"/>
            <a:lstStyle/>
            <a:p>
              <a:endParaRPr lang="en-US"/>
            </a:p>
          </p:txBody>
        </p:sp>
      </p:grpSp>
      <p:sp>
        <p:nvSpPr>
          <p:cNvPr id="14345" name="Rectangle 9"/>
          <p:cNvSpPr>
            <a:spLocks noChangeArrowheads="1"/>
          </p:cNvSpPr>
          <p:nvPr/>
        </p:nvSpPr>
        <p:spPr bwMode="auto">
          <a:xfrm>
            <a:off x="800100" y="1803400"/>
            <a:ext cx="1485900" cy="355600"/>
          </a:xfrm>
          <a:prstGeom prst="rect">
            <a:avLst/>
          </a:prstGeom>
          <a:noFill/>
          <a:ln w="12700">
            <a:noFill/>
            <a:miter lim="800000"/>
            <a:headEnd/>
            <a:tailEnd/>
          </a:ln>
          <a:effectLst/>
        </p:spPr>
        <p:txBody>
          <a:bodyPr wrap="none" lIns="90488" tIns="44450" rIns="90488" bIns="44450" anchor="ctr"/>
          <a:lstStyle/>
          <a:p>
            <a:pPr algn="ctr"/>
            <a:r>
              <a:rPr lang="en-US" sz="2000" b="1">
                <a:solidFill>
                  <a:srgbClr val="790015"/>
                </a:solidFill>
              </a:rPr>
              <a:t>Ethical</a:t>
            </a:r>
          </a:p>
        </p:txBody>
      </p:sp>
      <p:sp>
        <p:nvSpPr>
          <p:cNvPr id="14346" name="Rectangle 10"/>
          <p:cNvSpPr>
            <a:spLocks noChangeArrowheads="1"/>
          </p:cNvSpPr>
          <p:nvPr/>
        </p:nvSpPr>
        <p:spPr bwMode="auto">
          <a:xfrm rot="16200000">
            <a:off x="38100" y="3327400"/>
            <a:ext cx="1485900" cy="355600"/>
          </a:xfrm>
          <a:prstGeom prst="rect">
            <a:avLst/>
          </a:prstGeom>
          <a:noFill/>
          <a:ln w="12700">
            <a:noFill/>
            <a:miter lim="800000"/>
            <a:headEnd/>
            <a:tailEnd/>
          </a:ln>
          <a:effectLst/>
        </p:spPr>
        <p:txBody>
          <a:bodyPr wrap="none" lIns="90488" tIns="44450" rIns="90488" bIns="44450" anchor="ctr"/>
          <a:lstStyle/>
          <a:p>
            <a:pPr algn="ctr"/>
            <a:r>
              <a:rPr lang="en-US" b="1"/>
              <a:t>Ethicality</a:t>
            </a:r>
          </a:p>
        </p:txBody>
      </p:sp>
      <p:sp>
        <p:nvSpPr>
          <p:cNvPr id="14347" name="Rectangle 11"/>
          <p:cNvSpPr>
            <a:spLocks noChangeArrowheads="1"/>
          </p:cNvSpPr>
          <p:nvPr/>
        </p:nvSpPr>
        <p:spPr bwMode="auto">
          <a:xfrm>
            <a:off x="2400300" y="5842000"/>
            <a:ext cx="1485900" cy="355600"/>
          </a:xfrm>
          <a:prstGeom prst="rect">
            <a:avLst/>
          </a:prstGeom>
          <a:noFill/>
          <a:ln w="12700">
            <a:noFill/>
            <a:miter lim="800000"/>
            <a:headEnd/>
            <a:tailEnd/>
          </a:ln>
          <a:effectLst/>
        </p:spPr>
        <p:txBody>
          <a:bodyPr wrap="none" lIns="90488" tIns="44450" rIns="90488" bIns="44450" anchor="ctr"/>
          <a:lstStyle/>
          <a:p>
            <a:pPr algn="ctr"/>
            <a:r>
              <a:rPr lang="en-US" sz="2000" b="1">
                <a:solidFill>
                  <a:srgbClr val="790015"/>
                </a:solidFill>
              </a:rPr>
              <a:t>Illegal</a:t>
            </a:r>
          </a:p>
        </p:txBody>
      </p:sp>
      <p:sp>
        <p:nvSpPr>
          <p:cNvPr id="14348" name="Rectangle 12"/>
          <p:cNvSpPr>
            <a:spLocks noChangeArrowheads="1"/>
          </p:cNvSpPr>
          <p:nvPr/>
        </p:nvSpPr>
        <p:spPr bwMode="auto">
          <a:xfrm>
            <a:off x="6667500" y="5842000"/>
            <a:ext cx="1485900" cy="355600"/>
          </a:xfrm>
          <a:prstGeom prst="rect">
            <a:avLst/>
          </a:prstGeom>
          <a:noFill/>
          <a:ln w="12700">
            <a:noFill/>
            <a:miter lim="800000"/>
            <a:headEnd/>
            <a:tailEnd/>
          </a:ln>
          <a:effectLst/>
        </p:spPr>
        <p:txBody>
          <a:bodyPr wrap="none" lIns="90488" tIns="44450" rIns="90488" bIns="44450" anchor="ctr"/>
          <a:lstStyle/>
          <a:p>
            <a:pPr algn="ctr"/>
            <a:r>
              <a:rPr lang="en-US" sz="2000" b="1">
                <a:solidFill>
                  <a:srgbClr val="790015"/>
                </a:solidFill>
              </a:rPr>
              <a:t>Legal</a:t>
            </a:r>
          </a:p>
        </p:txBody>
      </p:sp>
      <p:sp>
        <p:nvSpPr>
          <p:cNvPr id="14349" name="Rectangle 13"/>
          <p:cNvSpPr>
            <a:spLocks noChangeArrowheads="1"/>
          </p:cNvSpPr>
          <p:nvPr/>
        </p:nvSpPr>
        <p:spPr bwMode="auto">
          <a:xfrm>
            <a:off x="4502150" y="6146800"/>
            <a:ext cx="1485900" cy="355600"/>
          </a:xfrm>
          <a:prstGeom prst="rect">
            <a:avLst/>
          </a:prstGeom>
          <a:noFill/>
          <a:ln w="12700">
            <a:noFill/>
            <a:miter lim="800000"/>
            <a:headEnd/>
            <a:tailEnd/>
          </a:ln>
          <a:effectLst/>
        </p:spPr>
        <p:txBody>
          <a:bodyPr wrap="none" lIns="90488" tIns="44450" rIns="90488" bIns="44450" anchor="ctr"/>
          <a:lstStyle/>
          <a:p>
            <a:pPr algn="ctr"/>
            <a:r>
              <a:rPr lang="en-US" b="1">
                <a:solidFill>
                  <a:srgbClr val="000000"/>
                </a:solidFill>
              </a:rPr>
              <a:t>Legality</a:t>
            </a:r>
          </a:p>
        </p:txBody>
      </p:sp>
      <p:sp>
        <p:nvSpPr>
          <p:cNvPr id="14350" name="Rectangle 14"/>
          <p:cNvSpPr>
            <a:spLocks noChangeArrowheads="1"/>
          </p:cNvSpPr>
          <p:nvPr/>
        </p:nvSpPr>
        <p:spPr bwMode="auto">
          <a:xfrm>
            <a:off x="2597150" y="1568450"/>
            <a:ext cx="1587500" cy="12827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r>
              <a:rPr lang="en-US">
                <a:solidFill>
                  <a:srgbClr val="000000"/>
                </a:solidFill>
              </a:rPr>
              <a:t>Ethical </a:t>
            </a:r>
          </a:p>
          <a:p>
            <a:r>
              <a:rPr lang="en-US">
                <a:solidFill>
                  <a:srgbClr val="000000"/>
                </a:solidFill>
              </a:rPr>
              <a:t>but</a:t>
            </a:r>
          </a:p>
          <a:p>
            <a:r>
              <a:rPr lang="en-US">
                <a:solidFill>
                  <a:srgbClr val="000000"/>
                </a:solidFill>
              </a:rPr>
              <a:t>illegal</a:t>
            </a:r>
          </a:p>
        </p:txBody>
      </p:sp>
      <p:sp>
        <p:nvSpPr>
          <p:cNvPr id="14351" name="Rectangle 15"/>
          <p:cNvSpPr>
            <a:spLocks noChangeArrowheads="1"/>
          </p:cNvSpPr>
          <p:nvPr/>
        </p:nvSpPr>
        <p:spPr bwMode="auto">
          <a:xfrm>
            <a:off x="2597150" y="4159250"/>
            <a:ext cx="1587500" cy="12827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r>
              <a:rPr lang="en-US">
                <a:solidFill>
                  <a:srgbClr val="000000"/>
                </a:solidFill>
              </a:rPr>
              <a:t>Unethical and illegal</a:t>
            </a:r>
          </a:p>
        </p:txBody>
      </p:sp>
      <p:sp>
        <p:nvSpPr>
          <p:cNvPr id="14352" name="Rectangle 16"/>
          <p:cNvSpPr>
            <a:spLocks noChangeArrowheads="1"/>
          </p:cNvSpPr>
          <p:nvPr/>
        </p:nvSpPr>
        <p:spPr bwMode="auto">
          <a:xfrm>
            <a:off x="6330950" y="4159250"/>
            <a:ext cx="1587500" cy="12827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r>
              <a:rPr lang="en-US">
                <a:solidFill>
                  <a:srgbClr val="000000"/>
                </a:solidFill>
              </a:rPr>
              <a:t>Unethical but</a:t>
            </a:r>
          </a:p>
          <a:p>
            <a:r>
              <a:rPr lang="en-US">
                <a:solidFill>
                  <a:srgbClr val="000000"/>
                </a:solidFill>
              </a:rPr>
              <a:t>legal</a:t>
            </a:r>
          </a:p>
        </p:txBody>
      </p:sp>
      <p:sp>
        <p:nvSpPr>
          <p:cNvPr id="14353" name="Rectangle 17"/>
          <p:cNvSpPr>
            <a:spLocks noChangeArrowheads="1"/>
          </p:cNvSpPr>
          <p:nvPr/>
        </p:nvSpPr>
        <p:spPr bwMode="auto">
          <a:xfrm>
            <a:off x="6330950" y="1568450"/>
            <a:ext cx="1587500" cy="12827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r>
              <a:rPr lang="en-US">
                <a:solidFill>
                  <a:srgbClr val="000000"/>
                </a:solidFill>
              </a:rPr>
              <a:t>Ethical</a:t>
            </a:r>
          </a:p>
          <a:p>
            <a:r>
              <a:rPr lang="en-US">
                <a:solidFill>
                  <a:srgbClr val="000000"/>
                </a:solidFill>
              </a:rPr>
              <a:t>and</a:t>
            </a:r>
          </a:p>
          <a:p>
            <a:r>
              <a:rPr lang="en-US">
                <a:solidFill>
                  <a:srgbClr val="000000"/>
                </a:solidFill>
              </a:rPr>
              <a:t>legal</a:t>
            </a:r>
          </a:p>
        </p:txBody>
      </p:sp>
      <p:sp>
        <p:nvSpPr>
          <p:cNvPr id="14354" name="Rectangle 18"/>
          <p:cNvSpPr>
            <a:spLocks noChangeArrowheads="1"/>
          </p:cNvSpPr>
          <p:nvPr/>
        </p:nvSpPr>
        <p:spPr bwMode="auto">
          <a:xfrm>
            <a:off x="798513" y="5151438"/>
            <a:ext cx="1236662" cy="406400"/>
          </a:xfrm>
          <a:prstGeom prst="rect">
            <a:avLst/>
          </a:prstGeom>
          <a:noFill/>
          <a:ln w="12700">
            <a:noFill/>
            <a:miter lim="800000"/>
            <a:headEnd/>
            <a:tailEnd/>
          </a:ln>
          <a:effectLst/>
        </p:spPr>
        <p:txBody>
          <a:bodyPr wrap="none" lIns="90488" tIns="44450" rIns="90488" bIns="44450">
            <a:spAutoFit/>
          </a:bodyPr>
          <a:lstStyle/>
          <a:p>
            <a:r>
              <a:rPr lang="en-US" sz="2000" b="1">
                <a:solidFill>
                  <a:srgbClr val="790015"/>
                </a:solidFill>
              </a:rPr>
              <a:t>Unethical</a:t>
            </a:r>
          </a:p>
        </p:txBody>
      </p:sp>
    </p:spTree>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a:lstStyle/>
          <a:p>
            <a:r>
              <a:rPr lang="en-US" sz="3600" b="1" dirty="0" smtClean="0">
                <a:effectLst>
                  <a:outerShdw blurRad="38100" dist="38100" dir="2700000" algn="tl">
                    <a:srgbClr val="C0C0C0"/>
                  </a:outerShdw>
                </a:effectLst>
              </a:rPr>
              <a:t>Concept </a:t>
            </a:r>
            <a:r>
              <a:rPr lang="en-US" sz="3600" b="1" dirty="0">
                <a:effectLst>
                  <a:outerShdw blurRad="38100" dist="38100" dir="2700000" algn="tl">
                    <a:srgbClr val="C0C0C0"/>
                  </a:outerShdw>
                </a:effectLst>
              </a:rPr>
              <a:t>Check</a:t>
            </a:r>
          </a:p>
        </p:txBody>
      </p:sp>
      <p:sp>
        <p:nvSpPr>
          <p:cNvPr id="16387" name="Rectangle 3"/>
          <p:cNvSpPr>
            <a:spLocks noGrp="1" noChangeArrowheads="1"/>
          </p:cNvSpPr>
          <p:nvPr>
            <p:ph type="body" idx="1"/>
          </p:nvPr>
        </p:nvSpPr>
        <p:spPr>
          <a:xfrm>
            <a:off x="266700" y="1435100"/>
            <a:ext cx="8610600" cy="5194300"/>
          </a:xfrm>
          <a:noFill/>
          <a:ln/>
        </p:spPr>
        <p:txBody>
          <a:bodyPr/>
          <a:lstStyle/>
          <a:p>
            <a:pPr>
              <a:buFontTx/>
              <a:buNone/>
            </a:pPr>
            <a:endParaRPr lang="en-US" b="1" dirty="0"/>
          </a:p>
          <a:p>
            <a:pPr>
              <a:buFontTx/>
              <a:buNone/>
            </a:pPr>
            <a:r>
              <a:rPr lang="en-US" b="1" dirty="0"/>
              <a:t>1.	What are ethics?</a:t>
            </a:r>
          </a:p>
          <a:p>
            <a:pPr>
              <a:buFontTx/>
              <a:buNone/>
            </a:pPr>
            <a:endParaRPr lang="en-US" b="1" dirty="0"/>
          </a:p>
          <a:p>
            <a:pPr>
              <a:buFontTx/>
              <a:buNone/>
            </a:pPr>
            <a:r>
              <a:rPr lang="en-US" b="1" dirty="0"/>
              <a:t>2.	What are 4 possible reasons </a:t>
            </a:r>
            <a:r>
              <a:rPr lang="en-US" b="1" dirty="0" smtClean="0"/>
              <a:t>for the present </a:t>
            </a:r>
            <a:r>
              <a:rPr lang="en-US" b="1" dirty="0"/>
              <a:t>state of </a:t>
            </a:r>
            <a:r>
              <a:rPr lang="en-US" b="1" dirty="0" smtClean="0"/>
              <a:t>ethical conduct </a:t>
            </a:r>
            <a:r>
              <a:rPr lang="en-US" b="1" dirty="0"/>
              <a:t>in </a:t>
            </a:r>
            <a:r>
              <a:rPr lang="en-US" b="1" dirty="0" smtClean="0"/>
              <a:t>our country?</a:t>
            </a:r>
            <a:endParaRPr lang="en-US" b="1" dirty="0"/>
          </a:p>
        </p:txBody>
      </p:sp>
      <p:graphicFrame>
        <p:nvGraphicFramePr>
          <p:cNvPr id="16388" name="Object 4">
            <a:hlinkClick r:id="" action="ppaction://ole?verb=0"/>
          </p:cNvPr>
          <p:cNvGraphicFramePr>
            <a:graphicFrameLocks/>
          </p:cNvGraphicFramePr>
          <p:nvPr/>
        </p:nvGraphicFramePr>
        <p:xfrm>
          <a:off x="6781800" y="1828800"/>
          <a:ext cx="762000" cy="533400"/>
        </p:xfrm>
        <a:graphic>
          <a:graphicData uri="http://schemas.openxmlformats.org/presentationml/2006/ole">
            <p:oleObj spid="_x0000_s16388" name="Clip" r:id="rId4" imgW="861840" imgH="556920" progId="">
              <p:embed/>
            </p:oleObj>
          </a:graphicData>
        </a:graphic>
      </p:graphicFrame>
    </p:spTree>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US" b="1" dirty="0" smtClean="0">
                <a:effectLst>
                  <a:outerShdw blurRad="38100" dist="38100" dir="2700000" algn="tl">
                    <a:srgbClr val="C0C0C0"/>
                  </a:outerShdw>
                </a:effectLst>
              </a:rPr>
              <a:t>Understanding </a:t>
            </a:r>
            <a:r>
              <a:rPr lang="en-US" b="1" dirty="0">
                <a:effectLst>
                  <a:outerShdw blurRad="38100" dist="38100" dir="2700000" algn="tl">
                    <a:srgbClr val="C0C0C0"/>
                  </a:outerShdw>
                </a:effectLst>
              </a:rPr>
              <a:t>Ethical Marketing Behavior</a:t>
            </a:r>
          </a:p>
        </p:txBody>
      </p:sp>
      <p:sp>
        <p:nvSpPr>
          <p:cNvPr id="18435" name="Rectangle 3"/>
          <p:cNvSpPr>
            <a:spLocks noGrp="1" noChangeArrowheads="1"/>
          </p:cNvSpPr>
          <p:nvPr>
            <p:ph type="body" idx="1"/>
          </p:nvPr>
        </p:nvSpPr>
        <p:spPr>
          <a:xfrm>
            <a:off x="266700" y="1435100"/>
            <a:ext cx="8610600" cy="5194300"/>
          </a:xfrm>
          <a:noFill/>
          <a:ln/>
        </p:spPr>
        <p:txBody>
          <a:bodyPr/>
          <a:lstStyle/>
          <a:p>
            <a:pPr algn="just">
              <a:buFontTx/>
              <a:buNone/>
            </a:pPr>
            <a:r>
              <a:rPr lang="en-US" b="1">
                <a:solidFill>
                  <a:srgbClr val="790015"/>
                </a:solidFill>
              </a:rPr>
              <a:t>Consider the use of another’s ideas:</a:t>
            </a:r>
          </a:p>
          <a:p>
            <a:pPr algn="just"/>
            <a:r>
              <a:rPr lang="en-US" b="1">
                <a:solidFill>
                  <a:schemeClr val="accent2"/>
                </a:solidFill>
              </a:rPr>
              <a:t>In the US </a:t>
            </a:r>
            <a:r>
              <a:rPr lang="en-US" b="1">
                <a:solidFill>
                  <a:schemeClr val="tx2"/>
                </a:solidFill>
              </a:rPr>
              <a:t>copyrights, trademarks and patents are considered intellectual property, and unauthorized use is illegal and unethical.                                                                               </a:t>
            </a:r>
          </a:p>
          <a:p>
            <a:pPr algn="just"/>
            <a:r>
              <a:rPr lang="en-US" b="1">
                <a:solidFill>
                  <a:schemeClr val="accent2"/>
                </a:solidFill>
              </a:rPr>
              <a:t>Outside the US</a:t>
            </a:r>
            <a:r>
              <a:rPr lang="en-US" b="1">
                <a:solidFill>
                  <a:schemeClr val="tx2"/>
                </a:solidFill>
              </a:rPr>
              <a:t>, sometimes due to the culture of a country, unauthorized use of copyrights, patents and trademarks is not considered unethical or illegal.  Such is the case in countries like China, Mexico and Korea.</a:t>
            </a:r>
          </a:p>
          <a:p>
            <a:pPr algn="just"/>
            <a:endParaRPr lang="en-US" b="1">
              <a:solidFill>
                <a:srgbClr val="790015"/>
              </a:solidFill>
            </a:endParaRPr>
          </a:p>
          <a:p>
            <a:pPr algn="just"/>
            <a:endParaRPr lang="en-US" b="1">
              <a:solidFill>
                <a:srgbClr val="790015"/>
              </a:solidFill>
            </a:endParaRPr>
          </a:p>
        </p:txBody>
      </p:sp>
    </p:spTree>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20483" name="Rectangle 3"/>
          <p:cNvSpPr>
            <a:spLocks noGrp="1" noChangeArrowheads="1"/>
          </p:cNvSpPr>
          <p:nvPr>
            <p:ph type="title"/>
          </p:nvPr>
        </p:nvSpPr>
        <p:spPr>
          <a:xfrm>
            <a:off x="304800" y="0"/>
            <a:ext cx="8839200" cy="1143000"/>
          </a:xfrm>
          <a:noFill/>
          <a:ln/>
        </p:spPr>
        <p:txBody>
          <a:bodyPr/>
          <a:lstStyle/>
          <a:p>
            <a:pPr>
              <a:lnSpc>
                <a:spcPct val="90000"/>
              </a:lnSpc>
            </a:pPr>
            <a:r>
              <a:rPr lang="en-US" sz="3200" b="1" dirty="0" smtClean="0">
                <a:effectLst>
                  <a:outerShdw blurRad="38100" dist="38100" dir="2700000" algn="tl">
                    <a:srgbClr val="C0C0C0"/>
                  </a:outerShdw>
                </a:effectLst>
              </a:rPr>
              <a:t>International </a:t>
            </a:r>
            <a:r>
              <a:rPr lang="en-US" sz="3200" b="1" dirty="0">
                <a:effectLst>
                  <a:outerShdw blurRad="38100" dist="38100" dir="2700000" algn="tl">
                    <a:srgbClr val="C0C0C0"/>
                  </a:outerShdw>
                </a:effectLst>
              </a:rPr>
              <a:t>comparison of the percent of U.S</a:t>
            </a:r>
            <a:r>
              <a:rPr lang="en-US" sz="3200" b="1" dirty="0" smtClean="0">
                <a:effectLst>
                  <a:outerShdw blurRad="38100" dist="38100" dir="2700000" algn="tl">
                    <a:srgbClr val="C0C0C0"/>
                  </a:outerShdw>
                </a:effectLst>
              </a:rPr>
              <a:t>. </a:t>
            </a:r>
            <a:r>
              <a:rPr lang="en-US" sz="3200" b="1" dirty="0">
                <a:effectLst>
                  <a:outerShdw blurRad="38100" dist="38100" dir="2700000" algn="tl">
                    <a:srgbClr val="C0C0C0"/>
                  </a:outerShdw>
                </a:effectLst>
              </a:rPr>
              <a:t>software package sales that are illegal copies</a:t>
            </a:r>
          </a:p>
        </p:txBody>
      </p:sp>
      <p:sp>
        <p:nvSpPr>
          <p:cNvPr id="20484" name="Rectangle 4"/>
          <p:cNvSpPr>
            <a:spLocks noChangeArrowheads="1"/>
          </p:cNvSpPr>
          <p:nvPr/>
        </p:nvSpPr>
        <p:spPr bwMode="auto">
          <a:xfrm>
            <a:off x="600075" y="2225675"/>
            <a:ext cx="374650" cy="1828800"/>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85" name="Rectangle 5"/>
          <p:cNvSpPr>
            <a:spLocks noChangeArrowheads="1"/>
          </p:cNvSpPr>
          <p:nvPr/>
        </p:nvSpPr>
        <p:spPr bwMode="auto">
          <a:xfrm>
            <a:off x="2438400"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86" name="Rectangle 6"/>
          <p:cNvSpPr>
            <a:spLocks noChangeArrowheads="1"/>
          </p:cNvSpPr>
          <p:nvPr/>
        </p:nvSpPr>
        <p:spPr bwMode="auto">
          <a:xfrm>
            <a:off x="1828800"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87" name="Rectangle 7"/>
          <p:cNvSpPr>
            <a:spLocks noChangeArrowheads="1"/>
          </p:cNvSpPr>
          <p:nvPr/>
        </p:nvSpPr>
        <p:spPr bwMode="auto">
          <a:xfrm>
            <a:off x="4238625"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88" name="Rectangle 8"/>
          <p:cNvSpPr>
            <a:spLocks noChangeArrowheads="1"/>
          </p:cNvSpPr>
          <p:nvPr/>
        </p:nvSpPr>
        <p:spPr bwMode="auto">
          <a:xfrm>
            <a:off x="3048000"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89" name="Rectangle 9"/>
          <p:cNvSpPr>
            <a:spLocks noChangeArrowheads="1"/>
          </p:cNvSpPr>
          <p:nvPr/>
        </p:nvSpPr>
        <p:spPr bwMode="auto">
          <a:xfrm>
            <a:off x="3630613" y="5048250"/>
            <a:ext cx="228600" cy="1143000"/>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90" name="Rectangle 10"/>
          <p:cNvSpPr>
            <a:spLocks noChangeArrowheads="1"/>
          </p:cNvSpPr>
          <p:nvPr/>
        </p:nvSpPr>
        <p:spPr bwMode="auto">
          <a:xfrm>
            <a:off x="4846638"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91" name="Rectangle 11"/>
          <p:cNvSpPr>
            <a:spLocks noChangeArrowheads="1"/>
          </p:cNvSpPr>
          <p:nvPr/>
        </p:nvSpPr>
        <p:spPr bwMode="auto">
          <a:xfrm>
            <a:off x="5427663"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92" name="Rectangle 12"/>
          <p:cNvSpPr>
            <a:spLocks noChangeArrowheads="1"/>
          </p:cNvSpPr>
          <p:nvPr/>
        </p:nvSpPr>
        <p:spPr bwMode="auto">
          <a:xfrm>
            <a:off x="6034088"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93" name="Rectangle 13"/>
          <p:cNvSpPr>
            <a:spLocks noChangeArrowheads="1"/>
          </p:cNvSpPr>
          <p:nvPr/>
        </p:nvSpPr>
        <p:spPr bwMode="auto">
          <a:xfrm>
            <a:off x="6629400"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sp>
        <p:nvSpPr>
          <p:cNvPr id="20494" name="Rectangle 14"/>
          <p:cNvSpPr>
            <a:spLocks noChangeArrowheads="1"/>
          </p:cNvSpPr>
          <p:nvPr/>
        </p:nvSpPr>
        <p:spPr bwMode="auto">
          <a:xfrm>
            <a:off x="7239000" y="5106988"/>
            <a:ext cx="228600" cy="1027112"/>
          </a:xfrm>
          <a:prstGeom prst="rect">
            <a:avLst/>
          </a:prstGeom>
          <a:gradFill rotWithShape="0">
            <a:gsLst>
              <a:gs pos="0">
                <a:srgbClr val="F88A7A">
                  <a:gamma/>
                  <a:tint val="0"/>
                  <a:invGamma/>
                </a:srgbClr>
              </a:gs>
              <a:gs pos="100000">
                <a:srgbClr val="F88A7A"/>
              </a:gs>
            </a:gsLst>
            <a:path path="shape">
              <a:fillToRect l="50000" t="50000" r="50000" b="50000"/>
            </a:path>
          </a:gradFill>
          <a:ln w="12700">
            <a:noFill/>
            <a:miter lim="800000"/>
            <a:headEnd/>
            <a:tailEnd/>
          </a:ln>
          <a:effectLst/>
        </p:spPr>
        <p:txBody>
          <a:bodyPr wrap="none" anchor="ctr"/>
          <a:lstStyle/>
          <a:p>
            <a:endParaRPr lang="en-US"/>
          </a:p>
        </p:txBody>
      </p:sp>
      <p:grpSp>
        <p:nvGrpSpPr>
          <p:cNvPr id="20555" name="Group 75"/>
          <p:cNvGrpSpPr>
            <a:grpSpLocks/>
          </p:cNvGrpSpPr>
          <p:nvPr/>
        </p:nvGrpSpPr>
        <p:grpSpPr bwMode="auto">
          <a:xfrm>
            <a:off x="1092200" y="1692275"/>
            <a:ext cx="6724650" cy="3208338"/>
            <a:chOff x="688" y="1066"/>
            <a:chExt cx="4236" cy="2021"/>
          </a:xfrm>
        </p:grpSpPr>
        <p:sp>
          <p:nvSpPr>
            <p:cNvPr id="20495" name="Freeform 15"/>
            <p:cNvSpPr>
              <a:spLocks/>
            </p:cNvSpPr>
            <p:nvPr/>
          </p:nvSpPr>
          <p:spPr bwMode="auto">
            <a:xfrm>
              <a:off x="1045" y="2887"/>
              <a:ext cx="3871" cy="74"/>
            </a:xfrm>
            <a:custGeom>
              <a:avLst/>
              <a:gdLst/>
              <a:ahLst/>
              <a:cxnLst>
                <a:cxn ang="0">
                  <a:pos x="3870" y="0"/>
                </a:cxn>
                <a:cxn ang="0">
                  <a:pos x="3769" y="73"/>
                </a:cxn>
                <a:cxn ang="0">
                  <a:pos x="0" y="73"/>
                </a:cxn>
                <a:cxn ang="0">
                  <a:pos x="101" y="0"/>
                </a:cxn>
                <a:cxn ang="0">
                  <a:pos x="3870" y="0"/>
                </a:cxn>
              </a:cxnLst>
              <a:rect l="0" t="0" r="r" b="b"/>
              <a:pathLst>
                <a:path w="3871" h="74">
                  <a:moveTo>
                    <a:pt x="3870" y="0"/>
                  </a:moveTo>
                  <a:lnTo>
                    <a:pt x="3769" y="73"/>
                  </a:lnTo>
                  <a:lnTo>
                    <a:pt x="0" y="73"/>
                  </a:lnTo>
                  <a:lnTo>
                    <a:pt x="101" y="0"/>
                  </a:lnTo>
                  <a:lnTo>
                    <a:pt x="3870" y="0"/>
                  </a:lnTo>
                </a:path>
              </a:pathLst>
            </a:custGeom>
            <a:solidFill>
              <a:srgbClr val="808080"/>
            </a:solidFill>
            <a:ln w="12700" cap="rnd" cmpd="sng">
              <a:noFill/>
              <a:prstDash val="solid"/>
              <a:round/>
              <a:headEnd type="none" w="med" len="med"/>
              <a:tailEnd type="none" w="med" len="med"/>
            </a:ln>
            <a:effectLst/>
          </p:spPr>
          <p:txBody>
            <a:bodyPr/>
            <a:lstStyle/>
            <a:p>
              <a:endParaRPr lang="en-US"/>
            </a:p>
          </p:txBody>
        </p:sp>
        <p:sp>
          <p:nvSpPr>
            <p:cNvPr id="20496" name="Freeform 16"/>
            <p:cNvSpPr>
              <a:spLocks/>
            </p:cNvSpPr>
            <p:nvPr/>
          </p:nvSpPr>
          <p:spPr bwMode="auto">
            <a:xfrm>
              <a:off x="1045" y="2887"/>
              <a:ext cx="3879" cy="82"/>
            </a:xfrm>
            <a:custGeom>
              <a:avLst/>
              <a:gdLst/>
              <a:ahLst/>
              <a:cxnLst>
                <a:cxn ang="0">
                  <a:pos x="0" y="81"/>
                </a:cxn>
                <a:cxn ang="0">
                  <a:pos x="101" y="0"/>
                </a:cxn>
                <a:cxn ang="0">
                  <a:pos x="3878" y="0"/>
                </a:cxn>
              </a:cxnLst>
              <a:rect l="0" t="0" r="r" b="b"/>
              <a:pathLst>
                <a:path w="3879" h="82">
                  <a:moveTo>
                    <a:pt x="0" y="81"/>
                  </a:move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497" name="Freeform 17"/>
            <p:cNvSpPr>
              <a:spLocks/>
            </p:cNvSpPr>
            <p:nvPr/>
          </p:nvSpPr>
          <p:spPr bwMode="auto">
            <a:xfrm>
              <a:off x="1045" y="2532"/>
              <a:ext cx="3879" cy="81"/>
            </a:xfrm>
            <a:custGeom>
              <a:avLst/>
              <a:gdLst/>
              <a:ahLst/>
              <a:cxnLst>
                <a:cxn ang="0">
                  <a:pos x="0" y="80"/>
                </a:cxn>
                <a:cxn ang="0">
                  <a:pos x="101" y="0"/>
                </a:cxn>
                <a:cxn ang="0">
                  <a:pos x="3878" y="0"/>
                </a:cxn>
              </a:cxnLst>
              <a:rect l="0" t="0" r="r" b="b"/>
              <a:pathLst>
                <a:path w="3879" h="81">
                  <a:moveTo>
                    <a:pt x="0" y="80"/>
                  </a:move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498" name="Freeform 18"/>
            <p:cNvSpPr>
              <a:spLocks/>
            </p:cNvSpPr>
            <p:nvPr/>
          </p:nvSpPr>
          <p:spPr bwMode="auto">
            <a:xfrm>
              <a:off x="1045" y="2183"/>
              <a:ext cx="3879" cy="75"/>
            </a:xfrm>
            <a:custGeom>
              <a:avLst/>
              <a:gdLst/>
              <a:ahLst/>
              <a:cxnLst>
                <a:cxn ang="0">
                  <a:pos x="0" y="74"/>
                </a:cxn>
                <a:cxn ang="0">
                  <a:pos x="101" y="0"/>
                </a:cxn>
                <a:cxn ang="0">
                  <a:pos x="3878" y="0"/>
                </a:cxn>
              </a:cxnLst>
              <a:rect l="0" t="0" r="r" b="b"/>
              <a:pathLst>
                <a:path w="3879" h="75">
                  <a:moveTo>
                    <a:pt x="0" y="74"/>
                  </a:move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499" name="Freeform 19"/>
            <p:cNvSpPr>
              <a:spLocks/>
            </p:cNvSpPr>
            <p:nvPr/>
          </p:nvSpPr>
          <p:spPr bwMode="auto">
            <a:xfrm>
              <a:off x="1045" y="1827"/>
              <a:ext cx="3879" cy="82"/>
            </a:xfrm>
            <a:custGeom>
              <a:avLst/>
              <a:gdLst/>
              <a:ahLst/>
              <a:cxnLst>
                <a:cxn ang="0">
                  <a:pos x="0" y="81"/>
                </a:cxn>
                <a:cxn ang="0">
                  <a:pos x="101" y="0"/>
                </a:cxn>
                <a:cxn ang="0">
                  <a:pos x="3878" y="0"/>
                </a:cxn>
              </a:cxnLst>
              <a:rect l="0" t="0" r="r" b="b"/>
              <a:pathLst>
                <a:path w="3879" h="82">
                  <a:moveTo>
                    <a:pt x="0" y="81"/>
                  </a:move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500" name="Freeform 20"/>
            <p:cNvSpPr>
              <a:spLocks/>
            </p:cNvSpPr>
            <p:nvPr/>
          </p:nvSpPr>
          <p:spPr bwMode="auto">
            <a:xfrm>
              <a:off x="1045" y="1478"/>
              <a:ext cx="3879" cy="75"/>
            </a:xfrm>
            <a:custGeom>
              <a:avLst/>
              <a:gdLst/>
              <a:ahLst/>
              <a:cxnLst>
                <a:cxn ang="0">
                  <a:pos x="0" y="74"/>
                </a:cxn>
                <a:cxn ang="0">
                  <a:pos x="101" y="0"/>
                </a:cxn>
                <a:cxn ang="0">
                  <a:pos x="3878" y="0"/>
                </a:cxn>
              </a:cxnLst>
              <a:rect l="0" t="0" r="r" b="b"/>
              <a:pathLst>
                <a:path w="3879" h="75">
                  <a:moveTo>
                    <a:pt x="0" y="74"/>
                  </a:move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501" name="Freeform 21"/>
            <p:cNvSpPr>
              <a:spLocks/>
            </p:cNvSpPr>
            <p:nvPr/>
          </p:nvSpPr>
          <p:spPr bwMode="auto">
            <a:xfrm>
              <a:off x="1045" y="2887"/>
              <a:ext cx="3879" cy="82"/>
            </a:xfrm>
            <a:custGeom>
              <a:avLst/>
              <a:gdLst/>
              <a:ahLst/>
              <a:cxnLst>
                <a:cxn ang="0">
                  <a:pos x="3878" y="0"/>
                </a:cxn>
                <a:cxn ang="0">
                  <a:pos x="3777" y="81"/>
                </a:cxn>
                <a:cxn ang="0">
                  <a:pos x="0" y="81"/>
                </a:cxn>
                <a:cxn ang="0">
                  <a:pos x="101" y="0"/>
                </a:cxn>
                <a:cxn ang="0">
                  <a:pos x="3878" y="0"/>
                </a:cxn>
              </a:cxnLst>
              <a:rect l="0" t="0" r="r" b="b"/>
              <a:pathLst>
                <a:path w="3879" h="82">
                  <a:moveTo>
                    <a:pt x="3878" y="0"/>
                  </a:moveTo>
                  <a:lnTo>
                    <a:pt x="3777" y="81"/>
                  </a:lnTo>
                  <a:lnTo>
                    <a:pt x="0" y="81"/>
                  </a:lnTo>
                  <a:lnTo>
                    <a:pt x="101" y="0"/>
                  </a:lnTo>
                  <a:lnTo>
                    <a:pt x="3878"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502" name="Freeform 22"/>
            <p:cNvSpPr>
              <a:spLocks/>
            </p:cNvSpPr>
            <p:nvPr/>
          </p:nvSpPr>
          <p:spPr bwMode="auto">
            <a:xfrm>
              <a:off x="1058" y="1130"/>
              <a:ext cx="85" cy="1839"/>
            </a:xfrm>
            <a:custGeom>
              <a:avLst/>
              <a:gdLst/>
              <a:ahLst/>
              <a:cxnLst>
                <a:cxn ang="0">
                  <a:pos x="0" y="1838"/>
                </a:cxn>
                <a:cxn ang="0">
                  <a:pos x="0" y="67"/>
                </a:cxn>
                <a:cxn ang="0">
                  <a:pos x="84" y="0"/>
                </a:cxn>
                <a:cxn ang="0">
                  <a:pos x="84" y="1770"/>
                </a:cxn>
                <a:cxn ang="0">
                  <a:pos x="0" y="1838"/>
                </a:cxn>
              </a:cxnLst>
              <a:rect l="0" t="0" r="r" b="b"/>
              <a:pathLst>
                <a:path w="85" h="1839">
                  <a:moveTo>
                    <a:pt x="0" y="1838"/>
                  </a:moveTo>
                  <a:lnTo>
                    <a:pt x="0" y="67"/>
                  </a:lnTo>
                  <a:lnTo>
                    <a:pt x="84" y="0"/>
                  </a:lnTo>
                  <a:lnTo>
                    <a:pt x="84" y="1770"/>
                  </a:lnTo>
                  <a:lnTo>
                    <a:pt x="0" y="183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503" name="Freeform 23"/>
            <p:cNvSpPr>
              <a:spLocks/>
            </p:cNvSpPr>
            <p:nvPr/>
          </p:nvSpPr>
          <p:spPr bwMode="auto">
            <a:xfrm>
              <a:off x="1146" y="1139"/>
              <a:ext cx="3778" cy="1749"/>
            </a:xfrm>
            <a:custGeom>
              <a:avLst/>
              <a:gdLst/>
              <a:ahLst/>
              <a:cxnLst>
                <a:cxn ang="0">
                  <a:pos x="0" y="1748"/>
                </a:cxn>
                <a:cxn ang="0">
                  <a:pos x="0" y="0"/>
                </a:cxn>
                <a:cxn ang="0">
                  <a:pos x="3777" y="0"/>
                </a:cxn>
                <a:cxn ang="0">
                  <a:pos x="3777" y="1748"/>
                </a:cxn>
                <a:cxn ang="0">
                  <a:pos x="0" y="1748"/>
                </a:cxn>
              </a:cxnLst>
              <a:rect l="0" t="0" r="r" b="b"/>
              <a:pathLst>
                <a:path w="3778" h="1749">
                  <a:moveTo>
                    <a:pt x="0" y="1748"/>
                  </a:moveTo>
                  <a:lnTo>
                    <a:pt x="0" y="0"/>
                  </a:lnTo>
                  <a:lnTo>
                    <a:pt x="3777" y="0"/>
                  </a:lnTo>
                  <a:lnTo>
                    <a:pt x="3777" y="1748"/>
                  </a:lnTo>
                  <a:lnTo>
                    <a:pt x="0" y="1748"/>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20504" name="Line 24"/>
            <p:cNvSpPr>
              <a:spLocks noChangeShapeType="1"/>
            </p:cNvSpPr>
            <p:nvPr/>
          </p:nvSpPr>
          <p:spPr bwMode="auto">
            <a:xfrm>
              <a:off x="1074" y="2972"/>
              <a:ext cx="3723" cy="0"/>
            </a:xfrm>
            <a:prstGeom prst="line">
              <a:avLst/>
            </a:prstGeom>
            <a:noFill/>
            <a:ln w="12700">
              <a:solidFill>
                <a:srgbClr val="000000"/>
              </a:solidFill>
              <a:round/>
              <a:headEnd/>
              <a:tailEnd/>
            </a:ln>
            <a:effectLst/>
          </p:spPr>
          <p:txBody>
            <a:bodyPr wrap="none" anchor="ctr"/>
            <a:lstStyle/>
            <a:p>
              <a:endParaRPr lang="en-US"/>
            </a:p>
          </p:txBody>
        </p:sp>
        <p:sp>
          <p:nvSpPr>
            <p:cNvPr id="20505" name="Freeform 25"/>
            <p:cNvSpPr>
              <a:spLocks/>
            </p:cNvSpPr>
            <p:nvPr/>
          </p:nvSpPr>
          <p:spPr bwMode="auto">
            <a:xfrm>
              <a:off x="1307" y="1297"/>
              <a:ext cx="102" cy="1672"/>
            </a:xfrm>
            <a:custGeom>
              <a:avLst/>
              <a:gdLst/>
              <a:ahLst/>
              <a:cxnLst>
                <a:cxn ang="0">
                  <a:pos x="101" y="1590"/>
                </a:cxn>
                <a:cxn ang="0">
                  <a:pos x="101" y="0"/>
                </a:cxn>
                <a:cxn ang="0">
                  <a:pos x="0" y="80"/>
                </a:cxn>
                <a:cxn ang="0">
                  <a:pos x="0" y="1671"/>
                </a:cxn>
                <a:cxn ang="0">
                  <a:pos x="101" y="1590"/>
                </a:cxn>
              </a:cxnLst>
              <a:rect l="0" t="0" r="r" b="b"/>
              <a:pathLst>
                <a:path w="102" h="1672">
                  <a:moveTo>
                    <a:pt x="101" y="1590"/>
                  </a:moveTo>
                  <a:lnTo>
                    <a:pt x="101" y="0"/>
                  </a:lnTo>
                  <a:lnTo>
                    <a:pt x="0" y="80"/>
                  </a:lnTo>
                  <a:lnTo>
                    <a:pt x="0" y="1671"/>
                  </a:lnTo>
                  <a:lnTo>
                    <a:pt x="101" y="1590"/>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06" name="Freeform 26"/>
            <p:cNvSpPr>
              <a:spLocks/>
            </p:cNvSpPr>
            <p:nvPr/>
          </p:nvSpPr>
          <p:spPr bwMode="auto">
            <a:xfrm>
              <a:off x="1153" y="1377"/>
              <a:ext cx="155" cy="1592"/>
            </a:xfrm>
            <a:custGeom>
              <a:avLst/>
              <a:gdLst/>
              <a:ahLst/>
              <a:cxnLst>
                <a:cxn ang="0">
                  <a:pos x="154" y="1591"/>
                </a:cxn>
                <a:cxn ang="0">
                  <a:pos x="154" y="0"/>
                </a:cxn>
                <a:cxn ang="0">
                  <a:pos x="0" y="0"/>
                </a:cxn>
                <a:cxn ang="0">
                  <a:pos x="0" y="1591"/>
                </a:cxn>
                <a:cxn ang="0">
                  <a:pos x="154" y="1591"/>
                </a:cxn>
              </a:cxnLst>
              <a:rect l="0" t="0" r="r" b="b"/>
              <a:pathLst>
                <a:path w="155" h="1592">
                  <a:moveTo>
                    <a:pt x="154" y="1591"/>
                  </a:moveTo>
                  <a:lnTo>
                    <a:pt x="154" y="0"/>
                  </a:lnTo>
                  <a:lnTo>
                    <a:pt x="0" y="0"/>
                  </a:lnTo>
                  <a:lnTo>
                    <a:pt x="0" y="1591"/>
                  </a:lnTo>
                  <a:lnTo>
                    <a:pt x="154" y="1591"/>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07" name="Freeform 27"/>
            <p:cNvSpPr>
              <a:spLocks/>
            </p:cNvSpPr>
            <p:nvPr/>
          </p:nvSpPr>
          <p:spPr bwMode="auto">
            <a:xfrm>
              <a:off x="1153" y="1297"/>
              <a:ext cx="256" cy="81"/>
            </a:xfrm>
            <a:custGeom>
              <a:avLst/>
              <a:gdLst/>
              <a:ahLst/>
              <a:cxnLst>
                <a:cxn ang="0">
                  <a:pos x="255" y="0"/>
                </a:cxn>
                <a:cxn ang="0">
                  <a:pos x="154" y="80"/>
                </a:cxn>
                <a:cxn ang="0">
                  <a:pos x="0" y="80"/>
                </a:cxn>
                <a:cxn ang="0">
                  <a:pos x="107" y="0"/>
                </a:cxn>
                <a:cxn ang="0">
                  <a:pos x="255" y="0"/>
                </a:cxn>
              </a:cxnLst>
              <a:rect l="0" t="0" r="r" b="b"/>
              <a:pathLst>
                <a:path w="256" h="81">
                  <a:moveTo>
                    <a:pt x="255" y="0"/>
                  </a:moveTo>
                  <a:lnTo>
                    <a:pt x="154" y="80"/>
                  </a:lnTo>
                  <a:lnTo>
                    <a:pt x="0" y="80"/>
                  </a:lnTo>
                  <a:lnTo>
                    <a:pt x="107"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08" name="Freeform 28"/>
            <p:cNvSpPr>
              <a:spLocks/>
            </p:cNvSpPr>
            <p:nvPr/>
          </p:nvSpPr>
          <p:spPr bwMode="auto">
            <a:xfrm>
              <a:off x="1683" y="1297"/>
              <a:ext cx="108" cy="1672"/>
            </a:xfrm>
            <a:custGeom>
              <a:avLst/>
              <a:gdLst/>
              <a:ahLst/>
              <a:cxnLst>
                <a:cxn ang="0">
                  <a:pos x="107" y="1590"/>
                </a:cxn>
                <a:cxn ang="0">
                  <a:pos x="107" y="0"/>
                </a:cxn>
                <a:cxn ang="0">
                  <a:pos x="0" y="80"/>
                </a:cxn>
                <a:cxn ang="0">
                  <a:pos x="0" y="1671"/>
                </a:cxn>
                <a:cxn ang="0">
                  <a:pos x="107" y="1590"/>
                </a:cxn>
              </a:cxnLst>
              <a:rect l="0" t="0" r="r" b="b"/>
              <a:pathLst>
                <a:path w="108" h="1672">
                  <a:moveTo>
                    <a:pt x="107" y="1590"/>
                  </a:moveTo>
                  <a:lnTo>
                    <a:pt x="107" y="0"/>
                  </a:lnTo>
                  <a:lnTo>
                    <a:pt x="0" y="80"/>
                  </a:lnTo>
                  <a:lnTo>
                    <a:pt x="0" y="1671"/>
                  </a:lnTo>
                  <a:lnTo>
                    <a:pt x="107" y="1590"/>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09" name="Freeform 29"/>
            <p:cNvSpPr>
              <a:spLocks/>
            </p:cNvSpPr>
            <p:nvPr/>
          </p:nvSpPr>
          <p:spPr bwMode="auto">
            <a:xfrm>
              <a:off x="1535" y="1377"/>
              <a:ext cx="149" cy="1592"/>
            </a:xfrm>
            <a:custGeom>
              <a:avLst/>
              <a:gdLst/>
              <a:ahLst/>
              <a:cxnLst>
                <a:cxn ang="0">
                  <a:pos x="148" y="1591"/>
                </a:cxn>
                <a:cxn ang="0">
                  <a:pos x="148" y="0"/>
                </a:cxn>
                <a:cxn ang="0">
                  <a:pos x="0" y="0"/>
                </a:cxn>
                <a:cxn ang="0">
                  <a:pos x="0" y="1591"/>
                </a:cxn>
                <a:cxn ang="0">
                  <a:pos x="148" y="1591"/>
                </a:cxn>
              </a:cxnLst>
              <a:rect l="0" t="0" r="r" b="b"/>
              <a:pathLst>
                <a:path w="149" h="1592">
                  <a:moveTo>
                    <a:pt x="148" y="1591"/>
                  </a:moveTo>
                  <a:lnTo>
                    <a:pt x="148" y="0"/>
                  </a:lnTo>
                  <a:lnTo>
                    <a:pt x="0" y="0"/>
                  </a:lnTo>
                  <a:lnTo>
                    <a:pt x="0" y="1591"/>
                  </a:lnTo>
                  <a:lnTo>
                    <a:pt x="148" y="1591"/>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10" name="Freeform 30"/>
            <p:cNvSpPr>
              <a:spLocks/>
            </p:cNvSpPr>
            <p:nvPr/>
          </p:nvSpPr>
          <p:spPr bwMode="auto">
            <a:xfrm>
              <a:off x="1535" y="1297"/>
              <a:ext cx="256" cy="81"/>
            </a:xfrm>
            <a:custGeom>
              <a:avLst/>
              <a:gdLst/>
              <a:ahLst/>
              <a:cxnLst>
                <a:cxn ang="0">
                  <a:pos x="255" y="0"/>
                </a:cxn>
                <a:cxn ang="0">
                  <a:pos x="148" y="80"/>
                </a:cxn>
                <a:cxn ang="0">
                  <a:pos x="0" y="80"/>
                </a:cxn>
                <a:cxn ang="0">
                  <a:pos x="101" y="0"/>
                </a:cxn>
                <a:cxn ang="0">
                  <a:pos x="255" y="0"/>
                </a:cxn>
              </a:cxnLst>
              <a:rect l="0" t="0" r="r" b="b"/>
              <a:pathLst>
                <a:path w="256" h="81">
                  <a:moveTo>
                    <a:pt x="255" y="0"/>
                  </a:moveTo>
                  <a:lnTo>
                    <a:pt x="148" y="80"/>
                  </a:lnTo>
                  <a:lnTo>
                    <a:pt x="0" y="80"/>
                  </a:lnTo>
                  <a:lnTo>
                    <a:pt x="101"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11" name="Freeform 31"/>
            <p:cNvSpPr>
              <a:spLocks/>
            </p:cNvSpPr>
            <p:nvPr/>
          </p:nvSpPr>
          <p:spPr bwMode="auto">
            <a:xfrm>
              <a:off x="2065" y="1297"/>
              <a:ext cx="102" cy="1672"/>
            </a:xfrm>
            <a:custGeom>
              <a:avLst/>
              <a:gdLst/>
              <a:ahLst/>
              <a:cxnLst>
                <a:cxn ang="0">
                  <a:pos x="101" y="1590"/>
                </a:cxn>
                <a:cxn ang="0">
                  <a:pos x="101" y="0"/>
                </a:cxn>
                <a:cxn ang="0">
                  <a:pos x="0" y="80"/>
                </a:cxn>
                <a:cxn ang="0">
                  <a:pos x="0" y="1671"/>
                </a:cxn>
                <a:cxn ang="0">
                  <a:pos x="101" y="1590"/>
                </a:cxn>
              </a:cxnLst>
              <a:rect l="0" t="0" r="r" b="b"/>
              <a:pathLst>
                <a:path w="102" h="1672">
                  <a:moveTo>
                    <a:pt x="101" y="1590"/>
                  </a:moveTo>
                  <a:lnTo>
                    <a:pt x="101" y="0"/>
                  </a:lnTo>
                  <a:lnTo>
                    <a:pt x="0" y="80"/>
                  </a:lnTo>
                  <a:lnTo>
                    <a:pt x="0" y="1671"/>
                  </a:lnTo>
                  <a:lnTo>
                    <a:pt x="101" y="1590"/>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12" name="Freeform 32"/>
            <p:cNvSpPr>
              <a:spLocks/>
            </p:cNvSpPr>
            <p:nvPr/>
          </p:nvSpPr>
          <p:spPr bwMode="auto">
            <a:xfrm>
              <a:off x="1911" y="1377"/>
              <a:ext cx="155" cy="1592"/>
            </a:xfrm>
            <a:custGeom>
              <a:avLst/>
              <a:gdLst/>
              <a:ahLst/>
              <a:cxnLst>
                <a:cxn ang="0">
                  <a:pos x="154" y="1591"/>
                </a:cxn>
                <a:cxn ang="0">
                  <a:pos x="154" y="0"/>
                </a:cxn>
                <a:cxn ang="0">
                  <a:pos x="0" y="0"/>
                </a:cxn>
                <a:cxn ang="0">
                  <a:pos x="0" y="1591"/>
                </a:cxn>
                <a:cxn ang="0">
                  <a:pos x="154" y="1591"/>
                </a:cxn>
              </a:cxnLst>
              <a:rect l="0" t="0" r="r" b="b"/>
              <a:pathLst>
                <a:path w="155" h="1592">
                  <a:moveTo>
                    <a:pt x="154" y="1591"/>
                  </a:moveTo>
                  <a:lnTo>
                    <a:pt x="154" y="0"/>
                  </a:lnTo>
                  <a:lnTo>
                    <a:pt x="0" y="0"/>
                  </a:lnTo>
                  <a:lnTo>
                    <a:pt x="0" y="1591"/>
                  </a:lnTo>
                  <a:lnTo>
                    <a:pt x="154" y="1591"/>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13" name="Freeform 33"/>
            <p:cNvSpPr>
              <a:spLocks/>
            </p:cNvSpPr>
            <p:nvPr/>
          </p:nvSpPr>
          <p:spPr bwMode="auto">
            <a:xfrm>
              <a:off x="1911" y="1297"/>
              <a:ext cx="256" cy="81"/>
            </a:xfrm>
            <a:custGeom>
              <a:avLst/>
              <a:gdLst/>
              <a:ahLst/>
              <a:cxnLst>
                <a:cxn ang="0">
                  <a:pos x="255" y="0"/>
                </a:cxn>
                <a:cxn ang="0">
                  <a:pos x="154" y="80"/>
                </a:cxn>
                <a:cxn ang="0">
                  <a:pos x="0" y="80"/>
                </a:cxn>
                <a:cxn ang="0">
                  <a:pos x="107" y="0"/>
                </a:cxn>
                <a:cxn ang="0">
                  <a:pos x="255" y="0"/>
                </a:cxn>
              </a:cxnLst>
              <a:rect l="0" t="0" r="r" b="b"/>
              <a:pathLst>
                <a:path w="256" h="81">
                  <a:moveTo>
                    <a:pt x="255" y="0"/>
                  </a:moveTo>
                  <a:lnTo>
                    <a:pt x="154" y="80"/>
                  </a:lnTo>
                  <a:lnTo>
                    <a:pt x="0" y="80"/>
                  </a:lnTo>
                  <a:lnTo>
                    <a:pt x="107"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14" name="Freeform 34"/>
            <p:cNvSpPr>
              <a:spLocks/>
            </p:cNvSpPr>
            <p:nvPr/>
          </p:nvSpPr>
          <p:spPr bwMode="auto">
            <a:xfrm>
              <a:off x="2441" y="1344"/>
              <a:ext cx="101" cy="1625"/>
            </a:xfrm>
            <a:custGeom>
              <a:avLst/>
              <a:gdLst/>
              <a:ahLst/>
              <a:cxnLst>
                <a:cxn ang="0">
                  <a:pos x="100" y="1543"/>
                </a:cxn>
                <a:cxn ang="0">
                  <a:pos x="100" y="0"/>
                </a:cxn>
                <a:cxn ang="0">
                  <a:pos x="0" y="80"/>
                </a:cxn>
                <a:cxn ang="0">
                  <a:pos x="0" y="1624"/>
                </a:cxn>
                <a:cxn ang="0">
                  <a:pos x="100" y="1543"/>
                </a:cxn>
              </a:cxnLst>
              <a:rect l="0" t="0" r="r" b="b"/>
              <a:pathLst>
                <a:path w="101" h="1625">
                  <a:moveTo>
                    <a:pt x="100" y="1543"/>
                  </a:moveTo>
                  <a:lnTo>
                    <a:pt x="100" y="0"/>
                  </a:lnTo>
                  <a:lnTo>
                    <a:pt x="0" y="80"/>
                  </a:lnTo>
                  <a:lnTo>
                    <a:pt x="0" y="1624"/>
                  </a:lnTo>
                  <a:lnTo>
                    <a:pt x="100" y="1543"/>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15" name="Freeform 35"/>
            <p:cNvSpPr>
              <a:spLocks/>
            </p:cNvSpPr>
            <p:nvPr/>
          </p:nvSpPr>
          <p:spPr bwMode="auto">
            <a:xfrm>
              <a:off x="2286" y="1424"/>
              <a:ext cx="156" cy="1545"/>
            </a:xfrm>
            <a:custGeom>
              <a:avLst/>
              <a:gdLst/>
              <a:ahLst/>
              <a:cxnLst>
                <a:cxn ang="0">
                  <a:pos x="155" y="1544"/>
                </a:cxn>
                <a:cxn ang="0">
                  <a:pos x="155" y="0"/>
                </a:cxn>
                <a:cxn ang="0">
                  <a:pos x="0" y="0"/>
                </a:cxn>
                <a:cxn ang="0">
                  <a:pos x="0" y="1544"/>
                </a:cxn>
                <a:cxn ang="0">
                  <a:pos x="155" y="1544"/>
                </a:cxn>
              </a:cxnLst>
              <a:rect l="0" t="0" r="r" b="b"/>
              <a:pathLst>
                <a:path w="156" h="1545">
                  <a:moveTo>
                    <a:pt x="155" y="1544"/>
                  </a:moveTo>
                  <a:lnTo>
                    <a:pt x="155" y="0"/>
                  </a:lnTo>
                  <a:lnTo>
                    <a:pt x="0" y="0"/>
                  </a:lnTo>
                  <a:lnTo>
                    <a:pt x="0" y="1544"/>
                  </a:lnTo>
                  <a:lnTo>
                    <a:pt x="155" y="1544"/>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16" name="Freeform 36"/>
            <p:cNvSpPr>
              <a:spLocks/>
            </p:cNvSpPr>
            <p:nvPr/>
          </p:nvSpPr>
          <p:spPr bwMode="auto">
            <a:xfrm>
              <a:off x="2286" y="1344"/>
              <a:ext cx="256" cy="81"/>
            </a:xfrm>
            <a:custGeom>
              <a:avLst/>
              <a:gdLst/>
              <a:ahLst/>
              <a:cxnLst>
                <a:cxn ang="0">
                  <a:pos x="255" y="0"/>
                </a:cxn>
                <a:cxn ang="0">
                  <a:pos x="155" y="80"/>
                </a:cxn>
                <a:cxn ang="0">
                  <a:pos x="0" y="80"/>
                </a:cxn>
                <a:cxn ang="0">
                  <a:pos x="108" y="0"/>
                </a:cxn>
                <a:cxn ang="0">
                  <a:pos x="255" y="0"/>
                </a:cxn>
              </a:cxnLst>
              <a:rect l="0" t="0" r="r" b="b"/>
              <a:pathLst>
                <a:path w="256" h="81">
                  <a:moveTo>
                    <a:pt x="255" y="0"/>
                  </a:moveTo>
                  <a:lnTo>
                    <a:pt x="155" y="80"/>
                  </a:lnTo>
                  <a:lnTo>
                    <a:pt x="0" y="80"/>
                  </a:lnTo>
                  <a:lnTo>
                    <a:pt x="108"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17" name="Freeform 37"/>
            <p:cNvSpPr>
              <a:spLocks/>
            </p:cNvSpPr>
            <p:nvPr/>
          </p:nvSpPr>
          <p:spPr bwMode="auto">
            <a:xfrm>
              <a:off x="2816" y="1344"/>
              <a:ext cx="109" cy="1625"/>
            </a:xfrm>
            <a:custGeom>
              <a:avLst/>
              <a:gdLst/>
              <a:ahLst/>
              <a:cxnLst>
                <a:cxn ang="0">
                  <a:pos x="108" y="1543"/>
                </a:cxn>
                <a:cxn ang="0">
                  <a:pos x="108" y="0"/>
                </a:cxn>
                <a:cxn ang="0">
                  <a:pos x="0" y="80"/>
                </a:cxn>
                <a:cxn ang="0">
                  <a:pos x="0" y="1624"/>
                </a:cxn>
                <a:cxn ang="0">
                  <a:pos x="108" y="1543"/>
                </a:cxn>
              </a:cxnLst>
              <a:rect l="0" t="0" r="r" b="b"/>
              <a:pathLst>
                <a:path w="109" h="1625">
                  <a:moveTo>
                    <a:pt x="108" y="1543"/>
                  </a:moveTo>
                  <a:lnTo>
                    <a:pt x="108" y="0"/>
                  </a:lnTo>
                  <a:lnTo>
                    <a:pt x="0" y="80"/>
                  </a:lnTo>
                  <a:lnTo>
                    <a:pt x="0" y="1624"/>
                  </a:lnTo>
                  <a:lnTo>
                    <a:pt x="108" y="1543"/>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18" name="Freeform 38"/>
            <p:cNvSpPr>
              <a:spLocks/>
            </p:cNvSpPr>
            <p:nvPr/>
          </p:nvSpPr>
          <p:spPr bwMode="auto">
            <a:xfrm>
              <a:off x="2669" y="1424"/>
              <a:ext cx="148" cy="1545"/>
            </a:xfrm>
            <a:custGeom>
              <a:avLst/>
              <a:gdLst/>
              <a:ahLst/>
              <a:cxnLst>
                <a:cxn ang="0">
                  <a:pos x="147" y="1544"/>
                </a:cxn>
                <a:cxn ang="0">
                  <a:pos x="147" y="0"/>
                </a:cxn>
                <a:cxn ang="0">
                  <a:pos x="0" y="0"/>
                </a:cxn>
                <a:cxn ang="0">
                  <a:pos x="0" y="1544"/>
                </a:cxn>
                <a:cxn ang="0">
                  <a:pos x="147" y="1544"/>
                </a:cxn>
              </a:cxnLst>
              <a:rect l="0" t="0" r="r" b="b"/>
              <a:pathLst>
                <a:path w="148" h="1545">
                  <a:moveTo>
                    <a:pt x="147" y="1544"/>
                  </a:moveTo>
                  <a:lnTo>
                    <a:pt x="147" y="0"/>
                  </a:lnTo>
                  <a:lnTo>
                    <a:pt x="0" y="0"/>
                  </a:lnTo>
                  <a:lnTo>
                    <a:pt x="0" y="1544"/>
                  </a:lnTo>
                  <a:lnTo>
                    <a:pt x="147" y="1544"/>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19" name="Freeform 39"/>
            <p:cNvSpPr>
              <a:spLocks/>
            </p:cNvSpPr>
            <p:nvPr/>
          </p:nvSpPr>
          <p:spPr bwMode="auto">
            <a:xfrm>
              <a:off x="2669" y="1344"/>
              <a:ext cx="256" cy="81"/>
            </a:xfrm>
            <a:custGeom>
              <a:avLst/>
              <a:gdLst/>
              <a:ahLst/>
              <a:cxnLst>
                <a:cxn ang="0">
                  <a:pos x="255" y="0"/>
                </a:cxn>
                <a:cxn ang="0">
                  <a:pos x="147" y="80"/>
                </a:cxn>
                <a:cxn ang="0">
                  <a:pos x="0" y="80"/>
                </a:cxn>
                <a:cxn ang="0">
                  <a:pos x="100" y="0"/>
                </a:cxn>
                <a:cxn ang="0">
                  <a:pos x="255" y="0"/>
                </a:cxn>
              </a:cxnLst>
              <a:rect l="0" t="0" r="r" b="b"/>
              <a:pathLst>
                <a:path w="256" h="81">
                  <a:moveTo>
                    <a:pt x="255" y="0"/>
                  </a:moveTo>
                  <a:lnTo>
                    <a:pt x="147" y="80"/>
                  </a:lnTo>
                  <a:lnTo>
                    <a:pt x="0" y="80"/>
                  </a:lnTo>
                  <a:lnTo>
                    <a:pt x="100"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20" name="Freeform 40"/>
            <p:cNvSpPr>
              <a:spLocks/>
            </p:cNvSpPr>
            <p:nvPr/>
          </p:nvSpPr>
          <p:spPr bwMode="auto">
            <a:xfrm>
              <a:off x="3199" y="1384"/>
              <a:ext cx="101" cy="1585"/>
            </a:xfrm>
            <a:custGeom>
              <a:avLst/>
              <a:gdLst/>
              <a:ahLst/>
              <a:cxnLst>
                <a:cxn ang="0">
                  <a:pos x="100" y="1503"/>
                </a:cxn>
                <a:cxn ang="0">
                  <a:pos x="100" y="0"/>
                </a:cxn>
                <a:cxn ang="0">
                  <a:pos x="0" y="81"/>
                </a:cxn>
                <a:cxn ang="0">
                  <a:pos x="0" y="1584"/>
                </a:cxn>
                <a:cxn ang="0">
                  <a:pos x="100" y="1503"/>
                </a:cxn>
              </a:cxnLst>
              <a:rect l="0" t="0" r="r" b="b"/>
              <a:pathLst>
                <a:path w="101" h="1585">
                  <a:moveTo>
                    <a:pt x="100" y="1503"/>
                  </a:moveTo>
                  <a:lnTo>
                    <a:pt x="100" y="0"/>
                  </a:lnTo>
                  <a:lnTo>
                    <a:pt x="0" y="81"/>
                  </a:lnTo>
                  <a:lnTo>
                    <a:pt x="0" y="1584"/>
                  </a:lnTo>
                  <a:lnTo>
                    <a:pt x="100" y="1503"/>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21" name="Freeform 41"/>
            <p:cNvSpPr>
              <a:spLocks/>
            </p:cNvSpPr>
            <p:nvPr/>
          </p:nvSpPr>
          <p:spPr bwMode="auto">
            <a:xfrm>
              <a:off x="3044" y="1465"/>
              <a:ext cx="156" cy="1504"/>
            </a:xfrm>
            <a:custGeom>
              <a:avLst/>
              <a:gdLst/>
              <a:ahLst/>
              <a:cxnLst>
                <a:cxn ang="0">
                  <a:pos x="155" y="1503"/>
                </a:cxn>
                <a:cxn ang="0">
                  <a:pos x="155" y="0"/>
                </a:cxn>
                <a:cxn ang="0">
                  <a:pos x="0" y="0"/>
                </a:cxn>
                <a:cxn ang="0">
                  <a:pos x="0" y="1503"/>
                </a:cxn>
                <a:cxn ang="0">
                  <a:pos x="155" y="1503"/>
                </a:cxn>
              </a:cxnLst>
              <a:rect l="0" t="0" r="r" b="b"/>
              <a:pathLst>
                <a:path w="156" h="1504">
                  <a:moveTo>
                    <a:pt x="155" y="1503"/>
                  </a:moveTo>
                  <a:lnTo>
                    <a:pt x="155" y="0"/>
                  </a:lnTo>
                  <a:lnTo>
                    <a:pt x="0" y="0"/>
                  </a:lnTo>
                  <a:lnTo>
                    <a:pt x="0" y="1503"/>
                  </a:lnTo>
                  <a:lnTo>
                    <a:pt x="155" y="1503"/>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22" name="Freeform 42"/>
            <p:cNvSpPr>
              <a:spLocks/>
            </p:cNvSpPr>
            <p:nvPr/>
          </p:nvSpPr>
          <p:spPr bwMode="auto">
            <a:xfrm>
              <a:off x="3044" y="1384"/>
              <a:ext cx="256" cy="82"/>
            </a:xfrm>
            <a:custGeom>
              <a:avLst/>
              <a:gdLst/>
              <a:ahLst/>
              <a:cxnLst>
                <a:cxn ang="0">
                  <a:pos x="255" y="0"/>
                </a:cxn>
                <a:cxn ang="0">
                  <a:pos x="155" y="81"/>
                </a:cxn>
                <a:cxn ang="0">
                  <a:pos x="0" y="81"/>
                </a:cxn>
                <a:cxn ang="0">
                  <a:pos x="108" y="0"/>
                </a:cxn>
                <a:cxn ang="0">
                  <a:pos x="255" y="0"/>
                </a:cxn>
              </a:cxnLst>
              <a:rect l="0" t="0" r="r" b="b"/>
              <a:pathLst>
                <a:path w="256" h="82">
                  <a:moveTo>
                    <a:pt x="255" y="0"/>
                  </a:moveTo>
                  <a:lnTo>
                    <a:pt x="155" y="81"/>
                  </a:lnTo>
                  <a:lnTo>
                    <a:pt x="0" y="81"/>
                  </a:lnTo>
                  <a:lnTo>
                    <a:pt x="108"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23" name="Freeform 43"/>
            <p:cNvSpPr>
              <a:spLocks/>
            </p:cNvSpPr>
            <p:nvPr/>
          </p:nvSpPr>
          <p:spPr bwMode="auto">
            <a:xfrm>
              <a:off x="3574" y="1424"/>
              <a:ext cx="109" cy="1545"/>
            </a:xfrm>
            <a:custGeom>
              <a:avLst/>
              <a:gdLst/>
              <a:ahLst/>
              <a:cxnLst>
                <a:cxn ang="0">
                  <a:pos x="108" y="1463"/>
                </a:cxn>
                <a:cxn ang="0">
                  <a:pos x="108" y="0"/>
                </a:cxn>
                <a:cxn ang="0">
                  <a:pos x="0" y="74"/>
                </a:cxn>
                <a:cxn ang="0">
                  <a:pos x="0" y="1544"/>
                </a:cxn>
                <a:cxn ang="0">
                  <a:pos x="108" y="1463"/>
                </a:cxn>
              </a:cxnLst>
              <a:rect l="0" t="0" r="r" b="b"/>
              <a:pathLst>
                <a:path w="109" h="1545">
                  <a:moveTo>
                    <a:pt x="108" y="1463"/>
                  </a:moveTo>
                  <a:lnTo>
                    <a:pt x="108" y="0"/>
                  </a:lnTo>
                  <a:lnTo>
                    <a:pt x="0" y="74"/>
                  </a:lnTo>
                  <a:lnTo>
                    <a:pt x="0" y="1544"/>
                  </a:lnTo>
                  <a:lnTo>
                    <a:pt x="108" y="1463"/>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24" name="Freeform 44"/>
            <p:cNvSpPr>
              <a:spLocks/>
            </p:cNvSpPr>
            <p:nvPr/>
          </p:nvSpPr>
          <p:spPr bwMode="auto">
            <a:xfrm>
              <a:off x="3427" y="1498"/>
              <a:ext cx="148" cy="1471"/>
            </a:xfrm>
            <a:custGeom>
              <a:avLst/>
              <a:gdLst/>
              <a:ahLst/>
              <a:cxnLst>
                <a:cxn ang="0">
                  <a:pos x="147" y="1470"/>
                </a:cxn>
                <a:cxn ang="0">
                  <a:pos x="147" y="0"/>
                </a:cxn>
                <a:cxn ang="0">
                  <a:pos x="0" y="0"/>
                </a:cxn>
                <a:cxn ang="0">
                  <a:pos x="0" y="1470"/>
                </a:cxn>
                <a:cxn ang="0">
                  <a:pos x="147" y="1470"/>
                </a:cxn>
              </a:cxnLst>
              <a:rect l="0" t="0" r="r" b="b"/>
              <a:pathLst>
                <a:path w="148" h="1471">
                  <a:moveTo>
                    <a:pt x="147" y="1470"/>
                  </a:moveTo>
                  <a:lnTo>
                    <a:pt x="147" y="0"/>
                  </a:lnTo>
                  <a:lnTo>
                    <a:pt x="0" y="0"/>
                  </a:lnTo>
                  <a:lnTo>
                    <a:pt x="0" y="1470"/>
                  </a:lnTo>
                  <a:lnTo>
                    <a:pt x="147" y="1470"/>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25" name="Freeform 45"/>
            <p:cNvSpPr>
              <a:spLocks/>
            </p:cNvSpPr>
            <p:nvPr/>
          </p:nvSpPr>
          <p:spPr bwMode="auto">
            <a:xfrm>
              <a:off x="3427" y="1424"/>
              <a:ext cx="256" cy="75"/>
            </a:xfrm>
            <a:custGeom>
              <a:avLst/>
              <a:gdLst/>
              <a:ahLst/>
              <a:cxnLst>
                <a:cxn ang="0">
                  <a:pos x="255" y="0"/>
                </a:cxn>
                <a:cxn ang="0">
                  <a:pos x="147" y="74"/>
                </a:cxn>
                <a:cxn ang="0">
                  <a:pos x="0" y="74"/>
                </a:cxn>
                <a:cxn ang="0">
                  <a:pos x="100" y="0"/>
                </a:cxn>
                <a:cxn ang="0">
                  <a:pos x="255" y="0"/>
                </a:cxn>
              </a:cxnLst>
              <a:rect l="0" t="0" r="r" b="b"/>
              <a:pathLst>
                <a:path w="256" h="75">
                  <a:moveTo>
                    <a:pt x="255" y="0"/>
                  </a:moveTo>
                  <a:lnTo>
                    <a:pt x="147" y="74"/>
                  </a:lnTo>
                  <a:lnTo>
                    <a:pt x="0" y="74"/>
                  </a:lnTo>
                  <a:lnTo>
                    <a:pt x="100"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26" name="Freeform 46"/>
            <p:cNvSpPr>
              <a:spLocks/>
            </p:cNvSpPr>
            <p:nvPr/>
          </p:nvSpPr>
          <p:spPr bwMode="auto">
            <a:xfrm>
              <a:off x="3950" y="1478"/>
              <a:ext cx="108" cy="1491"/>
            </a:xfrm>
            <a:custGeom>
              <a:avLst/>
              <a:gdLst/>
              <a:ahLst/>
              <a:cxnLst>
                <a:cxn ang="0">
                  <a:pos x="107" y="1409"/>
                </a:cxn>
                <a:cxn ang="0">
                  <a:pos x="107" y="0"/>
                </a:cxn>
                <a:cxn ang="0">
                  <a:pos x="0" y="74"/>
                </a:cxn>
                <a:cxn ang="0">
                  <a:pos x="0" y="1490"/>
                </a:cxn>
                <a:cxn ang="0">
                  <a:pos x="107" y="1409"/>
                </a:cxn>
              </a:cxnLst>
              <a:rect l="0" t="0" r="r" b="b"/>
              <a:pathLst>
                <a:path w="108" h="1491">
                  <a:moveTo>
                    <a:pt x="107" y="1409"/>
                  </a:moveTo>
                  <a:lnTo>
                    <a:pt x="107" y="0"/>
                  </a:lnTo>
                  <a:lnTo>
                    <a:pt x="0" y="74"/>
                  </a:lnTo>
                  <a:lnTo>
                    <a:pt x="0" y="1490"/>
                  </a:lnTo>
                  <a:lnTo>
                    <a:pt x="107" y="1409"/>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27" name="Freeform 47"/>
            <p:cNvSpPr>
              <a:spLocks/>
            </p:cNvSpPr>
            <p:nvPr/>
          </p:nvSpPr>
          <p:spPr bwMode="auto">
            <a:xfrm>
              <a:off x="3803" y="1552"/>
              <a:ext cx="148" cy="1417"/>
            </a:xfrm>
            <a:custGeom>
              <a:avLst/>
              <a:gdLst/>
              <a:ahLst/>
              <a:cxnLst>
                <a:cxn ang="0">
                  <a:pos x="147" y="1416"/>
                </a:cxn>
                <a:cxn ang="0">
                  <a:pos x="147" y="0"/>
                </a:cxn>
                <a:cxn ang="0">
                  <a:pos x="0" y="0"/>
                </a:cxn>
                <a:cxn ang="0">
                  <a:pos x="0" y="1416"/>
                </a:cxn>
                <a:cxn ang="0">
                  <a:pos x="147" y="1416"/>
                </a:cxn>
              </a:cxnLst>
              <a:rect l="0" t="0" r="r" b="b"/>
              <a:pathLst>
                <a:path w="148" h="1417">
                  <a:moveTo>
                    <a:pt x="147" y="1416"/>
                  </a:moveTo>
                  <a:lnTo>
                    <a:pt x="147" y="0"/>
                  </a:lnTo>
                  <a:lnTo>
                    <a:pt x="0" y="0"/>
                  </a:lnTo>
                  <a:lnTo>
                    <a:pt x="0" y="1416"/>
                  </a:lnTo>
                  <a:lnTo>
                    <a:pt x="147" y="1416"/>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28" name="Freeform 48"/>
            <p:cNvSpPr>
              <a:spLocks/>
            </p:cNvSpPr>
            <p:nvPr/>
          </p:nvSpPr>
          <p:spPr bwMode="auto">
            <a:xfrm>
              <a:off x="3803" y="1478"/>
              <a:ext cx="255" cy="75"/>
            </a:xfrm>
            <a:custGeom>
              <a:avLst/>
              <a:gdLst/>
              <a:ahLst/>
              <a:cxnLst>
                <a:cxn ang="0">
                  <a:pos x="254" y="0"/>
                </a:cxn>
                <a:cxn ang="0">
                  <a:pos x="147" y="74"/>
                </a:cxn>
                <a:cxn ang="0">
                  <a:pos x="0" y="74"/>
                </a:cxn>
                <a:cxn ang="0">
                  <a:pos x="100" y="0"/>
                </a:cxn>
                <a:cxn ang="0">
                  <a:pos x="254" y="0"/>
                </a:cxn>
              </a:cxnLst>
              <a:rect l="0" t="0" r="r" b="b"/>
              <a:pathLst>
                <a:path w="255" h="75">
                  <a:moveTo>
                    <a:pt x="254" y="0"/>
                  </a:moveTo>
                  <a:lnTo>
                    <a:pt x="147" y="74"/>
                  </a:lnTo>
                  <a:lnTo>
                    <a:pt x="0" y="74"/>
                  </a:lnTo>
                  <a:lnTo>
                    <a:pt x="100" y="0"/>
                  </a:lnTo>
                  <a:lnTo>
                    <a:pt x="254"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29" name="Freeform 49"/>
            <p:cNvSpPr>
              <a:spLocks/>
            </p:cNvSpPr>
            <p:nvPr/>
          </p:nvSpPr>
          <p:spPr bwMode="auto">
            <a:xfrm>
              <a:off x="4332" y="1512"/>
              <a:ext cx="102" cy="1457"/>
            </a:xfrm>
            <a:custGeom>
              <a:avLst/>
              <a:gdLst/>
              <a:ahLst/>
              <a:cxnLst>
                <a:cxn ang="0">
                  <a:pos x="101" y="1375"/>
                </a:cxn>
                <a:cxn ang="0">
                  <a:pos x="101" y="0"/>
                </a:cxn>
                <a:cxn ang="0">
                  <a:pos x="0" y="73"/>
                </a:cxn>
                <a:cxn ang="0">
                  <a:pos x="0" y="1456"/>
                </a:cxn>
                <a:cxn ang="0">
                  <a:pos x="101" y="1375"/>
                </a:cxn>
              </a:cxnLst>
              <a:rect l="0" t="0" r="r" b="b"/>
              <a:pathLst>
                <a:path w="102" h="1457">
                  <a:moveTo>
                    <a:pt x="101" y="1375"/>
                  </a:moveTo>
                  <a:lnTo>
                    <a:pt x="101" y="0"/>
                  </a:lnTo>
                  <a:lnTo>
                    <a:pt x="0" y="73"/>
                  </a:lnTo>
                  <a:lnTo>
                    <a:pt x="0" y="1456"/>
                  </a:lnTo>
                  <a:lnTo>
                    <a:pt x="101" y="1375"/>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30" name="Freeform 50"/>
            <p:cNvSpPr>
              <a:spLocks/>
            </p:cNvSpPr>
            <p:nvPr/>
          </p:nvSpPr>
          <p:spPr bwMode="auto">
            <a:xfrm>
              <a:off x="4178" y="1585"/>
              <a:ext cx="155" cy="1384"/>
            </a:xfrm>
            <a:custGeom>
              <a:avLst/>
              <a:gdLst/>
              <a:ahLst/>
              <a:cxnLst>
                <a:cxn ang="0">
                  <a:pos x="154" y="1383"/>
                </a:cxn>
                <a:cxn ang="0">
                  <a:pos x="154" y="0"/>
                </a:cxn>
                <a:cxn ang="0">
                  <a:pos x="0" y="0"/>
                </a:cxn>
                <a:cxn ang="0">
                  <a:pos x="0" y="1383"/>
                </a:cxn>
                <a:cxn ang="0">
                  <a:pos x="154" y="1383"/>
                </a:cxn>
              </a:cxnLst>
              <a:rect l="0" t="0" r="r" b="b"/>
              <a:pathLst>
                <a:path w="155" h="1384">
                  <a:moveTo>
                    <a:pt x="154" y="1383"/>
                  </a:moveTo>
                  <a:lnTo>
                    <a:pt x="154" y="0"/>
                  </a:lnTo>
                  <a:lnTo>
                    <a:pt x="0" y="0"/>
                  </a:lnTo>
                  <a:lnTo>
                    <a:pt x="0" y="1383"/>
                  </a:lnTo>
                  <a:lnTo>
                    <a:pt x="154" y="1383"/>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31" name="Freeform 51"/>
            <p:cNvSpPr>
              <a:spLocks/>
            </p:cNvSpPr>
            <p:nvPr/>
          </p:nvSpPr>
          <p:spPr bwMode="auto">
            <a:xfrm>
              <a:off x="4178" y="1512"/>
              <a:ext cx="256" cy="74"/>
            </a:xfrm>
            <a:custGeom>
              <a:avLst/>
              <a:gdLst/>
              <a:ahLst/>
              <a:cxnLst>
                <a:cxn ang="0">
                  <a:pos x="255" y="0"/>
                </a:cxn>
                <a:cxn ang="0">
                  <a:pos x="154" y="73"/>
                </a:cxn>
                <a:cxn ang="0">
                  <a:pos x="0" y="73"/>
                </a:cxn>
                <a:cxn ang="0">
                  <a:pos x="108" y="0"/>
                </a:cxn>
                <a:cxn ang="0">
                  <a:pos x="255" y="0"/>
                </a:cxn>
              </a:cxnLst>
              <a:rect l="0" t="0" r="r" b="b"/>
              <a:pathLst>
                <a:path w="256" h="74">
                  <a:moveTo>
                    <a:pt x="255" y="0"/>
                  </a:moveTo>
                  <a:lnTo>
                    <a:pt x="154" y="73"/>
                  </a:lnTo>
                  <a:lnTo>
                    <a:pt x="0" y="73"/>
                  </a:lnTo>
                  <a:lnTo>
                    <a:pt x="108" y="0"/>
                  </a:lnTo>
                  <a:lnTo>
                    <a:pt x="255"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32" name="Freeform 52"/>
            <p:cNvSpPr>
              <a:spLocks/>
            </p:cNvSpPr>
            <p:nvPr/>
          </p:nvSpPr>
          <p:spPr bwMode="auto">
            <a:xfrm>
              <a:off x="4708" y="2183"/>
              <a:ext cx="108" cy="786"/>
            </a:xfrm>
            <a:custGeom>
              <a:avLst/>
              <a:gdLst/>
              <a:ahLst/>
              <a:cxnLst>
                <a:cxn ang="0">
                  <a:pos x="107" y="704"/>
                </a:cxn>
                <a:cxn ang="0">
                  <a:pos x="107" y="0"/>
                </a:cxn>
                <a:cxn ang="0">
                  <a:pos x="0" y="74"/>
                </a:cxn>
                <a:cxn ang="0">
                  <a:pos x="0" y="785"/>
                </a:cxn>
                <a:cxn ang="0">
                  <a:pos x="107" y="704"/>
                </a:cxn>
              </a:cxnLst>
              <a:rect l="0" t="0" r="r" b="b"/>
              <a:pathLst>
                <a:path w="108" h="786">
                  <a:moveTo>
                    <a:pt x="107" y="704"/>
                  </a:moveTo>
                  <a:lnTo>
                    <a:pt x="107" y="0"/>
                  </a:lnTo>
                  <a:lnTo>
                    <a:pt x="0" y="74"/>
                  </a:lnTo>
                  <a:lnTo>
                    <a:pt x="0" y="785"/>
                  </a:lnTo>
                  <a:lnTo>
                    <a:pt x="107" y="704"/>
                  </a:lnTo>
                </a:path>
              </a:pathLst>
            </a:custGeom>
            <a:solidFill>
              <a:srgbClr val="004C4C"/>
            </a:solidFill>
            <a:ln w="12700" cap="rnd" cmpd="sng">
              <a:solidFill>
                <a:srgbClr val="000000"/>
              </a:solidFill>
              <a:prstDash val="solid"/>
              <a:round/>
              <a:headEnd type="none" w="med" len="med"/>
              <a:tailEnd type="none" w="med" len="med"/>
            </a:ln>
            <a:effectLst/>
          </p:spPr>
          <p:txBody>
            <a:bodyPr/>
            <a:lstStyle/>
            <a:p>
              <a:endParaRPr lang="en-US"/>
            </a:p>
          </p:txBody>
        </p:sp>
        <p:sp>
          <p:nvSpPr>
            <p:cNvPr id="20533" name="Freeform 53"/>
            <p:cNvSpPr>
              <a:spLocks/>
            </p:cNvSpPr>
            <p:nvPr/>
          </p:nvSpPr>
          <p:spPr bwMode="auto">
            <a:xfrm>
              <a:off x="4561" y="2257"/>
              <a:ext cx="148" cy="712"/>
            </a:xfrm>
            <a:custGeom>
              <a:avLst/>
              <a:gdLst/>
              <a:ahLst/>
              <a:cxnLst>
                <a:cxn ang="0">
                  <a:pos x="147" y="711"/>
                </a:cxn>
                <a:cxn ang="0">
                  <a:pos x="147" y="0"/>
                </a:cxn>
                <a:cxn ang="0">
                  <a:pos x="0" y="0"/>
                </a:cxn>
                <a:cxn ang="0">
                  <a:pos x="0" y="711"/>
                </a:cxn>
                <a:cxn ang="0">
                  <a:pos x="147" y="711"/>
                </a:cxn>
              </a:cxnLst>
              <a:rect l="0" t="0" r="r" b="b"/>
              <a:pathLst>
                <a:path w="148" h="712">
                  <a:moveTo>
                    <a:pt x="147" y="711"/>
                  </a:moveTo>
                  <a:lnTo>
                    <a:pt x="147" y="0"/>
                  </a:lnTo>
                  <a:lnTo>
                    <a:pt x="0" y="0"/>
                  </a:lnTo>
                  <a:lnTo>
                    <a:pt x="0" y="711"/>
                  </a:lnTo>
                  <a:lnTo>
                    <a:pt x="147" y="711"/>
                  </a:lnTo>
                </a:path>
              </a:pathLst>
            </a:custGeom>
            <a:solidFill>
              <a:srgbClr val="009999"/>
            </a:solidFill>
            <a:ln w="12700" cap="rnd" cmpd="sng">
              <a:solidFill>
                <a:srgbClr val="000000"/>
              </a:solidFill>
              <a:prstDash val="solid"/>
              <a:round/>
              <a:headEnd type="none" w="med" len="med"/>
              <a:tailEnd type="none" w="med" len="med"/>
            </a:ln>
            <a:effectLst/>
          </p:spPr>
          <p:txBody>
            <a:bodyPr/>
            <a:lstStyle/>
            <a:p>
              <a:endParaRPr lang="en-US"/>
            </a:p>
          </p:txBody>
        </p:sp>
        <p:sp>
          <p:nvSpPr>
            <p:cNvPr id="20534" name="Freeform 54"/>
            <p:cNvSpPr>
              <a:spLocks/>
            </p:cNvSpPr>
            <p:nvPr/>
          </p:nvSpPr>
          <p:spPr bwMode="auto">
            <a:xfrm>
              <a:off x="4561" y="2183"/>
              <a:ext cx="255" cy="75"/>
            </a:xfrm>
            <a:custGeom>
              <a:avLst/>
              <a:gdLst/>
              <a:ahLst/>
              <a:cxnLst>
                <a:cxn ang="0">
                  <a:pos x="254" y="0"/>
                </a:cxn>
                <a:cxn ang="0">
                  <a:pos x="147" y="74"/>
                </a:cxn>
                <a:cxn ang="0">
                  <a:pos x="0" y="74"/>
                </a:cxn>
                <a:cxn ang="0">
                  <a:pos x="100" y="0"/>
                </a:cxn>
                <a:cxn ang="0">
                  <a:pos x="254" y="0"/>
                </a:cxn>
              </a:cxnLst>
              <a:rect l="0" t="0" r="r" b="b"/>
              <a:pathLst>
                <a:path w="255" h="75">
                  <a:moveTo>
                    <a:pt x="254" y="0"/>
                  </a:moveTo>
                  <a:lnTo>
                    <a:pt x="147" y="74"/>
                  </a:lnTo>
                  <a:lnTo>
                    <a:pt x="0" y="74"/>
                  </a:lnTo>
                  <a:lnTo>
                    <a:pt x="100" y="0"/>
                  </a:lnTo>
                  <a:lnTo>
                    <a:pt x="254" y="0"/>
                  </a:lnTo>
                </a:path>
              </a:pathLst>
            </a:custGeom>
            <a:solidFill>
              <a:srgbClr val="007272"/>
            </a:solidFill>
            <a:ln w="12700" cap="rnd" cmpd="sng">
              <a:solidFill>
                <a:srgbClr val="000000"/>
              </a:solidFill>
              <a:prstDash val="solid"/>
              <a:round/>
              <a:headEnd type="none" w="med" len="med"/>
              <a:tailEnd type="none" w="med" len="med"/>
            </a:ln>
            <a:effectLst/>
          </p:spPr>
          <p:txBody>
            <a:bodyPr/>
            <a:lstStyle/>
            <a:p>
              <a:endParaRPr lang="en-US"/>
            </a:p>
          </p:txBody>
        </p:sp>
        <p:sp>
          <p:nvSpPr>
            <p:cNvPr id="20535" name="Line 55"/>
            <p:cNvSpPr>
              <a:spLocks noChangeShapeType="1"/>
            </p:cNvSpPr>
            <p:nvPr/>
          </p:nvSpPr>
          <p:spPr bwMode="auto">
            <a:xfrm flipV="1">
              <a:off x="1049" y="1190"/>
              <a:ext cx="0" cy="1798"/>
            </a:xfrm>
            <a:prstGeom prst="line">
              <a:avLst/>
            </a:prstGeom>
            <a:noFill/>
            <a:ln w="12700">
              <a:solidFill>
                <a:srgbClr val="000000"/>
              </a:solidFill>
              <a:round/>
              <a:headEnd/>
              <a:tailEnd/>
            </a:ln>
            <a:effectLst/>
          </p:spPr>
          <p:txBody>
            <a:bodyPr wrap="none" anchor="ctr"/>
            <a:lstStyle/>
            <a:p>
              <a:endParaRPr lang="en-US"/>
            </a:p>
          </p:txBody>
        </p:sp>
        <p:sp>
          <p:nvSpPr>
            <p:cNvPr id="20536" name="Line 56"/>
            <p:cNvSpPr>
              <a:spLocks noChangeShapeType="1"/>
            </p:cNvSpPr>
            <p:nvPr/>
          </p:nvSpPr>
          <p:spPr bwMode="auto">
            <a:xfrm flipH="1">
              <a:off x="993" y="2972"/>
              <a:ext cx="75" cy="0"/>
            </a:xfrm>
            <a:prstGeom prst="line">
              <a:avLst/>
            </a:prstGeom>
            <a:noFill/>
            <a:ln w="12700">
              <a:solidFill>
                <a:srgbClr val="000000"/>
              </a:solidFill>
              <a:round/>
              <a:headEnd/>
              <a:tailEnd/>
            </a:ln>
            <a:effectLst/>
          </p:spPr>
          <p:txBody>
            <a:bodyPr wrap="none" anchor="ctr"/>
            <a:lstStyle/>
            <a:p>
              <a:endParaRPr lang="en-US"/>
            </a:p>
          </p:txBody>
        </p:sp>
        <p:sp>
          <p:nvSpPr>
            <p:cNvPr id="20537" name="Line 57"/>
            <p:cNvSpPr>
              <a:spLocks noChangeShapeType="1"/>
            </p:cNvSpPr>
            <p:nvPr/>
          </p:nvSpPr>
          <p:spPr bwMode="auto">
            <a:xfrm flipH="1">
              <a:off x="993" y="2616"/>
              <a:ext cx="75" cy="0"/>
            </a:xfrm>
            <a:prstGeom prst="line">
              <a:avLst/>
            </a:prstGeom>
            <a:noFill/>
            <a:ln w="12700">
              <a:solidFill>
                <a:srgbClr val="000000"/>
              </a:solidFill>
              <a:round/>
              <a:headEnd/>
              <a:tailEnd/>
            </a:ln>
            <a:effectLst/>
          </p:spPr>
          <p:txBody>
            <a:bodyPr wrap="none" anchor="ctr"/>
            <a:lstStyle/>
            <a:p>
              <a:endParaRPr lang="en-US"/>
            </a:p>
          </p:txBody>
        </p:sp>
        <p:sp>
          <p:nvSpPr>
            <p:cNvPr id="20538" name="Line 58"/>
            <p:cNvSpPr>
              <a:spLocks noChangeShapeType="1"/>
            </p:cNvSpPr>
            <p:nvPr/>
          </p:nvSpPr>
          <p:spPr bwMode="auto">
            <a:xfrm flipH="1">
              <a:off x="993" y="2261"/>
              <a:ext cx="75" cy="0"/>
            </a:xfrm>
            <a:prstGeom prst="line">
              <a:avLst/>
            </a:prstGeom>
            <a:noFill/>
            <a:ln w="12700">
              <a:solidFill>
                <a:srgbClr val="000000"/>
              </a:solidFill>
              <a:round/>
              <a:headEnd/>
              <a:tailEnd/>
            </a:ln>
            <a:effectLst/>
          </p:spPr>
          <p:txBody>
            <a:bodyPr wrap="none" anchor="ctr"/>
            <a:lstStyle/>
            <a:p>
              <a:endParaRPr lang="en-US"/>
            </a:p>
          </p:txBody>
        </p:sp>
        <p:sp>
          <p:nvSpPr>
            <p:cNvPr id="20539" name="Line 59"/>
            <p:cNvSpPr>
              <a:spLocks noChangeShapeType="1"/>
            </p:cNvSpPr>
            <p:nvPr/>
          </p:nvSpPr>
          <p:spPr bwMode="auto">
            <a:xfrm flipH="1">
              <a:off x="993" y="1912"/>
              <a:ext cx="75" cy="0"/>
            </a:xfrm>
            <a:prstGeom prst="line">
              <a:avLst/>
            </a:prstGeom>
            <a:noFill/>
            <a:ln w="12700">
              <a:solidFill>
                <a:srgbClr val="000000"/>
              </a:solidFill>
              <a:round/>
              <a:headEnd/>
              <a:tailEnd/>
            </a:ln>
            <a:effectLst/>
          </p:spPr>
          <p:txBody>
            <a:bodyPr wrap="none" anchor="ctr"/>
            <a:lstStyle/>
            <a:p>
              <a:endParaRPr lang="en-US"/>
            </a:p>
          </p:txBody>
        </p:sp>
        <p:sp>
          <p:nvSpPr>
            <p:cNvPr id="20540" name="Line 60"/>
            <p:cNvSpPr>
              <a:spLocks noChangeShapeType="1"/>
            </p:cNvSpPr>
            <p:nvPr/>
          </p:nvSpPr>
          <p:spPr bwMode="auto">
            <a:xfrm flipH="1">
              <a:off x="993" y="1556"/>
              <a:ext cx="75" cy="0"/>
            </a:xfrm>
            <a:prstGeom prst="line">
              <a:avLst/>
            </a:prstGeom>
            <a:noFill/>
            <a:ln w="12700">
              <a:solidFill>
                <a:srgbClr val="000000"/>
              </a:solidFill>
              <a:round/>
              <a:headEnd/>
              <a:tailEnd/>
            </a:ln>
            <a:effectLst/>
          </p:spPr>
          <p:txBody>
            <a:bodyPr wrap="none" anchor="ctr"/>
            <a:lstStyle/>
            <a:p>
              <a:endParaRPr lang="en-US"/>
            </a:p>
          </p:txBody>
        </p:sp>
        <p:sp>
          <p:nvSpPr>
            <p:cNvPr id="20541" name="Line 61"/>
            <p:cNvSpPr>
              <a:spLocks noChangeShapeType="1"/>
            </p:cNvSpPr>
            <p:nvPr/>
          </p:nvSpPr>
          <p:spPr bwMode="auto">
            <a:xfrm flipH="1">
              <a:off x="993" y="1207"/>
              <a:ext cx="75" cy="0"/>
            </a:xfrm>
            <a:prstGeom prst="line">
              <a:avLst/>
            </a:prstGeom>
            <a:noFill/>
            <a:ln w="12700">
              <a:solidFill>
                <a:srgbClr val="000000"/>
              </a:solidFill>
              <a:round/>
              <a:headEnd/>
              <a:tailEnd/>
            </a:ln>
            <a:effectLst/>
          </p:spPr>
          <p:txBody>
            <a:bodyPr wrap="none" anchor="ctr"/>
            <a:lstStyle/>
            <a:p>
              <a:endParaRPr lang="en-US"/>
            </a:p>
          </p:txBody>
        </p:sp>
        <p:sp>
          <p:nvSpPr>
            <p:cNvPr id="20542" name="Rectangle 62"/>
            <p:cNvSpPr>
              <a:spLocks noChangeArrowheads="1"/>
            </p:cNvSpPr>
            <p:nvPr/>
          </p:nvSpPr>
          <p:spPr bwMode="auto">
            <a:xfrm>
              <a:off x="849" y="2831"/>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43" name="Rectangle 63"/>
            <p:cNvSpPr>
              <a:spLocks noChangeArrowheads="1"/>
            </p:cNvSpPr>
            <p:nvPr/>
          </p:nvSpPr>
          <p:spPr bwMode="auto">
            <a:xfrm>
              <a:off x="769" y="2475"/>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2</a:t>
              </a:r>
            </a:p>
          </p:txBody>
        </p:sp>
        <p:sp>
          <p:nvSpPr>
            <p:cNvPr id="20544" name="Rectangle 64"/>
            <p:cNvSpPr>
              <a:spLocks noChangeArrowheads="1"/>
            </p:cNvSpPr>
            <p:nvPr/>
          </p:nvSpPr>
          <p:spPr bwMode="auto">
            <a:xfrm>
              <a:off x="849" y="2475"/>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45" name="Rectangle 65"/>
            <p:cNvSpPr>
              <a:spLocks noChangeArrowheads="1"/>
            </p:cNvSpPr>
            <p:nvPr/>
          </p:nvSpPr>
          <p:spPr bwMode="auto">
            <a:xfrm>
              <a:off x="769" y="2120"/>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4</a:t>
              </a:r>
            </a:p>
          </p:txBody>
        </p:sp>
        <p:sp>
          <p:nvSpPr>
            <p:cNvPr id="20546" name="Rectangle 66"/>
            <p:cNvSpPr>
              <a:spLocks noChangeArrowheads="1"/>
            </p:cNvSpPr>
            <p:nvPr/>
          </p:nvSpPr>
          <p:spPr bwMode="auto">
            <a:xfrm>
              <a:off x="849" y="2120"/>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47" name="Rectangle 67"/>
            <p:cNvSpPr>
              <a:spLocks noChangeArrowheads="1"/>
            </p:cNvSpPr>
            <p:nvPr/>
          </p:nvSpPr>
          <p:spPr bwMode="auto">
            <a:xfrm>
              <a:off x="769" y="1771"/>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6</a:t>
              </a:r>
            </a:p>
          </p:txBody>
        </p:sp>
        <p:sp>
          <p:nvSpPr>
            <p:cNvPr id="20548" name="Rectangle 68"/>
            <p:cNvSpPr>
              <a:spLocks noChangeArrowheads="1"/>
            </p:cNvSpPr>
            <p:nvPr/>
          </p:nvSpPr>
          <p:spPr bwMode="auto">
            <a:xfrm>
              <a:off x="849" y="1771"/>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49" name="Rectangle 69"/>
            <p:cNvSpPr>
              <a:spLocks noChangeArrowheads="1"/>
            </p:cNvSpPr>
            <p:nvPr/>
          </p:nvSpPr>
          <p:spPr bwMode="auto">
            <a:xfrm>
              <a:off x="769" y="1415"/>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8</a:t>
              </a:r>
            </a:p>
          </p:txBody>
        </p:sp>
        <p:sp>
          <p:nvSpPr>
            <p:cNvPr id="20550" name="Rectangle 70"/>
            <p:cNvSpPr>
              <a:spLocks noChangeArrowheads="1"/>
            </p:cNvSpPr>
            <p:nvPr/>
          </p:nvSpPr>
          <p:spPr bwMode="auto">
            <a:xfrm>
              <a:off x="849" y="1415"/>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51" name="Rectangle 71"/>
            <p:cNvSpPr>
              <a:spLocks noChangeArrowheads="1"/>
            </p:cNvSpPr>
            <p:nvPr/>
          </p:nvSpPr>
          <p:spPr bwMode="auto">
            <a:xfrm>
              <a:off x="688" y="1066"/>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1</a:t>
              </a:r>
            </a:p>
          </p:txBody>
        </p:sp>
        <p:sp>
          <p:nvSpPr>
            <p:cNvPr id="20552" name="Rectangle 72"/>
            <p:cNvSpPr>
              <a:spLocks noChangeArrowheads="1"/>
            </p:cNvSpPr>
            <p:nvPr/>
          </p:nvSpPr>
          <p:spPr bwMode="auto">
            <a:xfrm>
              <a:off x="769" y="1066"/>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53" name="Rectangle 73"/>
            <p:cNvSpPr>
              <a:spLocks noChangeArrowheads="1"/>
            </p:cNvSpPr>
            <p:nvPr/>
          </p:nvSpPr>
          <p:spPr bwMode="auto">
            <a:xfrm>
              <a:off x="849" y="1066"/>
              <a:ext cx="202" cy="256"/>
            </a:xfrm>
            <a:prstGeom prst="rect">
              <a:avLst/>
            </a:prstGeom>
            <a:noFill/>
            <a:ln w="12700">
              <a:noFill/>
              <a:miter lim="800000"/>
              <a:headEnd/>
              <a:tailEnd/>
            </a:ln>
            <a:effectLst/>
          </p:spPr>
          <p:txBody>
            <a:bodyPr wrap="none" lIns="90488" tIns="44450" rIns="90488" bIns="44450">
              <a:spAutoFit/>
            </a:bodyPr>
            <a:lstStyle/>
            <a:p>
              <a:r>
                <a:rPr lang="en-US" sz="2000" b="1">
                  <a:solidFill>
                    <a:srgbClr val="000000"/>
                  </a:solidFill>
                </a:rPr>
                <a:t>0</a:t>
              </a:r>
            </a:p>
          </p:txBody>
        </p:sp>
        <p:sp>
          <p:nvSpPr>
            <p:cNvPr id="20554" name="Line 74"/>
            <p:cNvSpPr>
              <a:spLocks noChangeShapeType="1"/>
            </p:cNvSpPr>
            <p:nvPr/>
          </p:nvSpPr>
          <p:spPr bwMode="auto">
            <a:xfrm>
              <a:off x="1074" y="2972"/>
              <a:ext cx="3723" cy="0"/>
            </a:xfrm>
            <a:prstGeom prst="line">
              <a:avLst/>
            </a:prstGeom>
            <a:noFill/>
            <a:ln w="12700">
              <a:solidFill>
                <a:srgbClr val="000000"/>
              </a:solidFill>
              <a:round/>
              <a:headEnd/>
              <a:tailEnd/>
            </a:ln>
            <a:effectLst/>
          </p:spPr>
          <p:txBody>
            <a:bodyPr wrap="none" anchor="ctr"/>
            <a:lstStyle/>
            <a:p>
              <a:endParaRPr lang="en-US"/>
            </a:p>
          </p:txBody>
        </p:sp>
      </p:grpSp>
      <p:sp>
        <p:nvSpPr>
          <p:cNvPr id="20556" name="Rectangle 76"/>
          <p:cNvSpPr>
            <a:spLocks noChangeArrowheads="1"/>
          </p:cNvSpPr>
          <p:nvPr/>
        </p:nvSpPr>
        <p:spPr bwMode="auto">
          <a:xfrm rot="16200000">
            <a:off x="137319" y="2890044"/>
            <a:ext cx="1293812" cy="393700"/>
          </a:xfrm>
          <a:prstGeom prst="rect">
            <a:avLst/>
          </a:prstGeom>
          <a:noFill/>
          <a:ln w="12700">
            <a:noFill/>
            <a:miter lim="800000"/>
            <a:headEnd/>
            <a:tailEnd/>
          </a:ln>
          <a:effectLst/>
        </p:spPr>
        <p:txBody>
          <a:bodyPr wrap="none" lIns="90488" tIns="44450" rIns="90488" bIns="44450">
            <a:spAutoFit/>
          </a:bodyPr>
          <a:lstStyle/>
          <a:p>
            <a:r>
              <a:rPr lang="en-US" sz="2000">
                <a:solidFill>
                  <a:srgbClr val="000000"/>
                </a:solidFill>
              </a:rPr>
              <a:t>Percentage</a:t>
            </a:r>
          </a:p>
        </p:txBody>
      </p:sp>
      <p:sp>
        <p:nvSpPr>
          <p:cNvPr id="20557" name="Rectangle 77"/>
          <p:cNvSpPr>
            <a:spLocks noChangeArrowheads="1"/>
          </p:cNvSpPr>
          <p:nvPr/>
        </p:nvSpPr>
        <p:spPr bwMode="auto">
          <a:xfrm rot="16200000">
            <a:off x="1609725" y="5445125"/>
            <a:ext cx="679450"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China</a:t>
            </a:r>
          </a:p>
        </p:txBody>
      </p:sp>
      <p:sp>
        <p:nvSpPr>
          <p:cNvPr id="20558" name="Rectangle 78"/>
          <p:cNvSpPr>
            <a:spLocks noChangeArrowheads="1"/>
          </p:cNvSpPr>
          <p:nvPr/>
        </p:nvSpPr>
        <p:spPr bwMode="auto">
          <a:xfrm rot="16200000">
            <a:off x="2169319" y="5434807"/>
            <a:ext cx="795337"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Taiwan</a:t>
            </a:r>
          </a:p>
        </p:txBody>
      </p:sp>
      <p:sp>
        <p:nvSpPr>
          <p:cNvPr id="20559" name="Rectangle 79"/>
          <p:cNvSpPr>
            <a:spLocks noChangeArrowheads="1"/>
          </p:cNvSpPr>
          <p:nvPr/>
        </p:nvSpPr>
        <p:spPr bwMode="auto">
          <a:xfrm rot="16200000">
            <a:off x="2828132" y="5442744"/>
            <a:ext cx="677862"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Iberia</a:t>
            </a:r>
          </a:p>
        </p:txBody>
      </p:sp>
      <p:sp>
        <p:nvSpPr>
          <p:cNvPr id="20560" name="Rectangle 80"/>
          <p:cNvSpPr>
            <a:spLocks noChangeArrowheads="1"/>
          </p:cNvSpPr>
          <p:nvPr/>
        </p:nvSpPr>
        <p:spPr bwMode="auto">
          <a:xfrm rot="16200000">
            <a:off x="3163093" y="5444332"/>
            <a:ext cx="1154113"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Switzerland</a:t>
            </a:r>
          </a:p>
        </p:txBody>
      </p:sp>
      <p:sp>
        <p:nvSpPr>
          <p:cNvPr id="20561" name="Rectangle 81"/>
          <p:cNvSpPr>
            <a:spLocks noChangeArrowheads="1"/>
          </p:cNvSpPr>
          <p:nvPr/>
        </p:nvSpPr>
        <p:spPr bwMode="auto">
          <a:xfrm rot="16200000">
            <a:off x="4026694" y="5444332"/>
            <a:ext cx="687387"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Korea</a:t>
            </a:r>
          </a:p>
        </p:txBody>
      </p:sp>
      <p:sp>
        <p:nvSpPr>
          <p:cNvPr id="20562" name="Rectangle 82"/>
          <p:cNvSpPr>
            <a:spLocks noChangeArrowheads="1"/>
          </p:cNvSpPr>
          <p:nvPr/>
        </p:nvSpPr>
        <p:spPr bwMode="auto">
          <a:xfrm rot="16200000">
            <a:off x="5207000" y="5445125"/>
            <a:ext cx="679450"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Japan</a:t>
            </a:r>
          </a:p>
        </p:txBody>
      </p:sp>
      <p:sp>
        <p:nvSpPr>
          <p:cNvPr id="20563" name="Rectangle 83"/>
          <p:cNvSpPr>
            <a:spLocks noChangeArrowheads="1"/>
          </p:cNvSpPr>
          <p:nvPr/>
        </p:nvSpPr>
        <p:spPr bwMode="auto">
          <a:xfrm rot="16200000">
            <a:off x="4673600" y="5443538"/>
            <a:ext cx="561975"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Italy</a:t>
            </a:r>
          </a:p>
        </p:txBody>
      </p:sp>
      <p:sp>
        <p:nvSpPr>
          <p:cNvPr id="20564" name="Rectangle 84"/>
          <p:cNvSpPr>
            <a:spLocks noChangeArrowheads="1"/>
          </p:cNvSpPr>
          <p:nvPr/>
        </p:nvSpPr>
        <p:spPr bwMode="auto">
          <a:xfrm rot="16200000">
            <a:off x="5731669" y="5442744"/>
            <a:ext cx="836612"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Benelux</a:t>
            </a:r>
          </a:p>
        </p:txBody>
      </p:sp>
      <p:sp>
        <p:nvSpPr>
          <p:cNvPr id="20565" name="Rectangle 85"/>
          <p:cNvSpPr>
            <a:spLocks noChangeArrowheads="1"/>
          </p:cNvSpPr>
          <p:nvPr/>
        </p:nvSpPr>
        <p:spPr bwMode="auto">
          <a:xfrm rot="16200000">
            <a:off x="6272213" y="5443538"/>
            <a:ext cx="952500" cy="3175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Germany</a:t>
            </a:r>
          </a:p>
        </p:txBody>
      </p:sp>
      <p:sp>
        <p:nvSpPr>
          <p:cNvPr id="20566" name="Rectangle 86"/>
          <p:cNvSpPr>
            <a:spLocks noChangeArrowheads="1"/>
          </p:cNvSpPr>
          <p:nvPr/>
        </p:nvSpPr>
        <p:spPr bwMode="auto">
          <a:xfrm rot="16200000">
            <a:off x="6923881" y="5437982"/>
            <a:ext cx="849313" cy="330200"/>
          </a:xfrm>
          <a:prstGeom prst="rect">
            <a:avLst/>
          </a:prstGeom>
          <a:noFill/>
          <a:ln w="12700">
            <a:noFill/>
            <a:miter lim="800000"/>
            <a:headEnd/>
            <a:tailEnd/>
          </a:ln>
          <a:effectLst/>
        </p:spPr>
        <p:txBody>
          <a:bodyPr wrap="none" lIns="90488" tIns="44450" rIns="90488" bIns="44450">
            <a:spAutoFit/>
          </a:bodyPr>
          <a:lstStyle/>
          <a:p>
            <a:r>
              <a:rPr lang="en-US" sz="1500" b="1">
                <a:solidFill>
                  <a:srgbClr val="000000"/>
                </a:solidFill>
              </a:rPr>
              <a:t>Benelux</a:t>
            </a:r>
          </a:p>
        </p:txBody>
      </p:sp>
    </p:spTree>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22531"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22532" name="Rectangle 4"/>
          <p:cNvSpPr>
            <a:spLocks noGrp="1" noChangeArrowheads="1"/>
          </p:cNvSpPr>
          <p:nvPr>
            <p:ph type="title"/>
          </p:nvPr>
        </p:nvSpPr>
        <p:spPr>
          <a:xfrm>
            <a:off x="139700" y="658813"/>
            <a:ext cx="8877300" cy="508000"/>
          </a:xfrm>
          <a:noFill/>
          <a:ln/>
        </p:spPr>
        <p:txBody>
          <a:bodyPr/>
          <a:lstStyle/>
          <a:p>
            <a:pPr>
              <a:lnSpc>
                <a:spcPct val="90000"/>
              </a:lnSpc>
            </a:pPr>
            <a:r>
              <a:rPr lang="en-US" sz="3200" b="1" dirty="0" smtClean="0">
                <a:latin typeface="Arial" pitchFamily="34" charset="0"/>
                <a:cs typeface="Arial" pitchFamily="34" charset="0"/>
              </a:rPr>
              <a:t>A </a:t>
            </a:r>
            <a:r>
              <a:rPr lang="en-US" sz="3200" b="1" dirty="0">
                <a:latin typeface="Arial" pitchFamily="34" charset="0"/>
                <a:cs typeface="Arial" pitchFamily="34" charset="0"/>
              </a:rPr>
              <a:t>framework for understanding ethical behavior  </a:t>
            </a:r>
          </a:p>
        </p:txBody>
      </p:sp>
      <p:sp>
        <p:nvSpPr>
          <p:cNvPr id="22533" name="Rectangle 5"/>
          <p:cNvSpPr>
            <a:spLocks noChangeArrowheads="1"/>
          </p:cNvSpPr>
          <p:nvPr/>
        </p:nvSpPr>
        <p:spPr bwMode="auto">
          <a:xfrm>
            <a:off x="463550" y="1530350"/>
            <a:ext cx="3187700" cy="11684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pPr marL="114300"/>
            <a:r>
              <a:rPr lang="en-US">
                <a:solidFill>
                  <a:srgbClr val="000000"/>
                </a:solidFill>
              </a:rPr>
              <a:t>Societal culture and norms</a:t>
            </a:r>
          </a:p>
        </p:txBody>
      </p:sp>
      <p:sp>
        <p:nvSpPr>
          <p:cNvPr id="22534" name="Rectangle 6"/>
          <p:cNvSpPr>
            <a:spLocks noChangeArrowheads="1"/>
          </p:cNvSpPr>
          <p:nvPr/>
        </p:nvSpPr>
        <p:spPr bwMode="auto">
          <a:xfrm>
            <a:off x="463550" y="3340100"/>
            <a:ext cx="3187700" cy="11684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pPr marL="114300"/>
            <a:r>
              <a:rPr lang="en-US">
                <a:solidFill>
                  <a:srgbClr val="000000"/>
                </a:solidFill>
              </a:rPr>
              <a:t>Business culture and industry practices</a:t>
            </a:r>
          </a:p>
        </p:txBody>
      </p:sp>
      <p:sp>
        <p:nvSpPr>
          <p:cNvPr id="22535" name="Rectangle 7"/>
          <p:cNvSpPr>
            <a:spLocks noChangeArrowheads="1"/>
          </p:cNvSpPr>
          <p:nvPr/>
        </p:nvSpPr>
        <p:spPr bwMode="auto">
          <a:xfrm>
            <a:off x="463550" y="5149850"/>
            <a:ext cx="3187700" cy="11684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pPr marL="114300"/>
            <a:r>
              <a:rPr lang="en-US">
                <a:solidFill>
                  <a:srgbClr val="000000"/>
                </a:solidFill>
              </a:rPr>
              <a:t>Organizational culture and expectations</a:t>
            </a:r>
          </a:p>
        </p:txBody>
      </p:sp>
      <p:sp>
        <p:nvSpPr>
          <p:cNvPr id="22536" name="Line 8"/>
          <p:cNvSpPr>
            <a:spLocks noChangeShapeType="1"/>
          </p:cNvSpPr>
          <p:nvPr/>
        </p:nvSpPr>
        <p:spPr bwMode="auto">
          <a:xfrm>
            <a:off x="2057400" y="2789238"/>
            <a:ext cx="0" cy="468312"/>
          </a:xfrm>
          <a:prstGeom prst="line">
            <a:avLst/>
          </a:prstGeom>
          <a:noFill/>
          <a:ln w="25400">
            <a:solidFill>
              <a:schemeClr val="folHlink"/>
            </a:solidFill>
            <a:round/>
            <a:headEnd/>
            <a:tailEnd/>
          </a:ln>
          <a:effectLst/>
        </p:spPr>
        <p:txBody>
          <a:bodyPr wrap="none" anchor="ctr"/>
          <a:lstStyle/>
          <a:p>
            <a:endParaRPr lang="en-US"/>
          </a:p>
        </p:txBody>
      </p:sp>
      <p:sp>
        <p:nvSpPr>
          <p:cNvPr id="22537" name="Line 9"/>
          <p:cNvSpPr>
            <a:spLocks noChangeShapeType="1"/>
          </p:cNvSpPr>
          <p:nvPr/>
        </p:nvSpPr>
        <p:spPr bwMode="auto">
          <a:xfrm>
            <a:off x="2057400" y="4598988"/>
            <a:ext cx="0" cy="468312"/>
          </a:xfrm>
          <a:prstGeom prst="line">
            <a:avLst/>
          </a:prstGeom>
          <a:noFill/>
          <a:ln w="25400">
            <a:solidFill>
              <a:schemeClr val="folHlink"/>
            </a:solidFill>
            <a:round/>
            <a:headEnd/>
            <a:tailEnd/>
          </a:ln>
          <a:effectLst/>
        </p:spPr>
        <p:txBody>
          <a:bodyPr wrap="none" anchor="ctr"/>
          <a:lstStyle/>
          <a:p>
            <a:endParaRPr lang="en-US"/>
          </a:p>
        </p:txBody>
      </p:sp>
      <p:sp>
        <p:nvSpPr>
          <p:cNvPr id="22538" name="Freeform 10"/>
          <p:cNvSpPr>
            <a:spLocks noChangeArrowheads="1"/>
          </p:cNvSpPr>
          <p:nvPr/>
        </p:nvSpPr>
        <p:spPr bwMode="auto">
          <a:xfrm>
            <a:off x="3741738" y="2074863"/>
            <a:ext cx="1144587" cy="6350"/>
          </a:xfrm>
          <a:custGeom>
            <a:avLst/>
            <a:gdLst/>
            <a:ahLst/>
            <a:cxnLst>
              <a:cxn ang="0">
                <a:pos x="0" y="0"/>
              </a:cxn>
              <a:cxn ang="0">
                <a:pos x="721" y="4"/>
              </a:cxn>
            </a:cxnLst>
            <a:rect l="0" t="0" r="r" b="b"/>
            <a:pathLst>
              <a:path w="721" h="4">
                <a:moveTo>
                  <a:pt x="0" y="0"/>
                </a:moveTo>
                <a:lnTo>
                  <a:pt x="721" y="4"/>
                </a:lnTo>
              </a:path>
            </a:pathLst>
          </a:custGeom>
          <a:noFill/>
          <a:ln w="25400">
            <a:solidFill>
              <a:schemeClr val="folHlink"/>
            </a:solidFill>
            <a:round/>
            <a:headEnd/>
            <a:tailEnd/>
          </a:ln>
          <a:effectLst/>
        </p:spPr>
        <p:txBody>
          <a:bodyPr wrap="none" anchor="ctr"/>
          <a:lstStyle/>
          <a:p>
            <a:endParaRPr lang="en-US"/>
          </a:p>
        </p:txBody>
      </p:sp>
      <p:sp>
        <p:nvSpPr>
          <p:cNvPr id="22539" name="Freeform 11"/>
          <p:cNvSpPr>
            <a:spLocks noChangeArrowheads="1"/>
          </p:cNvSpPr>
          <p:nvPr/>
        </p:nvSpPr>
        <p:spPr bwMode="auto">
          <a:xfrm>
            <a:off x="3741738" y="5767388"/>
            <a:ext cx="1162050" cy="6350"/>
          </a:xfrm>
          <a:custGeom>
            <a:avLst/>
            <a:gdLst/>
            <a:ahLst/>
            <a:cxnLst>
              <a:cxn ang="0">
                <a:pos x="0" y="4"/>
              </a:cxn>
              <a:cxn ang="0">
                <a:pos x="732" y="0"/>
              </a:cxn>
            </a:cxnLst>
            <a:rect l="0" t="0" r="r" b="b"/>
            <a:pathLst>
              <a:path w="732" h="4">
                <a:moveTo>
                  <a:pt x="0" y="4"/>
                </a:moveTo>
                <a:lnTo>
                  <a:pt x="732" y="0"/>
                </a:lnTo>
              </a:path>
            </a:pathLst>
          </a:custGeom>
          <a:noFill/>
          <a:ln w="25400">
            <a:solidFill>
              <a:schemeClr val="folHlink"/>
            </a:solidFill>
            <a:round/>
            <a:headEnd/>
            <a:tailEnd/>
          </a:ln>
          <a:effectLst/>
        </p:spPr>
        <p:txBody>
          <a:bodyPr wrap="none" anchor="ctr"/>
          <a:lstStyle/>
          <a:p>
            <a:endParaRPr lang="en-US"/>
          </a:p>
        </p:txBody>
      </p:sp>
      <p:sp>
        <p:nvSpPr>
          <p:cNvPr id="22541" name="Rectangle 13"/>
          <p:cNvSpPr>
            <a:spLocks noChangeArrowheads="1"/>
          </p:cNvSpPr>
          <p:nvPr/>
        </p:nvSpPr>
        <p:spPr bwMode="auto">
          <a:xfrm>
            <a:off x="5645150" y="3262313"/>
            <a:ext cx="3187700" cy="1323975"/>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nchorCtr="1"/>
          <a:lstStyle/>
          <a:p>
            <a:pPr marL="114300"/>
            <a:r>
              <a:rPr lang="en-US">
                <a:solidFill>
                  <a:srgbClr val="000000"/>
                </a:solidFill>
              </a:rPr>
              <a:t>Personal moral philosophy and ethical behavior</a:t>
            </a:r>
          </a:p>
        </p:txBody>
      </p:sp>
      <p:sp>
        <p:nvSpPr>
          <p:cNvPr id="22543" name="Freeform 15"/>
          <p:cNvSpPr>
            <a:spLocks/>
          </p:cNvSpPr>
          <p:nvPr/>
        </p:nvSpPr>
        <p:spPr bwMode="auto">
          <a:xfrm>
            <a:off x="4868863" y="2098675"/>
            <a:ext cx="9525" cy="3692525"/>
          </a:xfrm>
          <a:custGeom>
            <a:avLst/>
            <a:gdLst/>
            <a:ahLst/>
            <a:cxnLst>
              <a:cxn ang="0">
                <a:pos x="0" y="0"/>
              </a:cxn>
              <a:cxn ang="0">
                <a:pos x="6" y="2326"/>
              </a:cxn>
            </a:cxnLst>
            <a:rect l="0" t="0" r="r" b="b"/>
            <a:pathLst>
              <a:path w="6" h="2326">
                <a:moveTo>
                  <a:pt x="0" y="0"/>
                </a:moveTo>
                <a:lnTo>
                  <a:pt x="6" y="2326"/>
                </a:lnTo>
              </a:path>
            </a:pathLst>
          </a:custGeom>
          <a:noFill/>
          <a:ln w="12700" cap="flat" cmpd="sng">
            <a:solidFill>
              <a:schemeClr val="tx1"/>
            </a:solidFill>
            <a:prstDash val="solid"/>
            <a:round/>
            <a:headEnd type="none" w="med" len="med"/>
            <a:tailEnd type="none" w="med" len="med"/>
          </a:ln>
          <a:effectLst/>
        </p:spPr>
        <p:txBody>
          <a:bodyPr wrap="none" anchor="ctr"/>
          <a:lstStyle/>
          <a:p>
            <a:endParaRPr lang="en-US"/>
          </a:p>
        </p:txBody>
      </p:sp>
      <p:sp>
        <p:nvSpPr>
          <p:cNvPr id="22544" name="Freeform 16"/>
          <p:cNvSpPr>
            <a:spLocks/>
          </p:cNvSpPr>
          <p:nvPr/>
        </p:nvSpPr>
        <p:spPr bwMode="auto">
          <a:xfrm>
            <a:off x="3733800" y="3962400"/>
            <a:ext cx="1876425" cy="6350"/>
          </a:xfrm>
          <a:custGeom>
            <a:avLst/>
            <a:gdLst/>
            <a:ahLst/>
            <a:cxnLst>
              <a:cxn ang="0">
                <a:pos x="0" y="0"/>
              </a:cxn>
              <a:cxn ang="0">
                <a:pos x="1182" y="4"/>
              </a:cxn>
            </a:cxnLst>
            <a:rect l="0" t="0" r="r" b="b"/>
            <a:pathLst>
              <a:path w="1182" h="4">
                <a:moveTo>
                  <a:pt x="0" y="0"/>
                </a:moveTo>
                <a:lnTo>
                  <a:pt x="1182" y="4"/>
                </a:lnTo>
              </a:path>
            </a:pathLst>
          </a:custGeom>
          <a:noFill/>
          <a:ln w="15875" cap="flat" cmpd="sng">
            <a:solidFill>
              <a:schemeClr val="tx1"/>
            </a:solidFill>
            <a:prstDash val="solid"/>
            <a:round/>
            <a:headEnd type="none" w="med" len="med"/>
            <a:tailEnd type="triangle" w="lg" len="med"/>
          </a:ln>
          <a:effectLst/>
        </p:spPr>
        <p:txBody>
          <a:bodyPr wrap="none" anchor="ctr"/>
          <a:lstStyle/>
          <a:p>
            <a:endParaRPr lang="en-US"/>
          </a:p>
        </p:txBody>
      </p:sp>
    </p:spTree>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a:ln/>
        </p:spPr>
        <p:txBody>
          <a:bodyPr/>
          <a:lstStyle/>
          <a:p>
            <a:r>
              <a:rPr lang="en-US" sz="3600" b="1" dirty="0" smtClean="0">
                <a:effectLst>
                  <a:outerShdw blurRad="38100" dist="38100" dir="2700000" algn="tl">
                    <a:srgbClr val="C0C0C0"/>
                  </a:outerShdw>
                </a:effectLst>
              </a:rPr>
              <a:t>Consumer </a:t>
            </a:r>
            <a:r>
              <a:rPr lang="en-US" sz="3600" b="1" dirty="0">
                <a:effectLst>
                  <a:outerShdw blurRad="38100" dist="38100" dir="2700000" algn="tl">
                    <a:srgbClr val="C0C0C0"/>
                  </a:outerShdw>
                </a:effectLst>
              </a:rPr>
              <a:t>Bill of Rights</a:t>
            </a:r>
          </a:p>
        </p:txBody>
      </p:sp>
      <p:sp>
        <p:nvSpPr>
          <p:cNvPr id="24579" name="Rectangle 3"/>
          <p:cNvSpPr>
            <a:spLocks noGrp="1" noChangeArrowheads="1"/>
          </p:cNvSpPr>
          <p:nvPr>
            <p:ph type="body" idx="1"/>
          </p:nvPr>
        </p:nvSpPr>
        <p:spPr>
          <a:xfrm>
            <a:off x="266700" y="1435100"/>
            <a:ext cx="8610600" cy="5194300"/>
          </a:xfrm>
          <a:noFill/>
          <a:ln/>
        </p:spPr>
        <p:txBody>
          <a:bodyPr/>
          <a:lstStyle/>
          <a:p>
            <a:pPr algn="ctr">
              <a:buFontTx/>
              <a:buNone/>
            </a:pPr>
            <a:endParaRPr lang="en-US" sz="1000" b="1"/>
          </a:p>
          <a:p>
            <a:pPr algn="ctr">
              <a:buFontTx/>
              <a:buNone/>
            </a:pPr>
            <a:r>
              <a:rPr lang="en-US" sz="3200" b="1"/>
              <a:t>In 1962 President John F. Kennedy</a:t>
            </a:r>
          </a:p>
          <a:p>
            <a:pPr algn="ctr">
              <a:buFontTx/>
              <a:buNone/>
            </a:pPr>
            <a:r>
              <a:rPr lang="en-US" sz="3200" b="1"/>
              <a:t>outlined the </a:t>
            </a:r>
            <a:r>
              <a:rPr lang="en-US" sz="3200" b="1">
                <a:solidFill>
                  <a:srgbClr val="790015"/>
                </a:solidFill>
              </a:rPr>
              <a:t>Consumer Bill of </a:t>
            </a:r>
          </a:p>
          <a:p>
            <a:pPr algn="ctr">
              <a:buFontTx/>
              <a:buNone/>
            </a:pPr>
            <a:r>
              <a:rPr lang="en-US" sz="3200" b="1">
                <a:solidFill>
                  <a:srgbClr val="790015"/>
                </a:solidFill>
              </a:rPr>
              <a:t>Rights </a:t>
            </a:r>
            <a:r>
              <a:rPr lang="en-US" sz="3200" b="1"/>
              <a:t>that codified the ethics of</a:t>
            </a:r>
          </a:p>
          <a:p>
            <a:pPr algn="ctr">
              <a:buFontTx/>
              <a:buNone/>
            </a:pPr>
            <a:r>
              <a:rPr lang="en-US" sz="3200" b="1"/>
              <a:t>exchange between buyers and</a:t>
            </a:r>
          </a:p>
          <a:p>
            <a:pPr algn="ctr">
              <a:buFontTx/>
              <a:buNone/>
            </a:pPr>
            <a:r>
              <a:rPr lang="en-US" sz="3200" b="1"/>
              <a:t>sellers.</a:t>
            </a:r>
          </a:p>
          <a:p>
            <a:pPr algn="ctr">
              <a:buFontTx/>
              <a:buNone/>
            </a:pPr>
            <a:endParaRPr lang="en-US" sz="2800" b="1"/>
          </a:p>
          <a:p>
            <a:pPr algn="ctr">
              <a:buFontTx/>
              <a:buNone/>
            </a:pPr>
            <a:endParaRPr lang="en-US" sz="2800" b="1"/>
          </a:p>
        </p:txBody>
      </p:sp>
      <p:sp>
        <p:nvSpPr>
          <p:cNvPr id="24580" name="WordArt 4"/>
          <p:cNvSpPr>
            <a:spLocks noChangeArrowheads="1" noChangeShapeType="1" noTextEdit="1"/>
          </p:cNvSpPr>
          <p:nvPr/>
        </p:nvSpPr>
        <p:spPr bwMode="auto">
          <a:xfrm>
            <a:off x="8077200" y="6248400"/>
            <a:ext cx="914400" cy="219075"/>
          </a:xfrm>
          <a:prstGeom prst="rect">
            <a:avLst/>
          </a:prstGeom>
        </p:spPr>
        <p:txBody>
          <a:bodyPr wrap="none" fromWordArt="1">
            <a:prstTxWarp prst="textPlain">
              <a:avLst>
                <a:gd name="adj" fmla="val 50000"/>
              </a:avLst>
            </a:prstTxWarp>
          </a:bodyPr>
          <a:lstStyle/>
          <a:p>
            <a:pPr algn="ctr"/>
            <a:r>
              <a:rPr lang="en-US" sz="1600" kern="10">
                <a:ln w="9525">
                  <a:solidFill>
                    <a:srgbClr val="000000"/>
                  </a:solidFill>
                  <a:round/>
                  <a:headEnd/>
                  <a:tailEnd/>
                </a:ln>
                <a:latin typeface="Times New Roman"/>
                <a:cs typeface="Times New Roman"/>
              </a:rPr>
              <a:t>(continued)</a:t>
            </a:r>
          </a:p>
        </p:txBody>
      </p:sp>
    </p:spTree>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26627"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26628" name="Rectangle 4"/>
          <p:cNvSpPr>
            <a:spLocks noGrp="1" noChangeArrowheads="1"/>
          </p:cNvSpPr>
          <p:nvPr>
            <p:ph type="title"/>
          </p:nvPr>
        </p:nvSpPr>
        <p:spPr>
          <a:xfrm>
            <a:off x="139700" y="658813"/>
            <a:ext cx="8877300" cy="465137"/>
          </a:xfrm>
          <a:noFill/>
          <a:ln/>
        </p:spPr>
        <p:txBody>
          <a:bodyPr/>
          <a:lstStyle/>
          <a:p>
            <a:r>
              <a:rPr lang="en-US" sz="3600" b="1" dirty="0" smtClean="0">
                <a:effectLst>
                  <a:outerShdw blurRad="38100" dist="38100" dir="2700000" algn="tl">
                    <a:srgbClr val="C0C0C0"/>
                  </a:outerShdw>
                </a:effectLst>
              </a:rPr>
              <a:t>Consumer </a:t>
            </a:r>
            <a:r>
              <a:rPr lang="en-US" sz="3600" b="1" dirty="0">
                <a:effectLst>
                  <a:outerShdw blurRad="38100" dist="38100" dir="2700000" algn="tl">
                    <a:srgbClr val="C0C0C0"/>
                  </a:outerShdw>
                </a:effectLst>
              </a:rPr>
              <a:t>bill of rights - continued</a:t>
            </a:r>
          </a:p>
        </p:txBody>
      </p:sp>
      <p:sp>
        <p:nvSpPr>
          <p:cNvPr id="26629" name="Rectangle 5"/>
          <p:cNvSpPr>
            <a:spLocks noChangeArrowheads="1"/>
          </p:cNvSpPr>
          <p:nvPr/>
        </p:nvSpPr>
        <p:spPr bwMode="auto">
          <a:xfrm>
            <a:off x="6019800" y="1371600"/>
            <a:ext cx="2736850" cy="730250"/>
          </a:xfrm>
          <a:prstGeom prst="rect">
            <a:avLst/>
          </a:prstGeom>
          <a:gradFill rotWithShape="0">
            <a:gsLst>
              <a:gs pos="0">
                <a:srgbClr val="FFDBA6">
                  <a:gamma/>
                  <a:tint val="0"/>
                  <a:invGamma/>
                </a:srgbClr>
              </a:gs>
              <a:gs pos="100000">
                <a:srgbClr val="FFDBA6"/>
              </a:gs>
            </a:gsLst>
            <a:path path="shape">
              <a:fillToRect l="50000" t="50000" r="50000" b="50000"/>
            </a:path>
          </a:gradFill>
          <a:ln w="12700">
            <a:solidFill>
              <a:srgbClr val="000000"/>
            </a:solidFill>
            <a:miter lim="800000"/>
            <a:headEnd/>
            <a:tailEnd/>
          </a:ln>
          <a:effectLst>
            <a:outerShdw dist="107763" dir="2700000" algn="ctr" rotWithShape="0">
              <a:schemeClr val="bg2"/>
            </a:outerShdw>
          </a:effectLst>
        </p:spPr>
        <p:txBody>
          <a:bodyPr lIns="90488" tIns="44450" rIns="90488" bIns="44450" anchor="ctr"/>
          <a:lstStyle/>
          <a:p>
            <a:pPr marL="114300" algn="ctr"/>
            <a:r>
              <a:rPr lang="en-US" sz="3200" b="1">
                <a:solidFill>
                  <a:srgbClr val="000000"/>
                </a:solidFill>
              </a:rPr>
              <a:t>Safety</a:t>
            </a:r>
          </a:p>
        </p:txBody>
      </p:sp>
      <p:sp>
        <p:nvSpPr>
          <p:cNvPr id="26630" name="Rectangle 6"/>
          <p:cNvSpPr>
            <a:spLocks noChangeArrowheads="1"/>
          </p:cNvSpPr>
          <p:nvPr/>
        </p:nvSpPr>
        <p:spPr bwMode="auto">
          <a:xfrm>
            <a:off x="6019800" y="2578100"/>
            <a:ext cx="2736850" cy="8509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chemeClr val="folHlink"/>
            </a:solidFill>
            <a:miter lim="800000"/>
            <a:headEnd/>
            <a:tailEnd/>
          </a:ln>
          <a:effectLst>
            <a:outerShdw dist="107763" dir="2700000" algn="ctr" rotWithShape="0">
              <a:schemeClr val="bg2"/>
            </a:outerShdw>
          </a:effectLst>
        </p:spPr>
        <p:txBody>
          <a:bodyPr lIns="90488" tIns="44450" rIns="90488" bIns="44450" anchor="ctr"/>
          <a:lstStyle/>
          <a:p>
            <a:pPr marL="114300" algn="ctr"/>
            <a:r>
              <a:rPr lang="en-US" sz="3200" b="1">
                <a:solidFill>
                  <a:srgbClr val="000000"/>
                </a:solidFill>
              </a:rPr>
              <a:t>Be informed</a:t>
            </a:r>
          </a:p>
        </p:txBody>
      </p:sp>
      <p:sp>
        <p:nvSpPr>
          <p:cNvPr id="26631" name="Rectangle 7"/>
          <p:cNvSpPr>
            <a:spLocks noChangeArrowheads="1"/>
          </p:cNvSpPr>
          <p:nvPr/>
        </p:nvSpPr>
        <p:spPr bwMode="auto">
          <a:xfrm>
            <a:off x="6019800" y="4006850"/>
            <a:ext cx="2736850" cy="793750"/>
          </a:xfrm>
          <a:prstGeom prst="rect">
            <a:avLst/>
          </a:prstGeom>
          <a:gradFill rotWithShape="0">
            <a:gsLst>
              <a:gs pos="0">
                <a:srgbClr val="F88A7A">
                  <a:gamma/>
                  <a:tint val="0"/>
                  <a:invGamma/>
                </a:srgbClr>
              </a:gs>
              <a:gs pos="100000">
                <a:srgbClr val="F88A7A"/>
              </a:gs>
            </a:gsLst>
            <a:path path="shape">
              <a:fillToRect l="50000" t="50000" r="50000" b="50000"/>
            </a:path>
          </a:gradFill>
          <a:ln w="12700">
            <a:solidFill>
              <a:schemeClr val="folHlink"/>
            </a:solidFill>
            <a:miter lim="800000"/>
            <a:headEnd/>
            <a:tailEnd/>
          </a:ln>
          <a:effectLst>
            <a:outerShdw dist="107763" dir="2700000" algn="ctr" rotWithShape="0">
              <a:schemeClr val="bg2"/>
            </a:outerShdw>
          </a:effectLst>
        </p:spPr>
        <p:txBody>
          <a:bodyPr lIns="90488" tIns="44450" rIns="90488" bIns="44450" anchor="ctr"/>
          <a:lstStyle/>
          <a:p>
            <a:pPr marL="114300" algn="ctr"/>
            <a:r>
              <a:rPr lang="en-US" sz="3200" b="1">
                <a:solidFill>
                  <a:srgbClr val="000000"/>
                </a:solidFill>
              </a:rPr>
              <a:t>Choose</a:t>
            </a:r>
          </a:p>
        </p:txBody>
      </p:sp>
      <p:sp>
        <p:nvSpPr>
          <p:cNvPr id="26632" name="Rectangle 8"/>
          <p:cNvSpPr>
            <a:spLocks noChangeArrowheads="1"/>
          </p:cNvSpPr>
          <p:nvPr/>
        </p:nvSpPr>
        <p:spPr bwMode="auto">
          <a:xfrm>
            <a:off x="6019800" y="5365750"/>
            <a:ext cx="2736850" cy="730250"/>
          </a:xfrm>
          <a:prstGeom prst="rect">
            <a:avLst/>
          </a:prstGeom>
          <a:gradFill rotWithShape="0">
            <a:gsLst>
              <a:gs pos="0">
                <a:srgbClr val="577895">
                  <a:gamma/>
                  <a:tint val="0"/>
                  <a:invGamma/>
                </a:srgbClr>
              </a:gs>
              <a:gs pos="100000">
                <a:srgbClr val="577895"/>
              </a:gs>
            </a:gsLst>
            <a:path path="shape">
              <a:fillToRect l="50000" t="50000" r="50000" b="50000"/>
            </a:path>
          </a:gradFill>
          <a:ln w="12700">
            <a:solidFill>
              <a:schemeClr val="folHlink"/>
            </a:solidFill>
            <a:miter lim="800000"/>
            <a:headEnd/>
            <a:tailEnd/>
          </a:ln>
          <a:effectLst>
            <a:outerShdw dist="107763" dir="2700000" algn="ctr" rotWithShape="0">
              <a:schemeClr val="bg2"/>
            </a:outerShdw>
          </a:effectLst>
        </p:spPr>
        <p:txBody>
          <a:bodyPr lIns="90488" tIns="44450" rIns="90488" bIns="44450" anchor="ctr"/>
          <a:lstStyle/>
          <a:p>
            <a:pPr marL="114300" algn="ctr"/>
            <a:r>
              <a:rPr lang="en-US" sz="3200" b="1">
                <a:solidFill>
                  <a:srgbClr val="000000"/>
                </a:solidFill>
              </a:rPr>
              <a:t>Be heard</a:t>
            </a:r>
          </a:p>
        </p:txBody>
      </p:sp>
      <p:sp>
        <p:nvSpPr>
          <p:cNvPr id="26633" name="Rectangle 9"/>
          <p:cNvSpPr>
            <a:spLocks noChangeArrowheads="1"/>
          </p:cNvSpPr>
          <p:nvPr/>
        </p:nvSpPr>
        <p:spPr bwMode="auto">
          <a:xfrm>
            <a:off x="387350" y="3263900"/>
            <a:ext cx="2654300" cy="9525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chemeClr val="folHlink"/>
            </a:solidFill>
            <a:miter lim="800000"/>
            <a:headEnd/>
            <a:tailEnd/>
          </a:ln>
          <a:effectLst>
            <a:outerShdw dist="107763" dir="2700000" algn="ctr" rotWithShape="0">
              <a:schemeClr val="bg2"/>
            </a:outerShdw>
          </a:effectLst>
        </p:spPr>
        <p:txBody>
          <a:bodyPr lIns="90488" tIns="44450" rIns="90488" bIns="44450" anchor="ctr"/>
          <a:lstStyle/>
          <a:p>
            <a:pPr marL="114300"/>
            <a:r>
              <a:rPr lang="en-US" sz="3200" b="1">
                <a:solidFill>
                  <a:srgbClr val="000000"/>
                </a:solidFill>
              </a:rPr>
              <a:t>  Right to</a:t>
            </a:r>
          </a:p>
        </p:txBody>
      </p:sp>
      <p:sp>
        <p:nvSpPr>
          <p:cNvPr id="26634" name="Line 10"/>
          <p:cNvSpPr>
            <a:spLocks noChangeShapeType="1"/>
          </p:cNvSpPr>
          <p:nvPr/>
        </p:nvSpPr>
        <p:spPr bwMode="auto">
          <a:xfrm flipV="1">
            <a:off x="3128963" y="1528763"/>
            <a:ext cx="2811462" cy="2278062"/>
          </a:xfrm>
          <a:prstGeom prst="line">
            <a:avLst/>
          </a:prstGeom>
          <a:noFill/>
          <a:ln w="25400">
            <a:solidFill>
              <a:schemeClr val="folHlink"/>
            </a:solidFill>
            <a:round/>
            <a:headEnd/>
            <a:tailEnd/>
          </a:ln>
          <a:effectLst/>
        </p:spPr>
        <p:txBody>
          <a:bodyPr wrap="none" anchor="ctr"/>
          <a:lstStyle/>
          <a:p>
            <a:endParaRPr lang="en-US"/>
          </a:p>
        </p:txBody>
      </p:sp>
      <p:sp>
        <p:nvSpPr>
          <p:cNvPr id="26635" name="Line 11"/>
          <p:cNvSpPr>
            <a:spLocks noChangeShapeType="1"/>
          </p:cNvSpPr>
          <p:nvPr/>
        </p:nvSpPr>
        <p:spPr bwMode="auto">
          <a:xfrm flipV="1">
            <a:off x="3128963" y="2976563"/>
            <a:ext cx="2811462" cy="830262"/>
          </a:xfrm>
          <a:prstGeom prst="line">
            <a:avLst/>
          </a:prstGeom>
          <a:noFill/>
          <a:ln w="25400">
            <a:solidFill>
              <a:schemeClr val="folHlink"/>
            </a:solidFill>
            <a:round/>
            <a:headEnd/>
            <a:tailEnd/>
          </a:ln>
          <a:effectLst/>
        </p:spPr>
        <p:txBody>
          <a:bodyPr wrap="none" anchor="ctr"/>
          <a:lstStyle/>
          <a:p>
            <a:endParaRPr lang="en-US"/>
          </a:p>
        </p:txBody>
      </p:sp>
      <p:sp>
        <p:nvSpPr>
          <p:cNvPr id="26636" name="Line 12"/>
          <p:cNvSpPr>
            <a:spLocks noChangeShapeType="1"/>
          </p:cNvSpPr>
          <p:nvPr/>
        </p:nvSpPr>
        <p:spPr bwMode="auto">
          <a:xfrm>
            <a:off x="3132138" y="3817938"/>
            <a:ext cx="2811462" cy="601662"/>
          </a:xfrm>
          <a:prstGeom prst="line">
            <a:avLst/>
          </a:prstGeom>
          <a:noFill/>
          <a:ln w="25400">
            <a:solidFill>
              <a:schemeClr val="folHlink"/>
            </a:solidFill>
            <a:round/>
            <a:headEnd/>
            <a:tailEnd/>
          </a:ln>
          <a:effectLst/>
        </p:spPr>
        <p:txBody>
          <a:bodyPr wrap="none" anchor="ctr"/>
          <a:lstStyle/>
          <a:p>
            <a:endParaRPr lang="en-US"/>
          </a:p>
        </p:txBody>
      </p:sp>
      <p:sp>
        <p:nvSpPr>
          <p:cNvPr id="26637" name="Line 13"/>
          <p:cNvSpPr>
            <a:spLocks noChangeShapeType="1"/>
          </p:cNvSpPr>
          <p:nvPr/>
        </p:nvSpPr>
        <p:spPr bwMode="auto">
          <a:xfrm>
            <a:off x="3132138" y="3817938"/>
            <a:ext cx="2811462" cy="1973262"/>
          </a:xfrm>
          <a:prstGeom prst="line">
            <a:avLst/>
          </a:prstGeom>
          <a:noFill/>
          <a:ln w="25400">
            <a:solidFill>
              <a:schemeClr val="folHlink"/>
            </a:solidFill>
            <a:round/>
            <a:headEnd/>
            <a:tailEnd/>
          </a:ln>
          <a:effectLst/>
        </p:spPr>
        <p:txBody>
          <a:bodyPr wrap="none" anchor="ctr"/>
          <a:lstStyle/>
          <a:p>
            <a:endParaRPr lang="en-US"/>
          </a:p>
        </p:txBody>
      </p:sp>
    </p:spTree>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US" sz="3200" b="1" dirty="0" smtClean="0"/>
              <a:t>Two </a:t>
            </a:r>
            <a:r>
              <a:rPr lang="en-US" sz="3200" b="1" dirty="0"/>
              <a:t>kinds of unethical behavior</a:t>
            </a:r>
          </a:p>
        </p:txBody>
      </p:sp>
      <p:sp>
        <p:nvSpPr>
          <p:cNvPr id="28675" name="Rectangle 3"/>
          <p:cNvSpPr>
            <a:spLocks noGrp="1" noChangeArrowheads="1"/>
          </p:cNvSpPr>
          <p:nvPr>
            <p:ph type="body" idx="1"/>
          </p:nvPr>
        </p:nvSpPr>
        <p:spPr>
          <a:xfrm>
            <a:off x="266700" y="1435100"/>
            <a:ext cx="8610600" cy="5194300"/>
          </a:xfrm>
          <a:noFill/>
          <a:ln/>
        </p:spPr>
        <p:txBody>
          <a:bodyPr/>
          <a:lstStyle/>
          <a:p>
            <a:pPr algn="just">
              <a:buFontTx/>
              <a:buNone/>
            </a:pPr>
            <a:r>
              <a:rPr lang="en-US" b="1" dirty="0">
                <a:solidFill>
                  <a:schemeClr val="tx2"/>
                </a:solidFill>
              </a:rPr>
              <a:t>1.</a:t>
            </a:r>
            <a:r>
              <a:rPr lang="en-US" b="1" dirty="0">
                <a:solidFill>
                  <a:srgbClr val="790015"/>
                </a:solidFill>
              </a:rPr>
              <a:t>		Industrial Espionage </a:t>
            </a:r>
            <a:r>
              <a:rPr lang="en-US" b="1" dirty="0"/>
              <a:t>is the clandestine collection 	of trade secrets or proprietary information about </a:t>
            </a:r>
            <a:r>
              <a:rPr lang="en-US" b="1" dirty="0" smtClean="0"/>
              <a:t>a  </a:t>
            </a:r>
          </a:p>
          <a:p>
            <a:pPr algn="just">
              <a:buFontTx/>
              <a:buNone/>
            </a:pPr>
            <a:r>
              <a:rPr lang="en-US" b="1" dirty="0" smtClean="0"/>
              <a:t> </a:t>
            </a:r>
            <a:r>
              <a:rPr lang="en-US" b="1" dirty="0" smtClean="0"/>
              <a:t>          </a:t>
            </a:r>
            <a:r>
              <a:rPr lang="en-US" b="1" dirty="0" smtClean="0"/>
              <a:t>company’s </a:t>
            </a:r>
            <a:r>
              <a:rPr lang="en-US" b="1" dirty="0"/>
              <a:t>competitors.</a:t>
            </a:r>
          </a:p>
          <a:p>
            <a:pPr algn="just">
              <a:buFontTx/>
              <a:buNone/>
            </a:pPr>
            <a:r>
              <a:rPr lang="en-US" b="1" dirty="0"/>
              <a:t>		</a:t>
            </a:r>
          </a:p>
          <a:p>
            <a:pPr algn="just">
              <a:buFontTx/>
              <a:buNone/>
            </a:pPr>
            <a:r>
              <a:rPr lang="en-US" b="1" dirty="0"/>
              <a:t>		</a:t>
            </a:r>
            <a:r>
              <a:rPr lang="en-US" b="1" dirty="0">
                <a:solidFill>
                  <a:srgbClr val="790015"/>
                </a:solidFill>
              </a:rPr>
              <a:t>Industrial espionage is most prevalent in</a:t>
            </a:r>
            <a:r>
              <a:rPr lang="en-US" b="1" dirty="0">
                <a:solidFill>
                  <a:schemeClr val="accent2"/>
                </a:solidFill>
              </a:rPr>
              <a:t> </a:t>
            </a:r>
            <a:r>
              <a:rPr lang="en-US" b="1" dirty="0"/>
              <a:t>high-		technology industries, such as electronics, 			specialty chemicals, industrial equipment, </a:t>
            </a:r>
          </a:p>
          <a:p>
            <a:pPr algn="just">
              <a:buFontTx/>
              <a:buNone/>
            </a:pPr>
            <a:r>
              <a:rPr lang="en-US" b="1" dirty="0"/>
              <a:t>		aerospace, and pharmaceuticals, where technical 	know-how and trade secrets separate industry 		leaders from followers.</a:t>
            </a:r>
          </a:p>
          <a:p>
            <a:pPr algn="just">
              <a:buFontTx/>
              <a:buNone/>
            </a:pPr>
            <a:endParaRPr lang="en-US" b="1" dirty="0"/>
          </a:p>
          <a:p>
            <a:pPr algn="just">
              <a:buFontTx/>
              <a:buNone/>
            </a:pPr>
            <a:endParaRPr lang="en-US" b="1" dirty="0"/>
          </a:p>
          <a:p>
            <a:pPr algn="just">
              <a:buFontTx/>
              <a:buNone/>
            </a:pPr>
            <a:endParaRPr lang="en-US" b="1" dirty="0"/>
          </a:p>
        </p:txBody>
      </p:sp>
      <p:sp>
        <p:nvSpPr>
          <p:cNvPr id="28676" name="WordArt 4"/>
          <p:cNvSpPr>
            <a:spLocks noChangeArrowheads="1" noChangeShapeType="1" noTextEdit="1"/>
          </p:cNvSpPr>
          <p:nvPr/>
        </p:nvSpPr>
        <p:spPr bwMode="auto">
          <a:xfrm>
            <a:off x="8077200" y="6248400"/>
            <a:ext cx="914400" cy="219075"/>
          </a:xfrm>
          <a:prstGeom prst="rect">
            <a:avLst/>
          </a:prstGeom>
        </p:spPr>
        <p:txBody>
          <a:bodyPr wrap="none" fromWordArt="1">
            <a:prstTxWarp prst="textPlain">
              <a:avLst>
                <a:gd name="adj" fmla="val 50000"/>
              </a:avLst>
            </a:prstTxWarp>
          </a:bodyPr>
          <a:lstStyle/>
          <a:p>
            <a:pPr algn="ctr"/>
            <a:r>
              <a:rPr lang="en-US" sz="1600" kern="10">
                <a:ln w="9525">
                  <a:solidFill>
                    <a:srgbClr val="000000"/>
                  </a:solidFill>
                  <a:round/>
                  <a:headEnd/>
                  <a:tailEnd/>
                </a:ln>
                <a:latin typeface="Times New Roman"/>
                <a:cs typeface="Times New Roman"/>
              </a:rPr>
              <a:t>(continued)</a:t>
            </a:r>
          </a:p>
        </p:txBody>
      </p:sp>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US" sz="3000" b="1" dirty="0" smtClean="0"/>
              <a:t>Two </a:t>
            </a:r>
            <a:r>
              <a:rPr lang="en-US" sz="3000" b="1" dirty="0"/>
              <a:t>kinds of unethical behavior</a:t>
            </a:r>
          </a:p>
        </p:txBody>
      </p:sp>
      <p:sp>
        <p:nvSpPr>
          <p:cNvPr id="30723" name="Rectangle 3"/>
          <p:cNvSpPr>
            <a:spLocks noGrp="1" noChangeArrowheads="1"/>
          </p:cNvSpPr>
          <p:nvPr>
            <p:ph type="body" idx="1"/>
          </p:nvPr>
        </p:nvSpPr>
        <p:spPr>
          <a:xfrm>
            <a:off x="266700" y="1435100"/>
            <a:ext cx="8610600" cy="5194300"/>
          </a:xfrm>
          <a:noFill/>
          <a:ln/>
        </p:spPr>
        <p:txBody>
          <a:bodyPr/>
          <a:lstStyle/>
          <a:p>
            <a:pPr>
              <a:buFontTx/>
              <a:buNone/>
            </a:pPr>
            <a:r>
              <a:rPr lang="en-US" b="1" dirty="0"/>
              <a:t>2.		The </a:t>
            </a:r>
            <a:r>
              <a:rPr lang="en-US" b="1" dirty="0">
                <a:solidFill>
                  <a:srgbClr val="790015"/>
                </a:solidFill>
              </a:rPr>
              <a:t>giving and receiving of bribes and kickbacks </a:t>
            </a:r>
            <a:endParaRPr lang="en-US" b="1" dirty="0"/>
          </a:p>
          <a:p>
            <a:pPr>
              <a:buFontTx/>
              <a:buNone/>
            </a:pPr>
            <a:r>
              <a:rPr lang="en-US" b="1" dirty="0"/>
              <a:t>		is the second form of unethical competitive </a:t>
            </a:r>
          </a:p>
          <a:p>
            <a:pPr>
              <a:buFontTx/>
              <a:buNone/>
            </a:pPr>
            <a:r>
              <a:rPr lang="en-US" b="1" dirty="0"/>
              <a:t>		behavior.</a:t>
            </a:r>
          </a:p>
          <a:p>
            <a:pPr>
              <a:buFontTx/>
              <a:buNone/>
            </a:pPr>
            <a:endParaRPr lang="en-US" b="1" dirty="0"/>
          </a:p>
          <a:p>
            <a:pPr>
              <a:buFontTx/>
              <a:buNone/>
            </a:pPr>
            <a:r>
              <a:rPr lang="en-US" b="1" dirty="0"/>
              <a:t>		</a:t>
            </a:r>
            <a:r>
              <a:rPr lang="en-US" b="1" dirty="0">
                <a:solidFill>
                  <a:srgbClr val="790015"/>
                </a:solidFill>
              </a:rPr>
              <a:t>Bribes and kickbacks are often disguised as</a:t>
            </a:r>
            <a:r>
              <a:rPr lang="en-US" b="1" dirty="0"/>
              <a:t> gifts,</a:t>
            </a:r>
          </a:p>
          <a:p>
            <a:pPr>
              <a:buFontTx/>
              <a:buNone/>
            </a:pPr>
            <a:r>
              <a:rPr lang="en-US" b="1" dirty="0"/>
              <a:t>		consultant fees and favors.  They are more </a:t>
            </a:r>
          </a:p>
          <a:p>
            <a:pPr>
              <a:buFontTx/>
              <a:buNone/>
            </a:pPr>
            <a:r>
              <a:rPr lang="en-US" b="1" dirty="0"/>
              <a:t>		common in business-to-business and government</a:t>
            </a:r>
          </a:p>
          <a:p>
            <a:pPr>
              <a:buFontTx/>
              <a:buNone/>
            </a:pPr>
            <a:r>
              <a:rPr lang="en-US" b="1" dirty="0"/>
              <a:t>		marketing than in consumer marketing.</a:t>
            </a:r>
          </a:p>
        </p:txBody>
      </p:sp>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US" b="1" dirty="0" smtClean="0"/>
              <a:t>Foreign </a:t>
            </a:r>
            <a:r>
              <a:rPr lang="en-US" b="1" dirty="0"/>
              <a:t>Corrupt Practices Act</a:t>
            </a:r>
          </a:p>
        </p:txBody>
      </p:sp>
      <p:sp>
        <p:nvSpPr>
          <p:cNvPr id="32771" name="Rectangle 3"/>
          <p:cNvSpPr>
            <a:spLocks noGrp="1" noChangeArrowheads="1"/>
          </p:cNvSpPr>
          <p:nvPr>
            <p:ph type="body" idx="1"/>
          </p:nvPr>
        </p:nvSpPr>
        <p:spPr>
          <a:xfrm>
            <a:off x="266700" y="1435100"/>
            <a:ext cx="8610600" cy="5194300"/>
          </a:xfrm>
          <a:noFill/>
          <a:ln/>
        </p:spPr>
        <p:txBody>
          <a:bodyPr/>
          <a:lstStyle/>
          <a:p>
            <a:pPr algn="just">
              <a:buFontTx/>
              <a:buNone/>
            </a:pPr>
            <a:r>
              <a:rPr lang="en-US" b="1" dirty="0"/>
              <a:t>This </a:t>
            </a:r>
            <a:r>
              <a:rPr lang="en-US" b="1" dirty="0">
                <a:solidFill>
                  <a:srgbClr val="790015"/>
                </a:solidFill>
              </a:rPr>
              <a:t>act makes it a crime for U.S. </a:t>
            </a:r>
            <a:r>
              <a:rPr lang="en-US" b="1" dirty="0" smtClean="0">
                <a:solidFill>
                  <a:srgbClr val="790015"/>
                </a:solidFill>
              </a:rPr>
              <a:t>corporations to </a:t>
            </a:r>
            <a:r>
              <a:rPr lang="en-US" b="1" dirty="0"/>
              <a:t>bribe an official of a foreign government </a:t>
            </a:r>
            <a:r>
              <a:rPr lang="en-US" b="1" dirty="0" smtClean="0"/>
              <a:t>or political </a:t>
            </a:r>
            <a:r>
              <a:rPr lang="en-US" b="1" dirty="0"/>
              <a:t>party to obtain or retain business in </a:t>
            </a:r>
            <a:r>
              <a:rPr lang="en-US" b="1" dirty="0" smtClean="0"/>
              <a:t>a foreign </a:t>
            </a:r>
            <a:r>
              <a:rPr lang="en-US" b="1" dirty="0"/>
              <a:t>country.</a:t>
            </a:r>
          </a:p>
          <a:p>
            <a:pPr algn="just">
              <a:buFontTx/>
              <a:buNone/>
            </a:pPr>
            <a:endParaRPr lang="en-US" sz="1050" b="1" dirty="0"/>
          </a:p>
          <a:p>
            <a:pPr algn="just">
              <a:buFontTx/>
              <a:buNone/>
            </a:pPr>
            <a:r>
              <a:rPr lang="en-US" b="1" dirty="0"/>
              <a:t>Generally, </a:t>
            </a:r>
            <a:r>
              <a:rPr lang="en-US" b="1" dirty="0">
                <a:solidFill>
                  <a:srgbClr val="790015"/>
                </a:solidFill>
              </a:rPr>
              <a:t>ethical standards are more likely </a:t>
            </a:r>
            <a:r>
              <a:rPr lang="en-US" b="1" dirty="0" smtClean="0">
                <a:solidFill>
                  <a:srgbClr val="790015"/>
                </a:solidFill>
              </a:rPr>
              <a:t>to be </a:t>
            </a:r>
            <a:r>
              <a:rPr lang="en-US" b="1" dirty="0">
                <a:solidFill>
                  <a:srgbClr val="790015"/>
                </a:solidFill>
              </a:rPr>
              <a:t>compromised </a:t>
            </a:r>
            <a:r>
              <a:rPr lang="en-US" b="1" dirty="0"/>
              <a:t>in industries </a:t>
            </a:r>
            <a:r>
              <a:rPr lang="en-US" b="1" dirty="0" smtClean="0"/>
              <a:t>experiencing intense </a:t>
            </a:r>
            <a:r>
              <a:rPr lang="en-US" b="1" dirty="0"/>
              <a:t>competition and in countries in </a:t>
            </a:r>
            <a:r>
              <a:rPr lang="en-US" b="1" dirty="0" smtClean="0"/>
              <a:t>earlier stages </a:t>
            </a:r>
            <a:r>
              <a:rPr lang="en-US" b="1" dirty="0"/>
              <a:t>of economic development</a:t>
            </a:r>
            <a:r>
              <a:rPr lang="en-US" b="1" dirty="0" smtClean="0"/>
              <a:t>. </a:t>
            </a:r>
            <a:endParaRPr lang="en-US" b="1" dirty="0"/>
          </a:p>
        </p:txBody>
      </p:sp>
    </p:spTree>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a:lstStyle/>
          <a:p>
            <a:r>
              <a:rPr lang="en-US" b="1" dirty="0" smtClean="0"/>
              <a:t>American </a:t>
            </a:r>
            <a:r>
              <a:rPr lang="en-US" b="1" dirty="0"/>
              <a:t>Marketing Association Code of Ethics</a:t>
            </a:r>
          </a:p>
        </p:txBody>
      </p:sp>
      <p:sp>
        <p:nvSpPr>
          <p:cNvPr id="34819" name="Rectangle 3"/>
          <p:cNvSpPr>
            <a:spLocks noGrp="1" noChangeArrowheads="1"/>
          </p:cNvSpPr>
          <p:nvPr>
            <p:ph type="body" idx="1"/>
          </p:nvPr>
        </p:nvSpPr>
        <p:spPr>
          <a:xfrm>
            <a:off x="266700" y="1435100"/>
            <a:ext cx="8610600" cy="5194300"/>
          </a:xfrm>
          <a:noFill/>
          <a:ln/>
        </p:spPr>
        <p:txBody>
          <a:bodyPr/>
          <a:lstStyle/>
          <a:p>
            <a:pPr>
              <a:buFontTx/>
              <a:buNone/>
            </a:pPr>
            <a:r>
              <a:rPr lang="en-US" b="1"/>
              <a:t>Members of the </a:t>
            </a:r>
            <a:r>
              <a:rPr lang="en-US" b="1">
                <a:solidFill>
                  <a:srgbClr val="790015"/>
                </a:solidFill>
              </a:rPr>
              <a:t>American Marketing Association</a:t>
            </a:r>
            <a:r>
              <a:rPr lang="en-US" b="1"/>
              <a:t> have </a:t>
            </a:r>
          </a:p>
          <a:p>
            <a:pPr>
              <a:buFontTx/>
              <a:buNone/>
            </a:pPr>
            <a:r>
              <a:rPr lang="en-US" b="1"/>
              <a:t>joined together in subscribing to its </a:t>
            </a:r>
            <a:r>
              <a:rPr lang="en-US" b="1">
                <a:solidFill>
                  <a:srgbClr val="790015"/>
                </a:solidFill>
              </a:rPr>
              <a:t>code of ethics</a:t>
            </a:r>
            <a:endParaRPr lang="en-US" b="1"/>
          </a:p>
          <a:p>
            <a:pPr>
              <a:buFontTx/>
              <a:buNone/>
            </a:pPr>
            <a:r>
              <a:rPr lang="en-US" b="1"/>
              <a:t>embracing the following topics:</a:t>
            </a:r>
          </a:p>
          <a:p>
            <a:pPr>
              <a:buFontTx/>
              <a:buNone/>
            </a:pPr>
            <a:endParaRPr lang="en-US" sz="1400" b="1"/>
          </a:p>
          <a:p>
            <a:pPr>
              <a:buFontTx/>
              <a:buNone/>
            </a:pPr>
            <a:r>
              <a:rPr lang="en-US" b="1"/>
              <a:t>1.		Responsibilities of the Marketer</a:t>
            </a:r>
          </a:p>
          <a:p>
            <a:pPr>
              <a:buFontTx/>
              <a:buNone/>
            </a:pPr>
            <a:endParaRPr lang="en-US" sz="1400" b="1"/>
          </a:p>
          <a:p>
            <a:pPr>
              <a:buFontTx/>
              <a:buNone/>
            </a:pPr>
            <a:r>
              <a:rPr lang="en-US" b="1"/>
              <a:t>2.		Rights and Duties of Parties in the Marketing 		Exchange Process</a:t>
            </a:r>
          </a:p>
          <a:p>
            <a:pPr>
              <a:buFontTx/>
              <a:buNone/>
            </a:pPr>
            <a:endParaRPr lang="en-US" sz="1400" b="1"/>
          </a:p>
          <a:p>
            <a:pPr>
              <a:buFontTx/>
              <a:buNone/>
            </a:pPr>
            <a:r>
              <a:rPr lang="en-US" b="1"/>
              <a:t>3.		Organizational Relationships</a:t>
            </a:r>
          </a:p>
          <a:p>
            <a:pPr>
              <a:buFontTx/>
              <a:buNone/>
            </a:pPr>
            <a:endParaRPr lang="en-US" b="1"/>
          </a:p>
        </p:txBody>
      </p:sp>
    </p:spTree>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36867"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36868" name="Rectangle 4"/>
          <p:cNvSpPr>
            <a:spLocks noGrp="1" noChangeArrowheads="1"/>
          </p:cNvSpPr>
          <p:nvPr>
            <p:ph type="title"/>
          </p:nvPr>
        </p:nvSpPr>
        <p:spPr>
          <a:xfrm>
            <a:off x="266700" y="304800"/>
            <a:ext cx="8877300" cy="635000"/>
          </a:xfrm>
          <a:noFill/>
          <a:ln/>
        </p:spPr>
        <p:txBody>
          <a:bodyPr/>
          <a:lstStyle/>
          <a:p>
            <a:r>
              <a:rPr lang="en-US" sz="3600" b="1" dirty="0" smtClean="0"/>
              <a:t>Personal </a:t>
            </a:r>
            <a:r>
              <a:rPr lang="en-US" sz="3600" b="1" dirty="0"/>
              <a:t>moral philosophies</a:t>
            </a:r>
          </a:p>
        </p:txBody>
      </p:sp>
      <p:sp>
        <p:nvSpPr>
          <p:cNvPr id="36869" name="Rectangle 5"/>
          <p:cNvSpPr>
            <a:spLocks noChangeArrowheads="1"/>
          </p:cNvSpPr>
          <p:nvPr/>
        </p:nvSpPr>
        <p:spPr bwMode="auto">
          <a:xfrm>
            <a:off x="298450" y="1377950"/>
            <a:ext cx="8597900" cy="9017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wrap="none" lIns="90488" tIns="44450" rIns="90488" bIns="44450" anchor="ctr"/>
          <a:lstStyle/>
          <a:p>
            <a:pPr algn="ctr"/>
            <a:r>
              <a:rPr lang="en-US" sz="3200" b="1">
                <a:solidFill>
                  <a:srgbClr val="000000"/>
                </a:solidFill>
                <a:latin typeface="Arial" charset="0"/>
              </a:rPr>
              <a:t>MORAL IDEALISM</a:t>
            </a:r>
          </a:p>
        </p:txBody>
      </p:sp>
      <p:sp>
        <p:nvSpPr>
          <p:cNvPr id="36870" name="Rectangle 6"/>
          <p:cNvSpPr>
            <a:spLocks noChangeArrowheads="1"/>
          </p:cNvSpPr>
          <p:nvPr/>
        </p:nvSpPr>
        <p:spPr bwMode="auto">
          <a:xfrm>
            <a:off x="298450" y="2292350"/>
            <a:ext cx="8597900" cy="901700"/>
          </a:xfrm>
          <a:prstGeom prst="rect">
            <a:avLst/>
          </a:prstGeom>
          <a:gradFill rotWithShape="0">
            <a:gsLst>
              <a:gs pos="0">
                <a:srgbClr val="A15D62">
                  <a:gamma/>
                  <a:tint val="0"/>
                  <a:invGamma/>
                </a:srgbClr>
              </a:gs>
              <a:gs pos="100000">
                <a:srgbClr val="A15D62"/>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90488" tIns="44450" rIns="90488" bIns="44450" anchor="ctr" anchorCtr="1"/>
          <a:lstStyle/>
          <a:p>
            <a:pPr algn="ctr"/>
            <a:r>
              <a:rPr lang="en-US" b="1">
                <a:solidFill>
                  <a:srgbClr val="000000"/>
                </a:solidFill>
              </a:rPr>
              <a:t>Considers certain individual rights or duties universal regardless of the outcome</a:t>
            </a:r>
          </a:p>
        </p:txBody>
      </p:sp>
      <p:sp>
        <p:nvSpPr>
          <p:cNvPr id="36871" name="Rectangle 7"/>
          <p:cNvSpPr>
            <a:spLocks noChangeArrowheads="1"/>
          </p:cNvSpPr>
          <p:nvPr/>
        </p:nvSpPr>
        <p:spPr bwMode="auto">
          <a:xfrm>
            <a:off x="298450" y="4044950"/>
            <a:ext cx="8597900" cy="9017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wrap="none" lIns="90488" tIns="44450" rIns="90488" bIns="44450" anchor="ctr"/>
          <a:lstStyle/>
          <a:p>
            <a:pPr algn="ctr"/>
            <a:r>
              <a:rPr lang="en-US" sz="3200" b="1">
                <a:latin typeface="Arial" charset="0"/>
              </a:rPr>
              <a:t>UTILITARIANISM</a:t>
            </a:r>
          </a:p>
        </p:txBody>
      </p:sp>
      <p:sp>
        <p:nvSpPr>
          <p:cNvPr id="36872" name="Rectangle 8"/>
          <p:cNvSpPr>
            <a:spLocks noChangeArrowheads="1"/>
          </p:cNvSpPr>
          <p:nvPr/>
        </p:nvSpPr>
        <p:spPr bwMode="auto">
          <a:xfrm>
            <a:off x="298450" y="4959350"/>
            <a:ext cx="8597900" cy="901700"/>
          </a:xfrm>
          <a:prstGeom prst="rect">
            <a:avLst/>
          </a:prstGeom>
          <a:gradFill rotWithShape="0">
            <a:gsLst>
              <a:gs pos="0">
                <a:srgbClr val="A15D62">
                  <a:gamma/>
                  <a:tint val="0"/>
                  <a:invGamma/>
                </a:srgbClr>
              </a:gs>
              <a:gs pos="100000">
                <a:srgbClr val="A15D62"/>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90488" tIns="44450" rIns="90488" bIns="44450" anchor="ctr" anchorCtr="1"/>
          <a:lstStyle/>
          <a:p>
            <a:pPr algn="ctr"/>
            <a:r>
              <a:rPr lang="en-US" b="1"/>
              <a:t>Considers the “greatest good for the greatest number” by assessing the costs and benefits of the consequences</a:t>
            </a:r>
          </a:p>
        </p:txBody>
      </p:sp>
    </p:spTree>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a:ln/>
        </p:spPr>
        <p:txBody>
          <a:bodyPr/>
          <a:lstStyle/>
          <a:p>
            <a:r>
              <a:rPr lang="en-US" sz="3600" b="1" dirty="0" smtClean="0">
                <a:effectLst>
                  <a:outerShdw blurRad="38100" dist="38100" dir="2700000" algn="tl">
                    <a:srgbClr val="C0C0C0"/>
                  </a:outerShdw>
                </a:effectLst>
              </a:rPr>
              <a:t>Concept </a:t>
            </a:r>
            <a:r>
              <a:rPr lang="en-US" sz="3600" b="1" dirty="0">
                <a:effectLst>
                  <a:outerShdw blurRad="38100" dist="38100" dir="2700000" algn="tl">
                    <a:srgbClr val="C0C0C0"/>
                  </a:outerShdw>
                </a:effectLst>
              </a:rPr>
              <a:t>Check</a:t>
            </a:r>
          </a:p>
        </p:txBody>
      </p:sp>
      <p:sp>
        <p:nvSpPr>
          <p:cNvPr id="38915" name="Rectangle 3"/>
          <p:cNvSpPr>
            <a:spLocks noGrp="1" noChangeArrowheads="1"/>
          </p:cNvSpPr>
          <p:nvPr>
            <p:ph type="body" idx="1"/>
          </p:nvPr>
        </p:nvSpPr>
        <p:spPr>
          <a:xfrm>
            <a:off x="266700" y="1435100"/>
            <a:ext cx="8610600" cy="5194300"/>
          </a:xfrm>
          <a:noFill/>
          <a:ln/>
        </p:spPr>
        <p:txBody>
          <a:bodyPr/>
          <a:lstStyle/>
          <a:p>
            <a:pPr>
              <a:buFontTx/>
              <a:buNone/>
            </a:pPr>
            <a:endParaRPr lang="en-US" sz="800"/>
          </a:p>
          <a:p>
            <a:pPr>
              <a:buFontTx/>
              <a:buNone/>
            </a:pPr>
            <a:r>
              <a:rPr lang="en-US" sz="2800"/>
              <a:t>1.	What rights are included in the</a:t>
            </a:r>
          </a:p>
          <a:p>
            <a:pPr>
              <a:buFontTx/>
              <a:buNone/>
            </a:pPr>
            <a:r>
              <a:rPr lang="en-US" sz="2800"/>
              <a:t>		</a:t>
            </a:r>
            <a:r>
              <a:rPr lang="en-US" sz="2800">
                <a:solidFill>
                  <a:srgbClr val="790015"/>
                </a:solidFill>
              </a:rPr>
              <a:t>Consumer Bill of Rights</a:t>
            </a:r>
            <a:r>
              <a:rPr lang="en-US" sz="2800"/>
              <a:t>?</a:t>
            </a:r>
          </a:p>
          <a:p>
            <a:pPr>
              <a:buFontTx/>
              <a:buNone/>
            </a:pPr>
            <a:endParaRPr lang="en-US" sz="1600"/>
          </a:p>
          <a:p>
            <a:pPr>
              <a:buFontTx/>
              <a:buNone/>
            </a:pPr>
            <a:r>
              <a:rPr lang="en-US" sz="2800"/>
              <a:t>2.	What ethical practice is addressed in</a:t>
            </a:r>
          </a:p>
          <a:p>
            <a:pPr>
              <a:buFontTx/>
              <a:buNone/>
            </a:pPr>
            <a:r>
              <a:rPr lang="en-US" sz="2800"/>
              <a:t>		the </a:t>
            </a:r>
            <a:r>
              <a:rPr lang="en-US" sz="2800">
                <a:solidFill>
                  <a:srgbClr val="790015"/>
                </a:solidFill>
              </a:rPr>
              <a:t>Foreign Corrupt Practices Act</a:t>
            </a:r>
            <a:r>
              <a:rPr lang="en-US" sz="2800"/>
              <a:t>?</a:t>
            </a:r>
          </a:p>
          <a:p>
            <a:pPr>
              <a:buFontTx/>
              <a:buNone/>
            </a:pPr>
            <a:endParaRPr lang="en-US" sz="1600"/>
          </a:p>
          <a:p>
            <a:pPr>
              <a:buFontTx/>
              <a:buNone/>
            </a:pPr>
            <a:r>
              <a:rPr lang="en-US" sz="2800"/>
              <a:t>3.	What is meant by </a:t>
            </a:r>
            <a:r>
              <a:rPr lang="en-US" sz="2800">
                <a:solidFill>
                  <a:srgbClr val="790015"/>
                </a:solidFill>
              </a:rPr>
              <a:t>moral idealism</a:t>
            </a:r>
            <a:r>
              <a:rPr lang="en-US" sz="2800"/>
              <a:t>?</a:t>
            </a:r>
          </a:p>
        </p:txBody>
      </p:sp>
      <p:graphicFrame>
        <p:nvGraphicFramePr>
          <p:cNvPr id="53248" name="Object 0">
            <a:hlinkClick r:id="" action="ppaction://ole?verb=0"/>
          </p:cNvPr>
          <p:cNvGraphicFramePr>
            <a:graphicFrameLocks/>
          </p:cNvGraphicFramePr>
          <p:nvPr/>
        </p:nvGraphicFramePr>
        <p:xfrm>
          <a:off x="5257800" y="685800"/>
          <a:ext cx="685800" cy="488950"/>
        </p:xfrm>
        <a:graphic>
          <a:graphicData uri="http://schemas.openxmlformats.org/presentationml/2006/ole">
            <p:oleObj spid="_x0000_s53248" name="Clip" r:id="rId4" imgW="861840" imgH="709560" progId="">
              <p:embed/>
            </p:oleObj>
          </a:graphicData>
        </a:graphic>
      </p:graphicFrame>
    </p:spTree>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a:p>
        </p:txBody>
      </p:sp>
      <p:sp>
        <p:nvSpPr>
          <p:cNvPr id="40963"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a:p>
        </p:txBody>
      </p:sp>
      <p:sp>
        <p:nvSpPr>
          <p:cNvPr id="40964" name="Rectangle 4"/>
          <p:cNvSpPr>
            <a:spLocks noChangeArrowheads="1"/>
          </p:cNvSpPr>
          <p:nvPr/>
        </p:nvSpPr>
        <p:spPr bwMode="auto">
          <a:xfrm>
            <a:off x="279400" y="139700"/>
            <a:ext cx="8610600" cy="749300"/>
          </a:xfrm>
          <a:prstGeom prst="rect">
            <a:avLst/>
          </a:prstGeom>
          <a:noFill/>
          <a:ln w="12700">
            <a:noFill/>
            <a:miter lim="800000"/>
            <a:headEnd/>
            <a:tailEnd/>
          </a:ln>
          <a:effectLst/>
        </p:spPr>
        <p:txBody>
          <a:bodyPr lIns="90488" tIns="44450" rIns="90488" bIns="44450" anchor="ctr"/>
          <a:lstStyle/>
          <a:p>
            <a:r>
              <a:rPr lang="en-US" sz="3600" b="1" dirty="0" smtClean="0">
                <a:solidFill>
                  <a:schemeClr val="accent2"/>
                </a:solidFill>
              </a:rPr>
              <a:t>Three </a:t>
            </a:r>
            <a:r>
              <a:rPr lang="en-US" sz="3600" b="1" dirty="0">
                <a:solidFill>
                  <a:schemeClr val="accent2"/>
                </a:solidFill>
              </a:rPr>
              <a:t>concepts of social responsibility</a:t>
            </a:r>
            <a:r>
              <a:rPr lang="en-US" sz="3600" b="1" dirty="0">
                <a:solidFill>
                  <a:schemeClr val="accent2"/>
                </a:solidFill>
                <a:latin typeface="Arial" charset="0"/>
              </a:rPr>
              <a:t>   </a:t>
            </a:r>
          </a:p>
        </p:txBody>
      </p:sp>
      <p:sp>
        <p:nvSpPr>
          <p:cNvPr id="40965" name="Rectangle 5"/>
          <p:cNvSpPr>
            <a:spLocks noChangeArrowheads="1"/>
          </p:cNvSpPr>
          <p:nvPr/>
        </p:nvSpPr>
        <p:spPr bwMode="auto">
          <a:xfrm>
            <a:off x="1225550" y="1301750"/>
            <a:ext cx="6781800" cy="5092700"/>
          </a:xfrm>
          <a:prstGeom prst="rect">
            <a:avLst/>
          </a:prstGeom>
          <a:gradFill rotWithShape="0">
            <a:gsLst>
              <a:gs pos="0">
                <a:srgbClr val="577895"/>
              </a:gs>
              <a:gs pos="100000">
                <a:srgbClr val="577895">
                  <a:gamma/>
                  <a:tint val="70196"/>
                  <a:invGamma/>
                </a:srgbClr>
              </a:gs>
            </a:gsLst>
            <a:path path="shape">
              <a:fillToRect l="50000" t="50000" r="50000" b="50000"/>
            </a:path>
          </a:gradFill>
          <a:ln w="12700">
            <a:solidFill>
              <a:srgbClr val="000000"/>
            </a:solidFill>
            <a:miter lim="800000"/>
            <a:headEnd/>
            <a:tailEnd/>
          </a:ln>
          <a:effectLst/>
        </p:spPr>
        <p:txBody>
          <a:bodyPr wrap="none" anchor="ctr"/>
          <a:lstStyle/>
          <a:p>
            <a:endParaRPr lang="en-US"/>
          </a:p>
        </p:txBody>
      </p:sp>
      <p:sp>
        <p:nvSpPr>
          <p:cNvPr id="40966" name="Rectangle 6"/>
          <p:cNvSpPr>
            <a:spLocks noChangeArrowheads="1"/>
          </p:cNvSpPr>
          <p:nvPr/>
        </p:nvSpPr>
        <p:spPr bwMode="auto">
          <a:xfrm>
            <a:off x="2419350" y="1995488"/>
            <a:ext cx="4318000" cy="3462337"/>
          </a:xfrm>
          <a:prstGeom prst="rect">
            <a:avLst/>
          </a:prstGeom>
          <a:gradFill rotWithShape="0">
            <a:gsLst>
              <a:gs pos="0">
                <a:srgbClr val="FFDFC0">
                  <a:gamma/>
                  <a:tint val="89804"/>
                  <a:invGamma/>
                </a:srgbClr>
              </a:gs>
              <a:gs pos="100000">
                <a:srgbClr val="FFDFC0"/>
              </a:gs>
            </a:gsLst>
            <a:path path="shape">
              <a:fillToRect l="50000" t="50000" r="50000" b="50000"/>
            </a:path>
          </a:gradFill>
          <a:ln w="12700">
            <a:solidFill>
              <a:srgbClr val="000000"/>
            </a:solidFill>
            <a:miter lim="800000"/>
            <a:headEnd/>
            <a:tailEnd/>
          </a:ln>
          <a:effectLst/>
        </p:spPr>
        <p:txBody>
          <a:bodyPr wrap="none" anchor="ctr"/>
          <a:lstStyle/>
          <a:p>
            <a:endParaRPr lang="en-US"/>
          </a:p>
        </p:txBody>
      </p:sp>
      <p:sp>
        <p:nvSpPr>
          <p:cNvPr id="40967" name="Rectangle 7"/>
          <p:cNvSpPr>
            <a:spLocks noChangeArrowheads="1"/>
          </p:cNvSpPr>
          <p:nvPr/>
        </p:nvSpPr>
        <p:spPr bwMode="auto">
          <a:xfrm>
            <a:off x="3502025" y="2867025"/>
            <a:ext cx="2154238" cy="1725613"/>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rgbClr val="000000"/>
            </a:solidFill>
            <a:miter lim="800000"/>
            <a:headEnd/>
            <a:tailEnd/>
          </a:ln>
          <a:effectLst/>
        </p:spPr>
        <p:txBody>
          <a:bodyPr lIns="90488" tIns="44450" rIns="90488" bIns="44450" anchor="ctr"/>
          <a:lstStyle/>
          <a:p>
            <a:pPr algn="ctr"/>
            <a:r>
              <a:rPr lang="en-US" sz="1800" b="1">
                <a:solidFill>
                  <a:schemeClr val="tx2"/>
                </a:solidFill>
              </a:rPr>
              <a:t>Profit responsibility</a:t>
            </a:r>
            <a:endParaRPr lang="en-US" sz="2000" b="1">
              <a:solidFill>
                <a:schemeClr val="tx2"/>
              </a:solidFill>
            </a:endParaRPr>
          </a:p>
          <a:p>
            <a:pPr algn="ctr"/>
            <a:endParaRPr lang="en-US" sz="2000" b="1">
              <a:solidFill>
                <a:schemeClr val="tx2"/>
              </a:solidFill>
              <a:latin typeface="Arial" charset="0"/>
            </a:endParaRPr>
          </a:p>
          <a:p>
            <a:pPr algn="ctr"/>
            <a:r>
              <a:rPr lang="en-US" sz="1800" b="1">
                <a:solidFill>
                  <a:schemeClr val="tx2"/>
                </a:solidFill>
              </a:rPr>
              <a:t>Owners/</a:t>
            </a:r>
          </a:p>
          <a:p>
            <a:pPr algn="ctr"/>
            <a:r>
              <a:rPr lang="en-US" sz="1800" b="1">
                <a:solidFill>
                  <a:schemeClr val="tx2"/>
                </a:solidFill>
              </a:rPr>
              <a:t>Stockholders</a:t>
            </a:r>
          </a:p>
        </p:txBody>
      </p:sp>
      <p:sp>
        <p:nvSpPr>
          <p:cNvPr id="40968" name="Line 8"/>
          <p:cNvSpPr>
            <a:spLocks noChangeShapeType="1"/>
          </p:cNvSpPr>
          <p:nvPr/>
        </p:nvSpPr>
        <p:spPr bwMode="auto">
          <a:xfrm>
            <a:off x="1249363" y="1325563"/>
            <a:ext cx="2230437" cy="1544637"/>
          </a:xfrm>
          <a:prstGeom prst="line">
            <a:avLst/>
          </a:prstGeom>
          <a:noFill/>
          <a:ln w="12700">
            <a:solidFill>
              <a:srgbClr val="000000"/>
            </a:solidFill>
            <a:round/>
            <a:headEnd/>
            <a:tailEnd/>
          </a:ln>
          <a:effectLst/>
        </p:spPr>
        <p:txBody>
          <a:bodyPr wrap="none" anchor="ctr"/>
          <a:lstStyle/>
          <a:p>
            <a:endParaRPr lang="en-US"/>
          </a:p>
        </p:txBody>
      </p:sp>
      <p:sp>
        <p:nvSpPr>
          <p:cNvPr id="40969" name="Line 9"/>
          <p:cNvSpPr>
            <a:spLocks noChangeShapeType="1"/>
          </p:cNvSpPr>
          <p:nvPr/>
        </p:nvSpPr>
        <p:spPr bwMode="auto">
          <a:xfrm>
            <a:off x="5708650" y="4629150"/>
            <a:ext cx="2266950" cy="1746250"/>
          </a:xfrm>
          <a:prstGeom prst="line">
            <a:avLst/>
          </a:prstGeom>
          <a:noFill/>
          <a:ln w="12700">
            <a:solidFill>
              <a:srgbClr val="000000"/>
            </a:solidFill>
            <a:round/>
            <a:headEnd/>
            <a:tailEnd/>
          </a:ln>
          <a:effectLst/>
        </p:spPr>
        <p:txBody>
          <a:bodyPr wrap="none" anchor="ctr"/>
          <a:lstStyle/>
          <a:p>
            <a:endParaRPr lang="en-US"/>
          </a:p>
        </p:txBody>
      </p:sp>
      <p:sp>
        <p:nvSpPr>
          <p:cNvPr id="40970" name="Line 10"/>
          <p:cNvSpPr>
            <a:spLocks noChangeShapeType="1"/>
          </p:cNvSpPr>
          <p:nvPr/>
        </p:nvSpPr>
        <p:spPr bwMode="auto">
          <a:xfrm flipV="1">
            <a:off x="1246188" y="4565650"/>
            <a:ext cx="2200275" cy="1858963"/>
          </a:xfrm>
          <a:prstGeom prst="line">
            <a:avLst/>
          </a:prstGeom>
          <a:noFill/>
          <a:ln w="12700">
            <a:solidFill>
              <a:srgbClr val="000000"/>
            </a:solidFill>
            <a:round/>
            <a:headEnd/>
            <a:tailEnd/>
          </a:ln>
          <a:effectLst/>
        </p:spPr>
        <p:txBody>
          <a:bodyPr wrap="none" anchor="ctr"/>
          <a:lstStyle/>
          <a:p>
            <a:endParaRPr lang="en-US"/>
          </a:p>
        </p:txBody>
      </p:sp>
      <p:sp>
        <p:nvSpPr>
          <p:cNvPr id="40971" name="Line 11"/>
          <p:cNvSpPr>
            <a:spLocks noChangeShapeType="1"/>
          </p:cNvSpPr>
          <p:nvPr/>
        </p:nvSpPr>
        <p:spPr bwMode="auto">
          <a:xfrm flipH="1">
            <a:off x="5638800" y="1325563"/>
            <a:ext cx="2387600" cy="1498600"/>
          </a:xfrm>
          <a:prstGeom prst="line">
            <a:avLst/>
          </a:prstGeom>
          <a:noFill/>
          <a:ln w="12700">
            <a:solidFill>
              <a:srgbClr val="000000"/>
            </a:solidFill>
            <a:round/>
            <a:headEnd/>
            <a:tailEnd/>
          </a:ln>
          <a:effectLst/>
        </p:spPr>
        <p:txBody>
          <a:bodyPr wrap="none" anchor="ctr"/>
          <a:lstStyle/>
          <a:p>
            <a:endParaRPr lang="en-US"/>
          </a:p>
        </p:txBody>
      </p:sp>
      <p:sp>
        <p:nvSpPr>
          <p:cNvPr id="40972" name="Rectangle 12"/>
          <p:cNvSpPr>
            <a:spLocks noChangeArrowheads="1"/>
          </p:cNvSpPr>
          <p:nvPr/>
        </p:nvSpPr>
        <p:spPr bwMode="auto">
          <a:xfrm>
            <a:off x="3562350" y="2114550"/>
            <a:ext cx="2106613"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Stakeholder responsibility</a:t>
            </a:r>
          </a:p>
        </p:txBody>
      </p:sp>
      <p:sp>
        <p:nvSpPr>
          <p:cNvPr id="40973" name="Rectangle 13"/>
          <p:cNvSpPr>
            <a:spLocks noChangeArrowheads="1"/>
          </p:cNvSpPr>
          <p:nvPr/>
        </p:nvSpPr>
        <p:spPr bwMode="auto">
          <a:xfrm>
            <a:off x="3562350" y="1304925"/>
            <a:ext cx="2106613" cy="609600"/>
          </a:xfrm>
          <a:prstGeom prst="rect">
            <a:avLst/>
          </a:prstGeom>
          <a:solidFill>
            <a:srgbClr val="FF9900"/>
          </a:solidFill>
          <a:ln w="12700">
            <a:solidFill>
              <a:schemeClr val="bg2"/>
            </a:solidFill>
            <a:miter lim="800000"/>
            <a:headEnd/>
            <a:tailEnd/>
          </a:ln>
          <a:effectLst>
            <a:outerShdw dist="107763" dir="2700000" algn="ctr" rotWithShape="0">
              <a:schemeClr val="bg2"/>
            </a:outerShdw>
          </a:effectLst>
        </p:spPr>
        <p:txBody>
          <a:bodyPr lIns="90488" tIns="44450" rIns="90488" bIns="44450" anchor="ctr"/>
          <a:lstStyle/>
          <a:p>
            <a:pPr algn="ctr"/>
            <a:r>
              <a:rPr lang="en-US" sz="1800">
                <a:solidFill>
                  <a:srgbClr val="000066"/>
                </a:solidFill>
              </a:rPr>
              <a:t>Societal responsibility</a:t>
            </a:r>
          </a:p>
        </p:txBody>
      </p:sp>
      <p:sp>
        <p:nvSpPr>
          <p:cNvPr id="40974" name="Rectangle 14"/>
          <p:cNvSpPr>
            <a:spLocks noChangeArrowheads="1"/>
          </p:cNvSpPr>
          <p:nvPr/>
        </p:nvSpPr>
        <p:spPr bwMode="auto">
          <a:xfrm rot="16200000">
            <a:off x="1212850" y="3462338"/>
            <a:ext cx="1130300"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General public</a:t>
            </a:r>
          </a:p>
        </p:txBody>
      </p:sp>
      <p:sp>
        <p:nvSpPr>
          <p:cNvPr id="40975" name="Rectangle 15"/>
          <p:cNvSpPr>
            <a:spLocks noChangeArrowheads="1"/>
          </p:cNvSpPr>
          <p:nvPr/>
        </p:nvSpPr>
        <p:spPr bwMode="auto">
          <a:xfrm rot="5400000">
            <a:off x="6623050" y="3462338"/>
            <a:ext cx="1435100"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Ecological environment</a:t>
            </a:r>
          </a:p>
        </p:txBody>
      </p:sp>
      <p:sp>
        <p:nvSpPr>
          <p:cNvPr id="40976" name="Rectangle 16"/>
          <p:cNvSpPr>
            <a:spLocks noChangeArrowheads="1"/>
          </p:cNvSpPr>
          <p:nvPr/>
        </p:nvSpPr>
        <p:spPr bwMode="auto">
          <a:xfrm rot="16200000">
            <a:off x="2279650" y="3462338"/>
            <a:ext cx="1282700"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Customers</a:t>
            </a:r>
          </a:p>
        </p:txBody>
      </p:sp>
      <p:sp>
        <p:nvSpPr>
          <p:cNvPr id="40977" name="Rectangle 17"/>
          <p:cNvSpPr>
            <a:spLocks noChangeArrowheads="1"/>
          </p:cNvSpPr>
          <p:nvPr/>
        </p:nvSpPr>
        <p:spPr bwMode="auto">
          <a:xfrm rot="5400000">
            <a:off x="5403850" y="3462338"/>
            <a:ext cx="1435100"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Employees</a:t>
            </a:r>
          </a:p>
        </p:txBody>
      </p:sp>
      <p:sp>
        <p:nvSpPr>
          <p:cNvPr id="40978" name="Rectangle 18"/>
          <p:cNvSpPr>
            <a:spLocks noChangeArrowheads="1"/>
          </p:cNvSpPr>
          <p:nvPr/>
        </p:nvSpPr>
        <p:spPr bwMode="auto">
          <a:xfrm>
            <a:off x="3422650" y="4719638"/>
            <a:ext cx="2349500" cy="609600"/>
          </a:xfrm>
          <a:prstGeom prst="rect">
            <a:avLst/>
          </a:prstGeom>
          <a:solidFill>
            <a:srgbClr val="FF9900"/>
          </a:solidFill>
          <a:ln w="12700">
            <a:solidFill>
              <a:schemeClr val="bg2"/>
            </a:solidFill>
            <a:miter lim="800000"/>
            <a:headEnd/>
            <a:tailEnd/>
          </a:ln>
          <a:effectLst/>
        </p:spPr>
        <p:txBody>
          <a:bodyPr lIns="90488" tIns="44450" rIns="90488" bIns="44450" anchor="ctr"/>
          <a:lstStyle/>
          <a:p>
            <a:pPr algn="ctr"/>
            <a:r>
              <a:rPr lang="en-US" sz="1800">
                <a:solidFill>
                  <a:srgbClr val="000066"/>
                </a:solidFill>
              </a:rPr>
              <a:t>Suppliers/Distributors</a:t>
            </a:r>
          </a:p>
        </p:txBody>
      </p:sp>
      <p:sp>
        <p:nvSpPr>
          <p:cNvPr id="40979" name="Rectangle 19"/>
          <p:cNvSpPr>
            <a:spLocks noChangeArrowheads="1"/>
          </p:cNvSpPr>
          <p:nvPr/>
        </p:nvSpPr>
        <p:spPr bwMode="auto">
          <a:xfrm>
            <a:off x="3422650" y="5634038"/>
            <a:ext cx="2425700" cy="609600"/>
          </a:xfrm>
          <a:prstGeom prst="rect">
            <a:avLst/>
          </a:prstGeom>
          <a:solidFill>
            <a:srgbClr val="FF9900"/>
          </a:solidFill>
          <a:ln w="12700">
            <a:solidFill>
              <a:schemeClr val="bg2"/>
            </a:solidFill>
            <a:miter lim="800000"/>
            <a:headEnd/>
            <a:tailEnd/>
          </a:ln>
          <a:effectLst>
            <a:outerShdw dist="107763" dir="2700000" algn="ctr" rotWithShape="0">
              <a:schemeClr val="bg2"/>
            </a:outerShdw>
          </a:effectLst>
        </p:spPr>
        <p:txBody>
          <a:bodyPr lIns="90488" tIns="44450" rIns="90488" bIns="44450" anchor="ctr"/>
          <a:lstStyle/>
          <a:p>
            <a:pPr algn="ctr"/>
            <a:r>
              <a:rPr lang="en-US" sz="1800">
                <a:solidFill>
                  <a:srgbClr val="000066"/>
                </a:solidFill>
              </a:rPr>
              <a:t>Public interest groups</a:t>
            </a:r>
          </a:p>
        </p:txBody>
      </p:sp>
    </p:spTree>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685800" y="6248400"/>
            <a:ext cx="1905000" cy="457200"/>
          </a:xfrm>
          <a:prstGeom prst="rect">
            <a:avLst/>
          </a:prstGeom>
          <a:noFill/>
          <a:ln w="12700">
            <a:noFill/>
            <a:miter lim="800000"/>
            <a:headEnd/>
            <a:tailEnd/>
          </a:ln>
          <a:effectLst/>
        </p:spPr>
        <p:txBody>
          <a:bodyPr wrap="none" anchor="ctr"/>
          <a:lstStyle/>
          <a:p>
            <a:endParaRPr lang="en-US" sz="2000"/>
          </a:p>
        </p:txBody>
      </p:sp>
      <p:sp>
        <p:nvSpPr>
          <p:cNvPr id="43011" name="Rectangle 3"/>
          <p:cNvSpPr>
            <a:spLocks noChangeArrowheads="1"/>
          </p:cNvSpPr>
          <p:nvPr/>
        </p:nvSpPr>
        <p:spPr bwMode="auto">
          <a:xfrm>
            <a:off x="3124200" y="6248400"/>
            <a:ext cx="2895600" cy="457200"/>
          </a:xfrm>
          <a:prstGeom prst="rect">
            <a:avLst/>
          </a:prstGeom>
          <a:noFill/>
          <a:ln w="12700">
            <a:noFill/>
            <a:miter lim="800000"/>
            <a:headEnd/>
            <a:tailEnd/>
          </a:ln>
          <a:effectLst/>
        </p:spPr>
        <p:txBody>
          <a:bodyPr wrap="none" anchor="ctr"/>
          <a:lstStyle/>
          <a:p>
            <a:endParaRPr lang="en-US" sz="2000"/>
          </a:p>
        </p:txBody>
      </p:sp>
      <p:sp>
        <p:nvSpPr>
          <p:cNvPr id="43012" name="Rectangle 4"/>
          <p:cNvSpPr>
            <a:spLocks noGrp="1" noChangeArrowheads="1"/>
          </p:cNvSpPr>
          <p:nvPr>
            <p:ph type="title"/>
          </p:nvPr>
        </p:nvSpPr>
        <p:spPr>
          <a:xfrm>
            <a:off x="266700" y="228600"/>
            <a:ext cx="8877300" cy="635000"/>
          </a:xfrm>
          <a:noFill/>
          <a:ln/>
        </p:spPr>
        <p:txBody>
          <a:bodyPr/>
          <a:lstStyle/>
          <a:p>
            <a:r>
              <a:rPr lang="en-US" sz="4000" b="1" dirty="0" smtClean="0"/>
              <a:t>Elements </a:t>
            </a:r>
            <a:r>
              <a:rPr lang="en-US" sz="4000" b="1" dirty="0"/>
              <a:t>of a social audit</a:t>
            </a:r>
          </a:p>
        </p:txBody>
      </p:sp>
      <p:sp>
        <p:nvSpPr>
          <p:cNvPr id="43013" name="Rectangle 5"/>
          <p:cNvSpPr>
            <a:spLocks noChangeArrowheads="1"/>
          </p:cNvSpPr>
          <p:nvPr/>
        </p:nvSpPr>
        <p:spPr bwMode="auto">
          <a:xfrm>
            <a:off x="2749550" y="1301750"/>
            <a:ext cx="6146800" cy="977900"/>
          </a:xfrm>
          <a:prstGeom prst="rect">
            <a:avLst/>
          </a:prstGeom>
          <a:gradFill rotWithShape="0">
            <a:gsLst>
              <a:gs pos="0">
                <a:srgbClr val="009999">
                  <a:gamma/>
                  <a:tint val="0"/>
                  <a:invGamma/>
                </a:srgbClr>
              </a:gs>
              <a:gs pos="100000">
                <a:srgbClr val="009999"/>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136525" tIns="46038" rIns="136525" bIns="46038" anchor="ctr"/>
          <a:lstStyle/>
          <a:p>
            <a:pPr>
              <a:lnSpc>
                <a:spcPct val="85000"/>
              </a:lnSpc>
            </a:pPr>
            <a:r>
              <a:rPr lang="en-US" sz="2000" b="1">
                <a:solidFill>
                  <a:srgbClr val="000066"/>
                </a:solidFill>
              </a:rPr>
              <a:t>Of social expectations and rationale for engaging in social responsibility endeavors</a:t>
            </a:r>
          </a:p>
        </p:txBody>
      </p:sp>
      <p:sp>
        <p:nvSpPr>
          <p:cNvPr id="43014" name="Rectangle 6"/>
          <p:cNvSpPr>
            <a:spLocks noChangeArrowheads="1"/>
          </p:cNvSpPr>
          <p:nvPr/>
        </p:nvSpPr>
        <p:spPr bwMode="auto">
          <a:xfrm>
            <a:off x="2749550" y="2292350"/>
            <a:ext cx="6146800" cy="977900"/>
          </a:xfrm>
          <a:prstGeom prst="rect">
            <a:avLst/>
          </a:prstGeom>
          <a:gradFill rotWithShape="0">
            <a:gsLst>
              <a:gs pos="0">
                <a:srgbClr val="F88A7A">
                  <a:gamma/>
                  <a:tint val="0"/>
                  <a:invGamma/>
                </a:srgbClr>
              </a:gs>
              <a:gs pos="100000">
                <a:srgbClr val="F88A7A"/>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136525" tIns="46038" rIns="136525" bIns="46038" anchor="ctr"/>
          <a:lstStyle/>
          <a:p>
            <a:pPr>
              <a:lnSpc>
                <a:spcPct val="85000"/>
              </a:lnSpc>
              <a:spcBef>
                <a:spcPct val="50000"/>
              </a:spcBef>
            </a:pPr>
            <a:r>
              <a:rPr lang="en-US" sz="2000" b="1">
                <a:solidFill>
                  <a:srgbClr val="000066"/>
                </a:solidFill>
              </a:rPr>
              <a:t>Of causes or programs consistent with the company’s mission</a:t>
            </a:r>
          </a:p>
        </p:txBody>
      </p:sp>
      <p:sp>
        <p:nvSpPr>
          <p:cNvPr id="43015" name="Rectangle 7"/>
          <p:cNvSpPr>
            <a:spLocks noChangeArrowheads="1"/>
          </p:cNvSpPr>
          <p:nvPr/>
        </p:nvSpPr>
        <p:spPr bwMode="auto">
          <a:xfrm>
            <a:off x="2749550" y="3282950"/>
            <a:ext cx="6146800" cy="977900"/>
          </a:xfrm>
          <a:prstGeom prst="rect">
            <a:avLst/>
          </a:prstGeom>
          <a:gradFill rotWithShape="0">
            <a:gsLst>
              <a:gs pos="0">
                <a:srgbClr val="FFDBA6">
                  <a:gamma/>
                  <a:tint val="0"/>
                  <a:invGamma/>
                </a:srgbClr>
              </a:gs>
              <a:gs pos="100000">
                <a:srgbClr val="FFDBA6"/>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136525" tIns="46038" rIns="136525" bIns="46038" anchor="ctr"/>
          <a:lstStyle/>
          <a:p>
            <a:pPr>
              <a:lnSpc>
                <a:spcPct val="85000"/>
              </a:lnSpc>
              <a:spcBef>
                <a:spcPct val="50000"/>
              </a:spcBef>
            </a:pPr>
            <a:r>
              <a:rPr lang="en-US" sz="2000" b="1">
                <a:solidFill>
                  <a:srgbClr val="000066"/>
                </a:solidFill>
              </a:rPr>
              <a:t>Of objectives and priorities for programs and activities to be undertaken</a:t>
            </a:r>
          </a:p>
        </p:txBody>
      </p:sp>
      <p:sp>
        <p:nvSpPr>
          <p:cNvPr id="43016" name="Rectangle 8"/>
          <p:cNvSpPr>
            <a:spLocks noChangeArrowheads="1"/>
          </p:cNvSpPr>
          <p:nvPr/>
        </p:nvSpPr>
        <p:spPr bwMode="auto">
          <a:xfrm>
            <a:off x="2749550" y="4273550"/>
            <a:ext cx="6146800" cy="977900"/>
          </a:xfrm>
          <a:prstGeom prst="rect">
            <a:avLst/>
          </a:prstGeom>
          <a:gradFill rotWithShape="0">
            <a:gsLst>
              <a:gs pos="0">
                <a:srgbClr val="577895">
                  <a:gamma/>
                  <a:tint val="0"/>
                  <a:invGamma/>
                </a:srgbClr>
              </a:gs>
              <a:gs pos="100000">
                <a:srgbClr val="577895"/>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136525" tIns="46038" rIns="136525" bIns="46038" anchor="ctr"/>
          <a:lstStyle/>
          <a:p>
            <a:pPr>
              <a:lnSpc>
                <a:spcPct val="85000"/>
              </a:lnSpc>
              <a:spcBef>
                <a:spcPct val="50000"/>
              </a:spcBef>
            </a:pPr>
            <a:r>
              <a:rPr lang="en-US" sz="2000" b="1">
                <a:solidFill>
                  <a:srgbClr val="000066"/>
                </a:solidFill>
              </a:rPr>
              <a:t>Of the type and amount of resources necessary to achieve objectives</a:t>
            </a:r>
          </a:p>
        </p:txBody>
      </p:sp>
      <p:sp>
        <p:nvSpPr>
          <p:cNvPr id="43017" name="Rectangle 9"/>
          <p:cNvSpPr>
            <a:spLocks noChangeArrowheads="1"/>
          </p:cNvSpPr>
          <p:nvPr/>
        </p:nvSpPr>
        <p:spPr bwMode="auto">
          <a:xfrm>
            <a:off x="234950" y="1301750"/>
            <a:ext cx="2501900" cy="977900"/>
          </a:xfrm>
          <a:prstGeom prst="rect">
            <a:avLst/>
          </a:prstGeom>
          <a:solidFill>
            <a:schemeClr val="accent1"/>
          </a:solidFill>
          <a:ln w="12700">
            <a:solidFill>
              <a:schemeClr val="bg2"/>
            </a:solidFill>
            <a:miter lim="800000"/>
            <a:headEnd/>
            <a:tailEnd/>
          </a:ln>
          <a:effectLst/>
        </p:spPr>
        <p:txBody>
          <a:bodyPr wrap="none" lIns="90488" tIns="44450" rIns="90488" bIns="44450" anchor="ctr"/>
          <a:lstStyle/>
          <a:p>
            <a:r>
              <a:rPr lang="en-US" b="1">
                <a:solidFill>
                  <a:schemeClr val="tx2"/>
                </a:solidFill>
              </a:rPr>
              <a:t>  </a:t>
            </a:r>
            <a:r>
              <a:rPr lang="en-US" b="1">
                <a:solidFill>
                  <a:schemeClr val="accent2"/>
                </a:solidFill>
              </a:rPr>
              <a:t>Recognition</a:t>
            </a:r>
          </a:p>
        </p:txBody>
      </p:sp>
      <p:sp>
        <p:nvSpPr>
          <p:cNvPr id="43018" name="Rectangle 10"/>
          <p:cNvSpPr>
            <a:spLocks noChangeArrowheads="1"/>
          </p:cNvSpPr>
          <p:nvPr/>
        </p:nvSpPr>
        <p:spPr bwMode="auto">
          <a:xfrm>
            <a:off x="234950" y="2292350"/>
            <a:ext cx="2501900" cy="977900"/>
          </a:xfrm>
          <a:prstGeom prst="rect">
            <a:avLst/>
          </a:prstGeom>
          <a:solidFill>
            <a:schemeClr val="accent2"/>
          </a:solidFill>
          <a:ln w="12700">
            <a:solidFill>
              <a:schemeClr val="bg2"/>
            </a:solidFill>
            <a:miter lim="800000"/>
            <a:headEnd/>
            <a:tailEnd/>
          </a:ln>
          <a:effectLst/>
        </p:spPr>
        <p:txBody>
          <a:bodyPr lIns="90488" tIns="44450" rIns="90488" bIns="44450" anchor="ctr" anchorCtr="1"/>
          <a:lstStyle/>
          <a:p>
            <a:pPr>
              <a:spcBef>
                <a:spcPct val="50000"/>
              </a:spcBef>
            </a:pPr>
            <a:r>
              <a:rPr lang="en-US" b="1">
                <a:solidFill>
                  <a:srgbClr val="00FF00"/>
                </a:solidFill>
              </a:rPr>
              <a:t>Identification</a:t>
            </a:r>
          </a:p>
        </p:txBody>
      </p:sp>
      <p:sp>
        <p:nvSpPr>
          <p:cNvPr id="43019" name="Rectangle 11"/>
          <p:cNvSpPr>
            <a:spLocks noChangeArrowheads="1"/>
          </p:cNvSpPr>
          <p:nvPr/>
        </p:nvSpPr>
        <p:spPr bwMode="auto">
          <a:xfrm>
            <a:off x="234950" y="3282950"/>
            <a:ext cx="2501900" cy="977900"/>
          </a:xfrm>
          <a:prstGeom prst="rect">
            <a:avLst/>
          </a:prstGeom>
          <a:solidFill>
            <a:schemeClr val="hlink"/>
          </a:solidFill>
          <a:ln w="12700">
            <a:solidFill>
              <a:schemeClr val="bg2"/>
            </a:solidFill>
            <a:miter lim="800000"/>
            <a:headEnd/>
            <a:tailEnd/>
          </a:ln>
          <a:effectLst/>
        </p:spPr>
        <p:txBody>
          <a:bodyPr wrap="none" lIns="90488" tIns="44450" rIns="90488" bIns="44450" anchor="ctr"/>
          <a:lstStyle/>
          <a:p>
            <a:r>
              <a:rPr lang="en-US" b="1">
                <a:solidFill>
                  <a:srgbClr val="006699"/>
                </a:solidFill>
              </a:rPr>
              <a:t>  </a:t>
            </a:r>
            <a:r>
              <a:rPr lang="en-US" b="1">
                <a:solidFill>
                  <a:srgbClr val="790015"/>
                </a:solidFill>
              </a:rPr>
              <a:t>Determination</a:t>
            </a:r>
          </a:p>
        </p:txBody>
      </p:sp>
      <p:sp>
        <p:nvSpPr>
          <p:cNvPr id="43020" name="Rectangle 12"/>
          <p:cNvSpPr>
            <a:spLocks noChangeArrowheads="1"/>
          </p:cNvSpPr>
          <p:nvPr/>
        </p:nvSpPr>
        <p:spPr bwMode="auto">
          <a:xfrm>
            <a:off x="234950" y="4273550"/>
            <a:ext cx="2501900" cy="977900"/>
          </a:xfrm>
          <a:prstGeom prst="rect">
            <a:avLst/>
          </a:prstGeom>
          <a:solidFill>
            <a:srgbClr val="577895"/>
          </a:solidFill>
          <a:ln w="12700">
            <a:solidFill>
              <a:schemeClr val="bg2"/>
            </a:solidFill>
            <a:miter lim="800000"/>
            <a:headEnd/>
            <a:tailEnd/>
          </a:ln>
          <a:effectLst/>
        </p:spPr>
        <p:txBody>
          <a:bodyPr lIns="90488" tIns="44450" rIns="90488" bIns="44450" anchor="ctr" anchorCtr="1"/>
          <a:lstStyle/>
          <a:p>
            <a:pPr>
              <a:spcBef>
                <a:spcPct val="50000"/>
              </a:spcBef>
            </a:pPr>
            <a:r>
              <a:rPr lang="en-US" b="1">
                <a:solidFill>
                  <a:schemeClr val="tx2"/>
                </a:solidFill>
              </a:rPr>
              <a:t>Specification</a:t>
            </a:r>
          </a:p>
        </p:txBody>
      </p:sp>
      <p:sp>
        <p:nvSpPr>
          <p:cNvPr id="43021" name="Rectangle 13"/>
          <p:cNvSpPr>
            <a:spLocks noChangeArrowheads="1"/>
          </p:cNvSpPr>
          <p:nvPr/>
        </p:nvSpPr>
        <p:spPr bwMode="auto">
          <a:xfrm>
            <a:off x="234950" y="5264150"/>
            <a:ext cx="2501900" cy="977900"/>
          </a:xfrm>
          <a:prstGeom prst="rect">
            <a:avLst/>
          </a:prstGeom>
          <a:solidFill>
            <a:schemeClr val="tx1"/>
          </a:solidFill>
          <a:ln w="12700">
            <a:solidFill>
              <a:schemeClr val="bg2"/>
            </a:solidFill>
            <a:miter lim="800000"/>
            <a:headEnd/>
            <a:tailEnd/>
          </a:ln>
          <a:effectLst>
            <a:outerShdw dist="107763" dir="2700000" algn="ctr" rotWithShape="0">
              <a:schemeClr val="bg2"/>
            </a:outerShdw>
          </a:effectLst>
        </p:spPr>
        <p:txBody>
          <a:bodyPr wrap="none" lIns="90488" tIns="44450" rIns="90488" bIns="44450" anchor="ctr"/>
          <a:lstStyle/>
          <a:p>
            <a:r>
              <a:rPr lang="en-US" b="1">
                <a:solidFill>
                  <a:schemeClr val="tx2"/>
                </a:solidFill>
              </a:rPr>
              <a:t>  </a:t>
            </a:r>
            <a:r>
              <a:rPr lang="en-US" b="1">
                <a:solidFill>
                  <a:srgbClr val="CF0E30"/>
                </a:solidFill>
              </a:rPr>
              <a:t>Evaluation</a:t>
            </a:r>
          </a:p>
        </p:txBody>
      </p:sp>
      <p:sp>
        <p:nvSpPr>
          <p:cNvPr id="43022" name="Rectangle 14"/>
          <p:cNvSpPr>
            <a:spLocks noChangeArrowheads="1"/>
          </p:cNvSpPr>
          <p:nvPr/>
        </p:nvSpPr>
        <p:spPr bwMode="auto">
          <a:xfrm>
            <a:off x="2749550" y="5264150"/>
            <a:ext cx="6146800" cy="977900"/>
          </a:xfrm>
          <a:prstGeom prst="rect">
            <a:avLst/>
          </a:prstGeom>
          <a:gradFill rotWithShape="0">
            <a:gsLst>
              <a:gs pos="0">
                <a:srgbClr val="FFDFC0">
                  <a:gamma/>
                  <a:tint val="0"/>
                  <a:invGamma/>
                </a:srgbClr>
              </a:gs>
              <a:gs pos="100000">
                <a:srgbClr val="FFDFC0"/>
              </a:gs>
            </a:gsLst>
            <a:path path="shape">
              <a:fillToRect l="50000" t="50000" r="50000" b="50000"/>
            </a:path>
          </a:gradFill>
          <a:ln w="12700">
            <a:solidFill>
              <a:schemeClr val="bg2"/>
            </a:solidFill>
            <a:miter lim="800000"/>
            <a:headEnd/>
            <a:tailEnd/>
          </a:ln>
          <a:effectLst>
            <a:outerShdw dist="107763" dir="2700000" algn="ctr" rotWithShape="0">
              <a:schemeClr val="bg2"/>
            </a:outerShdw>
          </a:effectLst>
        </p:spPr>
        <p:txBody>
          <a:bodyPr lIns="136525" tIns="46038" rIns="136525" bIns="46038" anchor="ctr"/>
          <a:lstStyle/>
          <a:p>
            <a:pPr>
              <a:lnSpc>
                <a:spcPct val="85000"/>
              </a:lnSpc>
              <a:spcBef>
                <a:spcPct val="50000"/>
              </a:spcBef>
            </a:pPr>
            <a:r>
              <a:rPr lang="en-US" sz="2000" b="1">
                <a:solidFill>
                  <a:srgbClr val="000066"/>
                </a:solidFill>
              </a:rPr>
              <a:t>Of programs and activities and assessment of future involvement</a:t>
            </a:r>
          </a:p>
        </p:txBody>
      </p:sp>
    </p:spTree>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a:ln/>
        </p:spPr>
        <p:txBody>
          <a:bodyPr/>
          <a:lstStyle/>
          <a:p>
            <a:r>
              <a:rPr lang="en-US" sz="4000" b="1" dirty="0" smtClean="0"/>
              <a:t>Valdez </a:t>
            </a:r>
            <a:r>
              <a:rPr lang="en-US" sz="4000" b="1" dirty="0"/>
              <a:t>Principles</a:t>
            </a:r>
          </a:p>
        </p:txBody>
      </p:sp>
      <p:sp>
        <p:nvSpPr>
          <p:cNvPr id="45059" name="Rectangle 3"/>
          <p:cNvSpPr>
            <a:spLocks noGrp="1" noChangeArrowheads="1"/>
          </p:cNvSpPr>
          <p:nvPr>
            <p:ph type="body" idx="1"/>
          </p:nvPr>
        </p:nvSpPr>
        <p:spPr>
          <a:xfrm>
            <a:off x="266700" y="1435100"/>
            <a:ext cx="8610600" cy="5194300"/>
          </a:xfrm>
          <a:noFill/>
          <a:ln/>
        </p:spPr>
        <p:txBody>
          <a:bodyPr/>
          <a:lstStyle/>
          <a:p>
            <a:pPr>
              <a:buFontTx/>
              <a:buNone/>
            </a:pPr>
            <a:r>
              <a:rPr lang="en-US" b="1">
                <a:solidFill>
                  <a:srgbClr val="790015"/>
                </a:solidFill>
              </a:rPr>
              <a:t>The Valdez Principles encourage companies to:</a:t>
            </a:r>
          </a:p>
          <a:p>
            <a:pPr>
              <a:buFontTx/>
              <a:buNone/>
            </a:pPr>
            <a:r>
              <a:rPr lang="en-US" b="1"/>
              <a:t>1.		eliminate pollutants, minimize hazardous wastes,</a:t>
            </a:r>
          </a:p>
          <a:p>
            <a:pPr>
              <a:buFontTx/>
              <a:buNone/>
            </a:pPr>
            <a:r>
              <a:rPr lang="en-US" b="1"/>
              <a:t>		and conserve nonrenewable resources;</a:t>
            </a:r>
          </a:p>
          <a:p>
            <a:pPr>
              <a:buFontTx/>
              <a:buNone/>
            </a:pPr>
            <a:r>
              <a:rPr lang="en-US" b="1"/>
              <a:t>2.		market environmentally safe products and 		services;</a:t>
            </a:r>
          </a:p>
          <a:p>
            <a:pPr>
              <a:buFontTx/>
              <a:buNone/>
            </a:pPr>
            <a:r>
              <a:rPr lang="en-US" b="1"/>
              <a:t>3.		prepare for accidents and restore damaged</a:t>
            </a:r>
          </a:p>
          <a:p>
            <a:pPr>
              <a:buFontTx/>
              <a:buNone/>
            </a:pPr>
            <a:r>
              <a:rPr lang="en-US" b="1"/>
              <a:t>		environments;</a:t>
            </a:r>
          </a:p>
          <a:p>
            <a:pPr>
              <a:buFontTx/>
              <a:buNone/>
            </a:pPr>
            <a:r>
              <a:rPr lang="en-US" b="1"/>
              <a:t>4.		provide protection for employees who report</a:t>
            </a:r>
          </a:p>
          <a:p>
            <a:pPr>
              <a:buFontTx/>
              <a:buNone/>
            </a:pPr>
            <a:r>
              <a:rPr lang="en-US" b="1"/>
              <a:t>		environmental hazards;</a:t>
            </a:r>
          </a:p>
          <a:p>
            <a:pPr>
              <a:buFontTx/>
              <a:buNone/>
            </a:pPr>
            <a:r>
              <a:rPr lang="en-US" b="1"/>
              <a:t>		</a:t>
            </a:r>
            <a:endParaRPr lang="en-US" b="1" u="sng">
              <a:solidFill>
                <a:srgbClr val="790015"/>
              </a:solidFill>
            </a:endParaRPr>
          </a:p>
        </p:txBody>
      </p:sp>
      <p:sp>
        <p:nvSpPr>
          <p:cNvPr id="45060" name="WordArt 4"/>
          <p:cNvSpPr>
            <a:spLocks noChangeArrowheads="1" noChangeShapeType="1" noTextEdit="1"/>
          </p:cNvSpPr>
          <p:nvPr/>
        </p:nvSpPr>
        <p:spPr bwMode="auto">
          <a:xfrm>
            <a:off x="8077200" y="6248400"/>
            <a:ext cx="914400" cy="219075"/>
          </a:xfrm>
          <a:prstGeom prst="rect">
            <a:avLst/>
          </a:prstGeom>
        </p:spPr>
        <p:txBody>
          <a:bodyPr wrap="none" fromWordArt="1">
            <a:prstTxWarp prst="textPlain">
              <a:avLst>
                <a:gd name="adj" fmla="val 50000"/>
              </a:avLst>
            </a:prstTxWarp>
          </a:bodyPr>
          <a:lstStyle/>
          <a:p>
            <a:pPr algn="ctr"/>
            <a:r>
              <a:rPr lang="en-US" sz="1600" kern="10">
                <a:ln w="9525">
                  <a:solidFill>
                    <a:srgbClr val="000000"/>
                  </a:solidFill>
                  <a:round/>
                  <a:headEnd/>
                  <a:tailEnd/>
                </a:ln>
                <a:latin typeface="Times New Roman"/>
                <a:cs typeface="Times New Roman"/>
              </a:rPr>
              <a:t>(continued)</a:t>
            </a:r>
          </a:p>
        </p:txBody>
      </p:sp>
    </p:spTree>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a:ln/>
        </p:spPr>
        <p:txBody>
          <a:bodyPr/>
          <a:lstStyle/>
          <a:p>
            <a:r>
              <a:rPr lang="en-US" sz="4000" b="1" dirty="0" smtClean="0">
                <a:effectLst>
                  <a:outerShdw blurRad="38100" dist="38100" dir="2700000" algn="tl">
                    <a:srgbClr val="C0C0C0"/>
                  </a:outerShdw>
                </a:effectLst>
              </a:rPr>
              <a:t>Valdez </a:t>
            </a:r>
            <a:r>
              <a:rPr lang="en-US" sz="4000" b="1" dirty="0">
                <a:effectLst>
                  <a:outerShdw blurRad="38100" dist="38100" dir="2700000" algn="tl">
                    <a:srgbClr val="C0C0C0"/>
                  </a:outerShdw>
                </a:effectLst>
              </a:rPr>
              <a:t>Principles </a:t>
            </a:r>
          </a:p>
        </p:txBody>
      </p:sp>
      <p:sp>
        <p:nvSpPr>
          <p:cNvPr id="47107" name="Rectangle 3"/>
          <p:cNvSpPr>
            <a:spLocks noGrp="1" noChangeArrowheads="1"/>
          </p:cNvSpPr>
          <p:nvPr>
            <p:ph type="body" idx="1"/>
          </p:nvPr>
        </p:nvSpPr>
        <p:spPr>
          <a:xfrm>
            <a:off x="266700" y="1435100"/>
            <a:ext cx="8610600" cy="5194300"/>
          </a:xfrm>
          <a:noFill/>
          <a:ln/>
        </p:spPr>
        <p:txBody>
          <a:bodyPr/>
          <a:lstStyle/>
          <a:p>
            <a:pPr algn="just">
              <a:buFontTx/>
              <a:buNone/>
            </a:pPr>
            <a:r>
              <a:rPr lang="en-US" sz="2800" b="1" dirty="0" smtClean="0"/>
              <a:t>appoint </a:t>
            </a:r>
            <a:r>
              <a:rPr lang="en-US" sz="2800" b="1" dirty="0"/>
              <a:t>an </a:t>
            </a:r>
            <a:r>
              <a:rPr lang="en-US" sz="2800" b="1" dirty="0">
                <a:solidFill>
                  <a:srgbClr val="790015"/>
                </a:solidFill>
              </a:rPr>
              <a:t>environmentalist</a:t>
            </a:r>
            <a:r>
              <a:rPr lang="en-US" sz="2800" b="1" dirty="0"/>
              <a:t> to their </a:t>
            </a:r>
            <a:r>
              <a:rPr lang="en-US" sz="2800" b="1" dirty="0" smtClean="0"/>
              <a:t>boards </a:t>
            </a:r>
            <a:r>
              <a:rPr lang="en-US" sz="2800" b="1" dirty="0"/>
              <a:t>of directors, name an 	</a:t>
            </a:r>
            <a:r>
              <a:rPr lang="en-US" sz="2800" b="1" dirty="0" smtClean="0"/>
              <a:t>executive </a:t>
            </a:r>
            <a:r>
              <a:rPr lang="en-US" sz="2800" b="1" dirty="0"/>
              <a:t>for environmental affairs, </a:t>
            </a:r>
            <a:r>
              <a:rPr lang="en-US" sz="2800" b="1" dirty="0" smtClean="0"/>
              <a:t>and </a:t>
            </a:r>
            <a:r>
              <a:rPr lang="en-US" sz="2800" b="1" dirty="0"/>
              <a:t>develop an </a:t>
            </a:r>
            <a:r>
              <a:rPr lang="en-US" sz="2800" b="1" dirty="0">
                <a:solidFill>
                  <a:srgbClr val="790015"/>
                </a:solidFill>
              </a:rPr>
              <a:t>environmental audit</a:t>
            </a:r>
            <a:r>
              <a:rPr lang="en-US" sz="2800" b="1" dirty="0"/>
              <a:t> </a:t>
            </a:r>
            <a:r>
              <a:rPr lang="en-US" sz="2800" b="1" dirty="0" smtClean="0"/>
              <a:t>of </a:t>
            </a:r>
            <a:r>
              <a:rPr lang="en-US" sz="2800" b="1" dirty="0"/>
              <a:t>their global operations to be made </a:t>
            </a:r>
            <a:r>
              <a:rPr lang="en-US" sz="2800" b="1" dirty="0" smtClean="0"/>
              <a:t>available </a:t>
            </a:r>
            <a:r>
              <a:rPr lang="en-US" sz="2800" b="1" dirty="0"/>
              <a:t>for </a:t>
            </a:r>
            <a:r>
              <a:rPr lang="en-US" sz="2800" b="1" dirty="0">
                <a:solidFill>
                  <a:srgbClr val="790015"/>
                </a:solidFill>
              </a:rPr>
              <a:t>public inspection</a:t>
            </a:r>
            <a:r>
              <a:rPr lang="en-US" sz="2800" b="1" dirty="0"/>
              <a:t>.</a:t>
            </a:r>
          </a:p>
        </p:txBody>
      </p:sp>
    </p:spTree>
  </p:cSld>
  <p:clrMapOvr>
    <a:masterClrMapping/>
  </p:clrMapOvr>
  <p:transition spd="slow">
    <p:random/>
  </p:transition>
</p:sld>
</file>

<file path=ppt/theme/theme1.xml><?xml version="1.0" encoding="utf-8"?>
<a:theme xmlns:a="http://schemas.openxmlformats.org/drawingml/2006/main" name="System">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99CCFF"/>
      </a:hlink>
      <a:folHlink>
        <a:srgbClr val="5F5F5F"/>
      </a:folHlink>
    </a:clrScheme>
    <a:fontScheme name="System">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yste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ystem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ystem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ystem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ystem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ystem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ystem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TotalTime>
  <Pages>24</Pages>
  <Words>678</Words>
  <Application>Microsoft PowerPoint 4.0</Application>
  <PresentationFormat>On-screen Show (4:3)</PresentationFormat>
  <Paragraphs>176</Paragraphs>
  <Slides>22</Slides>
  <Notes>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System</vt:lpstr>
      <vt:lpstr>Clip</vt:lpstr>
      <vt:lpstr>Chart</vt:lpstr>
      <vt:lpstr>Slide 1</vt:lpstr>
      <vt:lpstr>You should be able to</vt:lpstr>
      <vt:lpstr>Anheuser Busch’s campaign for responsible drinking and environment-conscious disposition of packaging </vt:lpstr>
      <vt:lpstr>Trends in alcoholic consumption by high school seniors</vt:lpstr>
      <vt:lpstr>Definition of Ethics</vt:lpstr>
      <vt:lpstr>Classifying marketing decisions according to ethical and legal relationships</vt:lpstr>
      <vt:lpstr>Concept Check</vt:lpstr>
      <vt:lpstr>Understanding Ethical Marketing Behavior</vt:lpstr>
      <vt:lpstr>International comparison of the percent of U.S. software package sales that are illegal copies</vt:lpstr>
      <vt:lpstr>A framework for understanding ethical behavior  </vt:lpstr>
      <vt:lpstr>Consumer Bill of Rights</vt:lpstr>
      <vt:lpstr>Consumer bill of rights - continued</vt:lpstr>
      <vt:lpstr>Two kinds of unethical behavior</vt:lpstr>
      <vt:lpstr>Two kinds of unethical behavior</vt:lpstr>
      <vt:lpstr>Foreign Corrupt Practices Act</vt:lpstr>
      <vt:lpstr>American Marketing Association Code of Ethics</vt:lpstr>
      <vt:lpstr>Personal moral philosophies</vt:lpstr>
      <vt:lpstr>Concept Check</vt:lpstr>
      <vt:lpstr>Slide 19</vt:lpstr>
      <vt:lpstr>Elements of a social audit</vt:lpstr>
      <vt:lpstr>Valdez Principles</vt:lpstr>
      <vt:lpstr>Valdez Principles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Social Responsibility in Marketing</dc:title>
  <dc:subject>MARKETING</dc:subject>
  <dc:creator>Dr. Joe Cangelosi</dc:creator>
  <cp:lastModifiedBy>Hateem</cp:lastModifiedBy>
  <cp:revision>14</cp:revision>
  <cp:lastPrinted>1999-04-28T21:35:30Z</cp:lastPrinted>
  <dcterms:created xsi:type="dcterms:W3CDTF">1999-04-20T05:29:47Z</dcterms:created>
  <dcterms:modified xsi:type="dcterms:W3CDTF">2014-07-18T11:18:50Z</dcterms:modified>
</cp:coreProperties>
</file>