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 id="2147483689" r:id="rId2"/>
  </p:sldMasterIdLst>
  <p:notesMasterIdLst>
    <p:notesMasterId r:id="rId56"/>
  </p:notesMasterIdLst>
  <p:handoutMasterIdLst>
    <p:handoutMasterId r:id="rId57"/>
  </p:handoutMasterIdLst>
  <p:sldIdLst>
    <p:sldId id="406" r:id="rId3"/>
    <p:sldId id="407" r:id="rId4"/>
    <p:sldId id="357" r:id="rId5"/>
    <p:sldId id="358" r:id="rId6"/>
    <p:sldId id="359" r:id="rId7"/>
    <p:sldId id="360" r:id="rId8"/>
    <p:sldId id="361" r:id="rId9"/>
    <p:sldId id="362" r:id="rId10"/>
    <p:sldId id="363" r:id="rId11"/>
    <p:sldId id="364" r:id="rId12"/>
    <p:sldId id="365" r:id="rId13"/>
    <p:sldId id="366" r:id="rId14"/>
    <p:sldId id="367" r:id="rId15"/>
    <p:sldId id="369" r:id="rId16"/>
    <p:sldId id="370" r:id="rId17"/>
    <p:sldId id="371" r:id="rId18"/>
    <p:sldId id="372" r:id="rId19"/>
    <p:sldId id="373" r:id="rId20"/>
    <p:sldId id="374" r:id="rId21"/>
    <p:sldId id="375" r:id="rId22"/>
    <p:sldId id="378" r:id="rId23"/>
    <p:sldId id="421" r:id="rId24"/>
    <p:sldId id="422" r:id="rId25"/>
    <p:sldId id="423" r:id="rId26"/>
    <p:sldId id="426" r:id="rId27"/>
    <p:sldId id="425" r:id="rId28"/>
    <p:sldId id="427" r:id="rId29"/>
    <p:sldId id="428" r:id="rId30"/>
    <p:sldId id="429" r:id="rId31"/>
    <p:sldId id="430" r:id="rId32"/>
    <p:sldId id="408" r:id="rId33"/>
    <p:sldId id="409" r:id="rId34"/>
    <p:sldId id="379" r:id="rId35"/>
    <p:sldId id="380" r:id="rId36"/>
    <p:sldId id="382" r:id="rId37"/>
    <p:sldId id="381" r:id="rId38"/>
    <p:sldId id="383" r:id="rId39"/>
    <p:sldId id="384" r:id="rId40"/>
    <p:sldId id="385" r:id="rId41"/>
    <p:sldId id="386" r:id="rId42"/>
    <p:sldId id="387" r:id="rId43"/>
    <p:sldId id="389" r:id="rId44"/>
    <p:sldId id="390" r:id="rId45"/>
    <p:sldId id="391" r:id="rId46"/>
    <p:sldId id="392" r:id="rId47"/>
    <p:sldId id="393" r:id="rId48"/>
    <p:sldId id="394" r:id="rId49"/>
    <p:sldId id="395" r:id="rId50"/>
    <p:sldId id="396" r:id="rId51"/>
    <p:sldId id="397" r:id="rId52"/>
    <p:sldId id="412" r:id="rId53"/>
    <p:sldId id="403" r:id="rId54"/>
    <p:sldId id="410" r:id="rId55"/>
  </p:sldIdLst>
  <p:sldSz cx="9144000" cy="6858000" type="screen4x3"/>
  <p:notesSz cx="6858000" cy="92964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clrMru>
    <a:srgbClr val="DDDDDD"/>
    <a:srgbClr val="8CC63E"/>
    <a:srgbClr val="EAEAEA"/>
    <a:srgbClr val="00FF00"/>
    <a:srgbClr val="71FF71"/>
    <a:srgbClr val="B7FFB7"/>
    <a:srgbClr val="99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572" autoAdjust="0"/>
    <p:restoredTop sz="86388" autoAdjust="0"/>
  </p:normalViewPr>
  <p:slideViewPr>
    <p:cSldViewPr>
      <p:cViewPr varScale="1">
        <p:scale>
          <a:sx n="46" d="100"/>
          <a:sy n="46" d="100"/>
        </p:scale>
        <p:origin x="-1406"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p:scale>
          <a:sx n="100" d="100"/>
          <a:sy n="100" d="100"/>
        </p:scale>
        <p:origin x="-780" y="1158"/>
      </p:cViewPr>
      <p:guideLst>
        <p:guide orient="horz" pos="2929"/>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2082"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21" tIns="45710" rIns="91421" bIns="45710" numCol="1" anchor="t" anchorCtr="0" compatLnSpc="1">
            <a:prstTxWarp prst="textNoShape">
              <a:avLst/>
            </a:prstTxWarp>
          </a:bodyPr>
          <a:lstStyle>
            <a:lvl1pPr eaLnBrk="1" hangingPunct="1">
              <a:defRPr sz="1200" smtClean="0">
                <a:latin typeface="Arial" pitchFamily="34" charset="0"/>
                <a:ea typeface="+mn-ea"/>
              </a:defRPr>
            </a:lvl1pPr>
          </a:lstStyle>
          <a:p>
            <a:pPr>
              <a:defRPr/>
            </a:pPr>
            <a:endParaRPr lang="en-US"/>
          </a:p>
        </p:txBody>
      </p:sp>
      <p:sp>
        <p:nvSpPr>
          <p:cNvPr id="302083"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91421" tIns="45710" rIns="91421" bIns="45710" numCol="1" anchor="t" anchorCtr="0" compatLnSpc="1">
            <a:prstTxWarp prst="textNoShape">
              <a:avLst/>
            </a:prstTxWarp>
          </a:bodyPr>
          <a:lstStyle>
            <a:lvl1pPr algn="r" eaLnBrk="1" hangingPunct="1">
              <a:defRPr sz="1200" smtClean="0">
                <a:latin typeface="Arial" pitchFamily="34" charset="0"/>
                <a:ea typeface="+mn-ea"/>
              </a:defRPr>
            </a:lvl1pPr>
          </a:lstStyle>
          <a:p>
            <a:pPr>
              <a:defRPr/>
            </a:pPr>
            <a:fld id="{4AF3C7E7-FF40-4263-A830-A00DC0DF0EEA}" type="datetime1">
              <a:rPr lang="en-US"/>
              <a:pPr>
                <a:defRPr/>
              </a:pPr>
              <a:t>7/17/2014</a:t>
            </a:fld>
            <a:endParaRPr lang="en-US"/>
          </a:p>
        </p:txBody>
      </p:sp>
      <p:sp>
        <p:nvSpPr>
          <p:cNvPr id="302084"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91421" tIns="45710" rIns="91421" bIns="45710" numCol="1" anchor="b" anchorCtr="0" compatLnSpc="1">
            <a:prstTxWarp prst="textNoShape">
              <a:avLst/>
            </a:prstTxWarp>
          </a:bodyPr>
          <a:lstStyle>
            <a:lvl1pPr eaLnBrk="1" hangingPunct="1">
              <a:defRPr sz="1200" smtClean="0">
                <a:latin typeface="Arial" pitchFamily="34" charset="0"/>
                <a:ea typeface="+mn-ea"/>
              </a:defRPr>
            </a:lvl1pPr>
          </a:lstStyle>
          <a:p>
            <a:pPr>
              <a:defRPr/>
            </a:pPr>
            <a:endParaRPr lang="en-US"/>
          </a:p>
        </p:txBody>
      </p:sp>
      <p:sp>
        <p:nvSpPr>
          <p:cNvPr id="302085"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91421" tIns="45710" rIns="91421" bIns="45710" numCol="1" anchor="b" anchorCtr="0" compatLnSpc="1">
            <a:prstTxWarp prst="textNoShape">
              <a:avLst/>
            </a:prstTxWarp>
          </a:bodyPr>
          <a:lstStyle>
            <a:lvl1pPr algn="r" eaLnBrk="1" hangingPunct="1">
              <a:defRPr sz="1200" smtClean="0">
                <a:latin typeface="Arial" pitchFamily="34" charset="0"/>
                <a:ea typeface="+mn-ea"/>
              </a:defRPr>
            </a:lvl1pPr>
          </a:lstStyle>
          <a:p>
            <a:pPr>
              <a:defRPr/>
            </a:pPr>
            <a:fld id="{3573BE22-C58F-4425-B591-DFA087E0281B}" type="slidenum">
              <a:rPr lang="en-US"/>
              <a:pPr>
                <a:defRPr/>
              </a:pPr>
              <a:t>‹#›</a:t>
            </a:fld>
            <a:endParaRPr lang="en-US"/>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13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1421" tIns="45710" rIns="91421" bIns="45710" numCol="1" anchor="t" anchorCtr="0" compatLnSpc="1">
            <a:prstTxWarp prst="textNoShape">
              <a:avLst/>
            </a:prstTxWarp>
          </a:bodyPr>
          <a:lstStyle>
            <a:lvl1pPr eaLnBrk="1" hangingPunct="1">
              <a:defRPr sz="1200" smtClean="0">
                <a:latin typeface="Arial" pitchFamily="34" charset="0"/>
                <a:ea typeface="+mn-ea"/>
              </a:defRPr>
            </a:lvl1pPr>
          </a:lstStyle>
          <a:p>
            <a:pPr>
              <a:defRPr/>
            </a:pPr>
            <a:endParaRPr lang="en-US"/>
          </a:p>
        </p:txBody>
      </p:sp>
      <p:sp>
        <p:nvSpPr>
          <p:cNvPr id="4813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1421" tIns="45710" rIns="91421" bIns="45710" numCol="1" anchor="t" anchorCtr="0" compatLnSpc="1">
            <a:prstTxWarp prst="textNoShape">
              <a:avLst/>
            </a:prstTxWarp>
          </a:bodyPr>
          <a:lstStyle>
            <a:lvl1pPr algn="r" eaLnBrk="1" hangingPunct="1">
              <a:defRPr sz="1200" smtClean="0">
                <a:latin typeface="Arial" pitchFamily="34" charset="0"/>
                <a:ea typeface="+mn-ea"/>
              </a:defRPr>
            </a:lvl1pPr>
          </a:lstStyle>
          <a:p>
            <a:pPr>
              <a:defRPr/>
            </a:pPr>
            <a:fld id="{FC4D52FC-FD1F-4FDD-A192-A47023804032}" type="datetime1">
              <a:rPr lang="en-US"/>
              <a:pPr>
                <a:defRPr/>
              </a:pPr>
              <a:t>7/17/2014</a:t>
            </a:fld>
            <a:endParaRPr lang="en-US"/>
          </a:p>
        </p:txBody>
      </p:sp>
      <p:sp>
        <p:nvSpPr>
          <p:cNvPr id="62468"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4813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1421" tIns="45710" rIns="91421" bIns="4571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813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1421" tIns="45710" rIns="91421" bIns="45710" numCol="1" anchor="b" anchorCtr="0" compatLnSpc="1">
            <a:prstTxWarp prst="textNoShape">
              <a:avLst/>
            </a:prstTxWarp>
          </a:bodyPr>
          <a:lstStyle>
            <a:lvl1pPr eaLnBrk="1" hangingPunct="1">
              <a:defRPr sz="1200" smtClean="0">
                <a:latin typeface="Arial" pitchFamily="34" charset="0"/>
                <a:ea typeface="+mn-ea"/>
              </a:defRPr>
            </a:lvl1pPr>
          </a:lstStyle>
          <a:p>
            <a:pPr>
              <a:defRPr/>
            </a:pPr>
            <a:endParaRPr lang="en-US"/>
          </a:p>
        </p:txBody>
      </p:sp>
      <p:sp>
        <p:nvSpPr>
          <p:cNvPr id="4813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1421" tIns="45710" rIns="91421" bIns="45710" numCol="1" anchor="b" anchorCtr="0" compatLnSpc="1">
            <a:prstTxWarp prst="textNoShape">
              <a:avLst/>
            </a:prstTxWarp>
          </a:bodyPr>
          <a:lstStyle>
            <a:lvl1pPr algn="r" eaLnBrk="1" hangingPunct="1">
              <a:defRPr sz="1200" smtClean="0">
                <a:latin typeface="Arial" pitchFamily="34" charset="0"/>
                <a:ea typeface="+mn-ea"/>
              </a:defRPr>
            </a:lvl1pPr>
          </a:lstStyle>
          <a:p>
            <a:pPr>
              <a:defRPr/>
            </a:pPr>
            <a:fld id="{8C395235-9E02-4887-BC94-BD4D8B9F0F90}" type="slidenum">
              <a:rPr lang="en-US"/>
              <a:pPr>
                <a:defRPr/>
              </a:pPr>
              <a:t>‹#›</a:t>
            </a:fld>
            <a:endParaRPr lang="en-US"/>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txBox="1">
            <a:spLocks noGrp="1" noChangeArrowheads="1"/>
          </p:cNvSpPr>
          <p:nvPr/>
        </p:nvSpPr>
        <p:spPr bwMode="auto">
          <a:xfrm>
            <a:off x="3884613" y="8829675"/>
            <a:ext cx="2971800" cy="465138"/>
          </a:xfrm>
          <a:prstGeom prst="rect">
            <a:avLst/>
          </a:prstGeom>
          <a:noFill/>
          <a:ln w="9525">
            <a:noFill/>
            <a:miter lim="800000"/>
            <a:headEnd/>
            <a:tailEnd/>
          </a:ln>
        </p:spPr>
        <p:txBody>
          <a:bodyPr lIns="91425" tIns="45712" rIns="91425" bIns="45712" anchor="b"/>
          <a:lstStyle/>
          <a:p>
            <a:pPr algn="r" eaLnBrk="1" hangingPunct="1"/>
            <a:endParaRPr lang="en-US" sz="120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685800" y="4416425"/>
            <a:ext cx="5486400" cy="4027488"/>
          </a:xfrm>
          <a:noFill/>
          <a:ln/>
        </p:spPr>
        <p:txBody>
          <a:bodyPr lIns="91425" tIns="45712" rIns="91425" bIns="45712"/>
          <a:lstStyle/>
          <a:p>
            <a:pPr eaLnBrk="1" hangingPunct="1"/>
            <a:endParaRPr lang="en-US" smtClean="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ln/>
        </p:spPr>
      </p:sp>
      <p:sp>
        <p:nvSpPr>
          <p:cNvPr id="7373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ln/>
        </p:spPr>
      </p:sp>
      <p:sp>
        <p:nvSpPr>
          <p:cNvPr id="7577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ln/>
        </p:spPr>
      </p:sp>
      <p:sp>
        <p:nvSpPr>
          <p:cNvPr id="7680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ln/>
        </p:spPr>
      </p:sp>
      <p:sp>
        <p:nvSpPr>
          <p:cNvPr id="7782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ln/>
        </p:spPr>
      </p:sp>
      <p:sp>
        <p:nvSpPr>
          <p:cNvPr id="7987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ln/>
        </p:spPr>
      </p:sp>
      <p:sp>
        <p:nvSpPr>
          <p:cNvPr id="8192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ln/>
        </p:spPr>
      </p:sp>
      <p:sp>
        <p:nvSpPr>
          <p:cNvPr id="8397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ln/>
        </p:spPr>
      </p:sp>
      <p:sp>
        <p:nvSpPr>
          <p:cNvPr id="8499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ln/>
        </p:spPr>
      </p:sp>
      <p:sp>
        <p:nvSpPr>
          <p:cNvPr id="8601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ln/>
        </p:spPr>
      </p:sp>
      <p:sp>
        <p:nvSpPr>
          <p:cNvPr id="8704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ln/>
        </p:spPr>
      </p:sp>
      <p:sp>
        <p:nvSpPr>
          <p:cNvPr id="8806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106488" y="696913"/>
            <a:ext cx="4648200" cy="3486150"/>
          </a:xfrm>
          <a:ln/>
        </p:spPr>
      </p:sp>
      <p:sp>
        <p:nvSpPr>
          <p:cNvPr id="89091" name="Rectangle 3"/>
          <p:cNvSpPr>
            <a:spLocks noGrp="1" noChangeArrowheads="1"/>
          </p:cNvSpPr>
          <p:nvPr>
            <p:ph type="body" idx="1"/>
          </p:nvPr>
        </p:nvSpPr>
        <p:spPr>
          <a:noFill/>
          <a:ln/>
        </p:spPr>
        <p:txBody>
          <a:bodyPr lIns="91440" tIns="45720" rIns="91440" bIns="45720"/>
          <a:lstStyle/>
          <a:p>
            <a:pPr marL="704850" lvl="1" indent="-247650" eaLnBrk="1" hangingPunct="1"/>
            <a:endParaRPr lang="en-US" smtClean="0">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ln/>
        </p:spPr>
      </p:sp>
      <p:sp>
        <p:nvSpPr>
          <p:cNvPr id="9011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9113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ln/>
        </p:spPr>
      </p:sp>
      <p:sp>
        <p:nvSpPr>
          <p:cNvPr id="9216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ln/>
        </p:spPr>
      </p:sp>
      <p:sp>
        <p:nvSpPr>
          <p:cNvPr id="9318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pPr eaLnBrk="1" hangingPunct="1"/>
            <a:endParaRPr lang="en-US" smtClean="0">
              <a:latin typeface="Arial"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3884613" y="8829675"/>
            <a:ext cx="2971800" cy="465138"/>
          </a:xfrm>
          <a:prstGeom prst="rect">
            <a:avLst/>
          </a:prstGeom>
          <a:noFill/>
          <a:ln w="9525">
            <a:noFill/>
            <a:miter lim="800000"/>
            <a:headEnd/>
            <a:tailEnd/>
          </a:ln>
        </p:spPr>
        <p:txBody>
          <a:bodyPr lIns="91425" tIns="45712" rIns="91425" bIns="45712" anchor="b"/>
          <a:lstStyle/>
          <a:p>
            <a:endParaRPr 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xfrm>
            <a:off x="685800" y="4416425"/>
            <a:ext cx="5486400" cy="4027488"/>
          </a:xfrm>
          <a:noFill/>
          <a:ln/>
        </p:spPr>
        <p:txBody>
          <a:bodyPr lIns="91425" tIns="45712" rIns="91425" bIns="45712"/>
          <a:lstStyle/>
          <a:p>
            <a:pPr eaLnBrk="1" hangingPunct="1"/>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44418" name="Rectangle 2"/>
          <p:cNvSpPr>
            <a:spLocks noGrp="1" noChangeArrowheads="1"/>
          </p:cNvSpPr>
          <p:nvPr>
            <p:ph type="ctrTitle"/>
          </p:nvPr>
        </p:nvSpPr>
        <p:spPr>
          <a:xfrm>
            <a:off x="685800" y="2130425"/>
            <a:ext cx="7772400" cy="1470025"/>
          </a:xfrm>
        </p:spPr>
        <p:txBody>
          <a:bodyPr/>
          <a:lstStyle>
            <a:lvl1pPr>
              <a:defRPr/>
            </a:lvl1pPr>
          </a:lstStyle>
          <a:p>
            <a:r>
              <a:rPr lang="en-US"/>
              <a:t>Click to edit Master title style</a:t>
            </a:r>
          </a:p>
        </p:txBody>
      </p:sp>
      <p:sp>
        <p:nvSpPr>
          <p:cNvPr id="44441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6"/>
          <p:cNvSpPr>
            <a:spLocks noGrp="1" noChangeArrowheads="1"/>
          </p:cNvSpPr>
          <p:nvPr>
            <p:ph type="sldNum" sz="quarter" idx="10"/>
          </p:nvPr>
        </p:nvSpPr>
        <p:spPr>
          <a:xfrm>
            <a:off x="6553200" y="6245225"/>
            <a:ext cx="2133600" cy="476250"/>
          </a:xfrm>
        </p:spPr>
        <p:txBody>
          <a:bodyPr/>
          <a:lstStyle>
            <a:lvl1pPr>
              <a:defRPr smtClean="0"/>
            </a:lvl1pPr>
          </a:lstStyle>
          <a:p>
            <a:pPr>
              <a:defRPr/>
            </a:pPr>
            <a:fld id="{25BB8ACA-8D0B-4806-92CE-91C3A382248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E061C42B-3B7E-4E7F-B584-84AAAAE6C1EE}"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E98FB647-3F65-4BC8-BFC2-BEF8FF6D60D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738A88C9-1483-4604-92C0-CB3F855D824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F3E6D58E-C345-445D-AE8E-6E59EA2259A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327FBF3C-040F-4F47-9910-434A5FAB7B3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7E60659-9A35-4609-88E0-B1A611389CE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E986F71B-75A9-4101-A549-F9717B205B8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A3F894C-6B43-455E-B98A-BB3187EFD53D}"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3380B7DE-D36F-42C8-9DA9-091789EFDD1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516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516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0531D52-5DE6-470C-861E-A0A39D54D82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B06C6FFB-6F0B-43C3-8FAA-3CB61A46FD0D}"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FFB3C811-6E3C-46C7-B976-CF5315F6592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8BEEAE43-9861-4686-8D9F-2F594ABF87CA}"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
          <p:cNvSpPr>
            <a:spLocks noGrp="1" noChangeArrowheads="1"/>
          </p:cNvSpPr>
          <p:nvPr>
            <p:ph type="sldNum" sz="quarter" idx="10"/>
          </p:nvPr>
        </p:nvSpPr>
        <p:spPr>
          <a:ln/>
        </p:spPr>
        <p:txBody>
          <a:bodyPr/>
          <a:lstStyle>
            <a:lvl1pPr>
              <a:defRPr/>
            </a:lvl1pPr>
          </a:lstStyle>
          <a:p>
            <a:pPr>
              <a:defRPr/>
            </a:pPr>
            <a:fld id="{F05DBB98-8780-4838-A8CC-CA59D1BCDD3B}"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6"/>
          <p:cNvSpPr>
            <a:spLocks noGrp="1" noChangeArrowheads="1"/>
          </p:cNvSpPr>
          <p:nvPr>
            <p:ph type="sldNum" sz="quarter" idx="10"/>
          </p:nvPr>
        </p:nvSpPr>
        <p:spPr>
          <a:ln/>
        </p:spPr>
        <p:txBody>
          <a:bodyPr/>
          <a:lstStyle>
            <a:lvl1pPr>
              <a:defRPr/>
            </a:lvl1pPr>
          </a:lstStyle>
          <a:p>
            <a:pPr>
              <a:defRPr/>
            </a:pPr>
            <a:fld id="{0130BF9C-E561-4852-BEE8-58D93ACDC110}"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6"/>
          <p:cNvSpPr>
            <a:spLocks noGrp="1" noChangeArrowheads="1"/>
          </p:cNvSpPr>
          <p:nvPr>
            <p:ph type="sldNum" sz="quarter" idx="10"/>
          </p:nvPr>
        </p:nvSpPr>
        <p:spPr>
          <a:ln/>
        </p:spPr>
        <p:txBody>
          <a:bodyPr/>
          <a:lstStyle>
            <a:lvl1pPr>
              <a:defRPr/>
            </a:lvl1pPr>
          </a:lstStyle>
          <a:p>
            <a:pPr>
              <a:defRPr/>
            </a:pPr>
            <a:fld id="{2E0B0D56-6078-4BBC-A7E6-CB40470C220A}"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886CA013-D470-4490-A399-43E84842229F}"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F61836A8-847C-423B-92DC-5D7EE8297C16}"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17A806E-AA7C-432E-9FEC-EDFE249F7DB0}"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5B16E08B-5066-4658-98B6-7ABD5DF75921}"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6"/>
          <p:cNvSpPr>
            <a:spLocks noGrp="1" noChangeArrowheads="1"/>
          </p:cNvSpPr>
          <p:nvPr>
            <p:ph type="sldNum" sz="quarter" idx="10"/>
          </p:nvPr>
        </p:nvSpPr>
        <p:spPr>
          <a:ln/>
        </p:spPr>
        <p:txBody>
          <a:bodyPr/>
          <a:lstStyle>
            <a:lvl1pPr>
              <a:defRPr/>
            </a:lvl1pPr>
          </a:lstStyle>
          <a:p>
            <a:pPr>
              <a:defRPr/>
            </a:pPr>
            <a:fld id="{191C1400-F431-4FAF-837B-EFA5BCEFE17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 name="Rectangle 6"/>
          <p:cNvSpPr>
            <a:spLocks noGrp="1" noChangeArrowheads="1"/>
          </p:cNvSpPr>
          <p:nvPr>
            <p:ph type="sldNum" sz="quarter" idx="4"/>
          </p:nvPr>
        </p:nvSpPr>
        <p:spPr bwMode="auto">
          <a:xfrm>
            <a:off x="3581400" y="6172200"/>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1" hangingPunct="1">
              <a:defRPr sz="1400" smtClean="0">
                <a:latin typeface="Arial" pitchFamily="34" charset="0"/>
                <a:ea typeface="+mn-ea"/>
              </a:defRPr>
            </a:lvl1pPr>
          </a:lstStyle>
          <a:p>
            <a:pPr>
              <a:defRPr/>
            </a:pPr>
            <a:fld id="{DD3EB2F0-E997-4C8C-A927-A6E15535C9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2pPr>
      <a:lvl3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3pPr>
      <a:lvl4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4pPr>
      <a:lvl5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5pPr>
      <a:lvl6pPr marL="457200" algn="l" rtl="0" fontAlgn="base">
        <a:spcBef>
          <a:spcPct val="0"/>
        </a:spcBef>
        <a:spcAft>
          <a:spcPct val="0"/>
        </a:spcAft>
        <a:defRPr sz="4400">
          <a:solidFill>
            <a:schemeClr val="tx2"/>
          </a:solidFill>
          <a:latin typeface="Arial" pitchFamily="34" charset="0"/>
          <a:ea typeface="ＭＳ Ｐゴシック" pitchFamily="34" charset="-128"/>
        </a:defRPr>
      </a:lvl6pPr>
      <a:lvl7pPr marL="914400" algn="l" rtl="0" fontAlgn="base">
        <a:spcBef>
          <a:spcPct val="0"/>
        </a:spcBef>
        <a:spcAft>
          <a:spcPct val="0"/>
        </a:spcAft>
        <a:defRPr sz="4400">
          <a:solidFill>
            <a:schemeClr val="tx2"/>
          </a:solidFill>
          <a:latin typeface="Arial" pitchFamily="34" charset="0"/>
          <a:ea typeface="ＭＳ Ｐゴシック" pitchFamily="34" charset="-128"/>
        </a:defRPr>
      </a:lvl7pPr>
      <a:lvl8pPr marL="1371600" algn="l" rtl="0" fontAlgn="base">
        <a:spcBef>
          <a:spcPct val="0"/>
        </a:spcBef>
        <a:spcAft>
          <a:spcPct val="0"/>
        </a:spcAft>
        <a:defRPr sz="4400">
          <a:solidFill>
            <a:schemeClr val="tx2"/>
          </a:solidFill>
          <a:latin typeface="Arial" pitchFamily="34" charset="0"/>
          <a:ea typeface="ＭＳ Ｐゴシック" pitchFamily="34" charset="-128"/>
        </a:defRPr>
      </a:lvl8pPr>
      <a:lvl9pPr marL="1828800" algn="l" rtl="0" fontAlgn="base">
        <a:spcBef>
          <a:spcPct val="0"/>
        </a:spcBef>
        <a:spcAft>
          <a:spcPct val="0"/>
        </a:spcAft>
        <a:defRPr sz="4400">
          <a:solidFill>
            <a:schemeClr val="tx2"/>
          </a:solidFill>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30" name="Rectangle 6"/>
          <p:cNvSpPr>
            <a:spLocks noGrp="1" noChangeArrowheads="1"/>
          </p:cNvSpPr>
          <p:nvPr>
            <p:ph type="sldNum" sz="quarter" idx="4"/>
          </p:nvPr>
        </p:nvSpPr>
        <p:spPr bwMode="auto">
          <a:xfrm>
            <a:off x="3429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smtClean="0">
                <a:latin typeface="Arial" pitchFamily="34" charset="0"/>
                <a:ea typeface="+mn-ea"/>
              </a:defRPr>
            </a:lvl1pPr>
          </a:lstStyle>
          <a:p>
            <a:pPr>
              <a:defRPr/>
            </a:pPr>
            <a:fld id="{B7D523CA-191A-4C48-A0DB-F3E98533360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2pPr>
      <a:lvl3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3pPr>
      <a:lvl4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4pPr>
      <a:lvl5pPr algn="l" rtl="0" eaLnBrk="0" fontAlgn="base" hangingPunct="0">
        <a:spcBef>
          <a:spcPct val="0"/>
        </a:spcBef>
        <a:spcAft>
          <a:spcPct val="0"/>
        </a:spcAft>
        <a:defRPr sz="4400">
          <a:solidFill>
            <a:schemeClr val="tx2"/>
          </a:solidFill>
          <a:latin typeface="Arial" pitchFamily="34" charset="0"/>
          <a:ea typeface="ＭＳ Ｐゴシック" pitchFamily="34" charset="-128"/>
        </a:defRPr>
      </a:lvl5pPr>
      <a:lvl6pPr marL="457200" algn="l" rtl="0" fontAlgn="base">
        <a:spcBef>
          <a:spcPct val="0"/>
        </a:spcBef>
        <a:spcAft>
          <a:spcPct val="0"/>
        </a:spcAft>
        <a:defRPr sz="4400">
          <a:solidFill>
            <a:schemeClr val="tx2"/>
          </a:solidFill>
          <a:latin typeface="Arial" pitchFamily="34" charset="0"/>
          <a:ea typeface="ＭＳ Ｐゴシック" pitchFamily="34" charset="-128"/>
        </a:defRPr>
      </a:lvl6pPr>
      <a:lvl7pPr marL="914400" algn="l" rtl="0" fontAlgn="base">
        <a:spcBef>
          <a:spcPct val="0"/>
        </a:spcBef>
        <a:spcAft>
          <a:spcPct val="0"/>
        </a:spcAft>
        <a:defRPr sz="4400">
          <a:solidFill>
            <a:schemeClr val="tx2"/>
          </a:solidFill>
          <a:latin typeface="Arial" pitchFamily="34" charset="0"/>
          <a:ea typeface="ＭＳ Ｐゴシック" pitchFamily="34" charset="-128"/>
        </a:defRPr>
      </a:lvl7pPr>
      <a:lvl8pPr marL="1371600" algn="l" rtl="0" fontAlgn="base">
        <a:spcBef>
          <a:spcPct val="0"/>
        </a:spcBef>
        <a:spcAft>
          <a:spcPct val="0"/>
        </a:spcAft>
        <a:defRPr sz="4400">
          <a:solidFill>
            <a:schemeClr val="tx2"/>
          </a:solidFill>
          <a:latin typeface="Arial" pitchFamily="34" charset="0"/>
          <a:ea typeface="ＭＳ Ｐゴシック" pitchFamily="34" charset="-128"/>
        </a:defRPr>
      </a:lvl8pPr>
      <a:lvl9pPr marL="1828800" algn="l" rtl="0" fontAlgn="base">
        <a:spcBef>
          <a:spcPct val="0"/>
        </a:spcBef>
        <a:spcAft>
          <a:spcPct val="0"/>
        </a:spcAft>
        <a:defRPr sz="4400">
          <a:solidFill>
            <a:schemeClr val="tx2"/>
          </a:solidFill>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itle 1"/>
          <p:cNvSpPr>
            <a:spLocks/>
          </p:cNvSpPr>
          <p:nvPr/>
        </p:nvSpPr>
        <p:spPr bwMode="auto">
          <a:xfrm>
            <a:off x="609600" y="1219200"/>
            <a:ext cx="8077200" cy="1676400"/>
          </a:xfrm>
          <a:prstGeom prst="rect">
            <a:avLst/>
          </a:prstGeom>
          <a:noFill/>
          <a:ln w="9525">
            <a:noFill/>
            <a:miter lim="800000"/>
            <a:headEnd/>
            <a:tailEnd/>
          </a:ln>
        </p:spPr>
        <p:txBody>
          <a:bodyPr/>
          <a:lstStyle/>
          <a:p>
            <a:pPr algn="ctr" eaLnBrk="1" hangingPunct="1"/>
            <a:r>
              <a:rPr lang="en-US" sz="4400" dirty="0">
                <a:solidFill>
                  <a:schemeClr val="tx2"/>
                </a:solidFill>
              </a:rPr>
              <a:t>Cyber Ethics: </a:t>
            </a:r>
            <a:br>
              <a:rPr lang="en-US" sz="4400" dirty="0">
                <a:solidFill>
                  <a:schemeClr val="tx2"/>
                </a:solidFill>
              </a:rPr>
            </a:br>
            <a:r>
              <a:rPr lang="en-US" sz="4400" dirty="0">
                <a:solidFill>
                  <a:schemeClr val="tx2"/>
                </a:solidFill>
              </a:rPr>
              <a:t>From Policy to Practice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a:noFill/>
        </p:spPr>
        <p:txBody>
          <a:bodyPr/>
          <a:lstStyle/>
          <a:p>
            <a:fld id="{5D55A9F2-A175-4851-8B05-E938CD7EC89E}" type="slidenum">
              <a:rPr lang="en-US">
                <a:latin typeface="Arial" charset="0"/>
              </a:rPr>
              <a:pPr/>
              <a:t>2</a:t>
            </a:fld>
            <a:endParaRPr lang="en-US">
              <a:latin typeface="Arial" charset="0"/>
            </a:endParaRPr>
          </a:p>
        </p:txBody>
      </p:sp>
      <p:sp>
        <p:nvSpPr>
          <p:cNvPr id="5123" name="Rectangle 6"/>
          <p:cNvSpPr>
            <a:spLocks noGrp="1" noChangeArrowheads="1"/>
          </p:cNvSpPr>
          <p:nvPr>
            <p:ph type="title"/>
          </p:nvPr>
        </p:nvSpPr>
        <p:spPr>
          <a:xfrm>
            <a:off x="457200" y="152400"/>
            <a:ext cx="8229600" cy="1143000"/>
          </a:xfrm>
          <a:noFill/>
        </p:spPr>
        <p:txBody>
          <a:bodyPr/>
          <a:lstStyle/>
          <a:p>
            <a:pPr eaLnBrk="1" hangingPunct="1"/>
            <a:r>
              <a:rPr lang="en-US" smtClean="0"/>
              <a:t>What would you do?</a:t>
            </a:r>
          </a:p>
        </p:txBody>
      </p:sp>
      <p:sp>
        <p:nvSpPr>
          <p:cNvPr id="5124" name="Rectangle 7"/>
          <p:cNvSpPr>
            <a:spLocks noGrp="1" noChangeArrowheads="1"/>
          </p:cNvSpPr>
          <p:nvPr>
            <p:ph type="body" idx="1"/>
          </p:nvPr>
        </p:nvSpPr>
        <p:spPr>
          <a:xfrm>
            <a:off x="457200" y="1600200"/>
            <a:ext cx="8229600" cy="3886200"/>
          </a:xfrm>
          <a:noFill/>
        </p:spPr>
        <p:txBody>
          <a:bodyPr/>
          <a:lstStyle/>
          <a:p>
            <a:pPr eaLnBrk="1" hangingPunct="1">
              <a:lnSpc>
                <a:spcPct val="80000"/>
              </a:lnSpc>
            </a:pPr>
            <a:r>
              <a:rPr lang="en-US" sz="2800" dirty="0" smtClean="0"/>
              <a:t>You go </a:t>
            </a:r>
            <a:r>
              <a:rPr lang="en-US" sz="2800" dirty="0" smtClean="0"/>
              <a:t>to a restaurant.</a:t>
            </a:r>
          </a:p>
          <a:p>
            <a:pPr eaLnBrk="1" hangingPunct="1">
              <a:lnSpc>
                <a:spcPct val="80000"/>
              </a:lnSpc>
            </a:pPr>
            <a:r>
              <a:rPr lang="en-US" sz="2800" dirty="0" smtClean="0"/>
              <a:t>One student films others making derogatory statements about a 13-year-old, calling her with extreme bad names and verbal assault .”</a:t>
            </a:r>
          </a:p>
          <a:p>
            <a:pPr eaLnBrk="1" hangingPunct="1">
              <a:lnSpc>
                <a:spcPct val="80000"/>
              </a:lnSpc>
            </a:pPr>
            <a:r>
              <a:rPr lang="en-US" sz="2800" dirty="0" smtClean="0"/>
              <a:t>Student who filmed posts it to YouTube from a home computer.</a:t>
            </a:r>
          </a:p>
          <a:p>
            <a:pPr eaLnBrk="1" hangingPunct="1">
              <a:lnSpc>
                <a:spcPct val="80000"/>
              </a:lnSpc>
            </a:pPr>
            <a:r>
              <a:rPr lang="en-US" sz="2800" dirty="0" smtClean="0"/>
              <a:t>Next day, victim &amp; parent bring video to the </a:t>
            </a:r>
            <a:r>
              <a:rPr lang="en-US" sz="2800" dirty="0" smtClean="0"/>
              <a:t>educational institute’s </a:t>
            </a:r>
            <a:r>
              <a:rPr lang="en-US" sz="2800" dirty="0" smtClean="0"/>
              <a:t>attention.</a:t>
            </a:r>
          </a:p>
          <a:p>
            <a:pPr eaLnBrk="1" hangingPunct="1">
              <a:lnSpc>
                <a:spcPct val="80000"/>
              </a:lnSpc>
            </a:pPr>
            <a:r>
              <a:rPr lang="en-US" sz="2800" dirty="0" smtClean="0"/>
              <a:t>What would you do in response to the video?</a:t>
            </a:r>
          </a:p>
          <a:p>
            <a:pPr eaLnBrk="1" hangingPunct="1">
              <a:lnSpc>
                <a:spcPct val="80000"/>
              </a:lnSpc>
            </a:pPr>
            <a:endParaRPr lang="en-US" sz="28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Slide Number Placeholder 3"/>
          <p:cNvSpPr>
            <a:spLocks noGrp="1"/>
          </p:cNvSpPr>
          <p:nvPr>
            <p:ph type="sldNum" sz="quarter" idx="10"/>
          </p:nvPr>
        </p:nvSpPr>
        <p:spPr>
          <a:noFill/>
        </p:spPr>
        <p:txBody>
          <a:bodyPr/>
          <a:lstStyle/>
          <a:p>
            <a:fld id="{B26F0EA1-8890-4861-A667-6A1116F8C60A}" type="slidenum">
              <a:rPr lang="en-US">
                <a:latin typeface="Arial" charset="0"/>
              </a:rPr>
              <a:pPr/>
              <a:t>3</a:t>
            </a:fld>
            <a:endParaRPr lang="en-US">
              <a:latin typeface="Arial" charset="0"/>
            </a:endParaRPr>
          </a:p>
        </p:txBody>
      </p:sp>
      <p:sp>
        <p:nvSpPr>
          <p:cNvPr id="6147" name="Rectangle 2"/>
          <p:cNvSpPr>
            <a:spLocks noGrp="1" noChangeArrowheads="1"/>
          </p:cNvSpPr>
          <p:nvPr>
            <p:ph type="title"/>
          </p:nvPr>
        </p:nvSpPr>
        <p:spPr/>
        <p:txBody>
          <a:bodyPr/>
          <a:lstStyle/>
          <a:p>
            <a:pPr eaLnBrk="1" hangingPunct="1"/>
            <a:r>
              <a:rPr lang="en-US" smtClean="0"/>
              <a:t>Objective</a:t>
            </a:r>
          </a:p>
        </p:txBody>
      </p:sp>
      <p:sp>
        <p:nvSpPr>
          <p:cNvPr id="6148" name="Rectangle 3"/>
          <p:cNvSpPr>
            <a:spLocks noGrp="1" noChangeArrowheads="1"/>
          </p:cNvSpPr>
          <p:nvPr>
            <p:ph type="body" idx="1"/>
          </p:nvPr>
        </p:nvSpPr>
        <p:spPr>
          <a:xfrm>
            <a:off x="457200" y="1722438"/>
            <a:ext cx="7696200" cy="4068762"/>
          </a:xfrm>
        </p:spPr>
        <p:txBody>
          <a:bodyPr/>
          <a:lstStyle/>
          <a:p>
            <a:pPr marL="465138" indent="-465138" eaLnBrk="1" hangingPunct="1"/>
            <a:r>
              <a:rPr lang="en-US" sz="3600" dirty="0" smtClean="0"/>
              <a:t>Review what steps a </a:t>
            </a:r>
            <a:r>
              <a:rPr lang="en-US" sz="3600" dirty="0" smtClean="0"/>
              <a:t>educational institute </a:t>
            </a:r>
            <a:r>
              <a:rPr lang="en-US" sz="3600" dirty="0" smtClean="0"/>
              <a:t>district can take to promote CYBER-CITIZENSHIP </a:t>
            </a:r>
            <a:br>
              <a:rPr lang="en-US" sz="3600" dirty="0" smtClean="0"/>
            </a:br>
            <a:r>
              <a:rPr lang="en-US" sz="3600" dirty="0" smtClean="0"/>
              <a:t>in the </a:t>
            </a:r>
            <a:r>
              <a:rPr lang="en-US" sz="3600" dirty="0" smtClean="0"/>
              <a:t>educational institute </a:t>
            </a:r>
            <a:r>
              <a:rPr lang="en-US" sz="3600" dirty="0" smtClean="0"/>
              <a:t/>
            </a:r>
            <a:br>
              <a:rPr lang="en-US" sz="3600" dirty="0" smtClean="0"/>
            </a:br>
            <a:r>
              <a:rPr lang="en-US" sz="3600" dirty="0" smtClean="0"/>
              <a:t>community.</a:t>
            </a:r>
          </a:p>
        </p:txBody>
      </p:sp>
      <p:pic>
        <p:nvPicPr>
          <p:cNvPr id="6149" name="Picture 4" descr="mouse"/>
          <p:cNvPicPr>
            <a:picLocks noChangeAspect="1" noChangeArrowheads="1"/>
          </p:cNvPicPr>
          <p:nvPr/>
        </p:nvPicPr>
        <p:blipFill>
          <a:blip r:embed="rId3"/>
          <a:srcRect/>
          <a:stretch>
            <a:fillRect/>
          </a:stretch>
        </p:blipFill>
        <p:spPr bwMode="auto">
          <a:xfrm>
            <a:off x="5791200" y="4114800"/>
            <a:ext cx="1762125"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Slide Number Placeholder 3"/>
          <p:cNvSpPr>
            <a:spLocks noGrp="1"/>
          </p:cNvSpPr>
          <p:nvPr>
            <p:ph type="sldNum" sz="quarter" idx="10"/>
          </p:nvPr>
        </p:nvSpPr>
        <p:spPr>
          <a:noFill/>
        </p:spPr>
        <p:txBody>
          <a:bodyPr/>
          <a:lstStyle/>
          <a:p>
            <a:fld id="{1FEC47AF-4C06-4827-8461-BF66268C41C1}" type="slidenum">
              <a:rPr lang="en-US">
                <a:latin typeface="Arial" charset="0"/>
              </a:rPr>
              <a:pPr/>
              <a:t>4</a:t>
            </a:fld>
            <a:endParaRPr lang="en-US">
              <a:latin typeface="Arial" charset="0"/>
            </a:endParaRPr>
          </a:p>
        </p:txBody>
      </p:sp>
      <p:sp>
        <p:nvSpPr>
          <p:cNvPr id="7171" name="Rectangle 3"/>
          <p:cNvSpPr>
            <a:spLocks noGrp="1" noChangeArrowheads="1"/>
          </p:cNvSpPr>
          <p:nvPr>
            <p:ph type="body" idx="1"/>
          </p:nvPr>
        </p:nvSpPr>
        <p:spPr>
          <a:xfrm>
            <a:off x="457200" y="381000"/>
            <a:ext cx="8229600" cy="4876800"/>
          </a:xfrm>
        </p:spPr>
        <p:txBody>
          <a:bodyPr/>
          <a:lstStyle/>
          <a:p>
            <a:pPr algn="ctr" eaLnBrk="1" hangingPunct="1">
              <a:buFontTx/>
              <a:buNone/>
            </a:pPr>
            <a:r>
              <a:rPr lang="en-US" sz="4400" dirty="0" smtClean="0"/>
              <a:t>Evolution and Integration </a:t>
            </a:r>
          </a:p>
          <a:p>
            <a:pPr algn="ctr" eaLnBrk="1" hangingPunct="1">
              <a:buFontTx/>
              <a:buNone/>
            </a:pPr>
            <a:r>
              <a:rPr lang="en-US" sz="4400" dirty="0" smtClean="0"/>
              <a:t>of Technology </a:t>
            </a:r>
          </a:p>
          <a:p>
            <a:pPr algn="ctr" eaLnBrk="1" hangingPunct="1">
              <a:buFontTx/>
              <a:buNone/>
            </a:pPr>
            <a:r>
              <a:rPr lang="en-US" sz="4400" dirty="0" smtClean="0"/>
              <a:t>in the </a:t>
            </a:r>
            <a:r>
              <a:rPr lang="en-US" sz="4400" dirty="0" smtClean="0"/>
              <a:t>educational institute </a:t>
            </a:r>
            <a:r>
              <a:rPr lang="en-US" sz="4400" dirty="0" smtClean="0"/>
              <a:t>Community</a:t>
            </a:r>
          </a:p>
        </p:txBody>
      </p:sp>
      <p:pic>
        <p:nvPicPr>
          <p:cNvPr id="7172" name="Picture 4" descr="Computer school related"/>
          <p:cNvPicPr>
            <a:picLocks noChangeAspect="1" noChangeArrowheads="1"/>
          </p:cNvPicPr>
          <p:nvPr/>
        </p:nvPicPr>
        <p:blipFill>
          <a:blip r:embed="rId3"/>
          <a:srcRect t="6857" b="12000"/>
          <a:stretch>
            <a:fillRect/>
          </a:stretch>
        </p:blipFill>
        <p:spPr bwMode="auto">
          <a:xfrm>
            <a:off x="3276600" y="3581400"/>
            <a:ext cx="3043237" cy="2592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Slide Number Placeholder 3"/>
          <p:cNvSpPr>
            <a:spLocks noGrp="1"/>
          </p:cNvSpPr>
          <p:nvPr>
            <p:ph type="sldNum" sz="quarter" idx="10"/>
          </p:nvPr>
        </p:nvSpPr>
        <p:spPr>
          <a:noFill/>
        </p:spPr>
        <p:txBody>
          <a:bodyPr/>
          <a:lstStyle/>
          <a:p>
            <a:fld id="{9A87BBD4-2A4C-47B8-98A6-AF7733129DD0}" type="slidenum">
              <a:rPr lang="en-US">
                <a:latin typeface="Arial" charset="0"/>
              </a:rPr>
              <a:pPr/>
              <a:t>5</a:t>
            </a:fld>
            <a:endParaRPr lang="en-US">
              <a:latin typeface="Arial" charset="0"/>
            </a:endParaRPr>
          </a:p>
        </p:txBody>
      </p:sp>
      <p:sp>
        <p:nvSpPr>
          <p:cNvPr id="8195" name="Rectangle 2"/>
          <p:cNvSpPr>
            <a:spLocks noGrp="1" noChangeArrowheads="1"/>
          </p:cNvSpPr>
          <p:nvPr>
            <p:ph type="title"/>
          </p:nvPr>
        </p:nvSpPr>
        <p:spPr/>
        <p:txBody>
          <a:bodyPr/>
          <a:lstStyle/>
          <a:p>
            <a:pPr eaLnBrk="1" hangingPunct="1"/>
            <a:r>
              <a:rPr lang="en-US" smtClean="0"/>
              <a:t>What we’ve learned:</a:t>
            </a:r>
          </a:p>
        </p:txBody>
      </p:sp>
      <p:sp>
        <p:nvSpPr>
          <p:cNvPr id="8196" name="Rectangle 3"/>
          <p:cNvSpPr>
            <a:spLocks noGrp="1" noChangeArrowheads="1"/>
          </p:cNvSpPr>
          <p:nvPr>
            <p:ph type="body" idx="1"/>
          </p:nvPr>
        </p:nvSpPr>
        <p:spPr/>
        <p:txBody>
          <a:bodyPr/>
          <a:lstStyle/>
          <a:p>
            <a:pPr marL="1588" indent="-1588" algn="ctr" eaLnBrk="1" hangingPunct="1">
              <a:buFontTx/>
              <a:buNone/>
            </a:pPr>
            <a:r>
              <a:rPr lang="en-US" smtClean="0"/>
              <a:t>One voice can impact your community.</a:t>
            </a:r>
          </a:p>
        </p:txBody>
      </p:sp>
      <p:pic>
        <p:nvPicPr>
          <p:cNvPr id="8197" name="Picture 5" descr="Crowd"/>
          <p:cNvPicPr>
            <a:picLocks noChangeAspect="1" noChangeArrowheads="1"/>
          </p:cNvPicPr>
          <p:nvPr/>
        </p:nvPicPr>
        <p:blipFill>
          <a:blip r:embed="rId3"/>
          <a:srcRect/>
          <a:stretch>
            <a:fillRect/>
          </a:stretch>
        </p:blipFill>
        <p:spPr bwMode="auto">
          <a:xfrm>
            <a:off x="1828800" y="2514600"/>
            <a:ext cx="5484813" cy="3133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8" name="Slide Number Placeholder 3"/>
          <p:cNvSpPr>
            <a:spLocks noGrp="1"/>
          </p:cNvSpPr>
          <p:nvPr>
            <p:ph type="sldNum" sz="quarter" idx="10"/>
          </p:nvPr>
        </p:nvSpPr>
        <p:spPr>
          <a:noFill/>
        </p:spPr>
        <p:txBody>
          <a:bodyPr/>
          <a:lstStyle/>
          <a:p>
            <a:fld id="{74ABC66C-EC92-4899-B83C-683009A89A82}" type="slidenum">
              <a:rPr lang="en-US">
                <a:latin typeface="Arial" charset="0"/>
              </a:rPr>
              <a:pPr/>
              <a:t>6</a:t>
            </a:fld>
            <a:endParaRPr lang="en-US">
              <a:latin typeface="Arial" charset="0"/>
            </a:endParaRPr>
          </a:p>
        </p:txBody>
      </p:sp>
      <p:sp>
        <p:nvSpPr>
          <p:cNvPr id="9219" name="Rectangle 2"/>
          <p:cNvSpPr>
            <a:spLocks noGrp="1" noChangeArrowheads="1"/>
          </p:cNvSpPr>
          <p:nvPr>
            <p:ph type="title"/>
          </p:nvPr>
        </p:nvSpPr>
        <p:spPr/>
        <p:txBody>
          <a:bodyPr/>
          <a:lstStyle/>
          <a:p>
            <a:pPr eaLnBrk="1" hangingPunct="1"/>
            <a:r>
              <a:rPr lang="en-US" smtClean="0"/>
              <a:t>Impact</a:t>
            </a:r>
          </a:p>
        </p:txBody>
      </p:sp>
      <p:sp>
        <p:nvSpPr>
          <p:cNvPr id="9220" name="Rectangle 3"/>
          <p:cNvSpPr>
            <a:spLocks noGrp="1" noChangeArrowheads="1"/>
          </p:cNvSpPr>
          <p:nvPr>
            <p:ph type="body" idx="1"/>
          </p:nvPr>
        </p:nvSpPr>
        <p:spPr>
          <a:xfrm>
            <a:off x="457200" y="1600200"/>
            <a:ext cx="8229600" cy="3733800"/>
          </a:xfrm>
        </p:spPr>
        <p:txBody>
          <a:bodyPr/>
          <a:lstStyle/>
          <a:p>
            <a:pPr eaLnBrk="1" hangingPunct="1">
              <a:tabLst>
                <a:tab pos="3657600" algn="ctr"/>
              </a:tabLst>
            </a:pPr>
            <a:r>
              <a:rPr lang="en-US" dirty="0" smtClean="0"/>
              <a:t>Because one voice can wield so much power, it is critical that your community (students, teachers, staff, administrators, </a:t>
            </a:r>
            <a:r>
              <a:rPr lang="en-US" dirty="0" smtClean="0"/>
              <a:t>educational institute </a:t>
            </a:r>
            <a:r>
              <a:rPr lang="en-US" dirty="0" smtClean="0"/>
              <a:t>board, parents, community members) understand the importance of: </a:t>
            </a:r>
          </a:p>
          <a:p>
            <a:pPr eaLnBrk="1" hangingPunct="1">
              <a:buFontTx/>
              <a:buNone/>
              <a:tabLst>
                <a:tab pos="3657600" algn="ctr"/>
              </a:tabLst>
            </a:pPr>
            <a:r>
              <a:rPr lang="en-US" dirty="0" smtClean="0"/>
              <a:t>		CYBER-ETHICS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p:spPr>
        <p:txBody>
          <a:bodyPr/>
          <a:lstStyle/>
          <a:p>
            <a:fld id="{A1642967-3904-4C66-9D82-E20935F474E1}" type="slidenum">
              <a:rPr lang="en-US">
                <a:latin typeface="Arial" charset="0"/>
              </a:rPr>
              <a:pPr/>
              <a:t>7</a:t>
            </a:fld>
            <a:endParaRPr lang="en-US">
              <a:latin typeface="Arial" charset="0"/>
            </a:endParaRPr>
          </a:p>
        </p:txBody>
      </p:sp>
      <p:sp>
        <p:nvSpPr>
          <p:cNvPr id="10243" name="Rectangle 2"/>
          <p:cNvSpPr>
            <a:spLocks noGrp="1" noChangeArrowheads="1"/>
          </p:cNvSpPr>
          <p:nvPr>
            <p:ph type="title"/>
          </p:nvPr>
        </p:nvSpPr>
        <p:spPr/>
        <p:txBody>
          <a:bodyPr/>
          <a:lstStyle/>
          <a:p>
            <a:pPr eaLnBrk="1" hangingPunct="1"/>
            <a:r>
              <a:rPr lang="en-US" smtClean="0"/>
              <a:t>Balance</a:t>
            </a:r>
          </a:p>
        </p:txBody>
      </p:sp>
      <p:sp>
        <p:nvSpPr>
          <p:cNvPr id="10244" name="Rectangle 3"/>
          <p:cNvSpPr>
            <a:spLocks noGrp="1" noChangeArrowheads="1"/>
          </p:cNvSpPr>
          <p:nvPr>
            <p:ph type="body" idx="1"/>
          </p:nvPr>
        </p:nvSpPr>
        <p:spPr/>
        <p:txBody>
          <a:bodyPr/>
          <a:lstStyle/>
          <a:p>
            <a:pPr eaLnBrk="1" hangingPunct="1"/>
            <a:r>
              <a:rPr lang="en-US" dirty="0" smtClean="0"/>
              <a:t>At the same time, </a:t>
            </a:r>
            <a:r>
              <a:rPr lang="en-US" dirty="0" smtClean="0"/>
              <a:t>educational institute </a:t>
            </a:r>
            <a:r>
              <a:rPr lang="en-US" dirty="0" smtClean="0"/>
              <a:t>districts must understand the limitations of their ability to police students, teachers, and others in cyber-space. </a:t>
            </a:r>
          </a:p>
        </p:txBody>
      </p:sp>
      <p:pic>
        <p:nvPicPr>
          <p:cNvPr id="10245" name="Picture 4" descr="balance"/>
          <p:cNvPicPr>
            <a:picLocks noChangeAspect="1" noChangeArrowheads="1"/>
          </p:cNvPicPr>
          <p:nvPr/>
        </p:nvPicPr>
        <p:blipFill>
          <a:blip r:embed="rId3"/>
          <a:srcRect/>
          <a:stretch>
            <a:fillRect/>
          </a:stretch>
        </p:blipFill>
        <p:spPr bwMode="auto">
          <a:xfrm>
            <a:off x="3276600" y="3886200"/>
            <a:ext cx="260985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a:noFill/>
        </p:spPr>
        <p:txBody>
          <a:bodyPr/>
          <a:lstStyle/>
          <a:p>
            <a:fld id="{07F4D8AC-EE3A-45D3-ADCA-4697B881FE4B}" type="slidenum">
              <a:rPr lang="en-US">
                <a:latin typeface="Arial" charset="0"/>
              </a:rPr>
              <a:pPr/>
              <a:t>8</a:t>
            </a:fld>
            <a:endParaRPr lang="en-US">
              <a:latin typeface="Arial" charset="0"/>
            </a:endParaRPr>
          </a:p>
        </p:txBody>
      </p:sp>
      <p:sp>
        <p:nvSpPr>
          <p:cNvPr id="11267" name="Rectangle 2"/>
          <p:cNvSpPr>
            <a:spLocks noGrp="1" noChangeArrowheads="1"/>
          </p:cNvSpPr>
          <p:nvPr>
            <p:ph type="title"/>
          </p:nvPr>
        </p:nvSpPr>
        <p:spPr/>
        <p:txBody>
          <a:bodyPr/>
          <a:lstStyle/>
          <a:p>
            <a:pPr eaLnBrk="1" hangingPunct="1"/>
            <a:r>
              <a:rPr lang="en-US" smtClean="0"/>
              <a:t>Challenge</a:t>
            </a:r>
          </a:p>
        </p:txBody>
      </p:sp>
      <p:sp>
        <p:nvSpPr>
          <p:cNvPr id="11268" name="Rectangle 3"/>
          <p:cNvSpPr>
            <a:spLocks noGrp="1" noChangeArrowheads="1"/>
          </p:cNvSpPr>
          <p:nvPr>
            <p:ph type="body" idx="1"/>
          </p:nvPr>
        </p:nvSpPr>
        <p:spPr>
          <a:xfrm>
            <a:off x="457200" y="1600200"/>
            <a:ext cx="7924800" cy="4525963"/>
          </a:xfrm>
        </p:spPr>
        <p:txBody>
          <a:bodyPr/>
          <a:lstStyle/>
          <a:p>
            <a:pPr eaLnBrk="1" hangingPunct="1"/>
            <a:r>
              <a:rPr lang="en-US" sz="3600" dirty="0" smtClean="0"/>
              <a:t>Law has not caught up with technology.</a:t>
            </a:r>
          </a:p>
          <a:p>
            <a:pPr eaLnBrk="1" hangingPunct="1"/>
            <a:r>
              <a:rPr lang="en-US" sz="3600" dirty="0" smtClean="0"/>
              <a:t>educational institute </a:t>
            </a:r>
            <a:r>
              <a:rPr lang="en-US" sz="3600" dirty="0" smtClean="0"/>
              <a:t>districts must operate according to statutes and case law that do not contemplate modern technology. </a:t>
            </a:r>
          </a:p>
        </p:txBody>
      </p:sp>
      <p:pic>
        <p:nvPicPr>
          <p:cNvPr id="11269" name="Picture 7" descr="gavel"/>
          <p:cNvPicPr>
            <a:picLocks noChangeAspect="1" noChangeArrowheads="1"/>
          </p:cNvPicPr>
          <p:nvPr/>
        </p:nvPicPr>
        <p:blipFill>
          <a:blip r:embed="rId3"/>
          <a:srcRect/>
          <a:stretch>
            <a:fillRect/>
          </a:stretch>
        </p:blipFill>
        <p:spPr bwMode="auto">
          <a:xfrm>
            <a:off x="7010400" y="1600200"/>
            <a:ext cx="1333500" cy="1333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0"/>
          </p:nvPr>
        </p:nvSpPr>
        <p:spPr>
          <a:noFill/>
        </p:spPr>
        <p:txBody>
          <a:bodyPr/>
          <a:lstStyle/>
          <a:p>
            <a:fld id="{A343F7D8-7577-477D-AD65-3B5F45B9C1C0}" type="slidenum">
              <a:rPr lang="en-US">
                <a:latin typeface="Arial" charset="0"/>
              </a:rPr>
              <a:pPr/>
              <a:t>9</a:t>
            </a:fld>
            <a:endParaRPr lang="en-US">
              <a:latin typeface="Arial" charset="0"/>
            </a:endParaRPr>
          </a:p>
        </p:txBody>
      </p:sp>
      <p:sp>
        <p:nvSpPr>
          <p:cNvPr id="12291" name="Rectangle 2"/>
          <p:cNvSpPr>
            <a:spLocks noGrp="1" noChangeArrowheads="1"/>
          </p:cNvSpPr>
          <p:nvPr>
            <p:ph type="title"/>
          </p:nvPr>
        </p:nvSpPr>
        <p:spPr/>
        <p:txBody>
          <a:bodyPr/>
          <a:lstStyle/>
          <a:p>
            <a:pPr eaLnBrk="1" hangingPunct="1"/>
            <a:r>
              <a:rPr lang="en-US" smtClean="0"/>
              <a:t>Traditional Framework</a:t>
            </a:r>
          </a:p>
        </p:txBody>
      </p:sp>
      <p:sp>
        <p:nvSpPr>
          <p:cNvPr id="12292" name="Rectangle 3"/>
          <p:cNvSpPr>
            <a:spLocks noGrp="1" noChangeArrowheads="1"/>
          </p:cNvSpPr>
          <p:nvPr>
            <p:ph type="body" idx="1"/>
          </p:nvPr>
        </p:nvSpPr>
        <p:spPr/>
        <p:txBody>
          <a:bodyPr/>
          <a:lstStyle/>
          <a:p>
            <a:pPr eaLnBrk="1" hangingPunct="1">
              <a:lnSpc>
                <a:spcPct val="90000"/>
              </a:lnSpc>
            </a:pPr>
            <a:r>
              <a:rPr lang="en-US" sz="2400" dirty="0" smtClean="0"/>
              <a:t>educational institute </a:t>
            </a:r>
            <a:r>
              <a:rPr lang="en-US" sz="2400" dirty="0" smtClean="0"/>
              <a:t>district responsible for student conduct during </a:t>
            </a:r>
            <a:r>
              <a:rPr lang="en-US" sz="2400" dirty="0" smtClean="0"/>
              <a:t>educational institute </a:t>
            </a:r>
            <a:r>
              <a:rPr lang="en-US" sz="2400" dirty="0" smtClean="0"/>
              <a:t>hours.</a:t>
            </a:r>
          </a:p>
          <a:p>
            <a:pPr eaLnBrk="1" hangingPunct="1">
              <a:lnSpc>
                <a:spcPct val="90000"/>
              </a:lnSpc>
            </a:pPr>
            <a:r>
              <a:rPr lang="en-US" sz="2400" dirty="0" smtClean="0"/>
              <a:t>“A pupil may not be suspended or expelled . . . unless that act is related to a </a:t>
            </a:r>
            <a:r>
              <a:rPr lang="en-US" sz="2400" dirty="0" smtClean="0"/>
              <a:t>educational institute </a:t>
            </a:r>
            <a:r>
              <a:rPr lang="en-US" sz="2400" dirty="0" smtClean="0"/>
              <a:t>activity.”</a:t>
            </a:r>
          </a:p>
          <a:p>
            <a:pPr eaLnBrk="1" hangingPunct="1">
              <a:lnSpc>
                <a:spcPct val="90000"/>
              </a:lnSpc>
            </a:pPr>
            <a:r>
              <a:rPr lang="en-US" sz="2400" dirty="0" smtClean="0"/>
              <a:t>Related to a </a:t>
            </a:r>
            <a:r>
              <a:rPr lang="en-US" sz="2400" dirty="0" smtClean="0"/>
              <a:t>educational institute </a:t>
            </a:r>
            <a:r>
              <a:rPr lang="en-US" sz="2400" dirty="0" smtClean="0"/>
              <a:t>activity includes, but is not limited to:</a:t>
            </a:r>
          </a:p>
          <a:p>
            <a:pPr lvl="1" eaLnBrk="1" hangingPunct="1">
              <a:lnSpc>
                <a:spcPct val="90000"/>
              </a:lnSpc>
            </a:pPr>
            <a:r>
              <a:rPr lang="en-US" sz="2000" dirty="0" smtClean="0"/>
              <a:t>While on </a:t>
            </a:r>
            <a:r>
              <a:rPr lang="en-US" sz="2000" dirty="0" smtClean="0"/>
              <a:t>educational institute </a:t>
            </a:r>
            <a:r>
              <a:rPr lang="en-US" sz="2000" dirty="0" smtClean="0"/>
              <a:t>grounds</a:t>
            </a:r>
          </a:p>
          <a:p>
            <a:pPr lvl="1" eaLnBrk="1" hangingPunct="1">
              <a:lnSpc>
                <a:spcPct val="90000"/>
              </a:lnSpc>
            </a:pPr>
            <a:r>
              <a:rPr lang="en-US" sz="2000" dirty="0" smtClean="0"/>
              <a:t>While going or coming from </a:t>
            </a:r>
            <a:r>
              <a:rPr lang="en-US" sz="2000" dirty="0" smtClean="0"/>
              <a:t>educational institute</a:t>
            </a:r>
            <a:endParaRPr lang="en-US" sz="2000" dirty="0" smtClean="0"/>
          </a:p>
          <a:p>
            <a:pPr lvl="1" eaLnBrk="1" hangingPunct="1">
              <a:lnSpc>
                <a:spcPct val="90000"/>
              </a:lnSpc>
            </a:pPr>
            <a:r>
              <a:rPr lang="en-US" sz="2000" dirty="0" smtClean="0"/>
              <a:t>During lunch period on or off campus.</a:t>
            </a:r>
          </a:p>
          <a:p>
            <a:pPr lvl="1" eaLnBrk="1" hangingPunct="1">
              <a:lnSpc>
                <a:spcPct val="90000"/>
              </a:lnSpc>
            </a:pPr>
            <a:r>
              <a:rPr lang="en-US" sz="2000" dirty="0" smtClean="0"/>
              <a:t>During, while going to or from, a </a:t>
            </a:r>
            <a:r>
              <a:rPr lang="en-US" sz="2000" dirty="0" smtClean="0"/>
              <a:t>educational institute-sponsored </a:t>
            </a:r>
            <a:r>
              <a:rPr lang="en-US" sz="2000" dirty="0" smtClean="0"/>
              <a:t>activity</a:t>
            </a:r>
          </a:p>
          <a:p>
            <a:pPr eaLnBrk="1" hangingPunct="1">
              <a:lnSpc>
                <a:spcPct val="90000"/>
              </a:lnSpc>
              <a:buFontTx/>
              <a:buNone/>
            </a:pPr>
            <a:endParaRPr lang="en-US" sz="1200" dirty="0" smtClean="0"/>
          </a:p>
          <a:p>
            <a:pPr eaLnBrk="1" hangingPunct="1">
              <a:lnSpc>
                <a:spcPct val="90000"/>
              </a:lnSpc>
              <a:buFontTx/>
              <a:buNone/>
            </a:pPr>
            <a:r>
              <a:rPr lang="en-US" sz="1200" dirty="0" smtClean="0"/>
              <a:t>(CA Ed. Code § 48900.)</a:t>
            </a:r>
            <a:endParaRPr lang="en-US" sz="240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p:spPr>
        <p:txBody>
          <a:bodyPr/>
          <a:lstStyle/>
          <a:p>
            <a:fld id="{1C9498B5-CF6D-46A2-910B-7757F38CB567}" type="slidenum">
              <a:rPr lang="en-US">
                <a:latin typeface="Arial" charset="0"/>
              </a:rPr>
              <a:pPr/>
              <a:t>10</a:t>
            </a:fld>
            <a:endParaRPr lang="en-US">
              <a:latin typeface="Arial" charset="0"/>
            </a:endParaRPr>
          </a:p>
        </p:txBody>
      </p:sp>
      <p:sp>
        <p:nvSpPr>
          <p:cNvPr id="13315" name="Rectangle 2"/>
          <p:cNvSpPr>
            <a:spLocks noGrp="1" noChangeArrowheads="1"/>
          </p:cNvSpPr>
          <p:nvPr>
            <p:ph type="title"/>
          </p:nvPr>
        </p:nvSpPr>
        <p:spPr/>
        <p:txBody>
          <a:bodyPr/>
          <a:lstStyle/>
          <a:p>
            <a:pPr eaLnBrk="1" hangingPunct="1"/>
            <a:r>
              <a:rPr lang="en-US" smtClean="0"/>
              <a:t>Traditional Framework</a:t>
            </a:r>
          </a:p>
        </p:txBody>
      </p:sp>
      <p:sp>
        <p:nvSpPr>
          <p:cNvPr id="13316" name="Rectangle 3"/>
          <p:cNvSpPr>
            <a:spLocks noGrp="1" noChangeArrowheads="1"/>
          </p:cNvSpPr>
          <p:nvPr>
            <p:ph type="body" idx="1"/>
          </p:nvPr>
        </p:nvSpPr>
        <p:spPr>
          <a:xfrm>
            <a:off x="457200" y="1600200"/>
            <a:ext cx="6096000" cy="4525963"/>
          </a:xfrm>
        </p:spPr>
        <p:txBody>
          <a:bodyPr/>
          <a:lstStyle/>
          <a:p>
            <a:pPr eaLnBrk="1" hangingPunct="1">
              <a:lnSpc>
                <a:spcPct val="80000"/>
              </a:lnSpc>
            </a:pPr>
            <a:r>
              <a:rPr lang="en-US" sz="2900" dirty="0" smtClean="0"/>
              <a:t>The traditional framework for </a:t>
            </a:r>
            <a:r>
              <a:rPr lang="en-US" sz="2900" dirty="0" smtClean="0"/>
              <a:t>educational institute </a:t>
            </a:r>
            <a:r>
              <a:rPr lang="en-US" sz="2900" dirty="0" smtClean="0"/>
              <a:t>district jurisdiction for student discipline is based on geography. </a:t>
            </a:r>
          </a:p>
          <a:p>
            <a:pPr eaLnBrk="1" hangingPunct="1">
              <a:lnSpc>
                <a:spcPct val="80000"/>
              </a:lnSpc>
            </a:pPr>
            <a:r>
              <a:rPr lang="en-US" sz="2900" dirty="0" smtClean="0"/>
              <a:t>Based on this traditional framework, we will apply modern day (and modern technology) misconduct scenarios and provide guidance on </a:t>
            </a:r>
            <a:r>
              <a:rPr lang="en-US" sz="2900" dirty="0" smtClean="0"/>
              <a:t>educational institute </a:t>
            </a:r>
            <a:r>
              <a:rPr lang="en-US" sz="2900" dirty="0" smtClean="0"/>
              <a:t>district ability and responsibility to discipline such conduct. </a:t>
            </a:r>
          </a:p>
        </p:txBody>
      </p:sp>
      <p:pic>
        <p:nvPicPr>
          <p:cNvPr id="13317" name="Picture 5" descr="Children holding globe"/>
          <p:cNvPicPr>
            <a:picLocks noChangeAspect="1" noChangeArrowheads="1"/>
          </p:cNvPicPr>
          <p:nvPr/>
        </p:nvPicPr>
        <p:blipFill>
          <a:blip r:embed="rId3"/>
          <a:srcRect l="6187" r="6187"/>
          <a:stretch>
            <a:fillRect/>
          </a:stretch>
        </p:blipFill>
        <p:spPr bwMode="auto">
          <a:xfrm>
            <a:off x="6477000" y="2192338"/>
            <a:ext cx="2130425" cy="16176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a:noFill/>
        </p:spPr>
        <p:txBody>
          <a:bodyPr/>
          <a:lstStyle/>
          <a:p>
            <a:fld id="{DF00468A-E048-473B-9239-52CDBFD4F63B}" type="slidenum">
              <a:rPr lang="en-US">
                <a:latin typeface="Arial" charset="0"/>
              </a:rPr>
              <a:pPr/>
              <a:t>11</a:t>
            </a:fld>
            <a:endParaRPr lang="en-US">
              <a:latin typeface="Arial" charset="0"/>
            </a:endParaRPr>
          </a:p>
        </p:txBody>
      </p:sp>
      <p:sp>
        <p:nvSpPr>
          <p:cNvPr id="14339" name="Rectangle 2"/>
          <p:cNvSpPr>
            <a:spLocks noGrp="1" noChangeArrowheads="1"/>
          </p:cNvSpPr>
          <p:nvPr>
            <p:ph type="title"/>
          </p:nvPr>
        </p:nvSpPr>
        <p:spPr/>
        <p:txBody>
          <a:bodyPr/>
          <a:lstStyle/>
          <a:p>
            <a:pPr eaLnBrk="1" hangingPunct="1"/>
            <a:r>
              <a:rPr lang="en-US" smtClean="0"/>
              <a:t>Cyber-Ethics Webinar Overview</a:t>
            </a:r>
          </a:p>
        </p:txBody>
      </p:sp>
      <p:sp>
        <p:nvSpPr>
          <p:cNvPr id="14340" name="Rectangle 3"/>
          <p:cNvSpPr>
            <a:spLocks noGrp="1" noChangeArrowheads="1"/>
          </p:cNvSpPr>
          <p:nvPr>
            <p:ph type="body" idx="1"/>
          </p:nvPr>
        </p:nvSpPr>
        <p:spPr/>
        <p:txBody>
          <a:bodyPr/>
          <a:lstStyle/>
          <a:p>
            <a:pPr eaLnBrk="1" hangingPunct="1">
              <a:tabLst>
                <a:tab pos="1379538" algn="l"/>
              </a:tabLst>
            </a:pPr>
            <a:r>
              <a:rPr lang="en-US" dirty="0" smtClean="0"/>
              <a:t>We will look at the promotion of student and employee cyber-ethics in their usage of:</a:t>
            </a:r>
          </a:p>
          <a:p>
            <a:pPr lvl="1" eaLnBrk="1" hangingPunct="1">
              <a:tabLst>
                <a:tab pos="1379538" algn="l"/>
              </a:tabLst>
            </a:pPr>
            <a:r>
              <a:rPr lang="en-US" dirty="0" smtClean="0"/>
              <a:t> </a:t>
            </a:r>
            <a:r>
              <a:rPr lang="en-US" dirty="0" smtClean="0"/>
              <a:t>educational institute-Issued </a:t>
            </a:r>
            <a:r>
              <a:rPr lang="en-US" dirty="0" smtClean="0"/>
              <a:t>Technology</a:t>
            </a:r>
          </a:p>
          <a:p>
            <a:pPr lvl="1" eaLnBrk="1" hangingPunct="1">
              <a:tabLst>
                <a:tab pos="1379538" algn="l"/>
              </a:tabLst>
            </a:pPr>
            <a:r>
              <a:rPr lang="en-US" dirty="0" smtClean="0"/>
              <a:t> Personal Technology Off Campus</a:t>
            </a:r>
          </a:p>
          <a:p>
            <a:pPr lvl="1" eaLnBrk="1" hangingPunct="1">
              <a:tabLst>
                <a:tab pos="1379538" algn="l"/>
              </a:tabLst>
            </a:pPr>
            <a:r>
              <a:rPr lang="en-US" dirty="0" smtClean="0"/>
              <a:t> Personal Technology as Instructional Tool</a:t>
            </a:r>
          </a:p>
          <a:p>
            <a:pPr lvl="1" eaLnBrk="1" hangingPunct="1">
              <a:tabLst>
                <a:tab pos="1379538" algn="l"/>
              </a:tabLst>
            </a:pPr>
            <a:r>
              <a:rPr lang="en-US" dirty="0" smtClean="0"/>
              <a:t> Personal Technology On Campus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a:noFill/>
        </p:spPr>
        <p:txBody>
          <a:bodyPr/>
          <a:lstStyle/>
          <a:p>
            <a:fld id="{C81EC868-C8DB-4DBB-BB7C-D6285411F3E0}" type="slidenum">
              <a:rPr lang="en-US">
                <a:latin typeface="Arial" charset="0"/>
              </a:rPr>
              <a:pPr/>
              <a:t>12</a:t>
            </a:fld>
            <a:endParaRPr lang="en-US">
              <a:latin typeface="Arial" charset="0"/>
            </a:endParaRPr>
          </a:p>
        </p:txBody>
      </p:sp>
      <p:sp>
        <p:nvSpPr>
          <p:cNvPr id="15363" name="Rectangle 2"/>
          <p:cNvSpPr>
            <a:spLocks noGrp="1" noChangeArrowheads="1"/>
          </p:cNvSpPr>
          <p:nvPr>
            <p:ph type="title"/>
          </p:nvPr>
        </p:nvSpPr>
        <p:spPr/>
        <p:txBody>
          <a:bodyPr/>
          <a:lstStyle/>
          <a:p>
            <a:pPr eaLnBrk="1" hangingPunct="1"/>
            <a:r>
              <a:rPr lang="en-US" dirty="0" smtClean="0"/>
              <a:t>educational institute-Issued </a:t>
            </a:r>
            <a:r>
              <a:rPr lang="en-US" dirty="0" smtClean="0"/>
              <a:t>Technology</a:t>
            </a:r>
          </a:p>
        </p:txBody>
      </p:sp>
      <p:sp>
        <p:nvSpPr>
          <p:cNvPr id="15364" name="Rectangle 3"/>
          <p:cNvSpPr>
            <a:spLocks noGrp="1" noChangeArrowheads="1"/>
          </p:cNvSpPr>
          <p:nvPr>
            <p:ph type="body" idx="1"/>
          </p:nvPr>
        </p:nvSpPr>
        <p:spPr>
          <a:xfrm>
            <a:off x="457200" y="1600200"/>
            <a:ext cx="7696200" cy="4525963"/>
          </a:xfrm>
        </p:spPr>
        <p:txBody>
          <a:bodyPr/>
          <a:lstStyle/>
          <a:p>
            <a:pPr eaLnBrk="1" hangingPunct="1">
              <a:lnSpc>
                <a:spcPct val="130000"/>
              </a:lnSpc>
            </a:pPr>
            <a:r>
              <a:rPr lang="en-US" dirty="0" smtClean="0"/>
              <a:t>What is </a:t>
            </a:r>
            <a:r>
              <a:rPr lang="en-US" dirty="0" smtClean="0"/>
              <a:t>“educational institute-issued </a:t>
            </a:r>
            <a:r>
              <a:rPr lang="en-US" dirty="0" smtClean="0"/>
              <a:t>technology”?</a:t>
            </a:r>
            <a:br>
              <a:rPr lang="en-US" dirty="0" smtClean="0"/>
            </a:br>
            <a:r>
              <a:rPr lang="en-US" dirty="0" smtClean="0"/>
              <a:t>Examples: </a:t>
            </a:r>
          </a:p>
          <a:p>
            <a:pPr lvl="1" eaLnBrk="1" hangingPunct="1"/>
            <a:r>
              <a:rPr lang="en-US" dirty="0" smtClean="0"/>
              <a:t> Laptops</a:t>
            </a:r>
          </a:p>
          <a:p>
            <a:pPr lvl="1" eaLnBrk="1" hangingPunct="1"/>
            <a:r>
              <a:rPr lang="en-US" dirty="0" smtClean="0"/>
              <a:t> E-mail Accounts </a:t>
            </a:r>
          </a:p>
          <a:p>
            <a:pPr lvl="1" eaLnBrk="1" hangingPunct="1"/>
            <a:r>
              <a:rPr lang="en-US" dirty="0" smtClean="0"/>
              <a:t> I-Pads</a:t>
            </a:r>
          </a:p>
          <a:p>
            <a:pPr lvl="1" eaLnBrk="1" hangingPunct="1"/>
            <a:r>
              <a:rPr lang="en-US" dirty="0" smtClean="0"/>
              <a:t> On-Line Access</a:t>
            </a:r>
          </a:p>
        </p:txBody>
      </p:sp>
      <p:pic>
        <p:nvPicPr>
          <p:cNvPr id="15365" name="Picture 4" descr="globe surrounded by technology"/>
          <p:cNvPicPr>
            <a:picLocks noChangeAspect="1" noChangeArrowheads="1"/>
          </p:cNvPicPr>
          <p:nvPr/>
        </p:nvPicPr>
        <p:blipFill>
          <a:blip r:embed="rId3"/>
          <a:srcRect/>
          <a:stretch>
            <a:fillRect/>
          </a:stretch>
        </p:blipFill>
        <p:spPr bwMode="auto">
          <a:xfrm>
            <a:off x="4673600" y="2590800"/>
            <a:ext cx="3556000" cy="2667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a:noFill/>
        </p:spPr>
        <p:txBody>
          <a:bodyPr/>
          <a:lstStyle/>
          <a:p>
            <a:fld id="{72F8F8C9-CDC4-45DF-A015-7F54A213492B}" type="slidenum">
              <a:rPr lang="en-US">
                <a:latin typeface="Arial" charset="0"/>
              </a:rPr>
              <a:pPr/>
              <a:t>13</a:t>
            </a:fld>
            <a:endParaRPr lang="en-US">
              <a:latin typeface="Arial" charset="0"/>
            </a:endParaRPr>
          </a:p>
        </p:txBody>
      </p:sp>
      <p:sp>
        <p:nvSpPr>
          <p:cNvPr id="16387" name="Rectangle 2"/>
          <p:cNvSpPr>
            <a:spLocks noGrp="1" noChangeArrowheads="1"/>
          </p:cNvSpPr>
          <p:nvPr>
            <p:ph type="title"/>
          </p:nvPr>
        </p:nvSpPr>
        <p:spPr/>
        <p:txBody>
          <a:bodyPr/>
          <a:lstStyle/>
          <a:p>
            <a:pPr eaLnBrk="1" hangingPunct="1"/>
            <a:r>
              <a:rPr lang="en-US" dirty="0" smtClean="0"/>
              <a:t>educational institute-Issued </a:t>
            </a:r>
            <a:r>
              <a:rPr lang="en-US" dirty="0" smtClean="0"/>
              <a:t>Technology</a:t>
            </a:r>
          </a:p>
        </p:txBody>
      </p:sp>
      <p:sp>
        <p:nvSpPr>
          <p:cNvPr id="16388" name="Rectangle 3"/>
          <p:cNvSpPr>
            <a:spLocks noGrp="1" noChangeArrowheads="1"/>
          </p:cNvSpPr>
          <p:nvPr>
            <p:ph type="body" idx="1"/>
          </p:nvPr>
        </p:nvSpPr>
        <p:spPr/>
        <p:txBody>
          <a:bodyPr/>
          <a:lstStyle/>
          <a:p>
            <a:pPr eaLnBrk="1" hangingPunct="1">
              <a:lnSpc>
                <a:spcPct val="90000"/>
              </a:lnSpc>
            </a:pPr>
            <a:r>
              <a:rPr lang="en-US" sz="2800" dirty="0" smtClean="0"/>
              <a:t>Unethical use of </a:t>
            </a:r>
            <a:r>
              <a:rPr lang="en-US" sz="2800" dirty="0" smtClean="0"/>
              <a:t>educational institute-issued </a:t>
            </a:r>
            <a:r>
              <a:rPr lang="en-US" sz="2800" dirty="0" smtClean="0"/>
              <a:t>technology includes any conduct that violates a </a:t>
            </a:r>
            <a:r>
              <a:rPr lang="en-US" sz="2800" dirty="0" smtClean="0"/>
              <a:t>educational institute </a:t>
            </a:r>
            <a:r>
              <a:rPr lang="en-US" sz="2800" dirty="0" smtClean="0"/>
              <a:t>policy, which may include:</a:t>
            </a:r>
          </a:p>
          <a:p>
            <a:pPr lvl="1" eaLnBrk="1" hangingPunct="1">
              <a:lnSpc>
                <a:spcPct val="90000"/>
              </a:lnSpc>
            </a:pPr>
            <a:r>
              <a:rPr lang="en-US" sz="2400" dirty="0" smtClean="0"/>
              <a:t> Access to impermissible websites</a:t>
            </a:r>
          </a:p>
          <a:p>
            <a:pPr lvl="1" eaLnBrk="1" hangingPunct="1">
              <a:lnSpc>
                <a:spcPct val="90000"/>
              </a:lnSpc>
            </a:pPr>
            <a:r>
              <a:rPr lang="en-US" sz="2400" dirty="0" smtClean="0"/>
              <a:t> Hacking</a:t>
            </a:r>
          </a:p>
          <a:p>
            <a:pPr lvl="1" eaLnBrk="1" hangingPunct="1">
              <a:lnSpc>
                <a:spcPct val="90000"/>
              </a:lnSpc>
            </a:pPr>
            <a:r>
              <a:rPr lang="en-US" sz="2400" dirty="0" smtClean="0"/>
              <a:t> Stolen passwords</a:t>
            </a:r>
          </a:p>
          <a:p>
            <a:pPr lvl="1" eaLnBrk="1" hangingPunct="1">
              <a:lnSpc>
                <a:spcPct val="90000"/>
              </a:lnSpc>
            </a:pPr>
            <a:r>
              <a:rPr lang="en-US" sz="2400" dirty="0" smtClean="0"/>
              <a:t> Bullying</a:t>
            </a:r>
          </a:p>
          <a:p>
            <a:pPr lvl="1" eaLnBrk="1" hangingPunct="1">
              <a:lnSpc>
                <a:spcPct val="90000"/>
              </a:lnSpc>
            </a:pPr>
            <a:r>
              <a:rPr lang="en-US" sz="2400" dirty="0" smtClean="0"/>
              <a:t> Sexual harassment</a:t>
            </a:r>
          </a:p>
          <a:p>
            <a:pPr lvl="1" eaLnBrk="1" hangingPunct="1">
              <a:lnSpc>
                <a:spcPct val="90000"/>
              </a:lnSpc>
            </a:pPr>
            <a:r>
              <a:rPr lang="en-US" sz="2400" dirty="0" smtClean="0"/>
              <a:t> Threats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a:noFill/>
        </p:spPr>
        <p:txBody>
          <a:bodyPr/>
          <a:lstStyle/>
          <a:p>
            <a:fld id="{0636211A-8F37-4332-B65C-B9150594F9B1}" type="slidenum">
              <a:rPr lang="en-US">
                <a:latin typeface="Arial" charset="0"/>
              </a:rPr>
              <a:pPr/>
              <a:t>14</a:t>
            </a:fld>
            <a:endParaRPr lang="en-US">
              <a:latin typeface="Arial" charset="0"/>
            </a:endParaRPr>
          </a:p>
        </p:txBody>
      </p:sp>
      <p:sp>
        <p:nvSpPr>
          <p:cNvPr id="17411" name="Rectangle 2"/>
          <p:cNvSpPr>
            <a:spLocks noGrp="1" noChangeArrowheads="1"/>
          </p:cNvSpPr>
          <p:nvPr>
            <p:ph type="title"/>
          </p:nvPr>
        </p:nvSpPr>
        <p:spPr/>
        <p:txBody>
          <a:bodyPr/>
          <a:lstStyle/>
          <a:p>
            <a:pPr eaLnBrk="1" hangingPunct="1"/>
            <a:r>
              <a:rPr lang="en-US" dirty="0" smtClean="0"/>
              <a:t>educational institute-Issued </a:t>
            </a:r>
            <a:r>
              <a:rPr lang="en-US" dirty="0" smtClean="0"/>
              <a:t>Technology</a:t>
            </a:r>
          </a:p>
        </p:txBody>
      </p:sp>
      <p:sp>
        <p:nvSpPr>
          <p:cNvPr id="17412" name="Rectangle 3"/>
          <p:cNvSpPr>
            <a:spLocks noGrp="1" noChangeArrowheads="1"/>
          </p:cNvSpPr>
          <p:nvPr>
            <p:ph type="body" idx="1"/>
          </p:nvPr>
        </p:nvSpPr>
        <p:spPr/>
        <p:txBody>
          <a:bodyPr/>
          <a:lstStyle/>
          <a:p>
            <a:pPr eaLnBrk="1" hangingPunct="1"/>
            <a:r>
              <a:rPr lang="en-US" dirty="0" smtClean="0"/>
              <a:t>What is a </a:t>
            </a:r>
            <a:r>
              <a:rPr lang="en-US" dirty="0" smtClean="0"/>
              <a:t>educational institute </a:t>
            </a:r>
            <a:r>
              <a:rPr lang="en-US" dirty="0" smtClean="0"/>
              <a:t>districts authority to search </a:t>
            </a:r>
            <a:r>
              <a:rPr lang="en-US" dirty="0" smtClean="0"/>
              <a:t>educational institute-issued </a:t>
            </a:r>
            <a:r>
              <a:rPr lang="en-US" dirty="0" smtClean="0"/>
              <a:t>technology:</a:t>
            </a:r>
          </a:p>
          <a:p>
            <a:pPr lvl="1" eaLnBrk="1" hangingPunct="1"/>
            <a:r>
              <a:rPr lang="en-US" dirty="0" smtClean="0"/>
              <a:t> For students?</a:t>
            </a:r>
          </a:p>
          <a:p>
            <a:pPr lvl="1" eaLnBrk="1" hangingPunct="1"/>
            <a:r>
              <a:rPr lang="en-US" dirty="0" smtClean="0"/>
              <a:t> For staff?</a:t>
            </a:r>
          </a:p>
        </p:txBody>
      </p:sp>
      <p:pic>
        <p:nvPicPr>
          <p:cNvPr id="17413" name="Picture 4" descr="magnifying glass"/>
          <p:cNvPicPr>
            <a:picLocks noChangeAspect="1" noChangeArrowheads="1"/>
          </p:cNvPicPr>
          <p:nvPr/>
        </p:nvPicPr>
        <p:blipFill>
          <a:blip r:embed="rId3"/>
          <a:srcRect/>
          <a:stretch>
            <a:fillRect/>
          </a:stretch>
        </p:blipFill>
        <p:spPr bwMode="auto">
          <a:xfrm rot="-486213">
            <a:off x="5151438" y="2982913"/>
            <a:ext cx="2695575" cy="26273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a:noFill/>
        </p:spPr>
        <p:txBody>
          <a:bodyPr/>
          <a:lstStyle/>
          <a:p>
            <a:fld id="{79D6E432-38D0-47DC-B229-61E1760FCE74}" type="slidenum">
              <a:rPr lang="en-US">
                <a:latin typeface="Arial" charset="0"/>
              </a:rPr>
              <a:pPr/>
              <a:t>15</a:t>
            </a:fld>
            <a:endParaRPr lang="en-US">
              <a:latin typeface="Arial" charset="0"/>
            </a:endParaRPr>
          </a:p>
        </p:txBody>
      </p:sp>
      <p:sp>
        <p:nvSpPr>
          <p:cNvPr id="18435" name="Rectangle 2"/>
          <p:cNvSpPr>
            <a:spLocks noGrp="1" noChangeArrowheads="1"/>
          </p:cNvSpPr>
          <p:nvPr>
            <p:ph type="title"/>
          </p:nvPr>
        </p:nvSpPr>
        <p:spPr/>
        <p:txBody>
          <a:bodyPr/>
          <a:lstStyle/>
          <a:p>
            <a:pPr eaLnBrk="1" hangingPunct="1"/>
            <a:r>
              <a:rPr lang="en-US" dirty="0" smtClean="0"/>
              <a:t>educational institute-Issued </a:t>
            </a:r>
            <a:r>
              <a:rPr lang="en-US" dirty="0" smtClean="0"/>
              <a:t>Technology</a:t>
            </a:r>
          </a:p>
        </p:txBody>
      </p:sp>
      <p:sp>
        <p:nvSpPr>
          <p:cNvPr id="18436" name="Rectangle 3"/>
          <p:cNvSpPr>
            <a:spLocks noGrp="1" noChangeArrowheads="1"/>
          </p:cNvSpPr>
          <p:nvPr>
            <p:ph type="body" idx="1"/>
          </p:nvPr>
        </p:nvSpPr>
        <p:spPr>
          <a:xfrm>
            <a:off x="3962400" y="1828800"/>
            <a:ext cx="4724400" cy="4297363"/>
          </a:xfrm>
        </p:spPr>
        <p:txBody>
          <a:bodyPr/>
          <a:lstStyle/>
          <a:p>
            <a:pPr eaLnBrk="1" hangingPunct="1"/>
            <a:r>
              <a:rPr lang="en-US" dirty="0" smtClean="0"/>
              <a:t>What if a teacher is on their prep. period, lunch break, or returns to the classroom in the evening to use a </a:t>
            </a:r>
            <a:r>
              <a:rPr lang="en-US" dirty="0" smtClean="0"/>
              <a:t>educational institute-issued </a:t>
            </a:r>
            <a:r>
              <a:rPr lang="en-US" dirty="0" smtClean="0"/>
              <a:t>laptop?</a:t>
            </a:r>
          </a:p>
        </p:txBody>
      </p:sp>
      <p:pic>
        <p:nvPicPr>
          <p:cNvPr id="18437" name="Picture 4" descr="latop"/>
          <p:cNvPicPr>
            <a:picLocks noChangeAspect="1" noChangeArrowheads="1"/>
          </p:cNvPicPr>
          <p:nvPr/>
        </p:nvPicPr>
        <p:blipFill>
          <a:blip r:embed="rId3"/>
          <a:srcRect/>
          <a:stretch>
            <a:fillRect/>
          </a:stretch>
        </p:blipFill>
        <p:spPr bwMode="auto">
          <a:xfrm>
            <a:off x="914400" y="2181225"/>
            <a:ext cx="2686050" cy="1704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p:spPr>
        <p:txBody>
          <a:bodyPr/>
          <a:lstStyle/>
          <a:p>
            <a:fld id="{E8FBD2A9-5D77-4E5F-8E47-0B928F01BCCC}" type="slidenum">
              <a:rPr lang="en-US">
                <a:latin typeface="Arial" charset="0"/>
              </a:rPr>
              <a:pPr/>
              <a:t>16</a:t>
            </a:fld>
            <a:endParaRPr lang="en-US">
              <a:latin typeface="Arial" charset="0"/>
            </a:endParaRPr>
          </a:p>
        </p:txBody>
      </p:sp>
      <p:sp>
        <p:nvSpPr>
          <p:cNvPr id="19459" name="Rectangle 2"/>
          <p:cNvSpPr>
            <a:spLocks noGrp="1" noChangeArrowheads="1"/>
          </p:cNvSpPr>
          <p:nvPr>
            <p:ph type="title"/>
          </p:nvPr>
        </p:nvSpPr>
        <p:spPr/>
        <p:txBody>
          <a:bodyPr/>
          <a:lstStyle/>
          <a:p>
            <a:pPr eaLnBrk="1" hangingPunct="1"/>
            <a:r>
              <a:rPr lang="en-US" dirty="0" smtClean="0"/>
              <a:t>educational institute-Issued </a:t>
            </a:r>
            <a:r>
              <a:rPr lang="en-US" dirty="0" smtClean="0"/>
              <a:t>Technology</a:t>
            </a:r>
          </a:p>
        </p:txBody>
      </p:sp>
      <p:sp>
        <p:nvSpPr>
          <p:cNvPr id="19460" name="Rectangle 3"/>
          <p:cNvSpPr>
            <a:spLocks noGrp="1" noChangeArrowheads="1"/>
          </p:cNvSpPr>
          <p:nvPr>
            <p:ph type="body" idx="1"/>
          </p:nvPr>
        </p:nvSpPr>
        <p:spPr/>
        <p:txBody>
          <a:bodyPr/>
          <a:lstStyle/>
          <a:p>
            <a:pPr eaLnBrk="1" hangingPunct="1"/>
            <a:r>
              <a:rPr lang="en-US" dirty="0" smtClean="0"/>
              <a:t>When could a teacher be disciplined for cyber-misconduct on </a:t>
            </a:r>
            <a:r>
              <a:rPr lang="en-US" dirty="0" smtClean="0"/>
              <a:t>educational institute-issued </a:t>
            </a:r>
            <a:r>
              <a:rPr lang="en-US" dirty="0" smtClean="0"/>
              <a:t>technology?</a:t>
            </a:r>
          </a:p>
          <a:p>
            <a:pPr marL="914400" lvl="1" indent="-457200" eaLnBrk="1" hangingPunct="1"/>
            <a:r>
              <a:rPr lang="en-US" dirty="0" smtClean="0"/>
              <a:t>When the misconduct is immoral, unprofessional, a persistent violation of </a:t>
            </a:r>
            <a:r>
              <a:rPr lang="en-US" dirty="0" smtClean="0"/>
              <a:t>educational institute </a:t>
            </a:r>
            <a:r>
              <a:rPr lang="en-US" dirty="0" smtClean="0"/>
              <a:t>policy, or any of the additional grounds for discipline.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a:noFill/>
        </p:spPr>
        <p:txBody>
          <a:bodyPr/>
          <a:lstStyle/>
          <a:p>
            <a:fld id="{D4C913F8-7AE0-4E66-869D-10D3EC1F254B}" type="slidenum">
              <a:rPr lang="en-US">
                <a:latin typeface="Arial" charset="0"/>
              </a:rPr>
              <a:pPr/>
              <a:t>17</a:t>
            </a:fld>
            <a:endParaRPr lang="en-US">
              <a:latin typeface="Arial" charset="0"/>
            </a:endParaRPr>
          </a:p>
        </p:txBody>
      </p:sp>
      <p:sp>
        <p:nvSpPr>
          <p:cNvPr id="20483" name="Rectangle 2"/>
          <p:cNvSpPr>
            <a:spLocks noGrp="1" noChangeArrowheads="1"/>
          </p:cNvSpPr>
          <p:nvPr>
            <p:ph type="title"/>
          </p:nvPr>
        </p:nvSpPr>
        <p:spPr>
          <a:xfrm>
            <a:off x="457200" y="457200"/>
            <a:ext cx="8229600" cy="1143000"/>
          </a:xfrm>
        </p:spPr>
        <p:txBody>
          <a:bodyPr/>
          <a:lstStyle/>
          <a:p>
            <a:pPr eaLnBrk="1" hangingPunct="1"/>
            <a:r>
              <a:rPr lang="en-US" dirty="0" smtClean="0"/>
              <a:t>Promoting Cyber-Citizenship on </a:t>
            </a:r>
            <a:r>
              <a:rPr lang="en-US" dirty="0" smtClean="0"/>
              <a:t>educational institute-Issued </a:t>
            </a:r>
            <a:r>
              <a:rPr lang="en-US" dirty="0" smtClean="0"/>
              <a:t>Technology</a:t>
            </a:r>
          </a:p>
        </p:txBody>
      </p:sp>
      <p:sp>
        <p:nvSpPr>
          <p:cNvPr id="20484" name="Rectangle 3"/>
          <p:cNvSpPr>
            <a:spLocks noGrp="1" noChangeArrowheads="1"/>
          </p:cNvSpPr>
          <p:nvPr>
            <p:ph type="body" idx="1"/>
          </p:nvPr>
        </p:nvSpPr>
        <p:spPr>
          <a:xfrm>
            <a:off x="457200" y="1919288"/>
            <a:ext cx="8229600" cy="4525962"/>
          </a:xfrm>
          <a:noFill/>
        </p:spPr>
        <p:txBody>
          <a:bodyPr/>
          <a:lstStyle/>
          <a:p>
            <a:pPr eaLnBrk="1" hangingPunct="1">
              <a:lnSpc>
                <a:spcPct val="90000"/>
              </a:lnSpc>
            </a:pPr>
            <a:r>
              <a:rPr lang="en-US" sz="2800" dirty="0" smtClean="0"/>
              <a:t>Thorough policies on acceptable use of </a:t>
            </a:r>
            <a:r>
              <a:rPr lang="en-US" sz="2800" dirty="0" smtClean="0"/>
              <a:t>educational institute </a:t>
            </a:r>
            <a:r>
              <a:rPr lang="en-US" sz="2800" dirty="0" smtClean="0"/>
              <a:t>issued technology</a:t>
            </a:r>
          </a:p>
          <a:p>
            <a:pPr lvl="1" eaLnBrk="1" hangingPunct="1">
              <a:lnSpc>
                <a:spcPct val="90000"/>
              </a:lnSpc>
            </a:pPr>
            <a:r>
              <a:rPr lang="en-US" sz="2400" dirty="0" smtClean="0"/>
              <a:t> Separate policies for students and teachers</a:t>
            </a:r>
          </a:p>
          <a:p>
            <a:pPr lvl="1" eaLnBrk="1" hangingPunct="1">
              <a:lnSpc>
                <a:spcPct val="90000"/>
              </a:lnSpc>
            </a:pPr>
            <a:r>
              <a:rPr lang="en-US" sz="2400" dirty="0" smtClean="0"/>
              <a:t> Expressly state no privacy interest</a:t>
            </a:r>
          </a:p>
          <a:p>
            <a:pPr lvl="1" eaLnBrk="1" hangingPunct="1">
              <a:lnSpc>
                <a:spcPct val="90000"/>
              </a:lnSpc>
            </a:pPr>
            <a:r>
              <a:rPr lang="en-US" sz="2400" dirty="0" smtClean="0"/>
              <a:t> Must they be signed? </a:t>
            </a:r>
          </a:p>
          <a:p>
            <a:pPr eaLnBrk="1" hangingPunct="1">
              <a:lnSpc>
                <a:spcPct val="90000"/>
              </a:lnSpc>
            </a:pPr>
            <a:r>
              <a:rPr lang="en-US" sz="2800" dirty="0" smtClean="0"/>
              <a:t>Educate students and staff on District acceptable use standards and serious consequences for violation.</a:t>
            </a:r>
          </a:p>
          <a:p>
            <a:pPr lvl="1" eaLnBrk="1" hangingPunct="1">
              <a:lnSpc>
                <a:spcPct val="90000"/>
              </a:lnSpc>
            </a:pPr>
            <a:r>
              <a:rPr lang="en-US" sz="2400" dirty="0" smtClean="0"/>
              <a:t> No privacy interest / forensic IT investigation</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a:noFill/>
        </p:spPr>
        <p:txBody>
          <a:bodyPr/>
          <a:lstStyle/>
          <a:p>
            <a:fld id="{34654C9C-9945-4645-A679-80BF26C3254E}" type="slidenum">
              <a:rPr lang="en-US">
                <a:latin typeface="Arial" charset="0"/>
              </a:rPr>
              <a:pPr/>
              <a:t>18</a:t>
            </a:fld>
            <a:endParaRPr lang="en-US">
              <a:latin typeface="Arial" charset="0"/>
            </a:endParaRPr>
          </a:p>
        </p:txBody>
      </p:sp>
      <p:sp>
        <p:nvSpPr>
          <p:cNvPr id="21507" name="Rectangle 2"/>
          <p:cNvSpPr>
            <a:spLocks noGrp="1" noChangeArrowheads="1"/>
          </p:cNvSpPr>
          <p:nvPr>
            <p:ph type="title"/>
          </p:nvPr>
        </p:nvSpPr>
        <p:spPr/>
        <p:txBody>
          <a:bodyPr/>
          <a:lstStyle/>
          <a:p>
            <a:pPr eaLnBrk="1" hangingPunct="1"/>
            <a:r>
              <a:rPr lang="en-US" smtClean="0"/>
              <a:t>	</a:t>
            </a:r>
          </a:p>
        </p:txBody>
      </p:sp>
      <p:sp>
        <p:nvSpPr>
          <p:cNvPr id="21508" name="Rectangle 3"/>
          <p:cNvSpPr>
            <a:spLocks noGrp="1" noChangeArrowheads="1"/>
          </p:cNvSpPr>
          <p:nvPr>
            <p:ph type="body" idx="1"/>
          </p:nvPr>
        </p:nvSpPr>
        <p:spPr/>
        <p:txBody>
          <a:bodyPr/>
          <a:lstStyle/>
          <a:p>
            <a:pPr eaLnBrk="1" hangingPunct="1"/>
            <a:r>
              <a:rPr lang="en-US" dirty="0" smtClean="0"/>
              <a:t>Recap on </a:t>
            </a:r>
            <a:r>
              <a:rPr lang="en-US" dirty="0" smtClean="0"/>
              <a:t>educational institute-Issued </a:t>
            </a:r>
            <a:r>
              <a:rPr lang="en-US" dirty="0" smtClean="0"/>
              <a:t>Technology:</a:t>
            </a:r>
          </a:p>
          <a:p>
            <a:pPr marL="919163" lvl="1" indent="-461963" eaLnBrk="1" hangingPunct="1"/>
            <a:r>
              <a:rPr lang="en-US" dirty="0" smtClean="0"/>
              <a:t>A </a:t>
            </a:r>
            <a:r>
              <a:rPr lang="en-US" dirty="0" smtClean="0"/>
              <a:t>educational institute </a:t>
            </a:r>
            <a:r>
              <a:rPr lang="en-US" dirty="0" smtClean="0"/>
              <a:t>district’s right to control student </a:t>
            </a:r>
            <a:br>
              <a:rPr lang="en-US" dirty="0" smtClean="0"/>
            </a:br>
            <a:r>
              <a:rPr lang="en-US" dirty="0" smtClean="0"/>
              <a:t>and employee conduct is broad.</a:t>
            </a:r>
          </a:p>
        </p:txBody>
      </p:sp>
      <p:sp>
        <p:nvSpPr>
          <p:cNvPr id="21509" name="Rectangle 4"/>
          <p:cNvSpPr>
            <a:spLocks noChangeArrowheads="1"/>
          </p:cNvSpPr>
          <p:nvPr/>
        </p:nvSpPr>
        <p:spPr bwMode="auto">
          <a:xfrm>
            <a:off x="455613" y="273050"/>
            <a:ext cx="8229600" cy="1371600"/>
          </a:xfrm>
          <a:prstGeom prst="rect">
            <a:avLst/>
          </a:prstGeom>
          <a:noFill/>
          <a:ln w="9525">
            <a:noFill/>
            <a:miter lim="800000"/>
            <a:headEnd/>
            <a:tailEnd/>
          </a:ln>
        </p:spPr>
        <p:txBody>
          <a:bodyPr anchor="ctr"/>
          <a:lstStyle/>
          <a:p>
            <a:pPr eaLnBrk="1" hangingPunct="1"/>
            <a:r>
              <a:rPr lang="en-US" sz="4400" dirty="0" smtClean="0">
                <a:solidFill>
                  <a:schemeClr val="tx2"/>
                </a:solidFill>
              </a:rPr>
              <a:t>educational institute-Issued </a:t>
            </a:r>
            <a:r>
              <a:rPr lang="en-US" sz="4400" dirty="0">
                <a:solidFill>
                  <a:schemeClr val="tx2"/>
                </a:solidFill>
              </a:rPr>
              <a:t>Technology</a:t>
            </a:r>
          </a:p>
        </p:txBody>
      </p:sp>
      <p:pic>
        <p:nvPicPr>
          <p:cNvPr id="21510" name="Picture 5" descr="typing on keyboard"/>
          <p:cNvPicPr>
            <a:picLocks noChangeAspect="1" noChangeArrowheads="1"/>
          </p:cNvPicPr>
          <p:nvPr/>
        </p:nvPicPr>
        <p:blipFill>
          <a:blip r:embed="rId3"/>
          <a:srcRect/>
          <a:stretch>
            <a:fillRect/>
          </a:stretch>
        </p:blipFill>
        <p:spPr bwMode="auto">
          <a:xfrm>
            <a:off x="3048000" y="4114800"/>
            <a:ext cx="2843213" cy="1871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a:noFill/>
        </p:spPr>
        <p:txBody>
          <a:bodyPr/>
          <a:lstStyle/>
          <a:p>
            <a:fld id="{F6992EF8-5B93-4049-9366-93A58F1A206E}" type="slidenum">
              <a:rPr lang="en-US">
                <a:latin typeface="Arial" charset="0"/>
              </a:rPr>
              <a:pPr/>
              <a:t>19</a:t>
            </a:fld>
            <a:endParaRPr lang="en-US">
              <a:latin typeface="Arial" charset="0"/>
            </a:endParaRPr>
          </a:p>
        </p:txBody>
      </p:sp>
      <p:sp>
        <p:nvSpPr>
          <p:cNvPr id="22531" name="Rectangle 3"/>
          <p:cNvSpPr>
            <a:spLocks noGrp="1" noChangeArrowheads="1"/>
          </p:cNvSpPr>
          <p:nvPr>
            <p:ph type="body" idx="1"/>
          </p:nvPr>
        </p:nvSpPr>
        <p:spPr>
          <a:xfrm>
            <a:off x="457200" y="457200"/>
            <a:ext cx="8229600" cy="5410200"/>
          </a:xfrm>
          <a:noFill/>
        </p:spPr>
        <p:txBody>
          <a:bodyPr/>
          <a:lstStyle/>
          <a:p>
            <a:pPr marL="1588" indent="-1588" algn="ctr" eaLnBrk="1" hangingPunct="1">
              <a:buFontTx/>
              <a:buNone/>
            </a:pPr>
            <a:r>
              <a:rPr lang="en-US" sz="4400" smtClean="0"/>
              <a:t>Cyber-Ethics in Cyber-Space</a:t>
            </a:r>
          </a:p>
        </p:txBody>
      </p:sp>
      <p:pic>
        <p:nvPicPr>
          <p:cNvPr id="22532" name="Picture 4" descr="Muppets in Space"/>
          <p:cNvPicPr>
            <a:picLocks noChangeAspect="1" noChangeArrowheads="1"/>
          </p:cNvPicPr>
          <p:nvPr/>
        </p:nvPicPr>
        <p:blipFill>
          <a:blip r:embed="rId3"/>
          <a:srcRect/>
          <a:stretch>
            <a:fillRect/>
          </a:stretch>
        </p:blipFill>
        <p:spPr bwMode="auto">
          <a:xfrm>
            <a:off x="2317750" y="1905000"/>
            <a:ext cx="4387850" cy="3292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a:noFill/>
        </p:spPr>
        <p:txBody>
          <a:bodyPr/>
          <a:lstStyle/>
          <a:p>
            <a:fld id="{43837160-84F9-4CC0-985F-898EE2FFE046}" type="slidenum">
              <a:rPr lang="en-US">
                <a:latin typeface="Arial" charset="0"/>
              </a:rPr>
              <a:pPr/>
              <a:t>20</a:t>
            </a:fld>
            <a:endParaRPr lang="en-US">
              <a:latin typeface="Arial" charset="0"/>
            </a:endParaRPr>
          </a:p>
        </p:txBody>
      </p:sp>
      <p:sp>
        <p:nvSpPr>
          <p:cNvPr id="23555" name="Rectangle 2"/>
          <p:cNvSpPr>
            <a:spLocks noGrp="1" noChangeArrowheads="1"/>
          </p:cNvSpPr>
          <p:nvPr>
            <p:ph type="title"/>
          </p:nvPr>
        </p:nvSpPr>
        <p:spPr/>
        <p:txBody>
          <a:bodyPr/>
          <a:lstStyle/>
          <a:p>
            <a:pPr eaLnBrk="1" hangingPunct="1"/>
            <a:r>
              <a:rPr lang="en-US" smtClean="0"/>
              <a:t>Cyber-Ethics in Cyber-Space</a:t>
            </a:r>
          </a:p>
        </p:txBody>
      </p:sp>
      <p:sp>
        <p:nvSpPr>
          <p:cNvPr id="23556" name="Rectangle 3"/>
          <p:cNvSpPr>
            <a:spLocks noGrp="1" noChangeArrowheads="1"/>
          </p:cNvSpPr>
          <p:nvPr>
            <p:ph type="body" idx="1"/>
          </p:nvPr>
        </p:nvSpPr>
        <p:spPr>
          <a:xfrm>
            <a:off x="457200" y="1600200"/>
            <a:ext cx="8229600" cy="4191000"/>
          </a:xfrm>
        </p:spPr>
        <p:txBody>
          <a:bodyPr/>
          <a:lstStyle/>
          <a:p>
            <a:pPr eaLnBrk="1" hangingPunct="1"/>
            <a:r>
              <a:rPr lang="en-US" sz="2800" dirty="0" smtClean="0"/>
              <a:t>Under the traditional discipline framework, it is more difficult for a </a:t>
            </a:r>
            <a:r>
              <a:rPr lang="en-US" sz="2800" dirty="0" smtClean="0"/>
              <a:t>educational institute </a:t>
            </a:r>
            <a:r>
              <a:rPr lang="en-US" sz="2800" dirty="0" smtClean="0"/>
              <a:t>district to promote ethical conduct in cyber-space. </a:t>
            </a:r>
          </a:p>
          <a:p>
            <a:pPr eaLnBrk="1" hangingPunct="1"/>
            <a:r>
              <a:rPr lang="en-US" sz="2800" dirty="0" smtClean="0"/>
              <a:t>When are social networking, YouTube and blogging considered “related to a </a:t>
            </a:r>
            <a:r>
              <a:rPr lang="en-US" sz="2800" dirty="0" smtClean="0"/>
              <a:t>educational institute </a:t>
            </a:r>
            <a:r>
              <a:rPr lang="en-US" sz="2800" dirty="0" smtClean="0"/>
              <a:t>activity”?  </a:t>
            </a:r>
          </a:p>
          <a:p>
            <a:pPr eaLnBrk="1" hangingPunct="1"/>
            <a:r>
              <a:rPr lang="en-US" sz="2800" dirty="0" smtClean="0"/>
              <a:t>When does social networking, YouTube and blogging demonstrate “immoral conduct” or “evident unfitness to teach”?</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a:noFill/>
        </p:spPr>
        <p:txBody>
          <a:bodyPr/>
          <a:lstStyle/>
          <a:p>
            <a:fld id="{26E762DB-2826-4C1F-A207-F31D2D57F4DE}" type="slidenum">
              <a:rPr lang="en-US">
                <a:latin typeface="Arial" charset="0"/>
              </a:rPr>
              <a:pPr/>
              <a:t>21</a:t>
            </a:fld>
            <a:endParaRPr lang="en-US">
              <a:latin typeface="Arial" charset="0"/>
            </a:endParaRPr>
          </a:p>
        </p:txBody>
      </p:sp>
      <p:sp>
        <p:nvSpPr>
          <p:cNvPr id="24579" name="Rectangle 2"/>
          <p:cNvSpPr>
            <a:spLocks noGrp="1" noChangeArrowheads="1"/>
          </p:cNvSpPr>
          <p:nvPr>
            <p:ph type="title"/>
          </p:nvPr>
        </p:nvSpPr>
        <p:spPr/>
        <p:txBody>
          <a:bodyPr/>
          <a:lstStyle/>
          <a:p>
            <a:pPr eaLnBrk="1" hangingPunct="1"/>
            <a:r>
              <a:rPr lang="en-US" smtClean="0"/>
              <a:t>Student Right to Free Speech </a:t>
            </a:r>
          </a:p>
        </p:txBody>
      </p:sp>
      <p:sp>
        <p:nvSpPr>
          <p:cNvPr id="24580" name="Rectangle 3"/>
          <p:cNvSpPr>
            <a:spLocks noGrp="1" noChangeArrowheads="1"/>
          </p:cNvSpPr>
          <p:nvPr>
            <p:ph type="body" idx="1"/>
          </p:nvPr>
        </p:nvSpPr>
        <p:spPr>
          <a:xfrm>
            <a:off x="457200" y="1447800"/>
            <a:ext cx="8229600" cy="4525963"/>
          </a:xfrm>
        </p:spPr>
        <p:txBody>
          <a:bodyPr/>
          <a:lstStyle/>
          <a:p>
            <a:pPr eaLnBrk="1" hangingPunct="1"/>
            <a:r>
              <a:rPr lang="en-US" sz="3000" dirty="0" smtClean="0"/>
              <a:t>Tinker v. Des Moines </a:t>
            </a:r>
          </a:p>
          <a:p>
            <a:pPr lvl="1" eaLnBrk="1" hangingPunct="1"/>
            <a:r>
              <a:rPr lang="en-US" sz="2600" dirty="0" smtClean="0"/>
              <a:t>educational institute </a:t>
            </a:r>
            <a:r>
              <a:rPr lang="en-US" sz="2600" dirty="0" smtClean="0"/>
              <a:t>district may restrict speech if it is reasonably foreseeable that there will be a substantial disruption to the orderly operation of the </a:t>
            </a:r>
            <a:r>
              <a:rPr lang="en-US" sz="2600" dirty="0" smtClean="0"/>
              <a:t>educational institute.</a:t>
            </a:r>
            <a:endParaRPr lang="en-US" sz="2600" dirty="0" smtClean="0"/>
          </a:p>
          <a:p>
            <a:pPr eaLnBrk="1" hangingPunct="1">
              <a:lnSpc>
                <a:spcPct val="90000"/>
              </a:lnSpc>
            </a:pPr>
            <a:r>
              <a:rPr lang="en-US" sz="3000" dirty="0" smtClean="0"/>
              <a:t>J.S. v. Blue Mountain SD &amp; </a:t>
            </a:r>
            <a:r>
              <a:rPr lang="en-US" sz="3000" dirty="0" err="1" smtClean="0"/>
              <a:t>Layshock</a:t>
            </a:r>
            <a:r>
              <a:rPr lang="en-US" sz="3000" dirty="0" smtClean="0"/>
              <a:t> v. Hermitage SD</a:t>
            </a:r>
          </a:p>
          <a:p>
            <a:pPr eaLnBrk="1" hangingPunct="1">
              <a:lnSpc>
                <a:spcPct val="90000"/>
              </a:lnSpc>
            </a:pPr>
            <a:r>
              <a:rPr lang="en-US" sz="3000" dirty="0" smtClean="0"/>
              <a:t>T.V. v. Smith-Green </a:t>
            </a:r>
            <a:r>
              <a:rPr lang="en-US" sz="3000" dirty="0" err="1" smtClean="0"/>
              <a:t>Commty</a:t>
            </a:r>
            <a:r>
              <a:rPr lang="en-US" sz="3000" dirty="0" smtClean="0"/>
              <a:t>. </a:t>
            </a:r>
            <a:r>
              <a:rPr lang="en-US" sz="3000" dirty="0" smtClean="0"/>
              <a:t>educational institute </a:t>
            </a:r>
            <a:r>
              <a:rPr lang="en-US" sz="3000" dirty="0" smtClean="0"/>
              <a:t>Corp.</a:t>
            </a:r>
          </a:p>
          <a:p>
            <a:pPr eaLnBrk="1" hangingPunct="1">
              <a:lnSpc>
                <a:spcPct val="90000"/>
              </a:lnSpc>
            </a:pPr>
            <a:r>
              <a:rPr lang="en-US" sz="3000" dirty="0" smtClean="0"/>
              <a:t>J.C. v. Beverly Hills USD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0"/>
          </p:nvPr>
        </p:nvSpPr>
        <p:spPr>
          <a:noFill/>
        </p:spPr>
        <p:txBody>
          <a:bodyPr/>
          <a:lstStyle/>
          <a:p>
            <a:fld id="{33F4D87F-E96C-4A75-A2A2-F0ED4E2C49E2}" type="slidenum">
              <a:rPr lang="en-US">
                <a:latin typeface="Arial" charset="0"/>
              </a:rPr>
              <a:pPr/>
              <a:t>22</a:t>
            </a:fld>
            <a:endParaRPr lang="en-US">
              <a:latin typeface="Arial" charset="0"/>
            </a:endParaRPr>
          </a:p>
        </p:txBody>
      </p:sp>
      <p:sp>
        <p:nvSpPr>
          <p:cNvPr id="25603" name="Rectangle 2"/>
          <p:cNvSpPr>
            <a:spLocks noGrp="1" noChangeArrowheads="1"/>
          </p:cNvSpPr>
          <p:nvPr>
            <p:ph type="title"/>
          </p:nvPr>
        </p:nvSpPr>
        <p:spPr/>
        <p:txBody>
          <a:bodyPr/>
          <a:lstStyle/>
          <a:p>
            <a:pPr eaLnBrk="1" hangingPunct="1"/>
            <a:r>
              <a:rPr lang="en-US" sz="4000" smtClean="0"/>
              <a:t>What Constitutes a Substantial Disruption? </a:t>
            </a:r>
          </a:p>
        </p:txBody>
      </p:sp>
      <p:sp>
        <p:nvSpPr>
          <p:cNvPr id="25604" name="Rectangle 3"/>
          <p:cNvSpPr>
            <a:spLocks noGrp="1" noChangeArrowheads="1"/>
          </p:cNvSpPr>
          <p:nvPr>
            <p:ph type="body" idx="1"/>
          </p:nvPr>
        </p:nvSpPr>
        <p:spPr>
          <a:xfrm>
            <a:off x="457200" y="1598613"/>
            <a:ext cx="8382000" cy="4525962"/>
          </a:xfrm>
          <a:noFill/>
        </p:spPr>
        <p:txBody>
          <a:bodyPr/>
          <a:lstStyle/>
          <a:p>
            <a:pPr marL="457200" indent="-457200" eaLnBrk="1" hangingPunct="1">
              <a:buFontTx/>
              <a:buNone/>
            </a:pPr>
            <a:r>
              <a:rPr lang="en-US" sz="2800" dirty="0" smtClean="0"/>
              <a:t>Courts found student discipline to be justified when:</a:t>
            </a:r>
          </a:p>
          <a:p>
            <a:pPr marL="457200" indent="-457200" eaLnBrk="1" hangingPunct="1"/>
            <a:r>
              <a:rPr lang="en-US" sz="2800" dirty="0" smtClean="0"/>
              <a:t>A </a:t>
            </a:r>
            <a:r>
              <a:rPr lang="en-US" sz="2800" dirty="0" smtClean="0"/>
              <a:t>educational institute </a:t>
            </a:r>
            <a:r>
              <a:rPr lang="en-US" sz="2800" dirty="0" smtClean="0"/>
              <a:t>district could reasonably foresee that violent or threatening speech would cause a substantial disruption</a:t>
            </a:r>
          </a:p>
          <a:p>
            <a:pPr marL="457200" indent="-457200" eaLnBrk="1" hangingPunct="1"/>
            <a:r>
              <a:rPr lang="en-US" sz="2800" dirty="0" smtClean="0"/>
              <a:t>Administrators missed </a:t>
            </a:r>
            <a:r>
              <a:rPr lang="en-US" sz="2800" dirty="0" smtClean="0"/>
              <a:t>educational institute </a:t>
            </a:r>
            <a:r>
              <a:rPr lang="en-US" sz="2800" dirty="0" smtClean="0"/>
              <a:t>activities in order to respond to a deluge of phone calls and parent complaints (but substantial disruption had to me more than administrators being pulled away from ordinary tasks)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a:noFill/>
        </p:spPr>
        <p:txBody>
          <a:bodyPr/>
          <a:lstStyle/>
          <a:p>
            <a:fld id="{01F4D1B4-1C55-4207-B07A-633965F565C0}" type="slidenum">
              <a:rPr lang="en-US">
                <a:latin typeface="Arial" charset="0"/>
              </a:rPr>
              <a:pPr/>
              <a:t>23</a:t>
            </a:fld>
            <a:endParaRPr lang="en-US">
              <a:latin typeface="Arial" charset="0"/>
            </a:endParaRPr>
          </a:p>
        </p:txBody>
      </p:sp>
      <p:sp>
        <p:nvSpPr>
          <p:cNvPr id="26627" name="Rectangle 2"/>
          <p:cNvSpPr>
            <a:spLocks noGrp="1" noChangeArrowheads="1"/>
          </p:cNvSpPr>
          <p:nvPr>
            <p:ph type="title"/>
          </p:nvPr>
        </p:nvSpPr>
        <p:spPr/>
        <p:txBody>
          <a:bodyPr/>
          <a:lstStyle/>
          <a:p>
            <a:pPr eaLnBrk="1" hangingPunct="1"/>
            <a:r>
              <a:rPr lang="en-US" sz="4000" smtClean="0"/>
              <a:t>What Constitutes a Substantial Disruption? (cont.)</a:t>
            </a:r>
          </a:p>
        </p:txBody>
      </p:sp>
      <p:sp>
        <p:nvSpPr>
          <p:cNvPr id="26628" name="Rectangle 3"/>
          <p:cNvSpPr>
            <a:spLocks noGrp="1" noChangeArrowheads="1"/>
          </p:cNvSpPr>
          <p:nvPr>
            <p:ph type="body" idx="1"/>
          </p:nvPr>
        </p:nvSpPr>
        <p:spPr>
          <a:xfrm>
            <a:off x="457200" y="1598613"/>
            <a:ext cx="8229600" cy="4525962"/>
          </a:xfrm>
          <a:noFill/>
        </p:spPr>
        <p:txBody>
          <a:bodyPr/>
          <a:lstStyle/>
          <a:p>
            <a:pPr marL="0" indent="3175" eaLnBrk="1" hangingPunct="1"/>
            <a:r>
              <a:rPr lang="en-US" dirty="0" smtClean="0"/>
              <a:t>Substantial disruption requires more than:</a:t>
            </a:r>
          </a:p>
          <a:p>
            <a:pPr marL="746125" lvl="1" eaLnBrk="1" hangingPunct="1"/>
            <a:r>
              <a:rPr lang="en-US" dirty="0" smtClean="0"/>
              <a:t>Mere gossip;</a:t>
            </a:r>
          </a:p>
          <a:p>
            <a:pPr marL="746125" lvl="1" eaLnBrk="1" hangingPunct="1"/>
            <a:r>
              <a:rPr lang="en-US" dirty="0" smtClean="0"/>
              <a:t>Groups of students talking about an incident two or three times in class;</a:t>
            </a:r>
          </a:p>
          <a:p>
            <a:pPr marL="746125" lvl="1" eaLnBrk="1" hangingPunct="1"/>
            <a:r>
              <a:rPr lang="en-US" dirty="0" smtClean="0"/>
              <a:t>“Divisiveness” among teammates; or </a:t>
            </a:r>
          </a:p>
          <a:p>
            <a:pPr marL="746125" lvl="1" eaLnBrk="1" hangingPunct="1"/>
            <a:r>
              <a:rPr lang="en-US" dirty="0" smtClean="0"/>
              <a:t>A few students missing portions of one or two classes to participate in </a:t>
            </a:r>
            <a:r>
              <a:rPr lang="en-US" dirty="0" smtClean="0"/>
              <a:t>educational institute </a:t>
            </a:r>
            <a:r>
              <a:rPr lang="en-US" dirty="0" smtClean="0"/>
              <a:t>investigation of online speech.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Slide Number Placeholder 1"/>
          <p:cNvSpPr>
            <a:spLocks noGrp="1"/>
          </p:cNvSpPr>
          <p:nvPr>
            <p:ph type="sldNum" sz="quarter" idx="10"/>
          </p:nvPr>
        </p:nvSpPr>
        <p:spPr>
          <a:noFill/>
        </p:spPr>
        <p:txBody>
          <a:bodyPr/>
          <a:lstStyle/>
          <a:p>
            <a:fld id="{D39BBA93-6D93-4BB2-9D3F-D242750073BF}" type="slidenum">
              <a:rPr lang="en-US">
                <a:latin typeface="Arial" charset="0"/>
              </a:rPr>
              <a:pPr/>
              <a:t>24</a:t>
            </a:fld>
            <a:endParaRPr lang="en-US">
              <a:latin typeface="Arial" charset="0"/>
            </a:endParaRPr>
          </a:p>
        </p:txBody>
      </p:sp>
      <p:sp>
        <p:nvSpPr>
          <p:cNvPr id="27651" name="Rectangle 2"/>
          <p:cNvSpPr>
            <a:spLocks noGrp="1" noChangeArrowheads="1"/>
          </p:cNvSpPr>
          <p:nvPr>
            <p:ph type="body" idx="4294967295"/>
          </p:nvPr>
        </p:nvSpPr>
        <p:spPr>
          <a:xfrm>
            <a:off x="457200" y="1598613"/>
            <a:ext cx="8226425" cy="4213225"/>
          </a:xfrm>
        </p:spPr>
        <p:txBody>
          <a:bodyPr/>
          <a:lstStyle/>
          <a:p>
            <a:pPr marL="290513" indent="-290513" eaLnBrk="1" hangingPunct="1"/>
            <a:r>
              <a:rPr lang="en-US" altLang="ko-KR" smtClean="0">
                <a:ea typeface="Gulim" pitchFamily="34" charset="-127"/>
              </a:rPr>
              <a:t>Cyberbullying versus Free Speech = </a:t>
            </a:r>
            <a:br>
              <a:rPr lang="en-US" altLang="ko-KR" smtClean="0">
                <a:ea typeface="Gulim" pitchFamily="34" charset="-127"/>
              </a:rPr>
            </a:br>
            <a:r>
              <a:rPr lang="en-US" altLang="ko-KR" smtClean="0">
                <a:ea typeface="Gulim" pitchFamily="34" charset="-127"/>
              </a:rPr>
              <a:t>Safety First</a:t>
            </a:r>
          </a:p>
          <a:p>
            <a:pPr marL="290513" indent="-290513" eaLnBrk="1" hangingPunct="1"/>
            <a:r>
              <a:rPr lang="en-US" altLang="ko-KR" smtClean="0">
                <a:ea typeface="Gulim" pitchFamily="34" charset="-127"/>
              </a:rPr>
              <a:t>Site administrators inundated with claims of bullying</a:t>
            </a:r>
          </a:p>
          <a:p>
            <a:pPr marL="290513" indent="-290513" eaLnBrk="1" hangingPunct="1"/>
            <a:r>
              <a:rPr lang="en-US" altLang="ko-KR" smtClean="0">
                <a:ea typeface="Gulim" pitchFamily="34" charset="-127"/>
              </a:rPr>
              <a:t>Response may be difference if on campus versus cyberbullying</a:t>
            </a:r>
          </a:p>
        </p:txBody>
      </p:sp>
      <p:sp>
        <p:nvSpPr>
          <p:cNvPr id="27652" name="Rectangle 3"/>
          <p:cNvSpPr>
            <a:spLocks noGrp="1"/>
          </p:cNvSpPr>
          <p:nvPr>
            <p:ph type="title" idx="4294967295"/>
          </p:nvPr>
        </p:nvSpPr>
        <p:spPr>
          <a:xfrm>
            <a:off x="455613" y="273050"/>
            <a:ext cx="8226425" cy="1143000"/>
          </a:xfrm>
        </p:spPr>
        <p:txBody>
          <a:bodyPr/>
          <a:lstStyle/>
          <a:p>
            <a:pPr eaLnBrk="1" hangingPunct="1"/>
            <a:r>
              <a:rPr lang="en-US" smtClean="0"/>
              <a:t>What is Bullying/Cyberbullying?</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Slide Number Placeholder 1"/>
          <p:cNvSpPr>
            <a:spLocks noGrp="1"/>
          </p:cNvSpPr>
          <p:nvPr>
            <p:ph type="sldNum" sz="quarter" idx="10"/>
          </p:nvPr>
        </p:nvSpPr>
        <p:spPr>
          <a:noFill/>
        </p:spPr>
        <p:txBody>
          <a:bodyPr/>
          <a:lstStyle/>
          <a:p>
            <a:fld id="{E73EC433-4DDD-4884-A9B2-F9640EB527C5}" type="slidenum">
              <a:rPr lang="en-US">
                <a:latin typeface="Arial" charset="0"/>
              </a:rPr>
              <a:pPr/>
              <a:t>25</a:t>
            </a:fld>
            <a:endParaRPr lang="en-US">
              <a:latin typeface="Arial" charset="0"/>
            </a:endParaRPr>
          </a:p>
        </p:txBody>
      </p:sp>
      <p:sp>
        <p:nvSpPr>
          <p:cNvPr id="28675" name="Rectangle 2"/>
          <p:cNvSpPr>
            <a:spLocks noGrp="1" noChangeArrowheads="1"/>
          </p:cNvSpPr>
          <p:nvPr>
            <p:ph type="body" idx="4294967295"/>
          </p:nvPr>
        </p:nvSpPr>
        <p:spPr>
          <a:xfrm>
            <a:off x="457200" y="1598613"/>
            <a:ext cx="8226425" cy="4213225"/>
          </a:xfrm>
          <a:noFill/>
        </p:spPr>
        <p:txBody>
          <a:bodyPr/>
          <a:lstStyle/>
          <a:p>
            <a:pPr marL="290513" indent="-290513" eaLnBrk="1" hangingPunct="1">
              <a:lnSpc>
                <a:spcPct val="80000"/>
              </a:lnSpc>
            </a:pPr>
            <a:r>
              <a:rPr lang="en-US" altLang="ko-KR" sz="2600" dirty="0" smtClean="0">
                <a:ea typeface="Gulim" pitchFamily="34" charset="-127"/>
              </a:rPr>
              <a:t>Any severe or pervasive physical or verbal act or conduct, including communications made in writing or by means of an electronic act, that has the effect of or can reasonably be predicted to have the effect of:</a:t>
            </a:r>
            <a:r>
              <a:rPr lang="en-US" altLang="ko-KR" sz="2800" dirty="0" smtClean="0">
                <a:ea typeface="Gulim" pitchFamily="34" charset="-127"/>
              </a:rPr>
              <a:t> </a:t>
            </a:r>
          </a:p>
          <a:p>
            <a:pPr lvl="1" eaLnBrk="1" hangingPunct="1">
              <a:lnSpc>
                <a:spcPct val="80000"/>
              </a:lnSpc>
            </a:pPr>
            <a:r>
              <a:rPr lang="en-US" altLang="ko-KR" sz="2000" dirty="0" smtClean="0">
                <a:ea typeface="Gulim" pitchFamily="34" charset="-127"/>
              </a:rPr>
              <a:t>placing a reasonable pupil in fear of harm to his or her person or property</a:t>
            </a:r>
          </a:p>
          <a:p>
            <a:pPr lvl="1" eaLnBrk="1" hangingPunct="1">
              <a:lnSpc>
                <a:spcPct val="80000"/>
              </a:lnSpc>
            </a:pPr>
            <a:r>
              <a:rPr lang="en-US" altLang="ko-KR" sz="2000" dirty="0" smtClean="0">
                <a:ea typeface="Gulim" pitchFamily="34" charset="-127"/>
              </a:rPr>
              <a:t>causing a reasonable pupil to experience a substantially detrimental effect on his or her physical or mental health</a:t>
            </a:r>
          </a:p>
          <a:p>
            <a:pPr lvl="1" eaLnBrk="1" hangingPunct="1">
              <a:lnSpc>
                <a:spcPct val="80000"/>
              </a:lnSpc>
            </a:pPr>
            <a:r>
              <a:rPr lang="en-US" altLang="ko-KR" sz="2000" dirty="0" smtClean="0">
                <a:ea typeface="Gulim" pitchFamily="34" charset="-127"/>
              </a:rPr>
              <a:t>causing a reasonable pupil to experience substantial interference with his or her academic performance</a:t>
            </a:r>
          </a:p>
          <a:p>
            <a:pPr lvl="1" eaLnBrk="1" hangingPunct="1">
              <a:lnSpc>
                <a:spcPct val="80000"/>
              </a:lnSpc>
            </a:pPr>
            <a:r>
              <a:rPr lang="en-US" altLang="ko-KR" sz="2000" dirty="0" smtClean="0">
                <a:ea typeface="Gulim" pitchFamily="34" charset="-127"/>
              </a:rPr>
              <a:t>causing a reasonable pupil to experience substantial interference with his or her ability to participate in or benefit from the services, activities, or privileges provided by a </a:t>
            </a:r>
            <a:r>
              <a:rPr lang="en-US" altLang="ko-KR" sz="2000" dirty="0" smtClean="0">
                <a:ea typeface="Gulim" pitchFamily="34" charset="-127"/>
              </a:rPr>
              <a:t>educational institute</a:t>
            </a:r>
            <a:endParaRPr lang="en-US" sz="2000" dirty="0" smtClean="0">
              <a:ea typeface="Gulim" pitchFamily="34" charset="-127"/>
            </a:endParaRPr>
          </a:p>
        </p:txBody>
      </p:sp>
      <p:sp>
        <p:nvSpPr>
          <p:cNvPr id="28676" name="Rectangle 3"/>
          <p:cNvSpPr>
            <a:spLocks noGrp="1"/>
          </p:cNvSpPr>
          <p:nvPr>
            <p:ph type="title" idx="4294967295"/>
          </p:nvPr>
        </p:nvSpPr>
        <p:spPr>
          <a:xfrm>
            <a:off x="455613" y="273050"/>
            <a:ext cx="8226425" cy="1143000"/>
          </a:xfrm>
        </p:spPr>
        <p:txBody>
          <a:bodyPr/>
          <a:lstStyle/>
          <a:p>
            <a:pPr eaLnBrk="1" hangingPunct="1"/>
            <a:r>
              <a:rPr lang="en-US" sz="4000" smtClean="0"/>
              <a:t>Example of Legal Bullying / Cyberbullying Definition:</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Slide Number Placeholder 1"/>
          <p:cNvSpPr>
            <a:spLocks noGrp="1"/>
          </p:cNvSpPr>
          <p:nvPr>
            <p:ph type="sldNum" sz="quarter" idx="10"/>
          </p:nvPr>
        </p:nvSpPr>
        <p:spPr>
          <a:noFill/>
        </p:spPr>
        <p:txBody>
          <a:bodyPr/>
          <a:lstStyle/>
          <a:p>
            <a:fld id="{704D4ED7-FC88-4507-BAC3-94518F9CE047}" type="slidenum">
              <a:rPr lang="en-US">
                <a:latin typeface="Arial" charset="0"/>
              </a:rPr>
              <a:pPr/>
              <a:t>26</a:t>
            </a:fld>
            <a:endParaRPr lang="en-US">
              <a:latin typeface="Arial" charset="0"/>
            </a:endParaRPr>
          </a:p>
        </p:txBody>
      </p:sp>
      <p:pic>
        <p:nvPicPr>
          <p:cNvPr id="29699" name="Picture 3" descr="3_CyberBullies_Image"/>
          <p:cNvPicPr>
            <a:picLocks noChangeAspect="1" noChangeArrowheads="1"/>
          </p:cNvPicPr>
          <p:nvPr/>
        </p:nvPicPr>
        <p:blipFill>
          <a:blip r:embed="rId3"/>
          <a:srcRect/>
          <a:stretch>
            <a:fillRect/>
          </a:stretch>
        </p:blipFill>
        <p:spPr bwMode="auto">
          <a:xfrm>
            <a:off x="5943600" y="2667000"/>
            <a:ext cx="2590800" cy="2459038"/>
          </a:xfrm>
          <a:prstGeom prst="rect">
            <a:avLst/>
          </a:prstGeom>
          <a:noFill/>
          <a:ln w="9525">
            <a:noFill/>
            <a:miter lim="800000"/>
            <a:headEnd/>
            <a:tailEnd/>
          </a:ln>
        </p:spPr>
      </p:pic>
      <p:sp>
        <p:nvSpPr>
          <p:cNvPr id="29700" name="Rectangle 4"/>
          <p:cNvSpPr>
            <a:spLocks noChangeArrowheads="1"/>
          </p:cNvSpPr>
          <p:nvPr/>
        </p:nvSpPr>
        <p:spPr bwMode="auto">
          <a:xfrm>
            <a:off x="457200" y="1827213"/>
            <a:ext cx="8229600" cy="3886200"/>
          </a:xfrm>
          <a:prstGeom prst="rect">
            <a:avLst/>
          </a:prstGeom>
          <a:noFill/>
          <a:ln w="9525">
            <a:noFill/>
            <a:miter lim="800000"/>
            <a:headEnd/>
            <a:tailEnd/>
          </a:ln>
        </p:spPr>
        <p:txBody>
          <a:bodyPr/>
          <a:lstStyle/>
          <a:p>
            <a:pPr marL="342900" indent="-342900" defTabSz="457200">
              <a:lnSpc>
                <a:spcPct val="90000"/>
              </a:lnSpc>
              <a:spcBef>
                <a:spcPct val="20000"/>
              </a:spcBef>
              <a:buFont typeface="Arial" charset="0"/>
              <a:buChar char="•"/>
            </a:pPr>
            <a:r>
              <a:rPr lang="en-US" sz="3200"/>
              <a:t>Indirect, Usually Off-Campus</a:t>
            </a:r>
          </a:p>
          <a:p>
            <a:pPr marL="342900" indent="-342900" defTabSz="457200">
              <a:lnSpc>
                <a:spcPct val="90000"/>
              </a:lnSpc>
              <a:spcBef>
                <a:spcPct val="20000"/>
              </a:spcBef>
              <a:buFont typeface="Arial" charset="0"/>
              <a:buChar char="•"/>
            </a:pPr>
            <a:r>
              <a:rPr lang="en-US" sz="3200"/>
              <a:t>Affects Broader Audience</a:t>
            </a:r>
          </a:p>
          <a:p>
            <a:pPr marL="342900" indent="-342900" defTabSz="457200">
              <a:lnSpc>
                <a:spcPct val="90000"/>
              </a:lnSpc>
              <a:spcBef>
                <a:spcPct val="20000"/>
              </a:spcBef>
              <a:buFont typeface="Arial" charset="0"/>
              <a:buChar char="•"/>
            </a:pPr>
            <a:r>
              <a:rPr lang="en-US" sz="3200"/>
              <a:t>No Physical Presence</a:t>
            </a:r>
          </a:p>
          <a:p>
            <a:pPr marL="342900" indent="-342900" defTabSz="457200">
              <a:lnSpc>
                <a:spcPct val="90000"/>
              </a:lnSpc>
              <a:spcBef>
                <a:spcPct val="20000"/>
              </a:spcBef>
              <a:buFont typeface="Arial" charset="0"/>
              <a:buChar char="•"/>
            </a:pPr>
            <a:r>
              <a:rPr lang="en-US" sz="3200"/>
              <a:t>Harder to Pinpoint Victims</a:t>
            </a:r>
          </a:p>
          <a:p>
            <a:pPr marL="342900" indent="-342900" defTabSz="457200">
              <a:lnSpc>
                <a:spcPct val="90000"/>
              </a:lnSpc>
              <a:spcBef>
                <a:spcPct val="20000"/>
              </a:spcBef>
              <a:buFont typeface="Arial" charset="0"/>
              <a:buChar char="•"/>
            </a:pPr>
            <a:r>
              <a:rPr lang="en-US" sz="3200"/>
              <a:t>Harder to Prevent</a:t>
            </a:r>
          </a:p>
          <a:p>
            <a:pPr marL="342900" indent="-342900" defTabSz="457200">
              <a:lnSpc>
                <a:spcPct val="90000"/>
              </a:lnSpc>
              <a:spcBef>
                <a:spcPct val="20000"/>
              </a:spcBef>
              <a:buFont typeface="Arial" charset="0"/>
              <a:buChar char="•"/>
            </a:pPr>
            <a:r>
              <a:rPr lang="en-US" sz="3200"/>
              <a:t>ANONYMOUS</a:t>
            </a:r>
          </a:p>
        </p:txBody>
      </p:sp>
      <p:sp>
        <p:nvSpPr>
          <p:cNvPr id="29701" name="Rectangle 6"/>
          <p:cNvSpPr>
            <a:spLocks noChangeArrowheads="1"/>
          </p:cNvSpPr>
          <p:nvPr/>
        </p:nvSpPr>
        <p:spPr bwMode="auto">
          <a:xfrm>
            <a:off x="457200" y="274638"/>
            <a:ext cx="8229600" cy="1143000"/>
          </a:xfrm>
          <a:prstGeom prst="rect">
            <a:avLst/>
          </a:prstGeom>
          <a:noFill/>
          <a:ln w="9525">
            <a:noFill/>
            <a:miter lim="800000"/>
            <a:headEnd/>
            <a:tailEnd/>
          </a:ln>
        </p:spPr>
        <p:txBody>
          <a:bodyPr anchor="ctr"/>
          <a:lstStyle/>
          <a:p>
            <a:pPr eaLnBrk="1" hangingPunct="1"/>
            <a:r>
              <a:rPr lang="en-US" sz="4000">
                <a:solidFill>
                  <a:schemeClr val="tx2"/>
                </a:solidFill>
              </a:rPr>
              <a:t>Cyberbullying Different than Traditional Bullying</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Slide Number Placeholder 1"/>
          <p:cNvSpPr>
            <a:spLocks noGrp="1"/>
          </p:cNvSpPr>
          <p:nvPr>
            <p:ph type="sldNum" sz="quarter" idx="10"/>
          </p:nvPr>
        </p:nvSpPr>
        <p:spPr>
          <a:noFill/>
        </p:spPr>
        <p:txBody>
          <a:bodyPr/>
          <a:lstStyle/>
          <a:p>
            <a:fld id="{3DC3AC7C-04E6-488F-82D8-ED23D2F1B19B}" type="slidenum">
              <a:rPr lang="en-US">
                <a:latin typeface="Arial" charset="0"/>
              </a:rPr>
              <a:pPr/>
              <a:t>27</a:t>
            </a:fld>
            <a:endParaRPr lang="en-US">
              <a:latin typeface="Arial" charset="0"/>
            </a:endParaRPr>
          </a:p>
        </p:txBody>
      </p:sp>
      <p:sp>
        <p:nvSpPr>
          <p:cNvPr id="30723" name="Rectangle 2"/>
          <p:cNvSpPr>
            <a:spLocks noGrp="1"/>
          </p:cNvSpPr>
          <p:nvPr>
            <p:ph type="title" idx="4294967295"/>
          </p:nvPr>
        </p:nvSpPr>
        <p:spPr>
          <a:xfrm>
            <a:off x="455613" y="273050"/>
            <a:ext cx="8226425" cy="914400"/>
          </a:xfrm>
        </p:spPr>
        <p:txBody>
          <a:bodyPr/>
          <a:lstStyle/>
          <a:p>
            <a:pPr eaLnBrk="1" hangingPunct="1"/>
            <a:r>
              <a:rPr lang="en-US" smtClean="0"/>
              <a:t>Training Considerations</a:t>
            </a:r>
            <a:endParaRPr lang="en-US" smtClean="0">
              <a:ea typeface="Gulim" pitchFamily="34" charset="-127"/>
            </a:endParaRPr>
          </a:p>
        </p:txBody>
      </p:sp>
      <p:sp>
        <p:nvSpPr>
          <p:cNvPr id="30724" name="Rectangle 3"/>
          <p:cNvSpPr>
            <a:spLocks noGrp="1" noChangeArrowheads="1"/>
          </p:cNvSpPr>
          <p:nvPr>
            <p:ph type="body" sz="half" idx="4294967295"/>
          </p:nvPr>
        </p:nvSpPr>
        <p:spPr>
          <a:xfrm>
            <a:off x="457200" y="1598613"/>
            <a:ext cx="4114800" cy="4116387"/>
          </a:xfrm>
        </p:spPr>
        <p:txBody>
          <a:bodyPr/>
          <a:lstStyle/>
          <a:p>
            <a:pPr marL="225425" indent="-225425" eaLnBrk="1" hangingPunct="1"/>
            <a:r>
              <a:rPr lang="en-US" altLang="ko-KR" sz="2400" smtClean="0">
                <a:ea typeface="Gulim" pitchFamily="34" charset="-127"/>
              </a:rPr>
              <a:t>Designate a point person to train staff regarding digital citizenship, tolerance, and bullying</a:t>
            </a:r>
          </a:p>
          <a:p>
            <a:pPr marL="225425" indent="-225425" eaLnBrk="1" hangingPunct="1"/>
            <a:r>
              <a:rPr lang="en-US" altLang="ko-KR" sz="2400" smtClean="0">
                <a:ea typeface="Gulim" pitchFamily="34" charset="-127"/>
              </a:rPr>
              <a:t>Designate a point person to conduct bullying investigations</a:t>
            </a:r>
          </a:p>
          <a:p>
            <a:pPr marL="225425" indent="-225425" eaLnBrk="1" hangingPunct="1"/>
            <a:r>
              <a:rPr lang="en-US" altLang="ko-KR" sz="2400" smtClean="0">
                <a:ea typeface="Gulim" pitchFamily="34" charset="-127"/>
              </a:rPr>
              <a:t>Bullying prevention training should include discussion regarding sexual</a:t>
            </a:r>
          </a:p>
        </p:txBody>
      </p:sp>
      <p:sp>
        <p:nvSpPr>
          <p:cNvPr id="30725" name="Rectangle 4"/>
          <p:cNvSpPr>
            <a:spLocks noGrp="1" noChangeArrowheads="1"/>
          </p:cNvSpPr>
          <p:nvPr>
            <p:ph type="body" sz="half" idx="4294967295"/>
          </p:nvPr>
        </p:nvSpPr>
        <p:spPr>
          <a:xfrm>
            <a:off x="4648200" y="1598613"/>
            <a:ext cx="4191000" cy="4116387"/>
          </a:xfrm>
        </p:spPr>
        <p:txBody>
          <a:bodyPr/>
          <a:lstStyle/>
          <a:p>
            <a:pPr marL="225425" indent="-225425" eaLnBrk="1" hangingPunct="1">
              <a:lnSpc>
                <a:spcPct val="90000"/>
              </a:lnSpc>
              <a:buFontTx/>
              <a:buNone/>
            </a:pPr>
            <a:r>
              <a:rPr lang="en-US" altLang="ko-KR" sz="2400" dirty="0" smtClean="0">
                <a:ea typeface="Gulim" pitchFamily="34" charset="-127"/>
              </a:rPr>
              <a:t>	orientation, gender identity, and transgender issues and raise awareness throughout the </a:t>
            </a:r>
            <a:r>
              <a:rPr lang="en-US" altLang="ko-KR" sz="2400" dirty="0" smtClean="0">
                <a:ea typeface="Gulim" pitchFamily="34" charset="-127"/>
              </a:rPr>
              <a:t>educational institute </a:t>
            </a:r>
            <a:r>
              <a:rPr lang="en-US" altLang="ko-KR" sz="2400" dirty="0" smtClean="0">
                <a:ea typeface="Gulim" pitchFamily="34" charset="-127"/>
              </a:rPr>
              <a:t>community</a:t>
            </a:r>
          </a:p>
          <a:p>
            <a:pPr marL="225425" indent="-225425" eaLnBrk="1" hangingPunct="1">
              <a:lnSpc>
                <a:spcPct val="90000"/>
              </a:lnSpc>
            </a:pPr>
            <a:r>
              <a:rPr lang="en-US" altLang="ko-KR" sz="2400" dirty="0" smtClean="0">
                <a:ea typeface="Gulim" pitchFamily="34" charset="-127"/>
              </a:rPr>
              <a:t>Educate community on how to identify, respond to, and prevent bullying; educate parents on the limitations placed on </a:t>
            </a:r>
            <a:r>
              <a:rPr lang="en-US" altLang="ko-KR" sz="2400" dirty="0" smtClean="0">
                <a:ea typeface="Gulim" pitchFamily="34" charset="-127"/>
              </a:rPr>
              <a:t>educational institute </a:t>
            </a:r>
            <a:r>
              <a:rPr lang="en-US" altLang="ko-KR" sz="2400" dirty="0" smtClean="0">
                <a:ea typeface="Gulim" pitchFamily="34" charset="-127"/>
              </a:rPr>
              <a:t>district,  to prevent bullying off campus, and the need for parent and community involvement</a:t>
            </a:r>
            <a:endParaRPr lang="en-US" sz="2400" dirty="0" smtClean="0">
              <a:ea typeface="Gulim" pitchFamily="34" charset="-127"/>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Slide Number Placeholder 1"/>
          <p:cNvSpPr>
            <a:spLocks noGrp="1"/>
          </p:cNvSpPr>
          <p:nvPr>
            <p:ph type="sldNum" sz="quarter" idx="10"/>
          </p:nvPr>
        </p:nvSpPr>
        <p:spPr>
          <a:noFill/>
        </p:spPr>
        <p:txBody>
          <a:bodyPr/>
          <a:lstStyle/>
          <a:p>
            <a:fld id="{435F09F1-A154-4093-8A0A-674B561C0835}" type="slidenum">
              <a:rPr lang="en-US">
                <a:latin typeface="Arial" charset="0"/>
              </a:rPr>
              <a:pPr/>
              <a:t>28</a:t>
            </a:fld>
            <a:endParaRPr lang="en-US">
              <a:latin typeface="Arial" charset="0"/>
            </a:endParaRPr>
          </a:p>
        </p:txBody>
      </p:sp>
      <p:sp>
        <p:nvSpPr>
          <p:cNvPr id="31747" name="Rectangle 3"/>
          <p:cNvSpPr>
            <a:spLocks noGrp="1" noChangeArrowheads="1"/>
          </p:cNvSpPr>
          <p:nvPr>
            <p:ph type="body" idx="4294967295"/>
          </p:nvPr>
        </p:nvSpPr>
        <p:spPr>
          <a:xfrm>
            <a:off x="457200" y="1598613"/>
            <a:ext cx="8382000" cy="4525962"/>
          </a:xfrm>
        </p:spPr>
        <p:txBody>
          <a:bodyPr/>
          <a:lstStyle/>
          <a:p>
            <a:pPr eaLnBrk="1" hangingPunct="1">
              <a:lnSpc>
                <a:spcPct val="90000"/>
              </a:lnSpc>
            </a:pPr>
            <a:r>
              <a:rPr lang="en-US" dirty="0" smtClean="0"/>
              <a:t>Embed a campaign to promote citizenship throughout the </a:t>
            </a:r>
            <a:r>
              <a:rPr lang="en-US" dirty="0" smtClean="0"/>
              <a:t>educational institute </a:t>
            </a:r>
            <a:r>
              <a:rPr lang="en-US" dirty="0" smtClean="0"/>
              <a:t>community in </a:t>
            </a:r>
            <a:r>
              <a:rPr lang="en-US" dirty="0" smtClean="0"/>
              <a:t>back-to-educational institute </a:t>
            </a:r>
            <a:r>
              <a:rPr lang="en-US" dirty="0" smtClean="0"/>
              <a:t>and </a:t>
            </a:r>
            <a:r>
              <a:rPr lang="en-US" dirty="0" smtClean="0"/>
              <a:t>educational institute </a:t>
            </a:r>
            <a:r>
              <a:rPr lang="en-US" dirty="0" smtClean="0"/>
              <a:t>safety materials.</a:t>
            </a:r>
          </a:p>
          <a:p>
            <a:pPr eaLnBrk="1" hangingPunct="1">
              <a:lnSpc>
                <a:spcPct val="90000"/>
              </a:lnSpc>
            </a:pPr>
            <a:r>
              <a:rPr lang="en-US" dirty="0" smtClean="0"/>
              <a:t>Evaluate and update all applicable </a:t>
            </a:r>
            <a:r>
              <a:rPr lang="en-US" dirty="0" smtClean="0"/>
              <a:t>educational institute </a:t>
            </a:r>
            <a:r>
              <a:rPr lang="en-US" dirty="0" smtClean="0"/>
              <a:t>policies to include responsible use of new technology.</a:t>
            </a:r>
          </a:p>
          <a:p>
            <a:pPr eaLnBrk="1" hangingPunct="1">
              <a:lnSpc>
                <a:spcPct val="90000"/>
              </a:lnSpc>
            </a:pPr>
            <a:r>
              <a:rPr lang="en-US" dirty="0" smtClean="0"/>
              <a:t>Implement a mechanism for the </a:t>
            </a:r>
            <a:r>
              <a:rPr lang="en-US" dirty="0" smtClean="0"/>
              <a:t>educational institute </a:t>
            </a:r>
            <a:r>
              <a:rPr lang="en-US" dirty="0" smtClean="0"/>
              <a:t>community to anonymously report bullying.</a:t>
            </a:r>
          </a:p>
        </p:txBody>
      </p:sp>
      <p:sp>
        <p:nvSpPr>
          <p:cNvPr id="31748" name="Rectangle 5"/>
          <p:cNvSpPr>
            <a:spLocks noGrp="1"/>
          </p:cNvSpPr>
          <p:nvPr>
            <p:ph type="title" idx="4294967295"/>
          </p:nvPr>
        </p:nvSpPr>
        <p:spPr>
          <a:xfrm>
            <a:off x="455613" y="273050"/>
            <a:ext cx="8226425" cy="914400"/>
          </a:xfrm>
        </p:spPr>
        <p:txBody>
          <a:bodyPr/>
          <a:lstStyle/>
          <a:p>
            <a:pPr eaLnBrk="1" hangingPunct="1"/>
            <a:r>
              <a:rPr lang="en-US" altLang="ko-KR" smtClean="0"/>
              <a:t>Bullying Prevention Tips</a:t>
            </a: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Slide Number Placeholder 1"/>
          <p:cNvSpPr>
            <a:spLocks noGrp="1"/>
          </p:cNvSpPr>
          <p:nvPr>
            <p:ph type="sldNum" sz="quarter" idx="10"/>
          </p:nvPr>
        </p:nvSpPr>
        <p:spPr>
          <a:noFill/>
        </p:spPr>
        <p:txBody>
          <a:bodyPr/>
          <a:lstStyle/>
          <a:p>
            <a:fld id="{89396AB1-56B0-4828-85DD-852838822EF4}" type="slidenum">
              <a:rPr lang="en-US">
                <a:latin typeface="Arial" charset="0"/>
              </a:rPr>
              <a:pPr/>
              <a:t>29</a:t>
            </a:fld>
            <a:endParaRPr lang="en-US">
              <a:latin typeface="Arial" charset="0"/>
            </a:endParaRPr>
          </a:p>
        </p:txBody>
      </p:sp>
      <p:sp>
        <p:nvSpPr>
          <p:cNvPr id="32771" name="Rectangle 3"/>
          <p:cNvSpPr>
            <a:spLocks noGrp="1" noChangeArrowheads="1"/>
          </p:cNvSpPr>
          <p:nvPr>
            <p:ph type="body" idx="4294967295"/>
          </p:nvPr>
        </p:nvSpPr>
        <p:spPr>
          <a:xfrm>
            <a:off x="457200" y="1598613"/>
            <a:ext cx="8229600" cy="4525962"/>
          </a:xfrm>
        </p:spPr>
        <p:txBody>
          <a:bodyPr/>
          <a:lstStyle/>
          <a:p>
            <a:pPr eaLnBrk="1" hangingPunct="1"/>
            <a:r>
              <a:rPr lang="en-US" dirty="0" smtClean="0"/>
              <a:t>Parent education </a:t>
            </a:r>
            <a:br>
              <a:rPr lang="en-US" dirty="0" smtClean="0"/>
            </a:br>
            <a:r>
              <a:rPr lang="en-US" dirty="0" smtClean="0"/>
              <a:t>and involvement</a:t>
            </a:r>
          </a:p>
          <a:p>
            <a:pPr eaLnBrk="1" hangingPunct="1"/>
            <a:r>
              <a:rPr lang="en-US" dirty="0" smtClean="0"/>
              <a:t>Improved supervision</a:t>
            </a:r>
          </a:p>
          <a:p>
            <a:pPr eaLnBrk="1" hangingPunct="1"/>
            <a:r>
              <a:rPr lang="en-US" dirty="0" smtClean="0"/>
              <a:t>Consistent consequences </a:t>
            </a:r>
            <a:br>
              <a:rPr lang="en-US" dirty="0" smtClean="0"/>
            </a:br>
            <a:r>
              <a:rPr lang="en-US" dirty="0" smtClean="0"/>
              <a:t>and social/emotional interventions</a:t>
            </a:r>
          </a:p>
          <a:p>
            <a:pPr eaLnBrk="1" hangingPunct="1"/>
            <a:r>
              <a:rPr lang="en-US" dirty="0" smtClean="0"/>
              <a:t>Train all </a:t>
            </a:r>
            <a:r>
              <a:rPr lang="en-US" dirty="0" smtClean="0"/>
              <a:t>educational institute </a:t>
            </a:r>
            <a:r>
              <a:rPr lang="en-US" dirty="0" smtClean="0"/>
              <a:t>staff on how to identify, prevent and respond</a:t>
            </a:r>
          </a:p>
        </p:txBody>
      </p:sp>
      <p:pic>
        <p:nvPicPr>
          <p:cNvPr id="32772" name="Picture 4" descr="making a list pencil paper"/>
          <p:cNvPicPr>
            <a:picLocks noChangeAspect="1" noChangeArrowheads="1"/>
          </p:cNvPicPr>
          <p:nvPr/>
        </p:nvPicPr>
        <p:blipFill>
          <a:blip r:embed="rId3"/>
          <a:srcRect/>
          <a:stretch>
            <a:fillRect/>
          </a:stretch>
        </p:blipFill>
        <p:spPr bwMode="auto">
          <a:xfrm>
            <a:off x="5867400" y="1882775"/>
            <a:ext cx="2668588" cy="1774825"/>
          </a:xfrm>
          <a:prstGeom prst="rect">
            <a:avLst/>
          </a:prstGeom>
          <a:noFill/>
          <a:ln w="9525">
            <a:noFill/>
            <a:miter lim="800000"/>
            <a:headEnd/>
            <a:tailEnd/>
          </a:ln>
        </p:spPr>
      </p:pic>
      <p:sp>
        <p:nvSpPr>
          <p:cNvPr id="32773" name="Rectangle 6"/>
          <p:cNvSpPr>
            <a:spLocks noGrp="1"/>
          </p:cNvSpPr>
          <p:nvPr>
            <p:ph type="title" idx="4294967295"/>
          </p:nvPr>
        </p:nvSpPr>
        <p:spPr>
          <a:xfrm>
            <a:off x="455613" y="273050"/>
            <a:ext cx="8226425" cy="914400"/>
          </a:xfrm>
        </p:spPr>
        <p:txBody>
          <a:bodyPr/>
          <a:lstStyle/>
          <a:p>
            <a:pPr eaLnBrk="1" hangingPunct="1"/>
            <a:r>
              <a:rPr lang="en-US" altLang="ko-KR" smtClean="0"/>
              <a:t>Bullying Prevention Tips cont.</a:t>
            </a: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Slide Number Placeholder 1"/>
          <p:cNvSpPr>
            <a:spLocks noGrp="1"/>
          </p:cNvSpPr>
          <p:nvPr>
            <p:ph type="sldNum" sz="quarter" idx="10"/>
          </p:nvPr>
        </p:nvSpPr>
        <p:spPr>
          <a:noFill/>
        </p:spPr>
        <p:txBody>
          <a:bodyPr/>
          <a:lstStyle/>
          <a:p>
            <a:fld id="{E5DDE164-B272-40CC-A45E-265C3D1C315C}" type="slidenum">
              <a:rPr lang="en-US">
                <a:latin typeface="Arial" charset="0"/>
              </a:rPr>
              <a:pPr/>
              <a:t>30</a:t>
            </a:fld>
            <a:endParaRPr lang="en-US">
              <a:latin typeface="Arial" charset="0"/>
            </a:endParaRPr>
          </a:p>
        </p:txBody>
      </p:sp>
      <p:sp>
        <p:nvSpPr>
          <p:cNvPr id="33795" name="Rectangle 3"/>
          <p:cNvSpPr>
            <a:spLocks noGrp="1" noChangeArrowheads="1"/>
          </p:cNvSpPr>
          <p:nvPr>
            <p:ph type="body" idx="4294967295"/>
          </p:nvPr>
        </p:nvSpPr>
        <p:spPr>
          <a:xfrm>
            <a:off x="457200" y="1598613"/>
            <a:ext cx="8229600" cy="4243387"/>
          </a:xfrm>
        </p:spPr>
        <p:txBody>
          <a:bodyPr/>
          <a:lstStyle/>
          <a:p>
            <a:pPr eaLnBrk="1" hangingPunct="1"/>
            <a:r>
              <a:rPr lang="en-US" dirty="0" smtClean="0"/>
              <a:t>Establish District-wide or </a:t>
            </a:r>
            <a:r>
              <a:rPr lang="en-US" dirty="0" smtClean="0"/>
              <a:t>educational institute-wide </a:t>
            </a:r>
            <a:r>
              <a:rPr lang="en-US" dirty="0" smtClean="0"/>
              <a:t>expectations</a:t>
            </a:r>
          </a:p>
          <a:p>
            <a:pPr eaLnBrk="1" hangingPunct="1"/>
            <a:r>
              <a:rPr lang="en-US" dirty="0" smtClean="0"/>
              <a:t>Implement consistent and escalating consequences</a:t>
            </a:r>
          </a:p>
          <a:p>
            <a:pPr eaLnBrk="1" hangingPunct="1"/>
            <a:r>
              <a:rPr lang="en-US" dirty="0" smtClean="0"/>
              <a:t>Create individualized intervention plans</a:t>
            </a:r>
          </a:p>
          <a:p>
            <a:pPr eaLnBrk="1" hangingPunct="1"/>
            <a:r>
              <a:rPr lang="en-US" dirty="0" smtClean="0"/>
              <a:t>Respond immediately to reports of bullying</a:t>
            </a:r>
          </a:p>
          <a:p>
            <a:pPr eaLnBrk="1" hangingPunct="1"/>
            <a:r>
              <a:rPr lang="en-US" sz="1600" dirty="0" smtClean="0"/>
              <a:t>(</a:t>
            </a:r>
            <a:r>
              <a:rPr lang="en-US" sz="1600" u="sng" dirty="0" smtClean="0"/>
              <a:t>Building a Caring </a:t>
            </a:r>
            <a:r>
              <a:rPr lang="en-US" sz="1600" u="sng" dirty="0" smtClean="0"/>
              <a:t>educational institute</a:t>
            </a:r>
            <a:r>
              <a:rPr lang="en-US" sz="1600" dirty="0" smtClean="0"/>
              <a:t>, </a:t>
            </a:r>
            <a:r>
              <a:rPr lang="en-US" sz="1600" dirty="0" smtClean="0"/>
              <a:t>Celeste Campbell, </a:t>
            </a:r>
            <a:r>
              <a:rPr lang="en-US" sz="1600" dirty="0" err="1" smtClean="0"/>
              <a:t>Ed.D</a:t>
            </a:r>
            <a:r>
              <a:rPr lang="en-US" sz="1600" dirty="0" smtClean="0"/>
              <a:t>)</a:t>
            </a:r>
          </a:p>
          <a:p>
            <a:pPr eaLnBrk="1" hangingPunct="1"/>
            <a:endParaRPr lang="en-US" dirty="0" smtClean="0"/>
          </a:p>
        </p:txBody>
      </p:sp>
      <p:sp>
        <p:nvSpPr>
          <p:cNvPr id="33796" name="Rectangle 5"/>
          <p:cNvSpPr>
            <a:spLocks noGrp="1"/>
          </p:cNvSpPr>
          <p:nvPr>
            <p:ph type="title" idx="4294967295"/>
          </p:nvPr>
        </p:nvSpPr>
        <p:spPr>
          <a:xfrm>
            <a:off x="455613" y="273050"/>
            <a:ext cx="8226425" cy="914400"/>
          </a:xfrm>
        </p:spPr>
        <p:txBody>
          <a:bodyPr/>
          <a:lstStyle/>
          <a:p>
            <a:pPr eaLnBrk="1" hangingPunct="1"/>
            <a:r>
              <a:rPr lang="en-US" altLang="ko-KR" smtClean="0"/>
              <a:t>Bullying Prevention Tips cont.</a:t>
            </a:r>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3"/>
          <p:cNvSpPr>
            <a:spLocks noGrp="1"/>
          </p:cNvSpPr>
          <p:nvPr>
            <p:ph type="sldNum" sz="quarter" idx="10"/>
          </p:nvPr>
        </p:nvSpPr>
        <p:spPr>
          <a:noFill/>
        </p:spPr>
        <p:txBody>
          <a:bodyPr/>
          <a:lstStyle/>
          <a:p>
            <a:fld id="{9612C014-EAF2-4A7B-A4BA-17221BCC6E25}" type="slidenum">
              <a:rPr lang="en-US">
                <a:latin typeface="Arial" charset="0"/>
              </a:rPr>
              <a:pPr/>
              <a:t>31</a:t>
            </a:fld>
            <a:endParaRPr lang="en-US">
              <a:latin typeface="Arial" charset="0"/>
            </a:endParaRPr>
          </a:p>
        </p:txBody>
      </p:sp>
      <p:sp>
        <p:nvSpPr>
          <p:cNvPr id="34819" name="Rectangle 2"/>
          <p:cNvSpPr>
            <a:spLocks noGrp="1" noChangeArrowheads="1"/>
          </p:cNvSpPr>
          <p:nvPr>
            <p:ph type="title"/>
          </p:nvPr>
        </p:nvSpPr>
        <p:spPr/>
        <p:txBody>
          <a:bodyPr/>
          <a:lstStyle/>
          <a:p>
            <a:pPr eaLnBrk="1" hangingPunct="1"/>
            <a:r>
              <a:rPr lang="en-US" sz="4000" smtClean="0"/>
              <a:t>Employee Cyber-Ethics:</a:t>
            </a:r>
            <a:br>
              <a:rPr lang="en-US" sz="4000" smtClean="0"/>
            </a:br>
            <a:r>
              <a:rPr lang="en-US" sz="4000" smtClean="0"/>
              <a:t>What would you do?</a:t>
            </a:r>
          </a:p>
        </p:txBody>
      </p:sp>
      <p:sp>
        <p:nvSpPr>
          <p:cNvPr id="34820" name="Rectangle 3"/>
          <p:cNvSpPr>
            <a:spLocks noGrp="1" noChangeArrowheads="1"/>
          </p:cNvSpPr>
          <p:nvPr>
            <p:ph type="body" idx="1"/>
          </p:nvPr>
        </p:nvSpPr>
        <p:spPr>
          <a:xfrm>
            <a:off x="457200" y="1598613"/>
            <a:ext cx="7162800" cy="4724400"/>
          </a:xfrm>
          <a:noFill/>
        </p:spPr>
        <p:txBody>
          <a:bodyPr/>
          <a:lstStyle/>
          <a:p>
            <a:pPr eaLnBrk="1" hangingPunct="1"/>
            <a:r>
              <a:rPr lang="en-US" sz="2800" dirty="0" smtClean="0"/>
              <a:t>Receive anonymous call from a parent directing you to a Craigslist </a:t>
            </a:r>
            <a:r>
              <a:rPr lang="en-US" sz="2800" dirty="0" err="1" smtClean="0"/>
              <a:t>ad.</a:t>
            </a:r>
            <a:endParaRPr lang="en-US" sz="2800" dirty="0" smtClean="0"/>
          </a:p>
          <a:p>
            <a:pPr eaLnBrk="1" hangingPunct="1"/>
            <a:r>
              <a:rPr lang="en-US" sz="2800" dirty="0" smtClean="0"/>
              <a:t>Ad is a photo of a middle </a:t>
            </a:r>
            <a:r>
              <a:rPr lang="en-US" sz="2800" dirty="0" smtClean="0"/>
              <a:t>educational institute </a:t>
            </a:r>
            <a:r>
              <a:rPr lang="en-US" sz="2800" dirty="0" smtClean="0"/>
              <a:t>teacher, nude images of his body and graphic, vulgar text soliciting sex.  </a:t>
            </a:r>
          </a:p>
          <a:p>
            <a:pPr eaLnBrk="1" hangingPunct="1"/>
            <a:r>
              <a:rPr lang="en-US" sz="2800" dirty="0" smtClean="0"/>
              <a:t>His name and employment information are not included in the </a:t>
            </a:r>
            <a:r>
              <a:rPr lang="en-US" sz="2800" dirty="0" err="1" smtClean="0"/>
              <a:t>ad.</a:t>
            </a:r>
            <a:endParaRPr lang="en-US" sz="2800" dirty="0" smtClean="0"/>
          </a:p>
          <a:p>
            <a:pPr eaLnBrk="1" hangingPunct="1"/>
            <a:r>
              <a:rPr lang="en-US" sz="2800" dirty="0" smtClean="0"/>
              <a:t>Site is restricted to people under 18.</a:t>
            </a:r>
          </a:p>
        </p:txBody>
      </p:sp>
      <p:pic>
        <p:nvPicPr>
          <p:cNvPr id="34821" name="Picture 6" descr="Woman on phone comic book style"/>
          <p:cNvPicPr>
            <a:picLocks noChangeAspect="1" noChangeArrowheads="1"/>
          </p:cNvPicPr>
          <p:nvPr/>
        </p:nvPicPr>
        <p:blipFill>
          <a:blip r:embed="rId3"/>
          <a:srcRect/>
          <a:stretch>
            <a:fillRect/>
          </a:stretch>
        </p:blipFill>
        <p:spPr bwMode="auto">
          <a:xfrm>
            <a:off x="7288213" y="3276600"/>
            <a:ext cx="1398587" cy="152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0"/>
          </p:nvPr>
        </p:nvSpPr>
        <p:spPr>
          <a:noFill/>
        </p:spPr>
        <p:txBody>
          <a:bodyPr/>
          <a:lstStyle/>
          <a:p>
            <a:fld id="{DAC0D49B-06BE-4917-97F0-8DE0250B23E8}" type="slidenum">
              <a:rPr lang="en-US">
                <a:latin typeface="Arial" charset="0"/>
              </a:rPr>
              <a:pPr/>
              <a:t>32</a:t>
            </a:fld>
            <a:endParaRPr lang="en-US">
              <a:latin typeface="Arial" charset="0"/>
            </a:endParaRPr>
          </a:p>
        </p:txBody>
      </p:sp>
      <p:sp>
        <p:nvSpPr>
          <p:cNvPr id="35843" name="Rectangle 2"/>
          <p:cNvSpPr>
            <a:spLocks noGrp="1" noChangeArrowheads="1"/>
          </p:cNvSpPr>
          <p:nvPr>
            <p:ph type="title"/>
          </p:nvPr>
        </p:nvSpPr>
        <p:spPr/>
        <p:txBody>
          <a:bodyPr/>
          <a:lstStyle/>
          <a:p>
            <a:pPr eaLnBrk="1" hangingPunct="1"/>
            <a:r>
              <a:rPr lang="en-US" dirty="0" smtClean="0"/>
              <a:t>CPC (Commission fo</a:t>
            </a:r>
            <a:r>
              <a:rPr lang="en-US" dirty="0" smtClean="0"/>
              <a:t>r Personal Conduct</a:t>
            </a:r>
            <a:endParaRPr lang="en-US" dirty="0" smtClean="0"/>
          </a:p>
        </p:txBody>
      </p:sp>
      <p:sp>
        <p:nvSpPr>
          <p:cNvPr id="35844" name="Rectangle 3"/>
          <p:cNvSpPr>
            <a:spLocks noGrp="1" noChangeArrowheads="1"/>
          </p:cNvSpPr>
          <p:nvPr>
            <p:ph type="body" idx="1"/>
          </p:nvPr>
        </p:nvSpPr>
        <p:spPr/>
        <p:txBody>
          <a:bodyPr/>
          <a:lstStyle/>
          <a:p>
            <a:pPr eaLnBrk="1" hangingPunct="1"/>
            <a:r>
              <a:rPr lang="en-US" smtClean="0"/>
              <a:t>Teacher as role model</a:t>
            </a:r>
          </a:p>
          <a:p>
            <a:pPr eaLnBrk="1" hangingPunct="1"/>
            <a:r>
              <a:rPr lang="en-US" smtClean="0"/>
              <a:t>Cyber conduct caused principal to lose confidence in teacher’s “fitness to teach”</a:t>
            </a:r>
          </a:p>
          <a:p>
            <a:pPr eaLnBrk="1" hangingPunct="1"/>
            <a:r>
              <a:rPr lang="en-US" smtClean="0"/>
              <a:t>Slippery slope:  Could a Match.com ad cause a principal to lose confidence in a teacher?</a:t>
            </a:r>
          </a:p>
        </p:txBody>
      </p:sp>
      <p:pic>
        <p:nvPicPr>
          <p:cNvPr id="35845" name="Picture 4" descr="Match"/>
          <p:cNvPicPr>
            <a:picLocks noChangeAspect="1" noChangeArrowheads="1"/>
          </p:cNvPicPr>
          <p:nvPr/>
        </p:nvPicPr>
        <p:blipFill>
          <a:blip r:embed="rId3"/>
          <a:srcRect b="68794"/>
          <a:stretch>
            <a:fillRect/>
          </a:stretch>
        </p:blipFill>
        <p:spPr bwMode="auto">
          <a:xfrm>
            <a:off x="3124200" y="4724400"/>
            <a:ext cx="2733675" cy="6397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0"/>
          </p:nvPr>
        </p:nvSpPr>
        <p:spPr>
          <a:noFill/>
        </p:spPr>
        <p:txBody>
          <a:bodyPr/>
          <a:lstStyle/>
          <a:p>
            <a:fld id="{43DC481F-4E38-4419-9A7C-8539A3C45EC8}" type="slidenum">
              <a:rPr lang="en-US">
                <a:latin typeface="Arial" charset="0"/>
              </a:rPr>
              <a:pPr/>
              <a:t>33</a:t>
            </a:fld>
            <a:endParaRPr lang="en-US">
              <a:latin typeface="Arial" charset="0"/>
            </a:endParaRPr>
          </a:p>
        </p:txBody>
      </p:sp>
      <p:sp>
        <p:nvSpPr>
          <p:cNvPr id="36867" name="Rectangle 2"/>
          <p:cNvSpPr>
            <a:spLocks noGrp="1" noChangeArrowheads="1"/>
          </p:cNvSpPr>
          <p:nvPr>
            <p:ph type="title"/>
          </p:nvPr>
        </p:nvSpPr>
        <p:spPr>
          <a:xfrm>
            <a:off x="228600" y="152400"/>
            <a:ext cx="8686800" cy="1143000"/>
          </a:xfrm>
        </p:spPr>
        <p:txBody>
          <a:bodyPr/>
          <a:lstStyle/>
          <a:p>
            <a:pPr eaLnBrk="1" hangingPunct="1"/>
            <a:r>
              <a:rPr lang="en-US" smtClean="0"/>
              <a:t>Employee Conduct / Misconduct?</a:t>
            </a:r>
          </a:p>
        </p:txBody>
      </p:sp>
      <p:sp>
        <p:nvSpPr>
          <p:cNvPr id="36868" name="Rectangle 3"/>
          <p:cNvSpPr>
            <a:spLocks noGrp="1" noChangeArrowheads="1"/>
          </p:cNvSpPr>
          <p:nvPr>
            <p:ph type="body" idx="1"/>
          </p:nvPr>
        </p:nvSpPr>
        <p:spPr>
          <a:xfrm>
            <a:off x="457200" y="1598613"/>
            <a:ext cx="4267200" cy="4297362"/>
          </a:xfrm>
          <a:noFill/>
        </p:spPr>
        <p:txBody>
          <a:bodyPr/>
          <a:lstStyle/>
          <a:p>
            <a:pPr eaLnBrk="1" hangingPunct="1"/>
            <a:r>
              <a:rPr lang="en-US" smtClean="0"/>
              <a:t>Blogging about working conditions?</a:t>
            </a:r>
          </a:p>
          <a:p>
            <a:pPr eaLnBrk="1" hangingPunct="1"/>
            <a:r>
              <a:rPr lang="en-US" smtClean="0"/>
              <a:t>Organizing a strike?</a:t>
            </a:r>
          </a:p>
          <a:p>
            <a:pPr eaLnBrk="1" hangingPunct="1"/>
            <a:r>
              <a:rPr lang="en-US" smtClean="0"/>
              <a:t>Complaining about students, parents, board members???</a:t>
            </a:r>
          </a:p>
        </p:txBody>
      </p:sp>
      <p:pic>
        <p:nvPicPr>
          <p:cNvPr id="36869" name="Picture 4" descr="keyboard-typing on computer"/>
          <p:cNvPicPr>
            <a:picLocks noChangeAspect="1" noChangeArrowheads="1"/>
          </p:cNvPicPr>
          <p:nvPr/>
        </p:nvPicPr>
        <p:blipFill>
          <a:blip r:embed="rId3"/>
          <a:srcRect/>
          <a:stretch>
            <a:fillRect/>
          </a:stretch>
        </p:blipFill>
        <p:spPr bwMode="auto">
          <a:xfrm>
            <a:off x="4968875" y="2133600"/>
            <a:ext cx="3336925" cy="18748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0" name="Slide Number Placeholder 3"/>
          <p:cNvSpPr>
            <a:spLocks noGrp="1"/>
          </p:cNvSpPr>
          <p:nvPr>
            <p:ph type="sldNum" sz="quarter" idx="10"/>
          </p:nvPr>
        </p:nvSpPr>
        <p:spPr>
          <a:noFill/>
        </p:spPr>
        <p:txBody>
          <a:bodyPr/>
          <a:lstStyle/>
          <a:p>
            <a:fld id="{A66755B9-F1AF-4B1D-B72A-CD011D62E0EB}" type="slidenum">
              <a:rPr lang="en-US">
                <a:latin typeface="Arial" charset="0"/>
              </a:rPr>
              <a:pPr/>
              <a:t>34</a:t>
            </a:fld>
            <a:endParaRPr lang="en-US">
              <a:latin typeface="Arial" charset="0"/>
            </a:endParaRPr>
          </a:p>
        </p:txBody>
      </p:sp>
      <p:sp>
        <p:nvSpPr>
          <p:cNvPr id="37891" name="Rectangle 2"/>
          <p:cNvSpPr>
            <a:spLocks noGrp="1" noChangeArrowheads="1"/>
          </p:cNvSpPr>
          <p:nvPr>
            <p:ph type="title"/>
          </p:nvPr>
        </p:nvSpPr>
        <p:spPr>
          <a:xfrm>
            <a:off x="381000" y="152400"/>
            <a:ext cx="8382000" cy="1295400"/>
          </a:xfrm>
        </p:spPr>
        <p:txBody>
          <a:bodyPr/>
          <a:lstStyle/>
          <a:p>
            <a:pPr eaLnBrk="1" hangingPunct="1"/>
            <a:r>
              <a:rPr lang="en-US" sz="4000" smtClean="0"/>
              <a:t>Personal Technology Off Campus</a:t>
            </a:r>
          </a:p>
        </p:txBody>
      </p:sp>
      <p:sp>
        <p:nvSpPr>
          <p:cNvPr id="37892" name="Rectangle 6"/>
          <p:cNvSpPr>
            <a:spLocks noGrp="1" noChangeArrowheads="1"/>
          </p:cNvSpPr>
          <p:nvPr>
            <p:ph type="body" idx="1"/>
          </p:nvPr>
        </p:nvSpPr>
        <p:spPr>
          <a:xfrm>
            <a:off x="457200" y="1600200"/>
            <a:ext cx="8229600" cy="4373563"/>
          </a:xfrm>
        </p:spPr>
        <p:txBody>
          <a:bodyPr/>
          <a:lstStyle/>
          <a:p>
            <a:pPr eaLnBrk="1" hangingPunct="1"/>
            <a:r>
              <a:rPr lang="en-US" sz="2800" dirty="0" smtClean="0"/>
              <a:t>Bottom line for student / employee conduct on their own technology on their own time:</a:t>
            </a:r>
          </a:p>
          <a:p>
            <a:pPr marL="806450" lvl="1" indent="-341313" eaLnBrk="1" hangingPunct="1"/>
            <a:r>
              <a:rPr lang="en-US" sz="2400" dirty="0" smtClean="0"/>
              <a:t>educational institute </a:t>
            </a:r>
            <a:r>
              <a:rPr lang="en-US" sz="2400" dirty="0" smtClean="0"/>
              <a:t>district has little jurisdiction to discipline students unless it can be shown that the conduct is reasonably foreseeable to cause a substantial disruption to </a:t>
            </a:r>
            <a:r>
              <a:rPr lang="en-US" sz="2400" dirty="0" smtClean="0"/>
              <a:t>educational institute </a:t>
            </a:r>
            <a:r>
              <a:rPr lang="en-US" sz="2400" dirty="0" smtClean="0"/>
              <a:t>operations.</a:t>
            </a:r>
          </a:p>
          <a:p>
            <a:pPr marL="806450" lvl="1" indent="-341313" eaLnBrk="1" hangingPunct="1"/>
            <a:r>
              <a:rPr lang="en-US" sz="2400" dirty="0" smtClean="0"/>
              <a:t>For employees, conduct may also be grounds for discipline if the conduct still falls within the enumerated grounds, despite being off-campus, just be cautious of collective bargaining implications.</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0"/>
          </p:nvPr>
        </p:nvSpPr>
        <p:spPr>
          <a:noFill/>
        </p:spPr>
        <p:txBody>
          <a:bodyPr/>
          <a:lstStyle/>
          <a:p>
            <a:fld id="{993FC32F-7B96-4969-B331-0CAF1189557D}" type="slidenum">
              <a:rPr lang="en-US">
                <a:latin typeface="Arial" charset="0"/>
              </a:rPr>
              <a:pPr/>
              <a:t>35</a:t>
            </a:fld>
            <a:endParaRPr lang="en-US">
              <a:latin typeface="Arial" charset="0"/>
            </a:endParaRPr>
          </a:p>
        </p:txBody>
      </p:sp>
      <p:sp>
        <p:nvSpPr>
          <p:cNvPr id="38915"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as an Instructional Tool</a:t>
            </a:r>
          </a:p>
        </p:txBody>
      </p:sp>
      <p:sp>
        <p:nvSpPr>
          <p:cNvPr id="38916" name="Rectangle 3"/>
          <p:cNvSpPr>
            <a:spLocks noGrp="1" noChangeArrowheads="1"/>
          </p:cNvSpPr>
          <p:nvPr>
            <p:ph type="body" idx="1"/>
          </p:nvPr>
        </p:nvSpPr>
        <p:spPr>
          <a:xfrm>
            <a:off x="1066800" y="1951038"/>
            <a:ext cx="7315200" cy="4525962"/>
          </a:xfrm>
        </p:spPr>
        <p:txBody>
          <a:bodyPr/>
          <a:lstStyle/>
          <a:p>
            <a:pPr marL="1588" indent="-1588" eaLnBrk="1" hangingPunct="1">
              <a:buFontTx/>
              <a:buNone/>
              <a:tabLst>
                <a:tab pos="5037138" algn="ctr"/>
              </a:tabLst>
            </a:pPr>
            <a:r>
              <a:rPr lang="en-US" smtClean="0"/>
              <a:t>		From the Classroom Wall</a:t>
            </a:r>
            <a:br>
              <a:rPr lang="en-US" smtClean="0"/>
            </a:br>
            <a:r>
              <a:rPr lang="en-US" smtClean="0"/>
              <a:t>                        to the Facebook Wall:</a:t>
            </a:r>
            <a:br>
              <a:rPr lang="en-US" smtClean="0"/>
            </a:br>
            <a:r>
              <a:rPr lang="en-US" smtClean="0"/>
              <a:t>                        Inviting the Outside In</a:t>
            </a:r>
          </a:p>
          <a:p>
            <a:pPr lvl="1" eaLnBrk="1" hangingPunct="1">
              <a:buFontTx/>
              <a:buNone/>
              <a:tabLst>
                <a:tab pos="5037138" algn="ctr"/>
              </a:tabLst>
            </a:pPr>
            <a:r>
              <a:rPr lang="en-US" smtClean="0"/>
              <a:t>Small group assignments on Facebook</a:t>
            </a:r>
          </a:p>
          <a:p>
            <a:pPr lvl="1" eaLnBrk="1" hangingPunct="1">
              <a:buFontTx/>
              <a:buNone/>
              <a:tabLst>
                <a:tab pos="5037138" algn="ctr"/>
              </a:tabLst>
            </a:pPr>
            <a:r>
              <a:rPr lang="en-US" smtClean="0"/>
              <a:t>Posting student made videos on YouTube</a:t>
            </a:r>
          </a:p>
          <a:p>
            <a:pPr lvl="1" eaLnBrk="1" hangingPunct="1">
              <a:buFontTx/>
              <a:buNone/>
              <a:tabLst>
                <a:tab pos="5037138" algn="ctr"/>
              </a:tabLst>
            </a:pPr>
            <a:r>
              <a:rPr lang="en-US" smtClean="0"/>
              <a:t>Campus or District Facebook Page</a:t>
            </a:r>
          </a:p>
        </p:txBody>
      </p:sp>
      <p:pic>
        <p:nvPicPr>
          <p:cNvPr id="38917" name="Picture 6" descr="facebook F icon"/>
          <p:cNvPicPr>
            <a:picLocks noChangeAspect="1" noChangeArrowheads="1"/>
          </p:cNvPicPr>
          <p:nvPr/>
        </p:nvPicPr>
        <p:blipFill>
          <a:blip r:embed="rId3"/>
          <a:srcRect/>
          <a:stretch>
            <a:fillRect/>
          </a:stretch>
        </p:blipFill>
        <p:spPr bwMode="auto">
          <a:xfrm>
            <a:off x="1676400" y="1981200"/>
            <a:ext cx="1462088" cy="14620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8" name="Slide Number Placeholder 3"/>
          <p:cNvSpPr>
            <a:spLocks noGrp="1"/>
          </p:cNvSpPr>
          <p:nvPr>
            <p:ph type="sldNum" sz="quarter" idx="10"/>
          </p:nvPr>
        </p:nvSpPr>
        <p:spPr>
          <a:noFill/>
        </p:spPr>
        <p:txBody>
          <a:bodyPr/>
          <a:lstStyle/>
          <a:p>
            <a:fld id="{97BE7BBC-841B-4732-BF60-27DC7F147E2C}" type="slidenum">
              <a:rPr lang="en-US">
                <a:latin typeface="Arial" charset="0"/>
              </a:rPr>
              <a:pPr/>
              <a:t>36</a:t>
            </a:fld>
            <a:endParaRPr lang="en-US">
              <a:latin typeface="Arial" charset="0"/>
            </a:endParaRPr>
          </a:p>
        </p:txBody>
      </p:sp>
      <p:sp>
        <p:nvSpPr>
          <p:cNvPr id="39939" name="Rectangle 2"/>
          <p:cNvSpPr>
            <a:spLocks noGrp="1" noChangeArrowheads="1"/>
          </p:cNvSpPr>
          <p:nvPr>
            <p:ph type="title"/>
          </p:nvPr>
        </p:nvSpPr>
        <p:spPr>
          <a:xfrm>
            <a:off x="457200" y="457200"/>
            <a:ext cx="8229600" cy="1143000"/>
          </a:xfrm>
        </p:spPr>
        <p:txBody>
          <a:bodyPr/>
          <a:lstStyle/>
          <a:p>
            <a:pPr eaLnBrk="1" hangingPunct="1"/>
            <a:r>
              <a:rPr lang="en-US" smtClean="0"/>
              <a:t>Law Has Not Caught Up </a:t>
            </a:r>
            <a:br>
              <a:rPr lang="en-US" smtClean="0"/>
            </a:br>
            <a:r>
              <a:rPr lang="en-US" smtClean="0"/>
              <a:t>with Technology</a:t>
            </a:r>
          </a:p>
        </p:txBody>
      </p:sp>
      <p:sp>
        <p:nvSpPr>
          <p:cNvPr id="39940" name="Rectangle 3"/>
          <p:cNvSpPr>
            <a:spLocks noGrp="1" noChangeArrowheads="1"/>
          </p:cNvSpPr>
          <p:nvPr>
            <p:ph type="body" idx="1"/>
          </p:nvPr>
        </p:nvSpPr>
        <p:spPr>
          <a:xfrm>
            <a:off x="457200" y="1828800"/>
            <a:ext cx="8382000" cy="4297363"/>
          </a:xfrm>
        </p:spPr>
        <p:txBody>
          <a:bodyPr/>
          <a:lstStyle/>
          <a:p>
            <a:pPr eaLnBrk="1" hangingPunct="1">
              <a:lnSpc>
                <a:spcPct val="90000"/>
              </a:lnSpc>
            </a:pPr>
            <a:r>
              <a:rPr lang="en-US" sz="2800" dirty="0" smtClean="0"/>
              <a:t>Inviting the Cyber-World into the classroom is rife with legal problems.</a:t>
            </a:r>
          </a:p>
          <a:p>
            <a:pPr eaLnBrk="1" hangingPunct="1">
              <a:lnSpc>
                <a:spcPct val="90000"/>
              </a:lnSpc>
            </a:pPr>
            <a:r>
              <a:rPr lang="en-US" sz="2800" dirty="0" smtClean="0"/>
              <a:t>Legal perspective: Not trying to stand in the way of education innovation, but trying to assist </a:t>
            </a:r>
            <a:r>
              <a:rPr lang="en-US" sz="2800" dirty="0" smtClean="0"/>
              <a:t>educational institute </a:t>
            </a:r>
            <a:r>
              <a:rPr lang="en-US" sz="2800" dirty="0" smtClean="0"/>
              <a:t>districts in implementing innovative technology responsibly. </a:t>
            </a:r>
          </a:p>
          <a:p>
            <a:pPr eaLnBrk="1" hangingPunct="1">
              <a:lnSpc>
                <a:spcPct val="90000"/>
              </a:lnSpc>
            </a:pPr>
            <a:r>
              <a:rPr lang="en-US" sz="2800" dirty="0" smtClean="0"/>
              <a:t>Attorneys role is to anticipate potential legal pitfalls and provide tools (i.e. policy and instruction) on how to prevent those pitfalls. </a:t>
            </a:r>
          </a:p>
        </p:txBody>
      </p:sp>
      <p:pic>
        <p:nvPicPr>
          <p:cNvPr id="39941" name="Picture 5" descr="gavel on laptop"/>
          <p:cNvPicPr>
            <a:picLocks noChangeAspect="1" noChangeArrowheads="1"/>
          </p:cNvPicPr>
          <p:nvPr/>
        </p:nvPicPr>
        <p:blipFill>
          <a:blip r:embed="rId3"/>
          <a:srcRect/>
          <a:stretch>
            <a:fillRect/>
          </a:stretch>
        </p:blipFill>
        <p:spPr bwMode="auto">
          <a:xfrm>
            <a:off x="7010400" y="685800"/>
            <a:ext cx="1517650" cy="10033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Slide Number Placeholder 3"/>
          <p:cNvSpPr>
            <a:spLocks noGrp="1"/>
          </p:cNvSpPr>
          <p:nvPr>
            <p:ph type="sldNum" sz="quarter" idx="10"/>
          </p:nvPr>
        </p:nvSpPr>
        <p:spPr>
          <a:noFill/>
        </p:spPr>
        <p:txBody>
          <a:bodyPr/>
          <a:lstStyle/>
          <a:p>
            <a:fld id="{B76366FC-516C-4C0C-A16A-7126C21DD67A}" type="slidenum">
              <a:rPr lang="en-US">
                <a:latin typeface="Arial" charset="0"/>
              </a:rPr>
              <a:pPr/>
              <a:t>37</a:t>
            </a:fld>
            <a:endParaRPr lang="en-US">
              <a:latin typeface="Arial" charset="0"/>
            </a:endParaRPr>
          </a:p>
        </p:txBody>
      </p:sp>
      <p:sp>
        <p:nvSpPr>
          <p:cNvPr id="40963"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as </a:t>
            </a:r>
            <a:br>
              <a:rPr lang="en-US" smtClean="0"/>
            </a:br>
            <a:r>
              <a:rPr lang="en-US" smtClean="0"/>
              <a:t>Instructional Tool - Hypo #1</a:t>
            </a:r>
          </a:p>
        </p:txBody>
      </p:sp>
      <p:sp>
        <p:nvSpPr>
          <p:cNvPr id="40964" name="Rectangle 3"/>
          <p:cNvSpPr>
            <a:spLocks noGrp="1" noChangeArrowheads="1"/>
          </p:cNvSpPr>
          <p:nvPr>
            <p:ph type="body" idx="1"/>
          </p:nvPr>
        </p:nvSpPr>
        <p:spPr>
          <a:xfrm>
            <a:off x="457200" y="1981200"/>
            <a:ext cx="8305800" cy="3886200"/>
          </a:xfrm>
        </p:spPr>
        <p:txBody>
          <a:bodyPr/>
          <a:lstStyle/>
          <a:p>
            <a:pPr eaLnBrk="1" hangingPunct="1"/>
            <a:r>
              <a:rPr lang="en-US" dirty="0" smtClean="0"/>
              <a:t>Under CIPA, a </a:t>
            </a:r>
            <a:r>
              <a:rPr lang="en-US" dirty="0" smtClean="0"/>
              <a:t>educational institute </a:t>
            </a:r>
            <a:r>
              <a:rPr lang="en-US" dirty="0" smtClean="0"/>
              <a:t>district must monitor and filter </a:t>
            </a:r>
            <a:r>
              <a:rPr lang="en-US" dirty="0" smtClean="0"/>
              <a:t>educational institute </a:t>
            </a:r>
            <a:r>
              <a:rPr lang="en-US" dirty="0" smtClean="0"/>
              <a:t>district internet use. </a:t>
            </a:r>
          </a:p>
          <a:p>
            <a:pPr marL="912813" lvl="1" indent="-447675" eaLnBrk="1" hangingPunct="1"/>
            <a:r>
              <a:rPr lang="en-US" dirty="0" smtClean="0"/>
              <a:t>How would the District monitor </a:t>
            </a:r>
            <a:r>
              <a:rPr lang="en-US" dirty="0" err="1" smtClean="0"/>
              <a:t>Facebook</a:t>
            </a:r>
            <a:r>
              <a:rPr lang="en-US" dirty="0" smtClean="0"/>
              <a:t> if it is required as an instructional tool? </a:t>
            </a:r>
          </a:p>
          <a:p>
            <a:pPr marL="912813" lvl="1" indent="-447675" eaLnBrk="1" hangingPunct="1"/>
            <a:r>
              <a:rPr lang="en-US" dirty="0" smtClean="0"/>
              <a:t>What if the District saw misconduct </a:t>
            </a:r>
            <a:br>
              <a:rPr lang="en-US" dirty="0" smtClean="0"/>
            </a:br>
            <a:r>
              <a:rPr lang="en-US" dirty="0" smtClean="0"/>
              <a:t>while monitoring?</a:t>
            </a:r>
          </a:p>
        </p:txBody>
      </p:sp>
      <p:pic>
        <p:nvPicPr>
          <p:cNvPr id="40965" name="Picture 4" descr="lady watching w binoculars"/>
          <p:cNvPicPr>
            <a:picLocks noChangeAspect="1" noChangeArrowheads="1"/>
          </p:cNvPicPr>
          <p:nvPr/>
        </p:nvPicPr>
        <p:blipFill>
          <a:blip r:embed="rId3"/>
          <a:srcRect/>
          <a:stretch>
            <a:fillRect/>
          </a:stretch>
        </p:blipFill>
        <p:spPr bwMode="auto">
          <a:xfrm>
            <a:off x="7467600" y="3886200"/>
            <a:ext cx="1023938" cy="1543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6" name="Slide Number Placeholder 3"/>
          <p:cNvSpPr>
            <a:spLocks noGrp="1"/>
          </p:cNvSpPr>
          <p:nvPr>
            <p:ph type="sldNum" sz="quarter" idx="10"/>
          </p:nvPr>
        </p:nvSpPr>
        <p:spPr>
          <a:noFill/>
        </p:spPr>
        <p:txBody>
          <a:bodyPr/>
          <a:lstStyle/>
          <a:p>
            <a:fld id="{55C0E95C-B691-402C-83E8-516988BA39C3}" type="slidenum">
              <a:rPr lang="en-US">
                <a:latin typeface="Arial" charset="0"/>
              </a:rPr>
              <a:pPr/>
              <a:t>38</a:t>
            </a:fld>
            <a:endParaRPr lang="en-US">
              <a:latin typeface="Arial" charset="0"/>
            </a:endParaRPr>
          </a:p>
        </p:txBody>
      </p:sp>
      <p:pic>
        <p:nvPicPr>
          <p:cNvPr id="41987" name="Picture 7" descr="holding camcorder"/>
          <p:cNvPicPr>
            <a:picLocks noChangeAspect="1" noChangeArrowheads="1"/>
          </p:cNvPicPr>
          <p:nvPr/>
        </p:nvPicPr>
        <p:blipFill>
          <a:blip r:embed="rId3"/>
          <a:srcRect l="5000" t="7491" r="2499"/>
          <a:stretch>
            <a:fillRect/>
          </a:stretch>
        </p:blipFill>
        <p:spPr bwMode="auto">
          <a:xfrm>
            <a:off x="5489575" y="3127375"/>
            <a:ext cx="2874963" cy="1919288"/>
          </a:xfrm>
          <a:prstGeom prst="rect">
            <a:avLst/>
          </a:prstGeom>
          <a:noFill/>
          <a:ln w="9525">
            <a:noFill/>
            <a:miter lim="800000"/>
            <a:headEnd/>
            <a:tailEnd/>
          </a:ln>
        </p:spPr>
      </p:pic>
      <p:sp>
        <p:nvSpPr>
          <p:cNvPr id="41988"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as </a:t>
            </a:r>
            <a:br>
              <a:rPr lang="en-US" smtClean="0"/>
            </a:br>
            <a:r>
              <a:rPr lang="en-US" smtClean="0"/>
              <a:t>Instructional Tool - Hypo #2</a:t>
            </a:r>
          </a:p>
        </p:txBody>
      </p:sp>
      <p:sp>
        <p:nvSpPr>
          <p:cNvPr id="41989" name="Rectangle 3"/>
          <p:cNvSpPr>
            <a:spLocks noGrp="1" noChangeArrowheads="1"/>
          </p:cNvSpPr>
          <p:nvPr>
            <p:ph type="body" idx="1"/>
          </p:nvPr>
        </p:nvSpPr>
        <p:spPr>
          <a:xfrm>
            <a:off x="609600" y="2057400"/>
            <a:ext cx="5715000" cy="4068763"/>
          </a:xfrm>
        </p:spPr>
        <p:txBody>
          <a:bodyPr/>
          <a:lstStyle/>
          <a:p>
            <a:pPr eaLnBrk="1" hangingPunct="1"/>
            <a:r>
              <a:rPr lang="en-US" dirty="0" smtClean="0"/>
              <a:t>Students create a classroom project on video and </a:t>
            </a:r>
            <a:br>
              <a:rPr lang="en-US" dirty="0" smtClean="0"/>
            </a:br>
            <a:r>
              <a:rPr lang="en-US" dirty="0" smtClean="0"/>
              <a:t>post it on YouTube.</a:t>
            </a:r>
          </a:p>
          <a:p>
            <a:pPr marL="912813" lvl="1" indent="-447675" eaLnBrk="1" hangingPunct="1"/>
            <a:r>
              <a:rPr lang="en-US" dirty="0" smtClean="0"/>
              <a:t>Do </a:t>
            </a:r>
            <a:r>
              <a:rPr lang="en-US" dirty="0" smtClean="0"/>
              <a:t>educational institute </a:t>
            </a:r>
            <a:r>
              <a:rPr lang="en-US" dirty="0" smtClean="0"/>
              <a:t>District photograph / video </a:t>
            </a:r>
            <a:br>
              <a:rPr lang="en-US" dirty="0" smtClean="0"/>
            </a:br>
            <a:r>
              <a:rPr lang="en-US" dirty="0" smtClean="0"/>
              <a:t>waivers include this scenario?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0" name="Slide Number Placeholder 3"/>
          <p:cNvSpPr>
            <a:spLocks noGrp="1"/>
          </p:cNvSpPr>
          <p:nvPr>
            <p:ph type="sldNum" sz="quarter" idx="10"/>
          </p:nvPr>
        </p:nvSpPr>
        <p:spPr>
          <a:noFill/>
        </p:spPr>
        <p:txBody>
          <a:bodyPr/>
          <a:lstStyle/>
          <a:p>
            <a:fld id="{56DEA3AB-CF3F-41F0-8E85-04CC398B0F06}" type="slidenum">
              <a:rPr lang="en-US">
                <a:latin typeface="Arial" charset="0"/>
              </a:rPr>
              <a:pPr/>
              <a:t>39</a:t>
            </a:fld>
            <a:endParaRPr lang="en-US">
              <a:latin typeface="Arial" charset="0"/>
            </a:endParaRPr>
          </a:p>
        </p:txBody>
      </p:sp>
      <p:sp>
        <p:nvSpPr>
          <p:cNvPr id="43011"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as </a:t>
            </a:r>
            <a:br>
              <a:rPr lang="en-US" smtClean="0"/>
            </a:br>
            <a:r>
              <a:rPr lang="en-US" smtClean="0"/>
              <a:t>Instructional Tool - Hypo #3</a:t>
            </a:r>
          </a:p>
        </p:txBody>
      </p:sp>
      <p:sp>
        <p:nvSpPr>
          <p:cNvPr id="43012" name="Rectangle 3"/>
          <p:cNvSpPr>
            <a:spLocks noGrp="1" noChangeArrowheads="1"/>
          </p:cNvSpPr>
          <p:nvPr>
            <p:ph type="body" idx="1"/>
          </p:nvPr>
        </p:nvSpPr>
        <p:spPr>
          <a:xfrm>
            <a:off x="457200" y="1919288"/>
            <a:ext cx="8229600" cy="4221162"/>
          </a:xfrm>
          <a:noFill/>
        </p:spPr>
        <p:txBody>
          <a:bodyPr/>
          <a:lstStyle/>
          <a:p>
            <a:pPr eaLnBrk="1" hangingPunct="1">
              <a:lnSpc>
                <a:spcPct val="90000"/>
              </a:lnSpc>
            </a:pPr>
            <a:r>
              <a:rPr lang="en-US" dirty="0" smtClean="0"/>
              <a:t>The campus </a:t>
            </a:r>
            <a:r>
              <a:rPr lang="en-US" dirty="0" err="1" smtClean="0"/>
              <a:t>Facebook</a:t>
            </a:r>
            <a:r>
              <a:rPr lang="en-US" dirty="0" smtClean="0"/>
              <a:t> page becomes a forum for student, teacher or parent complaints about the District. </a:t>
            </a:r>
          </a:p>
          <a:p>
            <a:pPr marL="912813" lvl="1" indent="-447675" eaLnBrk="1" hangingPunct="1">
              <a:lnSpc>
                <a:spcPct val="90000"/>
              </a:lnSpc>
            </a:pPr>
            <a:r>
              <a:rPr lang="en-US" dirty="0" smtClean="0"/>
              <a:t>How much authority does the </a:t>
            </a:r>
            <a:r>
              <a:rPr lang="en-US" dirty="0" smtClean="0"/>
              <a:t>educational institute </a:t>
            </a:r>
            <a:r>
              <a:rPr lang="en-US" dirty="0" smtClean="0"/>
              <a:t>district have to remove posts?</a:t>
            </a:r>
          </a:p>
          <a:p>
            <a:pPr marL="912813" lvl="1" indent="-447675" eaLnBrk="1" hangingPunct="1">
              <a:lnSpc>
                <a:spcPct val="90000"/>
              </a:lnSpc>
            </a:pPr>
            <a:r>
              <a:rPr lang="en-US" dirty="0" smtClean="0"/>
              <a:t>What if an administrator is tagged in a vacation photo in a bathing suit by a family member, can all  </a:t>
            </a:r>
            <a:r>
              <a:rPr lang="en-US" dirty="0" err="1" smtClean="0"/>
              <a:t>Facebook</a:t>
            </a:r>
            <a:r>
              <a:rPr lang="en-US" dirty="0" smtClean="0"/>
              <a:t> “friends” on campus page view it?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Slide Number Placeholder 3"/>
          <p:cNvSpPr>
            <a:spLocks noGrp="1"/>
          </p:cNvSpPr>
          <p:nvPr>
            <p:ph type="sldNum" sz="quarter" idx="10"/>
          </p:nvPr>
        </p:nvSpPr>
        <p:spPr>
          <a:noFill/>
        </p:spPr>
        <p:txBody>
          <a:bodyPr/>
          <a:lstStyle/>
          <a:p>
            <a:fld id="{4B67AA1B-16FE-4ABA-ABA6-EB55B8F4D14C}" type="slidenum">
              <a:rPr lang="en-US">
                <a:latin typeface="Arial" charset="0"/>
              </a:rPr>
              <a:pPr/>
              <a:t>40</a:t>
            </a:fld>
            <a:endParaRPr lang="en-US">
              <a:latin typeface="Arial" charset="0"/>
            </a:endParaRPr>
          </a:p>
        </p:txBody>
      </p:sp>
      <p:sp>
        <p:nvSpPr>
          <p:cNvPr id="44035"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as </a:t>
            </a:r>
            <a:br>
              <a:rPr lang="en-US" smtClean="0"/>
            </a:br>
            <a:r>
              <a:rPr lang="en-US" smtClean="0"/>
              <a:t>Instructional Tool</a:t>
            </a:r>
          </a:p>
        </p:txBody>
      </p:sp>
      <p:sp>
        <p:nvSpPr>
          <p:cNvPr id="44036" name="Rectangle 3"/>
          <p:cNvSpPr>
            <a:spLocks noGrp="1" noChangeArrowheads="1"/>
          </p:cNvSpPr>
          <p:nvPr>
            <p:ph type="body" idx="1"/>
          </p:nvPr>
        </p:nvSpPr>
        <p:spPr>
          <a:xfrm>
            <a:off x="457200" y="1919288"/>
            <a:ext cx="7010400" cy="4144962"/>
          </a:xfrm>
          <a:noFill/>
        </p:spPr>
        <p:txBody>
          <a:bodyPr/>
          <a:lstStyle/>
          <a:p>
            <a:pPr eaLnBrk="1" hangingPunct="1"/>
            <a:r>
              <a:rPr lang="en-US" sz="2800" dirty="0" smtClean="0"/>
              <a:t>To the extent a </a:t>
            </a:r>
            <a:r>
              <a:rPr lang="en-US" sz="2800" dirty="0" smtClean="0"/>
              <a:t>educational institute </a:t>
            </a:r>
            <a:r>
              <a:rPr lang="en-US" sz="2800" dirty="0" smtClean="0"/>
              <a:t>district is </a:t>
            </a:r>
            <a:br>
              <a:rPr lang="en-US" sz="2800" dirty="0" smtClean="0"/>
            </a:br>
            <a:r>
              <a:rPr lang="en-US" sz="2800" dirty="0" smtClean="0"/>
              <a:t>going to utilize outside technology </a:t>
            </a:r>
            <a:br>
              <a:rPr lang="en-US" sz="2800" dirty="0" smtClean="0"/>
            </a:br>
            <a:r>
              <a:rPr lang="en-US" sz="2800" dirty="0" smtClean="0"/>
              <a:t>as an instructional tool, </a:t>
            </a:r>
            <a:r>
              <a:rPr lang="en-US" sz="2800" dirty="0" smtClean="0"/>
              <a:t>educational institute </a:t>
            </a:r>
            <a:r>
              <a:rPr lang="en-US" sz="2800" dirty="0" smtClean="0"/>
              <a:t/>
            </a:r>
            <a:br>
              <a:rPr lang="en-US" sz="2800" dirty="0" smtClean="0"/>
            </a:br>
            <a:r>
              <a:rPr lang="en-US" sz="2800" dirty="0" smtClean="0"/>
              <a:t>policies should be put in place to promote cyber-citizenship in social networking, blogging, YouTube, etc. </a:t>
            </a:r>
          </a:p>
          <a:p>
            <a:pPr eaLnBrk="1" hangingPunct="1"/>
            <a:r>
              <a:rPr lang="en-US" sz="2800" dirty="0" smtClean="0"/>
              <a:t>It has not yet been tested in the law how enforceable such policies are. </a:t>
            </a:r>
          </a:p>
        </p:txBody>
      </p:sp>
      <p:pic>
        <p:nvPicPr>
          <p:cNvPr id="44037" name="Picture 5" descr="e-learning"/>
          <p:cNvPicPr>
            <a:picLocks noChangeAspect="1" noChangeArrowheads="1"/>
          </p:cNvPicPr>
          <p:nvPr/>
        </p:nvPicPr>
        <p:blipFill>
          <a:blip r:embed="rId3"/>
          <a:srcRect/>
          <a:stretch>
            <a:fillRect/>
          </a:stretch>
        </p:blipFill>
        <p:spPr bwMode="auto">
          <a:xfrm>
            <a:off x="6553200" y="1981200"/>
            <a:ext cx="2190750" cy="2085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Slide Number Placeholder 3"/>
          <p:cNvSpPr>
            <a:spLocks noGrp="1"/>
          </p:cNvSpPr>
          <p:nvPr>
            <p:ph type="sldNum" sz="quarter" idx="10"/>
          </p:nvPr>
        </p:nvSpPr>
        <p:spPr>
          <a:noFill/>
        </p:spPr>
        <p:txBody>
          <a:bodyPr/>
          <a:lstStyle/>
          <a:p>
            <a:fld id="{233EB365-2767-41EE-84D1-0CF2698DF4A2}" type="slidenum">
              <a:rPr lang="en-US">
                <a:latin typeface="Arial" charset="0"/>
              </a:rPr>
              <a:pPr/>
              <a:t>41</a:t>
            </a:fld>
            <a:endParaRPr lang="en-US">
              <a:latin typeface="Arial" charset="0"/>
            </a:endParaRPr>
          </a:p>
        </p:txBody>
      </p:sp>
      <p:sp>
        <p:nvSpPr>
          <p:cNvPr id="45059" name="Rectangle 2"/>
          <p:cNvSpPr>
            <a:spLocks noGrp="1" noChangeArrowheads="1"/>
          </p:cNvSpPr>
          <p:nvPr>
            <p:ph type="title"/>
          </p:nvPr>
        </p:nvSpPr>
        <p:spPr>
          <a:xfrm>
            <a:off x="457200" y="457200"/>
            <a:ext cx="8229600" cy="1143000"/>
          </a:xfrm>
        </p:spPr>
        <p:txBody>
          <a:bodyPr/>
          <a:lstStyle/>
          <a:p>
            <a:pPr eaLnBrk="1" hangingPunct="1"/>
            <a:r>
              <a:rPr lang="en-US" smtClean="0"/>
              <a:t>Teachers and Students as “Friends”</a:t>
            </a:r>
          </a:p>
        </p:txBody>
      </p:sp>
      <p:sp>
        <p:nvSpPr>
          <p:cNvPr id="45060" name="Rectangle 3"/>
          <p:cNvSpPr>
            <a:spLocks noGrp="1" noChangeArrowheads="1"/>
          </p:cNvSpPr>
          <p:nvPr>
            <p:ph type="body" idx="1"/>
          </p:nvPr>
        </p:nvSpPr>
        <p:spPr>
          <a:xfrm>
            <a:off x="3276600" y="1919288"/>
            <a:ext cx="5410200" cy="4221162"/>
          </a:xfrm>
          <a:noFill/>
        </p:spPr>
        <p:txBody>
          <a:bodyPr/>
          <a:lstStyle/>
          <a:p>
            <a:pPr eaLnBrk="1" hangingPunct="1">
              <a:lnSpc>
                <a:spcPct val="90000"/>
              </a:lnSpc>
            </a:pPr>
            <a:r>
              <a:rPr lang="en-US" dirty="0" smtClean="0"/>
              <a:t>By the creation of a virtual “social network” through technology that is no longer tied to the </a:t>
            </a:r>
            <a:r>
              <a:rPr lang="en-US" dirty="0" smtClean="0"/>
              <a:t>educational institute </a:t>
            </a:r>
            <a:r>
              <a:rPr lang="en-US" dirty="0" smtClean="0"/>
              <a:t>site, there has been an explosion of inappropriate teacher-student conduct and relationships. </a:t>
            </a:r>
          </a:p>
        </p:txBody>
      </p:sp>
      <p:pic>
        <p:nvPicPr>
          <p:cNvPr id="45061" name="Picture 4" descr="add-to-friends tshirt"/>
          <p:cNvPicPr>
            <a:picLocks noChangeAspect="1" noChangeArrowheads="1"/>
          </p:cNvPicPr>
          <p:nvPr/>
        </p:nvPicPr>
        <p:blipFill>
          <a:blip r:embed="rId3"/>
          <a:srcRect/>
          <a:stretch>
            <a:fillRect/>
          </a:stretch>
        </p:blipFill>
        <p:spPr bwMode="auto">
          <a:xfrm>
            <a:off x="685800" y="2362200"/>
            <a:ext cx="2439988" cy="2465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Slide Number Placeholder 3"/>
          <p:cNvSpPr>
            <a:spLocks noGrp="1"/>
          </p:cNvSpPr>
          <p:nvPr>
            <p:ph type="sldNum" sz="quarter" idx="10"/>
          </p:nvPr>
        </p:nvSpPr>
        <p:spPr>
          <a:noFill/>
        </p:spPr>
        <p:txBody>
          <a:bodyPr/>
          <a:lstStyle/>
          <a:p>
            <a:fld id="{B5B5B999-D475-4FCD-8CAB-EDBA668347D2}" type="slidenum">
              <a:rPr lang="en-US">
                <a:latin typeface="Arial" charset="0"/>
              </a:rPr>
              <a:pPr/>
              <a:t>42</a:t>
            </a:fld>
            <a:endParaRPr lang="en-US">
              <a:latin typeface="Arial" charset="0"/>
            </a:endParaRPr>
          </a:p>
        </p:txBody>
      </p:sp>
      <p:sp>
        <p:nvSpPr>
          <p:cNvPr id="46083" name="Rectangle 2"/>
          <p:cNvSpPr>
            <a:spLocks noGrp="1" noChangeArrowheads="1"/>
          </p:cNvSpPr>
          <p:nvPr>
            <p:ph type="title"/>
          </p:nvPr>
        </p:nvSpPr>
        <p:spPr>
          <a:xfrm>
            <a:off x="455613" y="457200"/>
            <a:ext cx="8226425" cy="1143000"/>
          </a:xfrm>
          <a:noFill/>
        </p:spPr>
        <p:txBody>
          <a:bodyPr/>
          <a:lstStyle/>
          <a:p>
            <a:pPr eaLnBrk="1" hangingPunct="1"/>
            <a:r>
              <a:rPr lang="en-US" smtClean="0"/>
              <a:t>Teachers and Students as “Friends” - Hypo #1</a:t>
            </a:r>
          </a:p>
        </p:txBody>
      </p:sp>
      <p:sp>
        <p:nvSpPr>
          <p:cNvPr id="46084" name="Rectangle 3"/>
          <p:cNvSpPr>
            <a:spLocks noGrp="1" noChangeArrowheads="1"/>
          </p:cNvSpPr>
          <p:nvPr>
            <p:ph type="body" idx="1"/>
          </p:nvPr>
        </p:nvSpPr>
        <p:spPr>
          <a:xfrm>
            <a:off x="457200" y="1951038"/>
            <a:ext cx="8153400" cy="4525962"/>
          </a:xfrm>
          <a:noFill/>
        </p:spPr>
        <p:txBody>
          <a:bodyPr/>
          <a:lstStyle/>
          <a:p>
            <a:pPr eaLnBrk="1" hangingPunct="1"/>
            <a:r>
              <a:rPr lang="en-US" sz="2800" dirty="0" smtClean="0"/>
              <a:t>Teacher has a weekend job at Hooters wearing skimpy clothes.</a:t>
            </a:r>
          </a:p>
          <a:p>
            <a:pPr eaLnBrk="1" hangingPunct="1"/>
            <a:r>
              <a:rPr lang="en-US" sz="2800" dirty="0" smtClean="0"/>
              <a:t>Hooters photos posted to her </a:t>
            </a:r>
            <a:r>
              <a:rPr lang="en-US" sz="2800" dirty="0" err="1" smtClean="0"/>
              <a:t>Facebook</a:t>
            </a:r>
            <a:r>
              <a:rPr lang="en-US" sz="2800" dirty="0" smtClean="0"/>
              <a:t> wall. </a:t>
            </a:r>
          </a:p>
          <a:p>
            <a:pPr eaLnBrk="1" hangingPunct="1"/>
            <a:r>
              <a:rPr lang="en-US" sz="2800" dirty="0" smtClean="0"/>
              <a:t>Teacher is friends with 6</a:t>
            </a:r>
            <a:r>
              <a:rPr lang="en-US" sz="2800" baseline="30000" dirty="0" smtClean="0"/>
              <a:t>th</a:t>
            </a:r>
            <a:r>
              <a:rPr lang="en-US" sz="2800" dirty="0" smtClean="0"/>
              <a:t> grade students.</a:t>
            </a:r>
          </a:p>
          <a:p>
            <a:pPr marL="912813" lvl="1" indent="-447675" eaLnBrk="1" hangingPunct="1"/>
            <a:r>
              <a:rPr lang="en-US" sz="2400" dirty="0" smtClean="0"/>
              <a:t>Is this immoral or unprofessional conduct?</a:t>
            </a:r>
          </a:p>
          <a:p>
            <a:pPr marL="912813" lvl="1" indent="-447675" eaLnBrk="1" hangingPunct="1"/>
            <a:r>
              <a:rPr lang="en-US" sz="2400" dirty="0" smtClean="0"/>
              <a:t>Can a </a:t>
            </a:r>
            <a:r>
              <a:rPr lang="en-US" sz="2400" dirty="0" smtClean="0"/>
              <a:t>educational institute </a:t>
            </a:r>
            <a:r>
              <a:rPr lang="en-US" sz="2400" dirty="0" smtClean="0"/>
              <a:t>site prohibit a teacher and student from being “friends” on social networking sites?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Slide Number Placeholder 3"/>
          <p:cNvSpPr>
            <a:spLocks noGrp="1"/>
          </p:cNvSpPr>
          <p:nvPr>
            <p:ph type="sldNum" sz="quarter" idx="10"/>
          </p:nvPr>
        </p:nvSpPr>
        <p:spPr>
          <a:noFill/>
        </p:spPr>
        <p:txBody>
          <a:bodyPr/>
          <a:lstStyle/>
          <a:p>
            <a:fld id="{93988249-E207-4D75-9107-F5630A9ACAFA}" type="slidenum">
              <a:rPr lang="en-US">
                <a:latin typeface="Arial" charset="0"/>
              </a:rPr>
              <a:pPr/>
              <a:t>43</a:t>
            </a:fld>
            <a:endParaRPr lang="en-US">
              <a:latin typeface="Arial" charset="0"/>
            </a:endParaRPr>
          </a:p>
        </p:txBody>
      </p:sp>
      <p:sp>
        <p:nvSpPr>
          <p:cNvPr id="47107" name="Rectangle 2"/>
          <p:cNvSpPr>
            <a:spLocks noGrp="1" noChangeArrowheads="1"/>
          </p:cNvSpPr>
          <p:nvPr>
            <p:ph type="title"/>
          </p:nvPr>
        </p:nvSpPr>
        <p:spPr>
          <a:xfrm>
            <a:off x="457200" y="457200"/>
            <a:ext cx="8229600" cy="1143000"/>
          </a:xfrm>
        </p:spPr>
        <p:txBody>
          <a:bodyPr/>
          <a:lstStyle/>
          <a:p>
            <a:pPr eaLnBrk="1" hangingPunct="1"/>
            <a:r>
              <a:rPr lang="en-US" smtClean="0"/>
              <a:t>Teachers and Students as “Friends” - Hypo #2</a:t>
            </a:r>
          </a:p>
        </p:txBody>
      </p:sp>
      <p:sp>
        <p:nvSpPr>
          <p:cNvPr id="47108" name="Rectangle 3"/>
          <p:cNvSpPr>
            <a:spLocks noGrp="1" noChangeArrowheads="1"/>
          </p:cNvSpPr>
          <p:nvPr>
            <p:ph type="body" idx="1"/>
          </p:nvPr>
        </p:nvSpPr>
        <p:spPr>
          <a:xfrm>
            <a:off x="457200" y="1919288"/>
            <a:ext cx="7239000" cy="4525962"/>
          </a:xfrm>
          <a:noFill/>
        </p:spPr>
        <p:txBody>
          <a:bodyPr/>
          <a:lstStyle/>
          <a:p>
            <a:pPr eaLnBrk="1" hangingPunct="1"/>
            <a:r>
              <a:rPr lang="en-US" smtClean="0"/>
              <a:t>Teacher and Student are Facebook friends. </a:t>
            </a:r>
          </a:p>
          <a:p>
            <a:pPr eaLnBrk="1" hangingPunct="1"/>
            <a:r>
              <a:rPr lang="en-US" smtClean="0"/>
              <a:t>A photo is posted to Student’s wall of the Student smoking marijuana.</a:t>
            </a:r>
          </a:p>
          <a:p>
            <a:pPr marL="912813" lvl="1" indent="-447675" eaLnBrk="1" hangingPunct="1"/>
            <a:r>
              <a:rPr lang="en-US" smtClean="0"/>
              <a:t>Does this trigger the teacher’s duty to report abuse and neglect to the police or CPS as a mandatory reporter? </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0" name="Slide Number Placeholder 3"/>
          <p:cNvSpPr>
            <a:spLocks noGrp="1"/>
          </p:cNvSpPr>
          <p:nvPr>
            <p:ph type="sldNum" sz="quarter" idx="10"/>
          </p:nvPr>
        </p:nvSpPr>
        <p:spPr>
          <a:noFill/>
        </p:spPr>
        <p:txBody>
          <a:bodyPr/>
          <a:lstStyle/>
          <a:p>
            <a:fld id="{0988D25F-484D-4EE4-898A-432202193584}" type="slidenum">
              <a:rPr lang="en-US">
                <a:latin typeface="Arial" charset="0"/>
              </a:rPr>
              <a:pPr/>
              <a:t>44</a:t>
            </a:fld>
            <a:endParaRPr lang="en-US">
              <a:latin typeface="Arial" charset="0"/>
            </a:endParaRPr>
          </a:p>
        </p:txBody>
      </p:sp>
      <p:sp>
        <p:nvSpPr>
          <p:cNvPr id="48131" name="Rectangle 2"/>
          <p:cNvSpPr>
            <a:spLocks noGrp="1" noChangeArrowheads="1"/>
          </p:cNvSpPr>
          <p:nvPr>
            <p:ph type="title"/>
          </p:nvPr>
        </p:nvSpPr>
        <p:spPr>
          <a:xfrm>
            <a:off x="457200" y="457200"/>
            <a:ext cx="8229600" cy="1143000"/>
          </a:xfrm>
        </p:spPr>
        <p:txBody>
          <a:bodyPr/>
          <a:lstStyle/>
          <a:p>
            <a:pPr eaLnBrk="1" hangingPunct="1"/>
            <a:r>
              <a:rPr lang="en-US" smtClean="0"/>
              <a:t>Promoting Cyber-Ethics in </a:t>
            </a:r>
            <a:br>
              <a:rPr lang="en-US" smtClean="0"/>
            </a:br>
            <a:r>
              <a:rPr lang="en-US" smtClean="0"/>
              <a:t>Social Networking</a:t>
            </a:r>
          </a:p>
        </p:txBody>
      </p:sp>
      <p:sp>
        <p:nvSpPr>
          <p:cNvPr id="48132" name="Rectangle 3"/>
          <p:cNvSpPr>
            <a:spLocks noGrp="1" noChangeArrowheads="1"/>
          </p:cNvSpPr>
          <p:nvPr>
            <p:ph type="body" idx="1"/>
          </p:nvPr>
        </p:nvSpPr>
        <p:spPr>
          <a:xfrm>
            <a:off x="457200" y="1919288"/>
            <a:ext cx="8229600" cy="4525962"/>
          </a:xfrm>
          <a:noFill/>
        </p:spPr>
        <p:txBody>
          <a:bodyPr/>
          <a:lstStyle/>
          <a:p>
            <a:pPr eaLnBrk="1" hangingPunct="1">
              <a:lnSpc>
                <a:spcPct val="80000"/>
              </a:lnSpc>
            </a:pPr>
            <a:r>
              <a:rPr lang="en-US" sz="2800" smtClean="0"/>
              <a:t>Encourage teachers not to friend students. </a:t>
            </a:r>
          </a:p>
          <a:p>
            <a:pPr eaLnBrk="1" hangingPunct="1">
              <a:lnSpc>
                <a:spcPct val="80000"/>
              </a:lnSpc>
            </a:pPr>
            <a:r>
              <a:rPr lang="en-US" sz="2800" smtClean="0"/>
              <a:t>If social networking is interwoven into the educational process, encourage teachers to exercise good judgment in “socializing” with students. </a:t>
            </a:r>
          </a:p>
          <a:p>
            <a:pPr marL="804863" lvl="1" indent="-339725" eaLnBrk="1" hangingPunct="1">
              <a:lnSpc>
                <a:spcPct val="80000"/>
              </a:lnSpc>
            </a:pPr>
            <a:r>
              <a:rPr lang="en-US" sz="2400" smtClean="0"/>
              <a:t>For example, teachers may want to create a a separate professional and personal Facebook page.</a:t>
            </a:r>
          </a:p>
          <a:p>
            <a:pPr eaLnBrk="1" hangingPunct="1">
              <a:lnSpc>
                <a:spcPct val="80000"/>
              </a:lnSpc>
            </a:pPr>
            <a:r>
              <a:rPr lang="en-US" sz="2800" smtClean="0"/>
              <a:t>Train teachers on the danger of students viewing inappropriate content on their wall and the impact mandatory reporting when they view misconduct on student walls. </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Slide Number Placeholder 3"/>
          <p:cNvSpPr>
            <a:spLocks noGrp="1"/>
          </p:cNvSpPr>
          <p:nvPr>
            <p:ph type="sldNum" sz="quarter" idx="10"/>
          </p:nvPr>
        </p:nvSpPr>
        <p:spPr>
          <a:noFill/>
        </p:spPr>
        <p:txBody>
          <a:bodyPr/>
          <a:lstStyle/>
          <a:p>
            <a:fld id="{5A9377CC-21FD-4EF2-97B6-AE719AD00B0B}" type="slidenum">
              <a:rPr lang="en-US">
                <a:latin typeface="Arial" charset="0"/>
              </a:rPr>
              <a:pPr/>
              <a:t>45</a:t>
            </a:fld>
            <a:endParaRPr lang="en-US">
              <a:latin typeface="Arial" charset="0"/>
            </a:endParaRPr>
          </a:p>
        </p:txBody>
      </p:sp>
      <p:sp>
        <p:nvSpPr>
          <p:cNvPr id="49155" name="Rectangle 2"/>
          <p:cNvSpPr>
            <a:spLocks noGrp="1" noChangeArrowheads="1"/>
          </p:cNvSpPr>
          <p:nvPr>
            <p:ph type="title"/>
          </p:nvPr>
        </p:nvSpPr>
        <p:spPr>
          <a:xfrm>
            <a:off x="457200" y="457200"/>
            <a:ext cx="8229600" cy="1143000"/>
          </a:xfrm>
        </p:spPr>
        <p:txBody>
          <a:bodyPr/>
          <a:lstStyle/>
          <a:p>
            <a:pPr eaLnBrk="1" hangingPunct="1"/>
            <a:r>
              <a:rPr lang="en-US" smtClean="0"/>
              <a:t>Teachers and Students as “Friends”</a:t>
            </a:r>
          </a:p>
        </p:txBody>
      </p:sp>
      <p:sp>
        <p:nvSpPr>
          <p:cNvPr id="49156" name="Rectangle 3"/>
          <p:cNvSpPr>
            <a:spLocks noGrp="1" noChangeArrowheads="1"/>
          </p:cNvSpPr>
          <p:nvPr>
            <p:ph type="body" idx="1"/>
          </p:nvPr>
        </p:nvSpPr>
        <p:spPr>
          <a:xfrm>
            <a:off x="457200" y="1919288"/>
            <a:ext cx="8229600" cy="4525962"/>
          </a:xfrm>
          <a:noFill/>
        </p:spPr>
        <p:txBody>
          <a:bodyPr/>
          <a:lstStyle/>
          <a:p>
            <a:pPr eaLnBrk="1" hangingPunct="1"/>
            <a:r>
              <a:rPr lang="en-US" sz="3000" smtClean="0"/>
              <a:t>An Inappropriate / sexual relationship between a teacher and student is grounds for dismissal as immoral conduct (even if the student is 18). </a:t>
            </a:r>
          </a:p>
          <a:p>
            <a:pPr eaLnBrk="1" hangingPunct="1"/>
            <a:r>
              <a:rPr lang="en-US" sz="3000" smtClean="0"/>
              <a:t>Knowledge of or reasonable suspicion of a teacher and a student having an inappropriate / sexual relationship will likely trigger a teacher’s mandatory reporting duty.</a:t>
            </a:r>
            <a:r>
              <a:rPr lang="en-US" smtClean="0"/>
              <a:t>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Slide Number Placeholder 3"/>
          <p:cNvSpPr>
            <a:spLocks noGrp="1"/>
          </p:cNvSpPr>
          <p:nvPr>
            <p:ph type="sldNum" sz="quarter" idx="10"/>
          </p:nvPr>
        </p:nvSpPr>
        <p:spPr>
          <a:noFill/>
        </p:spPr>
        <p:txBody>
          <a:bodyPr/>
          <a:lstStyle/>
          <a:p>
            <a:fld id="{8C7A125F-C28A-42CE-B0B7-6D9F11A7BF00}" type="slidenum">
              <a:rPr lang="en-US">
                <a:latin typeface="Arial" charset="0"/>
              </a:rPr>
              <a:pPr/>
              <a:t>46</a:t>
            </a:fld>
            <a:endParaRPr lang="en-US">
              <a:latin typeface="Arial" charset="0"/>
            </a:endParaRPr>
          </a:p>
        </p:txBody>
      </p:sp>
      <p:sp>
        <p:nvSpPr>
          <p:cNvPr id="50179"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On Campus</a:t>
            </a:r>
          </a:p>
        </p:txBody>
      </p:sp>
      <p:sp>
        <p:nvSpPr>
          <p:cNvPr id="50180" name="Rectangle 3"/>
          <p:cNvSpPr>
            <a:spLocks noGrp="1" noChangeArrowheads="1"/>
          </p:cNvSpPr>
          <p:nvPr>
            <p:ph type="body" idx="1"/>
          </p:nvPr>
        </p:nvSpPr>
        <p:spPr>
          <a:xfrm>
            <a:off x="457200" y="1919288"/>
            <a:ext cx="5334000" cy="4525962"/>
          </a:xfrm>
          <a:noFill/>
        </p:spPr>
        <p:txBody>
          <a:bodyPr/>
          <a:lstStyle/>
          <a:p>
            <a:pPr eaLnBrk="1" hangingPunct="1">
              <a:lnSpc>
                <a:spcPct val="90000"/>
              </a:lnSpc>
            </a:pPr>
            <a:r>
              <a:rPr lang="en-US" sz="3000" smtClean="0"/>
              <a:t>It’s a bird, it’s a plane, </a:t>
            </a:r>
            <a:br>
              <a:rPr lang="en-US" sz="3000" smtClean="0"/>
            </a:br>
            <a:r>
              <a:rPr lang="en-US" sz="3000" smtClean="0"/>
              <a:t>it’s a. . . </a:t>
            </a:r>
          </a:p>
          <a:p>
            <a:pPr eaLnBrk="1" hangingPunct="1">
              <a:lnSpc>
                <a:spcPct val="90000"/>
              </a:lnSpc>
              <a:buFontTx/>
              <a:buNone/>
            </a:pPr>
            <a:r>
              <a:rPr lang="en-US" sz="3000" smtClean="0"/>
              <a:t>	Personal Electronic Device!</a:t>
            </a:r>
          </a:p>
          <a:p>
            <a:pPr eaLnBrk="1" hangingPunct="1">
              <a:lnSpc>
                <a:spcPct val="90000"/>
              </a:lnSpc>
            </a:pPr>
            <a:r>
              <a:rPr lang="en-US" sz="3000" smtClean="0"/>
              <a:t>Almost every person now carries a phone, a camera, a video camera, a twitter account, and Facebook access . . . in their pocket!</a:t>
            </a:r>
          </a:p>
        </p:txBody>
      </p:sp>
      <p:pic>
        <p:nvPicPr>
          <p:cNvPr id="50181" name="Picture 4" descr="Superman"/>
          <p:cNvPicPr>
            <a:picLocks noChangeAspect="1" noChangeArrowheads="1"/>
          </p:cNvPicPr>
          <p:nvPr/>
        </p:nvPicPr>
        <p:blipFill>
          <a:blip r:embed="rId3"/>
          <a:srcRect/>
          <a:stretch>
            <a:fillRect/>
          </a:stretch>
        </p:blipFill>
        <p:spPr bwMode="auto">
          <a:xfrm>
            <a:off x="5868988" y="1752600"/>
            <a:ext cx="2741612" cy="3654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Slide Number Placeholder 3"/>
          <p:cNvSpPr>
            <a:spLocks noGrp="1"/>
          </p:cNvSpPr>
          <p:nvPr>
            <p:ph type="sldNum" sz="quarter" idx="10"/>
          </p:nvPr>
        </p:nvSpPr>
        <p:spPr>
          <a:noFill/>
        </p:spPr>
        <p:txBody>
          <a:bodyPr/>
          <a:lstStyle/>
          <a:p>
            <a:fld id="{821B0883-156A-4992-AD4E-B766532A5FDA}" type="slidenum">
              <a:rPr lang="en-US">
                <a:latin typeface="Arial" charset="0"/>
              </a:rPr>
              <a:pPr/>
              <a:t>47</a:t>
            </a:fld>
            <a:endParaRPr lang="en-US">
              <a:latin typeface="Arial" charset="0"/>
            </a:endParaRPr>
          </a:p>
        </p:txBody>
      </p:sp>
      <p:sp>
        <p:nvSpPr>
          <p:cNvPr id="51203"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On Campus</a:t>
            </a:r>
          </a:p>
        </p:txBody>
      </p:sp>
      <p:sp>
        <p:nvSpPr>
          <p:cNvPr id="51204" name="Rectangle 3"/>
          <p:cNvSpPr>
            <a:spLocks noGrp="1" noChangeArrowheads="1"/>
          </p:cNvSpPr>
          <p:nvPr>
            <p:ph type="body" idx="1"/>
          </p:nvPr>
        </p:nvSpPr>
        <p:spPr>
          <a:xfrm>
            <a:off x="457200" y="1919288"/>
            <a:ext cx="8229600" cy="4525962"/>
          </a:xfrm>
          <a:noFill/>
        </p:spPr>
        <p:txBody>
          <a:bodyPr/>
          <a:lstStyle/>
          <a:p>
            <a:pPr eaLnBrk="1" hangingPunct="1">
              <a:lnSpc>
                <a:spcPct val="90000"/>
              </a:lnSpc>
            </a:pPr>
            <a:r>
              <a:rPr lang="en-US" sz="3000" dirty="0" smtClean="0"/>
              <a:t>While on campus, a </a:t>
            </a:r>
            <a:r>
              <a:rPr lang="en-US" sz="3000" dirty="0" smtClean="0"/>
              <a:t>educational institute </a:t>
            </a:r>
            <a:r>
              <a:rPr lang="en-US" sz="3000" dirty="0" smtClean="0"/>
              <a:t>district can promote cyber-ethics on personal electronic devices through a “cell phone” policy. </a:t>
            </a:r>
          </a:p>
          <a:p>
            <a:pPr eaLnBrk="1" hangingPunct="1">
              <a:lnSpc>
                <a:spcPct val="90000"/>
              </a:lnSpc>
            </a:pPr>
            <a:r>
              <a:rPr lang="en-US" sz="3000" dirty="0" smtClean="0"/>
              <a:t>Districts vary on acceptable times of use and rules regarding confiscation. </a:t>
            </a:r>
          </a:p>
          <a:p>
            <a:pPr eaLnBrk="1" hangingPunct="1">
              <a:lnSpc>
                <a:spcPct val="90000"/>
              </a:lnSpc>
            </a:pPr>
            <a:r>
              <a:rPr lang="en-US" sz="3000" dirty="0" smtClean="0"/>
              <a:t>Cell phone policy should be updated to include all functions of a personal technology device and may be blended with photograph and video policy.</a:t>
            </a:r>
            <a:r>
              <a:rPr lang="en-US" dirty="0" smtClean="0"/>
              <a:t> </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Slide Number Placeholder 3"/>
          <p:cNvSpPr>
            <a:spLocks noGrp="1"/>
          </p:cNvSpPr>
          <p:nvPr>
            <p:ph type="sldNum" sz="quarter" idx="10"/>
          </p:nvPr>
        </p:nvSpPr>
        <p:spPr>
          <a:noFill/>
        </p:spPr>
        <p:txBody>
          <a:bodyPr/>
          <a:lstStyle/>
          <a:p>
            <a:fld id="{FBBDF8A8-F50B-46CB-B830-71D7D9F2C68E}" type="slidenum">
              <a:rPr lang="en-US">
                <a:latin typeface="Arial" charset="0"/>
              </a:rPr>
              <a:pPr/>
              <a:t>48</a:t>
            </a:fld>
            <a:endParaRPr lang="en-US">
              <a:latin typeface="Arial" charset="0"/>
            </a:endParaRPr>
          </a:p>
        </p:txBody>
      </p:sp>
      <p:sp>
        <p:nvSpPr>
          <p:cNvPr id="52227"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On Campus</a:t>
            </a:r>
          </a:p>
        </p:txBody>
      </p:sp>
      <p:sp>
        <p:nvSpPr>
          <p:cNvPr id="52228" name="Rectangle 3"/>
          <p:cNvSpPr>
            <a:spLocks noGrp="1" noChangeArrowheads="1"/>
          </p:cNvSpPr>
          <p:nvPr>
            <p:ph type="body" idx="1"/>
          </p:nvPr>
        </p:nvSpPr>
        <p:spPr>
          <a:xfrm>
            <a:off x="457200" y="1919288"/>
            <a:ext cx="8229600" cy="4525962"/>
          </a:xfrm>
          <a:noFill/>
        </p:spPr>
        <p:txBody>
          <a:bodyPr/>
          <a:lstStyle/>
          <a:p>
            <a:pPr eaLnBrk="1" hangingPunct="1"/>
            <a:r>
              <a:rPr lang="en-US" dirty="0" smtClean="0"/>
              <a:t>Cell phone policies should be cautious about student search and seizure procedures. </a:t>
            </a:r>
          </a:p>
          <a:p>
            <a:pPr eaLnBrk="1" hangingPunct="1"/>
            <a:r>
              <a:rPr lang="en-US" dirty="0" err="1" smtClean="0"/>
              <a:t>Klump</a:t>
            </a:r>
            <a:r>
              <a:rPr lang="en-US" dirty="0" smtClean="0"/>
              <a:t> v. </a:t>
            </a:r>
            <a:r>
              <a:rPr lang="en-US" dirty="0" err="1" smtClean="0"/>
              <a:t>Nazarath</a:t>
            </a:r>
            <a:r>
              <a:rPr lang="en-US" dirty="0" smtClean="0"/>
              <a:t>: Parents sued </a:t>
            </a:r>
            <a:r>
              <a:rPr lang="en-US" dirty="0" smtClean="0"/>
              <a:t>educational institute </a:t>
            </a:r>
            <a:r>
              <a:rPr lang="en-US" dirty="0" smtClean="0"/>
              <a:t>for violation of privacy rights.</a:t>
            </a:r>
          </a:p>
          <a:p>
            <a:pPr eaLnBrk="1" hangingPunct="1"/>
            <a:r>
              <a:rPr lang="en-US" dirty="0" smtClean="0"/>
              <a:t>Reasonable suspicion = “justified at inception” and “reasonable in scope.”</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Slide Number Placeholder 3"/>
          <p:cNvSpPr>
            <a:spLocks noGrp="1"/>
          </p:cNvSpPr>
          <p:nvPr>
            <p:ph type="sldNum" sz="quarter" idx="10"/>
          </p:nvPr>
        </p:nvSpPr>
        <p:spPr>
          <a:noFill/>
        </p:spPr>
        <p:txBody>
          <a:bodyPr/>
          <a:lstStyle/>
          <a:p>
            <a:fld id="{1632450A-0625-4B35-808C-61FDB5C88524}" type="slidenum">
              <a:rPr lang="en-US">
                <a:latin typeface="Arial" charset="0"/>
              </a:rPr>
              <a:pPr/>
              <a:t>49</a:t>
            </a:fld>
            <a:endParaRPr lang="en-US">
              <a:latin typeface="Arial" charset="0"/>
            </a:endParaRPr>
          </a:p>
        </p:txBody>
      </p:sp>
      <p:sp>
        <p:nvSpPr>
          <p:cNvPr id="53251"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On Campus</a:t>
            </a:r>
          </a:p>
        </p:txBody>
      </p:sp>
      <p:sp>
        <p:nvSpPr>
          <p:cNvPr id="53252" name="Rectangle 3"/>
          <p:cNvSpPr>
            <a:spLocks noGrp="1" noChangeArrowheads="1"/>
          </p:cNvSpPr>
          <p:nvPr>
            <p:ph type="body" idx="1"/>
          </p:nvPr>
        </p:nvSpPr>
        <p:spPr>
          <a:xfrm>
            <a:off x="2819400" y="1919288"/>
            <a:ext cx="5638800" cy="4525962"/>
          </a:xfrm>
          <a:noFill/>
        </p:spPr>
        <p:txBody>
          <a:bodyPr/>
          <a:lstStyle/>
          <a:p>
            <a:pPr eaLnBrk="1" hangingPunct="1"/>
            <a:r>
              <a:rPr lang="en-US" dirty="0" smtClean="0"/>
              <a:t>Does your District issue </a:t>
            </a:r>
            <a:br>
              <a:rPr lang="en-US" dirty="0" smtClean="0"/>
            </a:br>
            <a:r>
              <a:rPr lang="en-US" dirty="0" smtClean="0"/>
              <a:t>cell phones to staff?</a:t>
            </a:r>
          </a:p>
          <a:p>
            <a:pPr eaLnBrk="1" hangingPunct="1"/>
            <a:r>
              <a:rPr lang="en-US" dirty="0" smtClean="0"/>
              <a:t>Do teachers have a privacy </a:t>
            </a:r>
            <a:br>
              <a:rPr lang="en-US" dirty="0" smtClean="0"/>
            </a:br>
            <a:r>
              <a:rPr lang="en-US" dirty="0" smtClean="0"/>
              <a:t>interest in a </a:t>
            </a:r>
            <a:r>
              <a:rPr lang="en-US" dirty="0" smtClean="0"/>
              <a:t>educational institute </a:t>
            </a:r>
            <a:r>
              <a:rPr lang="en-US" dirty="0" smtClean="0"/>
              <a:t>district </a:t>
            </a:r>
            <a:br>
              <a:rPr lang="en-US" dirty="0" smtClean="0"/>
            </a:br>
            <a:r>
              <a:rPr lang="en-US" dirty="0" smtClean="0"/>
              <a:t>issued phone?</a:t>
            </a:r>
          </a:p>
          <a:p>
            <a:pPr eaLnBrk="1" hangingPunct="1"/>
            <a:r>
              <a:rPr lang="en-US" dirty="0" smtClean="0"/>
              <a:t>City of Ontario v. </a:t>
            </a:r>
            <a:r>
              <a:rPr lang="en-US" dirty="0" err="1" smtClean="0"/>
              <a:t>Quon</a:t>
            </a:r>
            <a:endParaRPr lang="en-US" dirty="0" smtClean="0"/>
          </a:p>
        </p:txBody>
      </p:sp>
      <p:pic>
        <p:nvPicPr>
          <p:cNvPr id="53253" name="Picture 4" descr="flip phone"/>
          <p:cNvPicPr>
            <a:picLocks noChangeAspect="1" noChangeArrowheads="1"/>
          </p:cNvPicPr>
          <p:nvPr/>
        </p:nvPicPr>
        <p:blipFill>
          <a:blip r:embed="rId3"/>
          <a:srcRect/>
          <a:stretch>
            <a:fillRect/>
          </a:stretch>
        </p:blipFill>
        <p:spPr bwMode="auto">
          <a:xfrm>
            <a:off x="838200" y="2743200"/>
            <a:ext cx="1581150" cy="1485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Slide Number Placeholder 3"/>
          <p:cNvSpPr>
            <a:spLocks noGrp="1"/>
          </p:cNvSpPr>
          <p:nvPr>
            <p:ph type="sldNum" sz="quarter" idx="10"/>
          </p:nvPr>
        </p:nvSpPr>
        <p:spPr>
          <a:noFill/>
        </p:spPr>
        <p:txBody>
          <a:bodyPr/>
          <a:lstStyle/>
          <a:p>
            <a:fld id="{8115C7EF-4166-45A7-97A9-5CE997814751}" type="slidenum">
              <a:rPr lang="en-US">
                <a:latin typeface="Arial" charset="0"/>
              </a:rPr>
              <a:pPr/>
              <a:t>50</a:t>
            </a:fld>
            <a:endParaRPr lang="en-US">
              <a:latin typeface="Arial" charset="0"/>
            </a:endParaRPr>
          </a:p>
        </p:txBody>
      </p:sp>
      <p:sp>
        <p:nvSpPr>
          <p:cNvPr id="54275" name="Rectangle 2"/>
          <p:cNvSpPr>
            <a:spLocks noGrp="1" noChangeArrowheads="1"/>
          </p:cNvSpPr>
          <p:nvPr>
            <p:ph type="title"/>
          </p:nvPr>
        </p:nvSpPr>
        <p:spPr>
          <a:xfrm>
            <a:off x="457200" y="457200"/>
            <a:ext cx="8229600" cy="1143000"/>
          </a:xfrm>
        </p:spPr>
        <p:txBody>
          <a:bodyPr/>
          <a:lstStyle/>
          <a:p>
            <a:pPr eaLnBrk="1" hangingPunct="1"/>
            <a:r>
              <a:rPr lang="en-US" smtClean="0"/>
              <a:t>Personal Technology On Campus</a:t>
            </a:r>
          </a:p>
        </p:txBody>
      </p:sp>
      <p:sp>
        <p:nvSpPr>
          <p:cNvPr id="54276" name="Rectangle 3"/>
          <p:cNvSpPr>
            <a:spLocks noGrp="1" noChangeArrowheads="1"/>
          </p:cNvSpPr>
          <p:nvPr>
            <p:ph type="body" idx="1"/>
          </p:nvPr>
        </p:nvSpPr>
        <p:spPr>
          <a:xfrm>
            <a:off x="457200" y="1827213"/>
            <a:ext cx="4724400" cy="4525962"/>
          </a:xfrm>
          <a:noFill/>
        </p:spPr>
        <p:txBody>
          <a:bodyPr/>
          <a:lstStyle/>
          <a:p>
            <a:pPr eaLnBrk="1" hangingPunct="1"/>
            <a:r>
              <a:rPr lang="en-US" smtClean="0"/>
              <a:t>Emergency exceptions in cell phone policies (pros and cons)</a:t>
            </a:r>
          </a:p>
          <a:p>
            <a:pPr eaLnBrk="1" hangingPunct="1"/>
            <a:r>
              <a:rPr lang="en-US" smtClean="0"/>
              <a:t>Emergency Communications Plan</a:t>
            </a:r>
          </a:p>
        </p:txBody>
      </p:sp>
      <p:pic>
        <p:nvPicPr>
          <p:cNvPr id="54277" name="Picture 4" descr="crime scene tape"/>
          <p:cNvPicPr>
            <a:picLocks noChangeAspect="1" noChangeArrowheads="1"/>
          </p:cNvPicPr>
          <p:nvPr/>
        </p:nvPicPr>
        <p:blipFill>
          <a:blip r:embed="rId3"/>
          <a:srcRect/>
          <a:stretch>
            <a:fillRect/>
          </a:stretch>
        </p:blipFill>
        <p:spPr bwMode="auto">
          <a:xfrm>
            <a:off x="5381625" y="2209800"/>
            <a:ext cx="2619375" cy="17430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Slide Number Placeholder 3"/>
          <p:cNvSpPr>
            <a:spLocks noGrp="1"/>
          </p:cNvSpPr>
          <p:nvPr>
            <p:ph type="sldNum" sz="quarter" idx="10"/>
          </p:nvPr>
        </p:nvSpPr>
        <p:spPr>
          <a:noFill/>
        </p:spPr>
        <p:txBody>
          <a:bodyPr/>
          <a:lstStyle/>
          <a:p>
            <a:fld id="{1768FE8A-C47A-4776-B2A3-D6AA03DDEE75}" type="slidenum">
              <a:rPr lang="en-US">
                <a:latin typeface="Arial" charset="0"/>
              </a:rPr>
              <a:pPr/>
              <a:t>51</a:t>
            </a:fld>
            <a:endParaRPr lang="en-US">
              <a:latin typeface="Arial" charset="0"/>
            </a:endParaRPr>
          </a:p>
        </p:txBody>
      </p:sp>
      <p:sp>
        <p:nvSpPr>
          <p:cNvPr id="59395" name="Rectangle 2"/>
          <p:cNvSpPr>
            <a:spLocks noGrp="1" noChangeArrowheads="1"/>
          </p:cNvSpPr>
          <p:nvPr>
            <p:ph type="title"/>
          </p:nvPr>
        </p:nvSpPr>
        <p:spPr/>
        <p:txBody>
          <a:bodyPr/>
          <a:lstStyle/>
          <a:p>
            <a:pPr eaLnBrk="1" hangingPunct="1"/>
            <a:r>
              <a:rPr lang="en-US" sz="4000" smtClean="0"/>
              <a:t>Witsell Case Example</a:t>
            </a:r>
          </a:p>
        </p:txBody>
      </p:sp>
      <p:sp>
        <p:nvSpPr>
          <p:cNvPr id="59396" name="Rectangle 3"/>
          <p:cNvSpPr>
            <a:spLocks noGrp="1" noChangeArrowheads="1"/>
          </p:cNvSpPr>
          <p:nvPr>
            <p:ph type="body" idx="1"/>
          </p:nvPr>
        </p:nvSpPr>
        <p:spPr/>
        <p:txBody>
          <a:bodyPr/>
          <a:lstStyle/>
          <a:p>
            <a:pPr eaLnBrk="1" hangingPunct="1"/>
            <a:r>
              <a:rPr lang="en-US" dirty="0" smtClean="0"/>
              <a:t>In </a:t>
            </a:r>
            <a:r>
              <a:rPr lang="en-US" dirty="0" err="1" smtClean="0"/>
              <a:t>Witsell</a:t>
            </a:r>
            <a:r>
              <a:rPr lang="en-US" dirty="0" smtClean="0"/>
              <a:t>, a </a:t>
            </a:r>
            <a:r>
              <a:rPr lang="en-US" dirty="0" smtClean="0"/>
              <a:t>educational institute </a:t>
            </a:r>
            <a:r>
              <a:rPr lang="en-US" dirty="0" smtClean="0"/>
              <a:t>social worker provided mental health counseling and had the student sign a no-harm contract.</a:t>
            </a:r>
          </a:p>
          <a:p>
            <a:pPr eaLnBrk="1" hangingPunct="1"/>
            <a:r>
              <a:rPr lang="en-US" dirty="0" smtClean="0"/>
              <a:t>The social worker did not notify site administrators or student’s parents of the counseling or cuts.</a:t>
            </a:r>
          </a:p>
          <a:p>
            <a:pPr eaLnBrk="1" hangingPunct="1"/>
            <a:r>
              <a:rPr lang="en-US" dirty="0" smtClean="0"/>
              <a:t>The following day, the 13 year-old hung herself and died.</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Slide Number Placeholder 3"/>
          <p:cNvSpPr>
            <a:spLocks noGrp="1"/>
          </p:cNvSpPr>
          <p:nvPr>
            <p:ph type="sldNum" sz="quarter" idx="10"/>
          </p:nvPr>
        </p:nvSpPr>
        <p:spPr>
          <a:noFill/>
        </p:spPr>
        <p:txBody>
          <a:bodyPr/>
          <a:lstStyle/>
          <a:p>
            <a:fld id="{2F20A654-96F7-4601-B1F2-69CE26785125}" type="slidenum">
              <a:rPr lang="en-US">
                <a:latin typeface="Arial" charset="0"/>
              </a:rPr>
              <a:pPr/>
              <a:t>52</a:t>
            </a:fld>
            <a:endParaRPr lang="en-US">
              <a:latin typeface="Arial" charset="0"/>
            </a:endParaRPr>
          </a:p>
        </p:txBody>
      </p:sp>
      <p:sp>
        <p:nvSpPr>
          <p:cNvPr id="60419" name="Rectangle 2"/>
          <p:cNvSpPr>
            <a:spLocks noGrp="1" noChangeArrowheads="1"/>
          </p:cNvSpPr>
          <p:nvPr>
            <p:ph type="title"/>
          </p:nvPr>
        </p:nvSpPr>
        <p:spPr>
          <a:xfrm>
            <a:off x="381000" y="274638"/>
            <a:ext cx="8458200" cy="1143000"/>
          </a:xfrm>
        </p:spPr>
        <p:txBody>
          <a:bodyPr/>
          <a:lstStyle/>
          <a:p>
            <a:pPr eaLnBrk="1" hangingPunct="1"/>
            <a:r>
              <a:rPr lang="en-US" sz="4000" smtClean="0"/>
              <a:t>Conclusion: Promoting Cyber-Ethics</a:t>
            </a:r>
          </a:p>
        </p:txBody>
      </p:sp>
      <p:sp>
        <p:nvSpPr>
          <p:cNvPr id="60420" name="Rectangle 3"/>
          <p:cNvSpPr>
            <a:spLocks noGrp="1" noChangeArrowheads="1"/>
          </p:cNvSpPr>
          <p:nvPr>
            <p:ph type="body" idx="1"/>
          </p:nvPr>
        </p:nvSpPr>
        <p:spPr/>
        <p:txBody>
          <a:bodyPr/>
          <a:lstStyle/>
          <a:p>
            <a:pPr eaLnBrk="1" hangingPunct="1"/>
            <a:r>
              <a:rPr lang="en-US" smtClean="0"/>
              <a:t>To promote cyber-ethics:</a:t>
            </a:r>
          </a:p>
          <a:p>
            <a:pPr marL="912813" lvl="1" indent="-385763" eaLnBrk="1" hangingPunct="1"/>
            <a:r>
              <a:rPr lang="en-US" smtClean="0"/>
              <a:t>Have clear policies in place.</a:t>
            </a:r>
          </a:p>
          <a:p>
            <a:pPr marL="912813" lvl="1" indent="-385763" eaLnBrk="1" hangingPunct="1"/>
            <a:r>
              <a:rPr lang="en-US" smtClean="0"/>
              <a:t>Update policies as technology evolves. </a:t>
            </a:r>
          </a:p>
          <a:p>
            <a:pPr marL="912813" lvl="1" indent="-385763" eaLnBrk="1" hangingPunct="1"/>
            <a:r>
              <a:rPr lang="en-US" smtClean="0"/>
              <a:t>Train students and staff on acceptable use and cyber-citizenship.</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Slide Number Placeholder 1"/>
          <p:cNvSpPr>
            <a:spLocks noGrp="1"/>
          </p:cNvSpPr>
          <p:nvPr>
            <p:ph type="sldNum" sz="quarter" idx="10"/>
          </p:nvPr>
        </p:nvSpPr>
        <p:spPr>
          <a:noFill/>
        </p:spPr>
        <p:txBody>
          <a:bodyPr/>
          <a:lstStyle/>
          <a:p>
            <a:fld id="{A57104DA-B6DE-4782-B84E-C88CD71C50BD}" type="slidenum">
              <a:rPr lang="en-US">
                <a:latin typeface="Arial" charset="0"/>
              </a:rPr>
              <a:pPr/>
              <a:t>53</a:t>
            </a:fld>
            <a:endParaRPr lang="en-US">
              <a:latin typeface="Arial" charset="0"/>
            </a:endParaRPr>
          </a:p>
        </p:txBody>
      </p:sp>
      <p:sp>
        <p:nvSpPr>
          <p:cNvPr id="61444" name="Rectangle 3"/>
          <p:cNvSpPr>
            <a:spLocks noChangeArrowheads="1"/>
          </p:cNvSpPr>
          <p:nvPr/>
        </p:nvSpPr>
        <p:spPr bwMode="auto">
          <a:xfrm>
            <a:off x="457200" y="1600200"/>
            <a:ext cx="8229600" cy="4525963"/>
          </a:xfrm>
          <a:prstGeom prst="rect">
            <a:avLst/>
          </a:prstGeom>
          <a:noFill/>
          <a:ln w="9525">
            <a:noFill/>
            <a:miter lim="800000"/>
            <a:headEnd/>
            <a:tailEnd/>
          </a:ln>
        </p:spPr>
        <p:txBody>
          <a:bodyPr/>
          <a:lstStyle/>
          <a:p>
            <a:pPr marL="1588" indent="-1588" algn="ctr" eaLnBrk="1" hangingPunct="1">
              <a:spcBef>
                <a:spcPct val="20000"/>
              </a:spcBef>
              <a:buFontTx/>
              <a:buChar char="•"/>
            </a:pPr>
            <a:endParaRPr lang="en-US" sz="3200"/>
          </a:p>
          <a:p>
            <a:pPr marL="1588" indent="-1588" algn="ctr" eaLnBrk="1" hangingPunct="1">
              <a:spcBef>
                <a:spcPct val="20000"/>
              </a:spcBef>
              <a:buFontTx/>
              <a:buChar char="•"/>
            </a:pPr>
            <a:endParaRPr lang="en-US" sz="3200"/>
          </a:p>
          <a:p>
            <a:pPr marL="1588" indent="-1588" algn="ctr" eaLnBrk="1" hangingPunct="1">
              <a:spcBef>
                <a:spcPct val="20000"/>
              </a:spcBef>
            </a:pPr>
            <a:r>
              <a:rPr lang="en-US" sz="4400" b="1"/>
              <a:t>Thank you!!</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2110</TotalTime>
  <Words>2136</Words>
  <Application>Microsoft Office PowerPoint</Application>
  <PresentationFormat>On-screen Show (4:3)</PresentationFormat>
  <Paragraphs>277</Paragraphs>
  <Slides>53</Slides>
  <Notes>53</Notes>
  <HiddenSlides>0</HiddenSlides>
  <MMClips>0</MMClips>
  <ScaleCrop>false</ScaleCrop>
  <HeadingPairs>
    <vt:vector size="4" baseType="variant">
      <vt:variant>
        <vt:lpstr>Theme</vt:lpstr>
      </vt:variant>
      <vt:variant>
        <vt:i4>2</vt:i4>
      </vt:variant>
      <vt:variant>
        <vt:lpstr>Slide Titles</vt:lpstr>
      </vt:variant>
      <vt:variant>
        <vt:i4>53</vt:i4>
      </vt:variant>
    </vt:vector>
  </HeadingPairs>
  <TitlesOfParts>
    <vt:vector size="55" baseType="lpstr">
      <vt:lpstr>3_Default Design</vt:lpstr>
      <vt:lpstr>Default Design</vt:lpstr>
      <vt:lpstr>Slide 1</vt:lpstr>
      <vt:lpstr>What would you do?</vt:lpstr>
      <vt:lpstr>Objective</vt:lpstr>
      <vt:lpstr>Slide 4</vt:lpstr>
      <vt:lpstr>What we’ve learned:</vt:lpstr>
      <vt:lpstr>Impact</vt:lpstr>
      <vt:lpstr>Balance</vt:lpstr>
      <vt:lpstr>Challenge</vt:lpstr>
      <vt:lpstr>Traditional Framework</vt:lpstr>
      <vt:lpstr>Traditional Framework</vt:lpstr>
      <vt:lpstr>Cyber-Ethics Webinar Overview</vt:lpstr>
      <vt:lpstr>educational institute-Issued Technology</vt:lpstr>
      <vt:lpstr>educational institute-Issued Technology</vt:lpstr>
      <vt:lpstr>educational institute-Issued Technology</vt:lpstr>
      <vt:lpstr>educational institute-Issued Technology</vt:lpstr>
      <vt:lpstr>educational institute-Issued Technology</vt:lpstr>
      <vt:lpstr>Promoting Cyber-Citizenship on educational institute-Issued Technology</vt:lpstr>
      <vt:lpstr> </vt:lpstr>
      <vt:lpstr>Slide 19</vt:lpstr>
      <vt:lpstr>Cyber-Ethics in Cyber-Space</vt:lpstr>
      <vt:lpstr>Student Right to Free Speech </vt:lpstr>
      <vt:lpstr>What Constitutes a Substantial Disruption? </vt:lpstr>
      <vt:lpstr>What Constitutes a Substantial Disruption? (cont.)</vt:lpstr>
      <vt:lpstr>What is Bullying/Cyberbullying?</vt:lpstr>
      <vt:lpstr>Example of Legal Bullying / Cyberbullying Definition:</vt:lpstr>
      <vt:lpstr>Slide 26</vt:lpstr>
      <vt:lpstr>Training Considerations</vt:lpstr>
      <vt:lpstr>Bullying Prevention Tips</vt:lpstr>
      <vt:lpstr>Bullying Prevention Tips cont.</vt:lpstr>
      <vt:lpstr>Bullying Prevention Tips cont.</vt:lpstr>
      <vt:lpstr>Employee Cyber-Ethics: What would you do?</vt:lpstr>
      <vt:lpstr>CPC (Commission for Personal Conduct</vt:lpstr>
      <vt:lpstr>Employee Conduct / Misconduct?</vt:lpstr>
      <vt:lpstr>Personal Technology Off Campus</vt:lpstr>
      <vt:lpstr>Personal Technology as an Instructional Tool</vt:lpstr>
      <vt:lpstr>Law Has Not Caught Up  with Technology</vt:lpstr>
      <vt:lpstr>Personal Technology as  Instructional Tool - Hypo #1</vt:lpstr>
      <vt:lpstr>Personal Technology as  Instructional Tool - Hypo #2</vt:lpstr>
      <vt:lpstr>Personal Technology as  Instructional Tool - Hypo #3</vt:lpstr>
      <vt:lpstr>Personal Technology as  Instructional Tool</vt:lpstr>
      <vt:lpstr>Teachers and Students as “Friends”</vt:lpstr>
      <vt:lpstr>Teachers and Students as “Friends” - Hypo #1</vt:lpstr>
      <vt:lpstr>Teachers and Students as “Friends” - Hypo #2</vt:lpstr>
      <vt:lpstr>Promoting Cyber-Ethics in  Social Networking</vt:lpstr>
      <vt:lpstr>Teachers and Students as “Friends”</vt:lpstr>
      <vt:lpstr>Personal Technology On Campus</vt:lpstr>
      <vt:lpstr>Personal Technology On Campus</vt:lpstr>
      <vt:lpstr>Personal Technology On Campus</vt:lpstr>
      <vt:lpstr>Personal Technology On Campus</vt:lpstr>
      <vt:lpstr>Personal Technology On Campus</vt:lpstr>
      <vt:lpstr>Witsell Case Example</vt:lpstr>
      <vt:lpstr>Conclusion: Promoting Cyber-Ethics</vt:lpstr>
      <vt:lpstr>Slide 53</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Minasyan, Gayane</dc:creator>
  <cp:lastModifiedBy>stdc_lp</cp:lastModifiedBy>
  <cp:revision>114</cp:revision>
  <dcterms:created xsi:type="dcterms:W3CDTF">2011-01-28T19:28:18Z</dcterms:created>
  <dcterms:modified xsi:type="dcterms:W3CDTF">2014-07-18T07:15:28Z</dcterms:modified>
</cp:coreProperties>
</file>