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34"/>
  </p:notesMasterIdLst>
  <p:handoutMasterIdLst>
    <p:handoutMasterId r:id="rId35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6858000" type="screen4x3"/>
  <p:notesSz cx="6858000" cy="9144000"/>
  <p:defaultTextStyle>
    <a:defPPr>
      <a:defRPr lang="en-GB"/>
    </a:defPPr>
    <a:lvl1pPr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+mn-ea"/>
        <a:cs typeface="DejaVu Sans" charset="0"/>
      </a:defRPr>
    </a:lvl1pPr>
    <a:lvl2pPr marL="742950" indent="-28575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+mn-ea"/>
        <a:cs typeface="DejaVu Sans" charset="0"/>
      </a:defRPr>
    </a:lvl2pPr>
    <a:lvl3pPr marL="11430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+mn-ea"/>
        <a:cs typeface="DejaVu Sans" charset="0"/>
      </a:defRPr>
    </a:lvl3pPr>
    <a:lvl4pPr marL="16002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+mn-ea"/>
        <a:cs typeface="DejaVu Sans" charset="0"/>
      </a:defRPr>
    </a:lvl4pPr>
    <a:lvl5pPr marL="2057400" indent="-228600" algn="l" defTabSz="449263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tx1"/>
        </a:solidFill>
        <a:latin typeface="Arial" charset="0"/>
        <a:ea typeface="+mn-ea"/>
        <a:cs typeface="DejaVu San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DejaVu San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DejaVu San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DejaVu San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DejaVu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6E029-26D5-4F88-826E-350708559612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39EBB3-D2E2-4BD0-97DA-29D515BCB7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7613" cy="377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3074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16650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s-CL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4398963" y="0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s-CL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/>
          </p:nvPr>
        </p:nvSpPr>
        <p:spPr bwMode="auto">
          <a:xfrm>
            <a:off x="0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endParaRPr lang="es-CL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71850" cy="501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fld id="{393A4631-AE62-41FD-9034-AA271D7504EE}" type="slidenum">
              <a:rPr lang="es-CL"/>
              <a:pPr/>
              <a:t>‹#›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pPr eaLnBrk="1">
              <a:spcBef>
                <a:spcPct val="0"/>
              </a:spcBef>
            </a:pPr>
            <a:endParaRPr lang="es-CL" sz="2000">
              <a:latin typeface="Arial" charset="0"/>
              <a:cs typeface="DejaVu Sans" charset="0"/>
            </a:endParaRP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0" y="0"/>
            <a:ext cx="1588" cy="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fld id="{BC8DA6B0-2339-48D9-BD14-070EA6817ED8}" type="slidenum">
              <a:rPr lang="es-CL" sz="1400">
                <a:solidFill>
                  <a:srgbClr val="000000"/>
                </a:solidFill>
              </a:rPr>
              <a:pPr>
                <a:lnSpc>
                  <a:spcPct val="100000"/>
                </a:lnSpc>
              </a:pPr>
              <a:t>1</a:t>
            </a:fld>
            <a:endParaRPr lang="es-CL"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29200" cy="37719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77875" y="4776788"/>
            <a:ext cx="6218238" cy="4525962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D894E6C-FAAB-4BB4-B616-DAE0CF794888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F3E7957-776D-49FF-9481-C648357CF1E3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891AF772-D919-405C-A1C9-4BEEB2DE3BB3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4963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9035B83D-A18F-41F8-8043-9641BCF40BE6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C61A8A7E-8C22-4837-92CC-BF774077DD86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4192D83B-4625-48CE-8000-1A216421CA7E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9721A77-3CFB-4F63-A65A-6A66B8B385A5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F030B50-C2A4-4893-951B-1DCFC91D5838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A597767-FED6-4615-8855-3F018AD9241A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D349EEA1-7AD7-42C3-AEF7-88C3517E32CB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604963"/>
            <a:ext cx="2055813" cy="45243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9800" cy="45243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71001EC-B9A3-4AF1-9CEC-3B74BD4D1CDC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200"/>
            <a:ext cx="4875213" cy="14684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2286000" y="5181600"/>
            <a:ext cx="2132013" cy="363538"/>
          </a:xfrm>
        </p:spPr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>
          <a:xfrm>
            <a:off x="8305800" y="6569075"/>
            <a:ext cx="455613" cy="363538"/>
          </a:xfrm>
        </p:spPr>
        <p:txBody>
          <a:bodyPr/>
          <a:lstStyle>
            <a:lvl1pPr>
              <a:defRPr/>
            </a:lvl1pPr>
          </a:lstStyle>
          <a:p>
            <a:fld id="{F80F6AA9-4ADA-4DC5-BFFB-27C1565A7364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E8A0E5AD-6D41-4216-A965-D279790F03FA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  <a:lvl2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2pPr>
            <a:lvl3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3pPr>
            <a:lvl4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4pPr>
            <a:lvl5pPr>
              <a:defRPr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6D6E211E-A681-4671-8445-711F0CCE6B9A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4037013" cy="3427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2813" y="1600200"/>
            <a:ext cx="4038600" cy="3427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B095ED8-CA72-4F43-9618-A10D79B5E91F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A576FCE4-834E-4FF4-A53B-62812DF17794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088B8ADB-282D-4826-BD9A-24C244FB7781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FD187FEF-558D-4B84-883A-EF356820463E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5701FD25-00C7-4ACE-9401-53ECE5F1975C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3E102531-36F5-48EE-B910-0361F6140052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1D7FAE65-666D-4557-9693-E886071954B0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228600"/>
            <a:ext cx="2074863" cy="4799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76950" cy="4799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fld id="{7813959A-C6C6-4F81-82EC-3F3D67EBBFDD}" type="slidenum">
              <a:rPr lang="es-CL"/>
              <a:pPr/>
              <a:t>‹#›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8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981200"/>
            <a:ext cx="4875213" cy="14684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títuloClick to edit Master title style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/>
          </p:nvPr>
        </p:nvSpPr>
        <p:spPr bwMode="auto">
          <a:xfrm>
            <a:off x="2286000" y="5181600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sz="1200">
                <a:solidFill>
                  <a:srgbClr val="8B8B8B"/>
                </a:solidFill>
                <a:latin typeface="+mn-lt"/>
              </a:defRPr>
            </a:lvl1pPr>
          </a:lstStyle>
          <a:p>
            <a:endParaRPr lang="es-CL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0" y="6629400"/>
            <a:ext cx="2895600" cy="228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8305800" y="6569075"/>
            <a:ext cx="4556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defRPr sz="1400" b="1">
                <a:solidFill>
                  <a:srgbClr val="000000"/>
                </a:solidFill>
              </a:defRPr>
            </a:lvl1pPr>
          </a:lstStyle>
          <a:p>
            <a:fld id="{0B48D2C1-BC9D-4241-8978-84C4BCA48B52}" type="slidenum">
              <a:rPr lang="es-CL"/>
              <a:pPr/>
              <a:t>‹#›</a:t>
            </a:fld>
            <a:endParaRPr lang="es-CL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12096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4"/>
            <a:r>
              <a:rPr lang="en-GB" smtClean="0"/>
              <a:t>Noveno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72" r:id="rId12"/>
  </p:sldLayoutIdLst>
  <p:hf sldNum="0" hdr="0" ftr="0" dt="0"/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9pPr>
    </p:titleStyle>
    <p:bodyStyle>
      <a:lvl1pPr marL="342900" indent="-342900" algn="l" defTabSz="449263" rtl="0" fontAlgn="base" hangingPunct="0">
        <a:lnSpc>
          <a:spcPct val="97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7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7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7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209800" y="1428750"/>
            <a:ext cx="6477000" cy="51244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699D3F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4368C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228600"/>
            <a:ext cx="106363" cy="6324600"/>
          </a:xfrm>
          <a:prstGeom prst="rect">
            <a:avLst/>
          </a:prstGeom>
          <a:gradFill rotWithShape="0">
            <a:gsLst>
              <a:gs pos="0">
                <a:srgbClr val="4368C1"/>
              </a:gs>
              <a:gs pos="100000">
                <a:srgbClr val="6DA042"/>
              </a:gs>
            </a:gsLst>
            <a:lin ang="3000000" scaled="1"/>
          </a:gra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9037638" y="228600"/>
            <a:ext cx="106362" cy="6324600"/>
          </a:xfrm>
          <a:prstGeom prst="rect">
            <a:avLst/>
          </a:prstGeom>
          <a:gradFill rotWithShape="0">
            <a:gsLst>
              <a:gs pos="0">
                <a:srgbClr val="4368C1"/>
              </a:gs>
              <a:gs pos="100000">
                <a:srgbClr val="6DA042"/>
              </a:gs>
            </a:gsLst>
            <a:lin ang="3000000" scaled="1"/>
          </a:gra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8013" cy="95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el formato del texto de títuloClick to edit Master title style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600200"/>
            <a:ext cx="8228013" cy="3427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Pulse para editar los formatos del texto del esquema</a:t>
            </a:r>
          </a:p>
          <a:p>
            <a:pPr lvl="1"/>
            <a:r>
              <a:rPr lang="en-GB" smtClean="0"/>
              <a:t>Segundo nivel del esquema</a:t>
            </a:r>
          </a:p>
          <a:p>
            <a:pPr lvl="2"/>
            <a:r>
              <a:rPr lang="en-GB" smtClean="0"/>
              <a:t>Tercer nivel del esquema</a:t>
            </a:r>
          </a:p>
          <a:p>
            <a:pPr lvl="3"/>
            <a:r>
              <a:rPr lang="en-GB" smtClean="0"/>
              <a:t>Cuarto nivel del esquema</a:t>
            </a:r>
          </a:p>
          <a:p>
            <a:pPr lvl="4"/>
            <a:r>
              <a:rPr lang="en-GB" smtClean="0"/>
              <a:t>Quinto nivel del esquema</a:t>
            </a:r>
          </a:p>
          <a:p>
            <a:pPr lvl="4"/>
            <a:r>
              <a:rPr lang="en-GB" smtClean="0"/>
              <a:t>Sexto nivel del esquema</a:t>
            </a:r>
          </a:p>
          <a:p>
            <a:pPr lvl="4"/>
            <a:r>
              <a:rPr lang="en-GB" smtClean="0"/>
              <a:t>Séptimo nivel del esquema</a:t>
            </a:r>
          </a:p>
          <a:p>
            <a:pPr lvl="4"/>
            <a:r>
              <a:rPr lang="en-GB" smtClean="0"/>
              <a:t>Octavo nivel del esquema</a:t>
            </a:r>
          </a:p>
          <a:p>
            <a:pPr lvl="0"/>
            <a:r>
              <a:rPr lang="en-GB" smtClean="0"/>
              <a:t>Noveno nivel del esquemaClick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1"/>
            <a:r>
              <a:rPr lang="en-GB" smtClean="0"/>
              <a:t>Third level</a:t>
            </a:r>
          </a:p>
          <a:p>
            <a:pPr lvl="2"/>
            <a:r>
              <a:rPr lang="en-GB" smtClean="0"/>
              <a:t>Fourth level</a:t>
            </a:r>
          </a:p>
          <a:p>
            <a:pPr lvl="3"/>
            <a:r>
              <a:rPr lang="en-GB" smtClean="0"/>
              <a:t>Fifth level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492875"/>
            <a:ext cx="21320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tabLst>
                <a:tab pos="723900" algn="l"/>
                <a:tab pos="1447800" algn="l"/>
              </a:tabLst>
              <a:defRPr sz="1200">
                <a:solidFill>
                  <a:srgbClr val="000000"/>
                </a:solidFill>
                <a:latin typeface="+mn-lt"/>
              </a:defRPr>
            </a:lvl1pPr>
          </a:lstStyle>
          <a:p>
            <a:endParaRPr lang="es-CL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3124200" y="6492875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8458200" y="6492875"/>
            <a:ext cx="455613" cy="363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5000" rIns="90000" bIns="45000" numCol="1" anchor="t" anchorCtr="0" compatLnSpc="1">
            <a:prstTxWarp prst="textNoShape">
              <a:avLst/>
            </a:prstTxWarp>
          </a:bodyPr>
          <a:lstStyle>
            <a:lvl1pPr hangingPunct="1">
              <a:lnSpc>
                <a:spcPct val="100000"/>
              </a:lnSpc>
              <a:defRPr sz="1400" b="1">
                <a:solidFill>
                  <a:srgbClr val="000000"/>
                </a:solidFill>
                <a:latin typeface="+mn-lt"/>
              </a:defRPr>
            </a:lvl1pPr>
          </a:lstStyle>
          <a:p>
            <a:fld id="{0D1B4812-CAB4-41B7-A7E4-F08ADA02780E}" type="slidenum">
              <a:rPr lang="es-CL"/>
              <a:pPr/>
              <a:t>‹#›</a:t>
            </a:fld>
            <a:endParaRPr lang="es-C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marL="742950" indent="-28575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2pPr>
      <a:lvl3pPr marL="1143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3pPr>
      <a:lvl4pPr marL="1600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4pPr>
      <a:lvl5pPr marL="20574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5pPr>
      <a:lvl6pPr marL="25146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6pPr>
      <a:lvl7pPr marL="29718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7pPr>
      <a:lvl8pPr marL="34290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8pPr>
      <a:lvl9pPr marL="3886200" indent="-228600" algn="l" defTabSz="449263" rtl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400">
          <a:solidFill>
            <a:srgbClr val="000000"/>
          </a:solidFill>
          <a:latin typeface="Arial" charset="0"/>
          <a:cs typeface="DejaVu Sans" charset="0"/>
        </a:defRPr>
      </a:lvl9pPr>
    </p:titleStyle>
    <p:bodyStyle>
      <a:lvl1pPr marL="342900" indent="-342900" algn="l" defTabSz="449263" rtl="0" fontAlgn="base" hangingPunct="0">
        <a:lnSpc>
          <a:spcPct val="97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fontAlgn="base" hangingPunct="0">
        <a:lnSpc>
          <a:spcPct val="97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cs typeface="+mn-cs"/>
        </a:defRPr>
      </a:lvl2pPr>
      <a:lvl3pPr marL="1143000" indent="-228600" algn="l" defTabSz="449263" rtl="0" fontAlgn="base" hangingPunct="0">
        <a:lnSpc>
          <a:spcPct val="97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3pPr>
      <a:lvl4pPr marL="1600200" indent="-228600" algn="l" defTabSz="449263" rtl="0" fontAlgn="base" hangingPunct="0">
        <a:lnSpc>
          <a:spcPct val="97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4pPr>
      <a:lvl5pPr marL="20574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5pPr>
      <a:lvl6pPr marL="25146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fontAlgn="base" hangingPunct="0">
        <a:lnSpc>
          <a:spcPct val="97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hyperlink" Target="http://www.commlabindia.com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hyperlink" Target="http://www.commlabindia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hyperlink" Target="http://www.commlabindi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0" y="2133600"/>
            <a:ext cx="4876800" cy="7620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4000" b="1">
                <a:solidFill>
                  <a:schemeClr val="tx1">
                    <a:lumMod val="95000"/>
                    <a:lumOff val="5000"/>
                  </a:schemeClr>
                </a:solidFill>
              </a:rPr>
              <a:t>Ethics in workplace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774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85800"/>
            <a:ext cx="7924800" cy="9144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n-US" sz="2800">
                <a:latin typeface="Calibri" charset="0"/>
              </a:rPr>
              <a:t>Work ethics is an invisible employee behavior, noticeable by its absence.</a:t>
            </a:r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EF8D5F24-BB31-4A03-A248-B9544127E8BF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1828800"/>
            <a:ext cx="4446588" cy="2951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77400" y="64008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ext Box 1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366C24D5-6B9C-449C-BF65-715D8F5812BA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3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05000"/>
            <a:ext cx="2998788" cy="4495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57200" y="5791200"/>
            <a:ext cx="2743200" cy="609600"/>
          </a:xfrm>
          <a:prstGeom prst="rect">
            <a:avLst/>
          </a:prstGeom>
          <a:solidFill>
            <a:srgbClr val="FFFFFF">
              <a:alpha val="75000"/>
            </a:srgbClr>
          </a:solidFill>
          <a:ln w="25560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s-CL" sz="2000">
                <a:solidFill>
                  <a:srgbClr val="000000"/>
                </a:solidFill>
              </a:rPr>
              <a:t>Mike,</a:t>
            </a: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s-CL" sz="2000">
                <a:solidFill>
                  <a:srgbClr val="000000"/>
                </a:solidFill>
              </a:rPr>
              <a:t> Graphic  Designer</a:t>
            </a:r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>
            <a:off x="2590800" y="457200"/>
            <a:ext cx="6172200" cy="3276600"/>
          </a:xfrm>
          <a:prstGeom prst="cloudCallout">
            <a:avLst>
              <a:gd name="adj1" fmla="val -50000"/>
              <a:gd name="adj2" fmla="val -50000"/>
            </a:avLst>
          </a:prstGeom>
          <a:solidFill>
            <a:srgbClr val="FFFFFF"/>
          </a:solidFill>
          <a:ln w="6480">
            <a:solidFill>
              <a:srgbClr val="BFBFBF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s-CL" sz="240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s-CL" sz="2400">
              <a:solidFill>
                <a:srgbClr val="000000"/>
              </a:solidFill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3657600" y="990600"/>
            <a:ext cx="4343400" cy="2651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s-CL" sz="2400">
                <a:solidFill>
                  <a:srgbClr val="000000"/>
                </a:solidFill>
                <a:latin typeface="Calibri" charset="0"/>
              </a:rPr>
              <a:t>“What to do?</a:t>
            </a:r>
            <a:br>
              <a:rPr lang="es-CL" sz="2400">
                <a:solidFill>
                  <a:srgbClr val="000000"/>
                </a:solidFill>
                <a:latin typeface="Calibri" charset="0"/>
              </a:rPr>
            </a:br>
            <a:r>
              <a:rPr lang="es-CL" sz="2400">
                <a:solidFill>
                  <a:srgbClr val="000000"/>
                </a:solidFill>
                <a:latin typeface="Calibri" charset="0"/>
              </a:rPr>
              <a:t> My producer is a bully and hiring </a:t>
            </a:r>
            <a:br>
              <a:rPr lang="es-CL" sz="2400">
                <a:solidFill>
                  <a:srgbClr val="000000"/>
                </a:solidFill>
                <a:latin typeface="Calibri" charset="0"/>
              </a:rPr>
            </a:br>
            <a:r>
              <a:rPr lang="es-CL" sz="2400">
                <a:solidFill>
                  <a:srgbClr val="000000"/>
                </a:solidFill>
                <a:latin typeface="Calibri" charset="0"/>
              </a:rPr>
              <a:t>like-minded people.</a:t>
            </a:r>
            <a:br>
              <a:rPr lang="es-CL" sz="2400">
                <a:solidFill>
                  <a:srgbClr val="000000"/>
                </a:solidFill>
                <a:latin typeface="Calibri" charset="0"/>
              </a:rPr>
            </a:br>
            <a:r>
              <a:rPr lang="es-CL" sz="2400">
                <a:solidFill>
                  <a:srgbClr val="000000"/>
                </a:solidFill>
                <a:latin typeface="Calibri" charset="0"/>
              </a:rPr>
              <a:t>Ethics is becoming a question in my organization.”</a:t>
            </a:r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044700"/>
            <a:ext cx="3559175" cy="3822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2590800" y="457200"/>
            <a:ext cx="6172200" cy="3276600"/>
          </a:xfrm>
          <a:prstGeom prst="cloudCallout">
            <a:avLst>
              <a:gd name="adj1" fmla="val -50000"/>
              <a:gd name="adj2" fmla="val -50000"/>
            </a:avLst>
          </a:prstGeom>
          <a:solidFill>
            <a:srgbClr val="FFFFFF"/>
          </a:solidFill>
          <a:ln w="6480">
            <a:solidFill>
              <a:srgbClr val="BFBFBF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s-CL" sz="240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s-CL" sz="2400">
              <a:solidFill>
                <a:srgbClr val="000000"/>
              </a:solidFill>
            </a:endParaRP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F31757A4-9717-4FBA-B390-B0F54301BDDD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4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457200" y="5867400"/>
            <a:ext cx="2819400" cy="685800"/>
          </a:xfrm>
          <a:prstGeom prst="rect">
            <a:avLst/>
          </a:prstGeom>
          <a:solidFill>
            <a:srgbClr val="FFFFFF">
              <a:alpha val="78999"/>
            </a:srgbClr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685800" y="5867400"/>
            <a:ext cx="2438400" cy="700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s-CL" sz="2000">
                <a:solidFill>
                  <a:srgbClr val="000000"/>
                </a:solidFill>
                <a:latin typeface="Calibri" charset="0"/>
              </a:rPr>
              <a:t>Stella,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s-CL" sz="2000">
                <a:solidFill>
                  <a:srgbClr val="000000"/>
                </a:solidFill>
                <a:latin typeface="Calibri" charset="0"/>
              </a:rPr>
              <a:t>HR, Executive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3352800" y="1173163"/>
            <a:ext cx="4572000" cy="1554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s-CL" sz="2400">
                <a:solidFill>
                  <a:srgbClr val="000000"/>
                </a:solidFill>
                <a:latin typeface="Calibri" charset="0"/>
              </a:rPr>
              <a:t>“I find few employees of my organization, disclosing confidential client data to our competitors.”</a:t>
            </a:r>
          </a:p>
        </p:txBody>
      </p:sp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774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B0FDE1EE-8A87-4656-82AD-C36A987048C8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5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590800"/>
            <a:ext cx="2641600" cy="3959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28600" y="5943600"/>
            <a:ext cx="2514600" cy="609600"/>
          </a:xfrm>
          <a:prstGeom prst="rect">
            <a:avLst/>
          </a:prstGeom>
          <a:solidFill>
            <a:srgbClr val="FFFFFF">
              <a:alpha val="85999"/>
            </a:srgbClr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79450" y="5943600"/>
            <a:ext cx="1770063" cy="6397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s-CL">
                <a:solidFill>
                  <a:srgbClr val="000000"/>
                </a:solidFill>
                <a:latin typeface="Calibri" charset="0"/>
              </a:rPr>
              <a:t>Stephany, </a:t>
            </a:r>
          </a:p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</a:tabLst>
            </a:pPr>
            <a:r>
              <a:rPr lang="es-CL">
                <a:solidFill>
                  <a:srgbClr val="000000"/>
                </a:solidFill>
                <a:latin typeface="Calibri" charset="0"/>
              </a:rPr>
              <a:t>HR, Executive</a:t>
            </a: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2590800" y="457200"/>
            <a:ext cx="6172200" cy="3276600"/>
          </a:xfrm>
          <a:prstGeom prst="cloudCallout">
            <a:avLst>
              <a:gd name="adj1" fmla="val -50000"/>
              <a:gd name="adj2" fmla="val -50000"/>
            </a:avLst>
          </a:prstGeom>
          <a:solidFill>
            <a:srgbClr val="FFFFFF"/>
          </a:solidFill>
          <a:ln w="6480">
            <a:solidFill>
              <a:srgbClr val="BFBFBF"/>
            </a:solidFill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s-CL" sz="2400">
              <a:solidFill>
                <a:srgbClr val="000000"/>
              </a:solidFill>
            </a:endParaRPr>
          </a:p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s-CL" sz="2400">
              <a:solidFill>
                <a:srgbClr val="000000"/>
              </a:solidFill>
            </a:endParaRP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3429000" y="1219200"/>
            <a:ext cx="4114800" cy="15541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s-CL" sz="2400">
                <a:solidFill>
                  <a:srgbClr val="000000"/>
                </a:solidFill>
                <a:latin typeface="Calibri" charset="0"/>
              </a:rPr>
              <a:t>“Should the performance feedback session follow a corrective or punitive approach?”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2C316C95-D039-4991-B83E-CED49359E4CD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6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79400"/>
            <a:ext cx="5105400" cy="5664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686800" cy="10668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>
                <a:latin typeface="Calibri" charset="0"/>
              </a:rPr>
              <a:t>All these are issues addressing common workplace ethics.</a:t>
            </a:r>
            <a:br>
              <a:rPr lang="en-US" sz="2800">
                <a:latin typeface="Calibri" charset="0"/>
              </a:rPr>
            </a:br>
            <a:r>
              <a:rPr lang="en-US" sz="2800">
                <a:latin typeface="Calibri" charset="0"/>
              </a:rPr>
              <a:t>Ethical Problems are inevitable in all levels of business.</a:t>
            </a:r>
          </a:p>
        </p:txBody>
      </p:sp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6F5C5571-C0DD-4B8D-B192-6A204E726762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7</a:t>
            </a:fld>
            <a:endParaRPr lang="es-CL" sz="1400" b="1" dirty="0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2586038"/>
            <a:ext cx="1673225" cy="2366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81200" y="2576513"/>
            <a:ext cx="3571875" cy="2376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2600" y="2667000"/>
            <a:ext cx="3375025" cy="2238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152400" y="2514600"/>
            <a:ext cx="8839200" cy="2514600"/>
          </a:xfrm>
          <a:prstGeom prst="rect">
            <a:avLst/>
          </a:prstGeom>
          <a:noFill/>
          <a:ln w="2556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774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84238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800">
                <a:latin typeface="Calibri" charset="0"/>
              </a:rPr>
              <a:t>Ethics is something you either have or you don’t have.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4499C623-0FA7-4D10-B927-283DB344902A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8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371600"/>
            <a:ext cx="6483350" cy="5116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584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87363"/>
            <a:ext cx="8229600" cy="960437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800">
                <a:latin typeface="Calibri" charset="0"/>
              </a:rPr>
              <a:t>Ethics is something that is learned and chosen throughout one's life.</a:t>
            </a:r>
          </a:p>
        </p:txBody>
      </p:sp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A7C1DD57-B92B-4146-90C7-19F535E01C1E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9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2057400"/>
            <a:ext cx="4564063" cy="3017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763000" cy="12192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>
                <a:latin typeface="Calibri" charset="0"/>
              </a:rPr>
              <a:t> In the work place the senior management have a responsibility to set an example that reflect the </a:t>
            </a:r>
            <a:br>
              <a:rPr lang="en-US" sz="2800">
                <a:latin typeface="Calibri" charset="0"/>
              </a:rPr>
            </a:br>
            <a:r>
              <a:rPr lang="en-US" sz="2800">
                <a:latin typeface="Calibri" charset="0"/>
              </a:rPr>
              <a:t>company expectations.</a:t>
            </a:r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19F57BCD-0AE1-43E3-99D2-CC156A85AE61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10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2286000"/>
            <a:ext cx="5673725" cy="2933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77400" y="67056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229600" cy="960438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3600">
                <a:latin typeface="Calibri" charset="0"/>
              </a:rPr>
              <a:t>Ethics is two- way!</a:t>
            </a:r>
          </a:p>
        </p:txBody>
      </p:sp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2913B145-C85C-4873-B5CC-839592827DF9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11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0" y="1524000"/>
            <a:ext cx="5080000" cy="3810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393825"/>
            <a:ext cx="3443288" cy="5159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1676400"/>
            <a:ext cx="4114800" cy="33528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</a:pPr>
            <a:r>
              <a:rPr lang="en-US" sz="2800">
                <a:latin typeface="Calibri" charset="0"/>
              </a:rPr>
              <a:t>Employees, having strong ethics in personal and professional life, need no explanation, unlike those employees for whom work ethics is a growing problem.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450B9FC1-81C6-4B79-B1AD-2ED5A14B0548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12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53600" y="67056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1524000"/>
            <a:ext cx="5048250" cy="5032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533400"/>
            <a:ext cx="8229600" cy="960438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800">
                <a:latin typeface="Calibri" charset="0"/>
              </a:rPr>
              <a:t>By the time employees hit the workforce, can they be taught things like ethics - or is it too late?</a:t>
            </a:r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B18EA61E-DBEA-4922-BFB1-881E62AA2B1F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13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012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762000"/>
            <a:ext cx="4767263" cy="57975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960438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800">
                <a:latin typeface="Calibri" charset="0"/>
              </a:rPr>
              <a:t>Training on workplace ethics is imperative.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669C22F7-7853-40B5-9F43-2401CC627A89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14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774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686800" cy="13716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>
                <a:latin typeface="Calibri" charset="0"/>
              </a:rPr>
              <a:t>Ethics help a lot in effective productivity as well as a great balance of responsibilities in your life on personal &amp; professional front.</a:t>
            </a:r>
          </a:p>
        </p:txBody>
      </p:sp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8DEFE9D7-D490-4A21-BFFA-D3D4262D6B94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15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590800"/>
            <a:ext cx="3844925" cy="2716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196850"/>
            <a:ext cx="8961438" cy="6356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12725"/>
            <a:ext cx="8991600" cy="854075"/>
          </a:xfrm>
          <a:solidFill>
            <a:srgbClr val="FFFFFF">
              <a:alpha val="79999"/>
            </a:srgbClr>
          </a:solidFill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 b="1">
                <a:latin typeface="Calibri" charset="0"/>
              </a:rPr>
              <a:t>Common Workplace Ethics</a:t>
            </a:r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F861C33A-E2E2-4E99-B856-60558DBE93B1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16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914400"/>
            <a:ext cx="2643188" cy="3938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762000"/>
            <a:ext cx="3014663" cy="411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914400" y="4144963"/>
            <a:ext cx="2819400" cy="731837"/>
          </a:xfrm>
          <a:solidFill>
            <a:srgbClr val="FFFFFF">
              <a:alpha val="79999"/>
            </a:srgbClr>
          </a:solidFill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</a:tabLst>
            </a:pPr>
            <a:r>
              <a:rPr lang="en-US" sz="3600">
                <a:latin typeface="Calibri" charset="0"/>
              </a:rPr>
              <a:t>Punctuality 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0093E122-58EE-40EC-B468-4FE408AAF56F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17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0485" name="Rectangle 5"/>
          <p:cNvSpPr>
            <a:spLocks noChangeArrowheads="1"/>
          </p:cNvSpPr>
          <p:nvPr/>
        </p:nvSpPr>
        <p:spPr bwMode="auto">
          <a:xfrm>
            <a:off x="5181600" y="685800"/>
            <a:ext cx="3048000" cy="762000"/>
          </a:xfrm>
          <a:prstGeom prst="rect">
            <a:avLst/>
          </a:prstGeom>
          <a:solidFill>
            <a:srgbClr val="FFFFFF">
              <a:alpha val="85999"/>
            </a:srgbClr>
          </a:solidFill>
          <a:ln w="9525">
            <a:noFill/>
            <a:round/>
            <a:headEnd/>
            <a:tailEnd/>
          </a:ln>
          <a:effectLst/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s-CL" sz="3600">
                <a:solidFill>
                  <a:srgbClr val="000000"/>
                </a:solidFill>
                <a:latin typeface="Calibri" charset="0"/>
              </a:rPr>
              <a:t>Responsibility </a:t>
            </a:r>
          </a:p>
        </p:txBody>
      </p:sp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012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784350"/>
            <a:ext cx="4818063" cy="3016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4114800"/>
            <a:ext cx="4800600" cy="685800"/>
          </a:xfrm>
          <a:solidFill>
            <a:srgbClr val="FFFFFF">
              <a:alpha val="79999"/>
            </a:srgbClr>
          </a:solidFill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600">
                <a:latin typeface="Calibri" charset="0"/>
              </a:rPr>
              <a:t>Integrity &amp; Loyalty</a:t>
            </a:r>
          </a:p>
        </p:txBody>
      </p:sp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97F0EEC6-A5AB-450B-B86C-5D33E80260EB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18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012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3275" y="1501775"/>
            <a:ext cx="5241925" cy="34750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4340225"/>
            <a:ext cx="5260975" cy="688975"/>
          </a:xfrm>
          <a:solidFill>
            <a:srgbClr val="FFFFFF">
              <a:alpha val="81999"/>
            </a:srgbClr>
          </a:solidFill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3600">
                <a:latin typeface="Calibri" charset="0"/>
              </a:rPr>
              <a:t>Teamwork</a:t>
            </a:r>
          </a:p>
        </p:txBody>
      </p:sp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C64EB957-8395-40E5-8F52-E637AAE51F50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19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7672C70F-0046-42AD-97F4-822CFE9D4F66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20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752600"/>
            <a:ext cx="4598988" cy="3241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143000"/>
            <a:ext cx="5137150" cy="42465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4678363"/>
            <a:ext cx="5181600" cy="731837"/>
          </a:xfrm>
          <a:solidFill>
            <a:srgbClr val="FFFFFF">
              <a:alpha val="81999"/>
            </a:srgbClr>
          </a:solidFill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3600">
                <a:latin typeface="Calibri" charset="0"/>
              </a:rPr>
              <a:t>Professionalism</a:t>
            </a:r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A74EBD45-BAF8-410D-A5A8-6B6E36A157A0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21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" y="487363"/>
            <a:ext cx="8763000" cy="960437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>
                <a:latin typeface="Calibri" charset="0"/>
              </a:rPr>
              <a:t>How do you </a:t>
            </a:r>
            <a:r>
              <a:rPr lang="en-US" sz="2800" b="1">
                <a:latin typeface="Calibri" charset="0"/>
              </a:rPr>
              <a:t>train </a:t>
            </a:r>
            <a:r>
              <a:rPr lang="en-US" sz="2800">
                <a:latin typeface="Calibri" charset="0"/>
              </a:rPr>
              <a:t>your employees to be ethical to one and all, whether in the </a:t>
            </a:r>
            <a:r>
              <a:rPr lang="en-US" sz="2800" b="1">
                <a:latin typeface="Calibri" charset="0"/>
              </a:rPr>
              <a:t>professional realm </a:t>
            </a:r>
            <a:r>
              <a:rPr lang="en-US" sz="2800">
                <a:latin typeface="Calibri" charset="0"/>
              </a:rPr>
              <a:t>or </a:t>
            </a:r>
            <a:r>
              <a:rPr lang="en-US" sz="2800" b="1">
                <a:latin typeface="Calibri" charset="0"/>
              </a:rPr>
              <a:t>personal</a:t>
            </a:r>
            <a:r>
              <a:rPr lang="en-US" sz="2800">
                <a:latin typeface="Calibri" charset="0"/>
              </a:rPr>
              <a:t>?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04800" y="1905000"/>
            <a:ext cx="8458200" cy="1752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455613" indent="-455613" hangingPunct="1">
              <a:lnSpc>
                <a:spcPct val="100000"/>
              </a:lnSpc>
              <a:spcBef>
                <a:spcPts val="563"/>
              </a:spcBef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>
                <a:solidFill>
                  <a:srgbClr val="000000"/>
                </a:solidFill>
                <a:latin typeface="Calibri" charset="0"/>
              </a:rPr>
              <a:t>A written code of conduct</a:t>
            </a:r>
          </a:p>
          <a:p>
            <a:pPr marL="455613" indent="-455613" hangingPunct="1">
              <a:lnSpc>
                <a:spcPct val="100000"/>
              </a:lnSpc>
              <a:spcBef>
                <a:spcPts val="563"/>
              </a:spcBef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>
                <a:solidFill>
                  <a:srgbClr val="000000"/>
                </a:solidFill>
                <a:latin typeface="Calibri" charset="0"/>
              </a:rPr>
              <a:t>Define ethics to be maintained in an organization.</a:t>
            </a:r>
          </a:p>
          <a:p>
            <a:pPr marL="455613" indent="-455613" hangingPunct="1">
              <a:lnSpc>
                <a:spcPct val="100000"/>
              </a:lnSpc>
              <a:spcBef>
                <a:spcPts val="563"/>
              </a:spcBef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>
                <a:solidFill>
                  <a:srgbClr val="000000"/>
                </a:solidFill>
                <a:latin typeface="Calibri" charset="0"/>
              </a:rPr>
              <a:t>Each employee should have one, including new hires. </a:t>
            </a:r>
          </a:p>
          <a:p>
            <a:pPr marL="455613" indent="-455613" hangingPunct="1">
              <a:lnSpc>
                <a:spcPct val="100000"/>
              </a:lnSpc>
              <a:spcBef>
                <a:spcPts val="563"/>
              </a:spcBef>
              <a:buClrTx/>
              <a:buSz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endParaRPr lang="en-US" sz="2800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157E17C1-1261-481E-A6DC-384B52407B0B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22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3657600"/>
            <a:ext cx="2914650" cy="1931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1600200" y="381000"/>
            <a:ext cx="5638800" cy="960438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3200">
                <a:latin typeface="Calibri" charset="0"/>
              </a:rPr>
              <a:t>Training programs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533400" y="1600200"/>
            <a:ext cx="8229600" cy="1905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342900" indent="-341313" hangingPunct="1">
              <a:lnSpc>
                <a:spcPct val="100000"/>
              </a:lnSpc>
              <a:spcBef>
                <a:spcPts val="563"/>
              </a:spcBef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>
                <a:solidFill>
                  <a:srgbClr val="000000"/>
                </a:solidFill>
                <a:latin typeface="Calibri" charset="0"/>
              </a:rPr>
              <a:t>Organizations should focus on training in ethics at the workplace. </a:t>
            </a:r>
          </a:p>
          <a:p>
            <a:pPr marL="342900" indent="-341313" hangingPunct="1">
              <a:lnSpc>
                <a:spcPct val="100000"/>
              </a:lnSpc>
              <a:spcBef>
                <a:spcPts val="563"/>
              </a:spcBef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>
                <a:solidFill>
                  <a:srgbClr val="000000"/>
                </a:solidFill>
                <a:latin typeface="Calibri" charset="0"/>
              </a:rPr>
              <a:t>A few members from the top level management can lead the ethics training programs.</a:t>
            </a:r>
          </a:p>
        </p:txBody>
      </p:sp>
      <p:sp>
        <p:nvSpPr>
          <p:cNvPr id="26627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D3AB274F-203E-44CA-BF6D-094CEBAF17F9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23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3505200"/>
            <a:ext cx="3235325" cy="2152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152400" y="6534150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s-CL">
                <a:solidFill>
                  <a:srgbClr val="000000"/>
                </a:solidFill>
                <a:latin typeface="Cambria" pitchFamily="16" charset="0"/>
                <a:hlinkClick r:id="rId4"/>
              </a:rPr>
              <a:t>www.commlabindia.com</a:t>
            </a:r>
          </a:p>
        </p:txBody>
      </p:sp>
      <p:pic>
        <p:nvPicPr>
          <p:cNvPr id="26630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012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1066800"/>
            <a:ext cx="8229600" cy="960438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3600">
                <a:latin typeface="Calibri" charset="0"/>
              </a:rPr>
              <a:t>Performance feedback sessions should be </a:t>
            </a:r>
            <a:br>
              <a:rPr lang="en-US" sz="3600">
                <a:latin typeface="Calibri" charset="0"/>
              </a:rPr>
            </a:br>
            <a:r>
              <a:rPr lang="en-US" sz="3600">
                <a:latin typeface="Calibri" charset="0"/>
              </a:rPr>
              <a:t>corrective in nature.</a:t>
            </a: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4C69D1E5-176E-4C28-8E5B-D02F83BA36B8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24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3613" y="2570163"/>
            <a:ext cx="7418387" cy="1392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774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1676400"/>
            <a:ext cx="2819400" cy="3886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438400"/>
            <a:ext cx="5257800" cy="1371600"/>
          </a:xfrm>
          <a:solidFill>
            <a:srgbClr val="FFFFFF"/>
          </a:solidFill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US" sz="3600">
                <a:latin typeface="Calibri" charset="0"/>
              </a:rPr>
              <a:t>Good Behavior should be acknowledged.</a:t>
            </a:r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95ACEA66-695A-4414-BCE3-A31FA39863F9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25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536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xfrm>
            <a:off x="2209800" y="457200"/>
            <a:ext cx="4800600" cy="838200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</a:tabLst>
            </a:pPr>
            <a:r>
              <a:rPr lang="en-US" sz="3600">
                <a:latin typeface="Calibri" charset="0"/>
              </a:rPr>
              <a:t>Role model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533400" y="1371600"/>
            <a:ext cx="82296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/>
          <a:lstStyle/>
          <a:p>
            <a:pPr marL="342900" indent="-341313" hangingPunct="1">
              <a:lnSpc>
                <a:spcPct val="100000"/>
              </a:lnSpc>
              <a:spcBef>
                <a:spcPts val="563"/>
              </a:spcBef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400">
                <a:solidFill>
                  <a:srgbClr val="000000"/>
                </a:solidFill>
                <a:latin typeface="Calibri" charset="0"/>
              </a:rPr>
              <a:t>Seniors behaving in a morally upright manner will set an example for employees to follow.</a:t>
            </a: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8364A8F4-F7B0-493E-AC51-928667F7E66E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26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2514600"/>
            <a:ext cx="4217988" cy="29368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525000" y="64008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838" y="228600"/>
            <a:ext cx="8940800" cy="632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2895600"/>
            <a:ext cx="8991600" cy="762000"/>
          </a:xfrm>
          <a:solidFill>
            <a:srgbClr val="FFFFFF">
              <a:alpha val="85999"/>
            </a:srgbClr>
          </a:solidFill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3600">
                <a:latin typeface="Calibri" charset="0"/>
              </a:rPr>
              <a:t>Here are a few thoughts to get the ball rolling.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88D71288-7704-4122-AC6C-14FED74C9004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27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152400" y="6534150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s-CL">
                <a:solidFill>
                  <a:srgbClr val="000000"/>
                </a:solidFill>
                <a:latin typeface="Cambria" pitchFamily="16" charset="0"/>
                <a:hlinkClick r:id="rId4"/>
              </a:rPr>
              <a:t>www.commlabindia.com</a:t>
            </a:r>
          </a:p>
        </p:txBody>
      </p:sp>
      <p:pic>
        <p:nvPicPr>
          <p:cNvPr id="307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77400" y="63246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" y="411163"/>
            <a:ext cx="8763000" cy="1112837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en-US" sz="2800">
                <a:latin typeface="Calibri" charset="0"/>
              </a:rPr>
              <a:t>Clearly, consistently, and frequently communicate the desired behaviors and why they are important to the organization.</a:t>
            </a:r>
          </a:p>
        </p:txBody>
      </p:sp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F1B3B7FB-0703-49BD-BB11-913FCD67403D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28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04800" y="1600200"/>
            <a:ext cx="8610600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s-CL" sz="2400">
                <a:solidFill>
                  <a:srgbClr val="000000"/>
                </a:solidFill>
                <a:latin typeface="Calibri" charset="0"/>
              </a:rPr>
              <a:t>Model these behaviors as a leader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2362200"/>
            <a:ext cx="4048125" cy="26860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6774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39763"/>
            <a:ext cx="8229600" cy="960437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800">
                <a:latin typeface="Calibri" charset="0"/>
              </a:rPr>
              <a:t>Hold people accountable for demonstrating these behaviors on an escalating path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216028C4-5FF3-4633-AD80-F686A94CD047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29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905000"/>
            <a:ext cx="3789363" cy="28590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7536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487363"/>
            <a:ext cx="8229600" cy="960437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800">
                <a:latin typeface="Calibri" charset="0"/>
              </a:rPr>
              <a:t>Ethics depends on situation. </a:t>
            </a:r>
          </a:p>
        </p:txBody>
      </p:sp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F9FF4C06-22A8-480F-B1AE-40E1BA4DD39F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30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838200" y="1371600"/>
            <a:ext cx="7772400" cy="1370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es-CL" sz="2800">
                <a:solidFill>
                  <a:srgbClr val="000000"/>
                </a:solidFill>
                <a:latin typeface="Calibri" charset="0"/>
              </a:rPr>
              <a:t>In spite of training sessions on ethics, enforcement is ultimately left to the individual.</a:t>
            </a:r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2514600"/>
            <a:ext cx="3700463" cy="24558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33797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2027238"/>
          </a:xfrm>
          <a:ln/>
        </p:spPr>
        <p:txBody>
          <a:bodyPr/>
          <a:lstStyle/>
          <a:p>
            <a:pPr algn="ctr" hangingPunct="1"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en-US" sz="2800">
                <a:latin typeface="Calibri" charset="0"/>
              </a:rPr>
              <a:t>And finally, it is essential to communicate ethical values to employees as you are giving them the authority to take appropriate ethical decision </a:t>
            </a:r>
            <a:br>
              <a:rPr lang="en-US" sz="2800">
                <a:latin typeface="Calibri" charset="0"/>
              </a:rPr>
            </a:br>
            <a:r>
              <a:rPr lang="en-US" sz="2800">
                <a:latin typeface="Calibri" charset="0"/>
              </a:rPr>
              <a:t>in any given situations.</a:t>
            </a:r>
          </a:p>
        </p:txBody>
      </p:sp>
      <p:sp>
        <p:nvSpPr>
          <p:cNvPr id="34818" name="Text Box 2"/>
          <p:cNvSpPr txBox="1">
            <a:spLocks noChangeArrowheads="1"/>
          </p:cNvSpPr>
          <p:nvPr/>
        </p:nvSpPr>
        <p:spPr bwMode="auto">
          <a:xfrm>
            <a:off x="8458200" y="6492875"/>
            <a:ext cx="4572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0000" tIns="45000" rIns="90000" bIns="45000"/>
          <a:lstStyle/>
          <a:p>
            <a:pPr hangingPunct="1">
              <a:lnSpc>
                <a:spcPct val="100000"/>
              </a:lnSpc>
            </a:pPr>
            <a:fld id="{6263B250-CD7C-48AB-8C1D-9C71564CA802}" type="slidenum">
              <a:rPr lang="es-CL" sz="1400" b="1">
                <a:solidFill>
                  <a:srgbClr val="000000"/>
                </a:solidFill>
                <a:latin typeface="Calibri" charset="0"/>
              </a:rPr>
              <a:pPr hangingPunct="1">
                <a:lnSpc>
                  <a:spcPct val="100000"/>
                </a:lnSpc>
              </a:pPr>
              <a:t>31</a:t>
            </a:fld>
            <a:endParaRPr lang="es-CL" sz="1400" b="1">
              <a:solidFill>
                <a:srgbClr val="000000"/>
              </a:solidFill>
              <a:latin typeface="Calibri" charset="0"/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7550" y="2286000"/>
            <a:ext cx="5480050" cy="3646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152400" y="6534150"/>
            <a:ext cx="2895600" cy="365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  <a:tabLst>
                <a:tab pos="723900" algn="l"/>
                <a:tab pos="1447800" algn="l"/>
                <a:tab pos="2171700" algn="l"/>
                <a:tab pos="2895600" algn="l"/>
              </a:tabLst>
            </a:pPr>
            <a:r>
              <a:rPr lang="es-CL">
                <a:solidFill>
                  <a:srgbClr val="000000"/>
                </a:solidFill>
                <a:latin typeface="Cambria" pitchFamily="16" charset="0"/>
                <a:hlinkClick r:id="rId4"/>
              </a:rPr>
              <a:t>www.commlabindia.com</a:t>
            </a:r>
          </a:p>
        </p:txBody>
      </p:sp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77400" y="6553200"/>
            <a:ext cx="304800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DejaVu Sans"/>
      </a:majorFont>
      <a:minorFont>
        <a:latin typeface="Calibri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"/>
        <a:cs typeface="DejaVu Sans"/>
      </a:majorFont>
      <a:minorFont>
        <a:latin typeface="Calibri"/>
        <a:ea typeface="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DejaVu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8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DejaVu San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440</Words>
  <PresentationFormat>On-screen Show (4:3)</PresentationFormat>
  <Paragraphs>78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31</vt:i4>
      </vt:variant>
    </vt:vector>
  </HeadingPairs>
  <TitlesOfParts>
    <vt:vector size="33" baseType="lpstr">
      <vt:lpstr>Office Theme</vt:lpstr>
      <vt:lpstr>Office Theme</vt:lpstr>
      <vt:lpstr>Ethics in workplace</vt:lpstr>
      <vt:lpstr>Work ethics is an invisible employee behavior, noticeable by its absence.</vt:lpstr>
      <vt:lpstr>Slide 3</vt:lpstr>
      <vt:lpstr>Slide 4</vt:lpstr>
      <vt:lpstr>Slide 5</vt:lpstr>
      <vt:lpstr>Slide 6</vt:lpstr>
      <vt:lpstr>All these are issues addressing common workplace ethics. Ethical Problems are inevitable in all levels of business.</vt:lpstr>
      <vt:lpstr>Ethics is something you either have or you don’t have.</vt:lpstr>
      <vt:lpstr>Ethics is something that is learned and chosen throughout one's life.</vt:lpstr>
      <vt:lpstr> In the work place the senior management have a responsibility to set an example that reflect the  company expectations.</vt:lpstr>
      <vt:lpstr>Ethics is two- way!</vt:lpstr>
      <vt:lpstr>Employees, having strong ethics in personal and professional life, need no explanation, unlike those employees for whom work ethics is a growing problem.</vt:lpstr>
      <vt:lpstr>By the time employees hit the workforce, can they be taught things like ethics - or is it too late?</vt:lpstr>
      <vt:lpstr>Training on workplace ethics is imperative.</vt:lpstr>
      <vt:lpstr>Ethics help a lot in effective productivity as well as a great balance of responsibilities in your life on personal &amp; professional front.</vt:lpstr>
      <vt:lpstr>Common Workplace Ethics</vt:lpstr>
      <vt:lpstr>Punctuality </vt:lpstr>
      <vt:lpstr>Integrity &amp; Loyalty</vt:lpstr>
      <vt:lpstr>Teamwork</vt:lpstr>
      <vt:lpstr>Slide 20</vt:lpstr>
      <vt:lpstr>Professionalism</vt:lpstr>
      <vt:lpstr>How do you train your employees to be ethical to one and all, whether in the professional realm or personal?</vt:lpstr>
      <vt:lpstr>Training programs</vt:lpstr>
      <vt:lpstr>Performance feedback sessions should be  corrective in nature.</vt:lpstr>
      <vt:lpstr>Good Behavior should be acknowledged.</vt:lpstr>
      <vt:lpstr>Role model</vt:lpstr>
      <vt:lpstr>Here are a few thoughts to get the ball rolling.</vt:lpstr>
      <vt:lpstr>Clearly, consistently, and frequently communicate the desired behaviors and why they are important to the organization.</vt:lpstr>
      <vt:lpstr>Hold people accountable for demonstrating these behaviors on an escalating path</vt:lpstr>
      <vt:lpstr>Ethics depends on situation. </vt:lpstr>
      <vt:lpstr>And finally, it is essential to communicate ethical values to employees as you are giving them the authority to take appropriate ethical decision  in any given situations.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Ethics in workplace</dc:title>
  <dc:creator>Home</dc:creator>
  <cp:lastModifiedBy>stdc_lp</cp:lastModifiedBy>
  <cp:revision>9</cp:revision>
  <cp:lastPrinted>1601-01-01T00:00:00Z</cp:lastPrinted>
  <dcterms:created xsi:type="dcterms:W3CDTF">1601-01-01T00:00:00Z</dcterms:created>
  <dcterms:modified xsi:type="dcterms:W3CDTF">2014-07-18T06:14:10Z</dcterms:modified>
</cp:coreProperties>
</file>