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sldIdLst>
    <p:sldId id="256" r:id="rId2"/>
    <p:sldId id="257" r:id="rId3"/>
    <p:sldId id="27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61" r:id="rId23"/>
    <p:sldId id="278" r:id="rId24"/>
    <p:sldId id="279" r:id="rId25"/>
    <p:sldId id="280" r:id="rId26"/>
    <p:sldId id="281"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548" autoAdjust="0"/>
    <p:restoredTop sz="94660"/>
  </p:normalViewPr>
  <p:slideViewPr>
    <p:cSldViewPr>
      <p:cViewPr varScale="1">
        <p:scale>
          <a:sx n="50" d="100"/>
          <a:sy n="50" d="100"/>
        </p:scale>
        <p:origin x="-1123"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latin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a:latin typeface="Arial" charset="0"/>
            </a:endParaRPr>
          </a:p>
        </p:txBody>
      </p:sp>
      <p:sp>
        <p:nvSpPr>
          <p:cNvPr id="13314"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331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smtClean="0"/>
            </a:lvl1pPr>
          </a:lstStyle>
          <a:p>
            <a:pPr>
              <a:defRPr/>
            </a:pPr>
            <a:fld id="{57D5756B-4000-4B67-BA8E-BC25F82AB8F7}"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solidFill>
                  <a:schemeClr val="tx1">
                    <a:lumMod val="95000"/>
                    <a:lumOff val="5000"/>
                  </a:schemeClr>
                </a:solidFill>
                <a:latin typeface="+mn-lt"/>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tx1">
                    <a:lumMod val="95000"/>
                    <a:lumOff val="5000"/>
                  </a:schemeClr>
                </a:solidFill>
              </a:defRPr>
            </a:lvl1pPr>
            <a:lvl2pPr>
              <a:defRPr sz="2400">
                <a:solidFill>
                  <a:schemeClr val="tx1">
                    <a:lumMod val="95000"/>
                    <a:lumOff val="5000"/>
                  </a:schemeClr>
                </a:solidFill>
              </a:defRPr>
            </a:lvl2pPr>
            <a:lvl3pPr>
              <a:defRPr sz="2400">
                <a:solidFill>
                  <a:schemeClr val="tx1">
                    <a:lumMod val="95000"/>
                    <a:lumOff val="5000"/>
                  </a:schemeClr>
                </a:solidFill>
              </a:defRPr>
            </a:lvl3pPr>
            <a:lvl4pPr>
              <a:defRPr sz="2400">
                <a:solidFill>
                  <a:schemeClr val="tx1">
                    <a:lumMod val="95000"/>
                    <a:lumOff val="5000"/>
                  </a:schemeClr>
                </a:solidFill>
              </a:defRPr>
            </a:lvl4pPr>
            <a:lvl5pPr>
              <a:defRPr sz="2400">
                <a:solidFill>
                  <a:schemeClr val="tx1">
                    <a:lumMod val="95000"/>
                    <a:lumOff val="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B831F2A-02AF-4D47-B4B7-FD06EFE996A6}"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CAFA086-9F0D-4FBA-92FA-5E027E2270AD}"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11C3AF6-DF2B-4BCE-91BD-FCE3E86AA092}"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E9128F9-4EA7-462A-BAE2-B45D29A3F2BE}"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18E34C1E-782C-44DC-8C1B-0D50E6243CFC}"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3B85576-8442-4CAE-BA00-8FFA1EB72ACA}"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908E187-7517-4332-A997-5967F63F14D0}"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418D994-A5D3-4142-B3BB-53F098C08097}"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74E226E-02CB-4277-A882-861A85050B9D}"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15A8B77-3AA3-4B55-B385-31157DDA0AC9}"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292"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mj-lt"/>
              </a:defRPr>
            </a:lvl1pPr>
          </a:lstStyle>
          <a:p>
            <a:pPr>
              <a:defRPr/>
            </a:pPr>
            <a:endParaRPr lang="en-US" altLang="en-US"/>
          </a:p>
        </p:txBody>
      </p:sp>
      <p:sp>
        <p:nvSpPr>
          <p:cNvPr id="1229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latin typeface="+mj-lt"/>
              </a:defRPr>
            </a:lvl1pPr>
          </a:lstStyle>
          <a:p>
            <a:pPr>
              <a:defRPr/>
            </a:pPr>
            <a:endParaRPr lang="en-US" altLang="en-US"/>
          </a:p>
        </p:txBody>
      </p:sp>
      <p:sp>
        <p:nvSpPr>
          <p:cNvPr id="12294"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mj-lt"/>
              </a:defRPr>
            </a:lvl1pPr>
          </a:lstStyle>
          <a:p>
            <a:pPr>
              <a:defRPr/>
            </a:pPr>
            <a:fld id="{4A653938-E598-4FE9-8D80-641EB2A91AB4}" type="slidenum">
              <a:rPr lang="en-US" altLang="en-US"/>
              <a:pPr>
                <a:defRPr/>
              </a:pPr>
              <a:t>‹#›</a:t>
            </a:fld>
            <a:endParaRPr lang="en-US" altLang="en-US"/>
          </a:p>
        </p:txBody>
      </p:sp>
      <p:sp>
        <p:nvSpPr>
          <p:cNvPr id="12295"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latin typeface="Arial" charset="0"/>
            </a:endParaRPr>
          </a:p>
        </p:txBody>
      </p:sp>
      <p:sp>
        <p:nvSpPr>
          <p:cNvPr id="12296"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n.wikipedia.org/wiki/Philosoph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w3.org/MarkUp/Guid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powerreporting.com/category/People_finder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1214414" y="2857496"/>
            <a:ext cx="6162700" cy="895360"/>
          </a:xfrm>
        </p:spPr>
        <p:txBody>
          <a:bodyPr/>
          <a:lstStyle/>
          <a:p>
            <a:pPr algn="ctr" eaLnBrk="1" hangingPunct="1"/>
            <a:r>
              <a:rPr lang="en-US" sz="4000" b="1" dirty="0" smtClean="0"/>
              <a:t>Ethical Issues in online journalism</a:t>
            </a:r>
            <a:r>
              <a:rPr lang="en-US" sz="4000" dirty="0" smtClean="0"/>
              <a:t> </a:t>
            </a:r>
            <a:endParaRPr lang="en-US" sz="40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b="1" smtClean="0">
                <a:solidFill>
                  <a:schemeClr val="tx1">
                    <a:lumMod val="95000"/>
                    <a:lumOff val="5000"/>
                  </a:schemeClr>
                </a:solidFill>
              </a:rPr>
              <a:t>Ethical Issues in online journalism</a:t>
            </a:r>
            <a:r>
              <a:rPr lang="en-US" smtClean="0">
                <a:solidFill>
                  <a:schemeClr val="tx1">
                    <a:lumMod val="95000"/>
                    <a:lumOff val="5000"/>
                  </a:schemeClr>
                </a:solidFill>
              </a:rPr>
              <a:t> </a:t>
            </a:r>
          </a:p>
        </p:txBody>
      </p:sp>
      <p:sp>
        <p:nvSpPr>
          <p:cNvPr id="4099" name="Content Placeholder 2"/>
          <p:cNvSpPr>
            <a:spLocks noGrp="1"/>
          </p:cNvSpPr>
          <p:nvPr>
            <p:ph idx="1"/>
          </p:nvPr>
        </p:nvSpPr>
        <p:spPr/>
        <p:txBody>
          <a:bodyPr/>
          <a:lstStyle/>
          <a:p>
            <a:pPr eaLnBrk="1" hangingPunct="1"/>
            <a:r>
              <a:rPr lang="en-US" sz="2800" b="1" smtClean="0"/>
              <a:t>What is ethics?</a:t>
            </a:r>
          </a:p>
          <a:p>
            <a:pPr marL="742950" lvl="1" indent="-285750" eaLnBrk="1" hangingPunct="1"/>
            <a:r>
              <a:rPr lang="en-US" sz="2800" b="1" smtClean="0"/>
              <a:t>Ethics</a:t>
            </a:r>
            <a:r>
              <a:rPr lang="en-US" sz="2800" smtClean="0"/>
              <a:t> is a major branch of </a:t>
            </a:r>
            <a:r>
              <a:rPr lang="en-US" sz="2800" smtClean="0">
                <a:hlinkClick r:id="rId2" tooltip="Philosophy"/>
              </a:rPr>
              <a:t>philosophy</a:t>
            </a:r>
            <a:r>
              <a:rPr lang="en-US" sz="2800" smtClean="0"/>
              <a:t>, encompassing right conduct and good life. </a:t>
            </a:r>
          </a:p>
          <a:p>
            <a:pPr marL="742950" lvl="1" indent="-285750" eaLnBrk="1" hangingPunct="1"/>
            <a:r>
              <a:rPr lang="en-US" sz="2800" smtClean="0"/>
              <a:t>It is significantly broader than the common conception of analyzing right and wrong. </a:t>
            </a:r>
          </a:p>
          <a:p>
            <a:pPr marL="742950" lvl="1" indent="-285750" eaLnBrk="1" hangingPunct="1"/>
            <a:r>
              <a:rPr lang="en-US" sz="2800" smtClean="0"/>
              <a:t>A central aspect of ethics is "the good life", the life worth living or life that is satisfying, which is held by many philosophers to be more important than moral conduct.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endParaRPr lang="en-US" smtClean="0"/>
          </a:p>
        </p:txBody>
      </p:sp>
      <p:sp>
        <p:nvSpPr>
          <p:cNvPr id="58371" name="Rectangle 3"/>
          <p:cNvSpPr>
            <a:spLocks noGrp="1" noChangeArrowheads="1"/>
          </p:cNvSpPr>
          <p:nvPr>
            <p:ph type="body" idx="1"/>
          </p:nvPr>
        </p:nvSpPr>
        <p:spPr/>
        <p:txBody>
          <a:bodyPr/>
          <a:lstStyle/>
          <a:p>
            <a:pPr eaLnBrk="1" hangingPunct="1"/>
            <a:r>
              <a:rPr lang="en-US" sz="2700" smtClean="0"/>
              <a:t>Members of the </a:t>
            </a:r>
            <a:r>
              <a:rPr lang="en-US" sz="2700" b="1" smtClean="0"/>
              <a:t>Society of Professional Journalists</a:t>
            </a:r>
            <a:r>
              <a:rPr lang="en-US" sz="2700" smtClean="0"/>
              <a:t> believe that public enlightenment is the forerunner of justice and the foundation of democracy. </a:t>
            </a:r>
          </a:p>
          <a:p>
            <a:pPr eaLnBrk="1" hangingPunct="1"/>
            <a:r>
              <a:rPr lang="en-US" sz="2700" smtClean="0"/>
              <a:t>The duty of the journalist is to further those ends by seeking truth and providing a fair and comprehensive account of events and issues.</a:t>
            </a:r>
          </a:p>
          <a:p>
            <a:pPr eaLnBrk="1" hangingPunct="1"/>
            <a:r>
              <a:rPr lang="en-US" sz="2700" smtClean="0"/>
              <a:t>Members of the Society share a dedication to ethical behavior and adopt this code to declare the Society's principles and standards of practice.  </a:t>
            </a: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b="1" smtClean="0"/>
              <a:t>Ethical Issues in online journalism</a:t>
            </a:r>
          </a:p>
        </p:txBody>
      </p:sp>
      <p:sp>
        <p:nvSpPr>
          <p:cNvPr id="38915" name="Rectangle 3"/>
          <p:cNvSpPr>
            <a:spLocks noGrp="1" noChangeArrowheads="1"/>
          </p:cNvSpPr>
          <p:nvPr>
            <p:ph type="body" idx="1"/>
          </p:nvPr>
        </p:nvSpPr>
        <p:spPr/>
        <p:txBody>
          <a:bodyPr/>
          <a:lstStyle/>
          <a:p>
            <a:r>
              <a:rPr lang="en-US" b="1" smtClean="0"/>
              <a:t>Seek Truth and Report It</a:t>
            </a:r>
            <a:r>
              <a:rPr lang="en-US" smtClean="0"/>
              <a:t> </a:t>
            </a:r>
          </a:p>
          <a:p>
            <a:pPr lvl="1"/>
            <a:r>
              <a:rPr lang="en-US" smtClean="0"/>
              <a:t>Journalists should be honest, fair and courageous in gathering, reporting and interpreting information.</a:t>
            </a:r>
            <a:br>
              <a:rPr lang="en-US" smtClean="0"/>
            </a:br>
            <a:r>
              <a:rPr lang="en-US" smtClean="0"/>
              <a:t/>
            </a:r>
            <a:br>
              <a:rPr lang="en-US" smtClean="0"/>
            </a:br>
            <a:r>
              <a:rPr lang="en-US" b="1" smtClean="0"/>
              <a:t>Journalists should:</a:t>
            </a:r>
            <a:r>
              <a:rPr lang="en-US" smtClean="0"/>
              <a:t> </a:t>
            </a:r>
          </a:p>
          <a:p>
            <a:pPr lvl="1"/>
            <a:r>
              <a:rPr lang="en-US" smtClean="0"/>
              <a:t>— Test the accuracy of information from all sources and exercise care to avoid inadvertent error. Deliberate distortion is never permissible.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b="1" smtClean="0"/>
              <a:t>Ethical Issues in online journalism</a:t>
            </a:r>
          </a:p>
        </p:txBody>
      </p:sp>
      <p:sp>
        <p:nvSpPr>
          <p:cNvPr id="39939" name="Rectangle 3"/>
          <p:cNvSpPr>
            <a:spLocks noGrp="1" noChangeArrowheads="1"/>
          </p:cNvSpPr>
          <p:nvPr>
            <p:ph type="body" idx="1"/>
          </p:nvPr>
        </p:nvSpPr>
        <p:spPr/>
        <p:txBody>
          <a:bodyPr/>
          <a:lstStyle/>
          <a:p>
            <a:r>
              <a:rPr lang="en-US" smtClean="0"/>
              <a:t>— Identify sources whenever feasible (m</a:t>
            </a:r>
            <a:r>
              <a:rPr lang="tr-TR" smtClean="0"/>
              <a:t>ümkün)</a:t>
            </a:r>
            <a:r>
              <a:rPr lang="en-US" smtClean="0"/>
              <a:t>. The public is entitled to as much information as possible on sources' reliability.</a:t>
            </a:r>
          </a:p>
          <a:p>
            <a:r>
              <a:rPr lang="en-US" smtClean="0"/>
              <a:t>— Always question sources’ motives before promising anonymity</a:t>
            </a:r>
            <a:r>
              <a:rPr lang="tr-TR" smtClean="0"/>
              <a:t> (gerçek adını saklamak)</a:t>
            </a:r>
            <a:r>
              <a:rPr lang="en-US" smtClean="0"/>
              <a:t>. Clarify conditions attached to any promise made in exchange for information. Keep promises.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b="1" smtClean="0"/>
              <a:t>Ethical Issues in online journalism</a:t>
            </a:r>
          </a:p>
        </p:txBody>
      </p:sp>
      <p:sp>
        <p:nvSpPr>
          <p:cNvPr id="40963" name="Rectangle 3"/>
          <p:cNvSpPr>
            <a:spLocks noGrp="1" noChangeArrowheads="1"/>
          </p:cNvSpPr>
          <p:nvPr>
            <p:ph type="body" idx="1"/>
          </p:nvPr>
        </p:nvSpPr>
        <p:spPr/>
        <p:txBody>
          <a:bodyPr/>
          <a:lstStyle/>
          <a:p>
            <a:pPr>
              <a:lnSpc>
                <a:spcPct val="90000"/>
              </a:lnSpc>
            </a:pPr>
            <a:r>
              <a:rPr lang="en-US" smtClean="0"/>
              <a:t>— Make certain that headlines, news teases and promotional material, photos, video, audio, graphics, sound bites and quotations do not misrepresent. They should not oversimplify or highlight incidents out of context.</a:t>
            </a:r>
            <a:endParaRPr lang="tr-TR" smtClean="0"/>
          </a:p>
          <a:p>
            <a:pPr>
              <a:lnSpc>
                <a:spcPct val="90000"/>
              </a:lnSpc>
            </a:pPr>
            <a:r>
              <a:rPr lang="en-US" smtClean="0"/>
              <a:t>— Never distort the content of news photos or video. Image enhancement for technical clarity is always permissible. Label montages and photo illustrations.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b="1" smtClean="0"/>
              <a:t>Ethical Issues in online journalism</a:t>
            </a:r>
          </a:p>
        </p:txBody>
      </p:sp>
      <p:sp>
        <p:nvSpPr>
          <p:cNvPr id="43011" name="Rectangle 3"/>
          <p:cNvSpPr>
            <a:spLocks noGrp="1" noChangeArrowheads="1"/>
          </p:cNvSpPr>
          <p:nvPr>
            <p:ph type="body" idx="1"/>
          </p:nvPr>
        </p:nvSpPr>
        <p:spPr/>
        <p:txBody>
          <a:bodyPr/>
          <a:lstStyle/>
          <a:p>
            <a:r>
              <a:rPr lang="en-US" smtClean="0"/>
              <a:t>— Never plagiarize.</a:t>
            </a:r>
            <a:endParaRPr lang="tr-TR" smtClean="0"/>
          </a:p>
          <a:p>
            <a:r>
              <a:rPr lang="en-US" smtClean="0"/>
              <a:t>— Examine their own cultural values and avoid imposing those values on others.</a:t>
            </a:r>
            <a:endParaRPr lang="tr-TR" smtClean="0"/>
          </a:p>
          <a:p>
            <a:r>
              <a:rPr lang="en-US" smtClean="0"/>
              <a:t>— Avoid stereotyping by race, gender, age, religion, ethnicity, geography, sexual orientation, disability, physical appearance or social status.</a:t>
            </a:r>
            <a:endParaRPr lang="tr-TR" smtClean="0"/>
          </a:p>
          <a:p>
            <a:r>
              <a:rPr lang="en-US" smtClean="0"/>
              <a:t>— Support the open exchange of views, even views they find repugnant</a:t>
            </a:r>
            <a:r>
              <a:rPr lang="tr-TR" smtClean="0"/>
              <a:t> (çirkin)</a:t>
            </a:r>
            <a:r>
              <a:rPr lang="en-US"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b="1" smtClean="0"/>
              <a:t>Ethical Issues in online journalism</a:t>
            </a:r>
          </a:p>
        </p:txBody>
      </p:sp>
      <p:sp>
        <p:nvSpPr>
          <p:cNvPr id="44035" name="Rectangle 3"/>
          <p:cNvSpPr>
            <a:spLocks noGrp="1" noChangeArrowheads="1"/>
          </p:cNvSpPr>
          <p:nvPr>
            <p:ph type="body" idx="1"/>
          </p:nvPr>
        </p:nvSpPr>
        <p:spPr/>
        <p:txBody>
          <a:bodyPr/>
          <a:lstStyle/>
          <a:p>
            <a:pPr>
              <a:lnSpc>
                <a:spcPct val="90000"/>
              </a:lnSpc>
            </a:pPr>
            <a:r>
              <a:rPr lang="en-US" smtClean="0"/>
              <a:t>— Give voice to the voiceless; official and unofficial sources of information can be equally valid.</a:t>
            </a:r>
            <a:endParaRPr lang="tr-TR" smtClean="0"/>
          </a:p>
          <a:p>
            <a:pPr>
              <a:lnSpc>
                <a:spcPct val="90000"/>
              </a:lnSpc>
            </a:pPr>
            <a:r>
              <a:rPr lang="en-US" smtClean="0"/>
              <a:t>— Distinguish between advocacy and news reporting. Analysis and commentary should be labeled and not misrepresent fact or context.</a:t>
            </a:r>
            <a:endParaRPr lang="tr-TR" smtClean="0"/>
          </a:p>
          <a:p>
            <a:pPr>
              <a:lnSpc>
                <a:spcPct val="90000"/>
              </a:lnSpc>
            </a:pPr>
            <a:r>
              <a:rPr lang="en-US" smtClean="0"/>
              <a:t>— Distinguish news from advertising and shun hybrids that blur the lines between the two.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smtClean="0"/>
              <a:t>Ethical Issues in online journalism</a:t>
            </a:r>
          </a:p>
        </p:txBody>
      </p:sp>
      <p:sp>
        <p:nvSpPr>
          <p:cNvPr id="45059" name="Rectangle 3"/>
          <p:cNvSpPr>
            <a:spLocks noGrp="1" noChangeArrowheads="1"/>
          </p:cNvSpPr>
          <p:nvPr>
            <p:ph type="body" idx="1"/>
          </p:nvPr>
        </p:nvSpPr>
        <p:spPr/>
        <p:txBody>
          <a:bodyPr/>
          <a:lstStyle/>
          <a:p>
            <a:r>
              <a:rPr lang="en-US" sz="2800" b="1" smtClean="0"/>
              <a:t>Minimize Harm </a:t>
            </a:r>
            <a:endParaRPr lang="tr-TR" sz="2800" b="1" smtClean="0"/>
          </a:p>
          <a:p>
            <a:pPr lvl="1"/>
            <a:r>
              <a:rPr lang="en-US" sz="2800" smtClean="0"/>
              <a:t>— Use special sensitivity when dealing with children and inexperienced sources or subjects.</a:t>
            </a:r>
            <a:endParaRPr lang="tr-TR" sz="2800" smtClean="0"/>
          </a:p>
          <a:p>
            <a:pPr lvl="1"/>
            <a:r>
              <a:rPr lang="en-US" sz="2800" smtClean="0"/>
              <a:t>— Be sensitive when seeking or using interviews or photographs of those affected by tragedy or grief</a:t>
            </a:r>
            <a:r>
              <a:rPr lang="tr-TR" sz="2800" smtClean="0"/>
              <a:t> (keder, üzüntü)</a:t>
            </a:r>
            <a:r>
              <a:rPr lang="en-US" sz="2800" smtClean="0"/>
              <a:t>.</a:t>
            </a:r>
            <a:endParaRPr lang="tr-TR" sz="2800" smtClean="0"/>
          </a:p>
          <a:p>
            <a:pPr lvl="1"/>
            <a:r>
              <a:rPr lang="en-US" sz="2800" smtClean="0"/>
              <a:t>— Recognize that gathering and reporting information may cause harm or discomfort. </a:t>
            </a:r>
            <a:endParaRPr lang="tr-TR" sz="2800" b="1" smtClean="0"/>
          </a:p>
          <a:p>
            <a:pPr lvl="1"/>
            <a:endParaRPr lang="en-US" sz="2800" b="1"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b="1" smtClean="0"/>
              <a:t>Ethical Issues in online journalism</a:t>
            </a:r>
          </a:p>
        </p:txBody>
      </p:sp>
      <p:sp>
        <p:nvSpPr>
          <p:cNvPr id="46083" name="Rectangle 3"/>
          <p:cNvSpPr>
            <a:spLocks noGrp="1" noChangeArrowheads="1"/>
          </p:cNvSpPr>
          <p:nvPr>
            <p:ph type="body" idx="1"/>
          </p:nvPr>
        </p:nvSpPr>
        <p:spPr/>
        <p:txBody>
          <a:bodyPr/>
          <a:lstStyle/>
          <a:p>
            <a:r>
              <a:rPr lang="en-US" smtClean="0"/>
              <a:t>— Recognize that private people have a greater right to control information about themselves than do public officials and others who seek power, influence or attention. Only an overriding public need can justify intrusion into anyone’s privacy.</a:t>
            </a:r>
            <a:endParaRPr lang="tr-TR" smtClean="0"/>
          </a:p>
          <a:p>
            <a:r>
              <a:rPr lang="en-US" smtClean="0"/>
              <a:t>— Show good taste. Avoid pandering to lurid curiosity.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b="1" smtClean="0"/>
              <a:t>Ethical Issues in online journalism</a:t>
            </a:r>
          </a:p>
        </p:txBody>
      </p:sp>
      <p:sp>
        <p:nvSpPr>
          <p:cNvPr id="47107" name="Rectangle 3"/>
          <p:cNvSpPr>
            <a:spLocks noGrp="1" noChangeArrowheads="1"/>
          </p:cNvSpPr>
          <p:nvPr>
            <p:ph type="body" idx="1"/>
          </p:nvPr>
        </p:nvSpPr>
        <p:spPr/>
        <p:txBody>
          <a:bodyPr/>
          <a:lstStyle/>
          <a:p>
            <a:r>
              <a:rPr lang="en-US" smtClean="0"/>
              <a:t>— Be cautious about identifying juvenile suspects or victims of sex crimes.</a:t>
            </a:r>
            <a:endParaRPr lang="tr-TR" smtClean="0"/>
          </a:p>
          <a:p>
            <a:r>
              <a:rPr lang="en-US" smtClean="0"/>
              <a:t>— Be judicious about naming criminal suspects before the formal filing of charges.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b="1" smtClean="0"/>
              <a:t>Ethical Issues in online journalism</a:t>
            </a:r>
          </a:p>
        </p:txBody>
      </p:sp>
      <p:sp>
        <p:nvSpPr>
          <p:cNvPr id="48131" name="Rectangle 3"/>
          <p:cNvSpPr>
            <a:spLocks noGrp="1" noChangeArrowheads="1"/>
          </p:cNvSpPr>
          <p:nvPr>
            <p:ph type="body" idx="1"/>
          </p:nvPr>
        </p:nvSpPr>
        <p:spPr/>
        <p:txBody>
          <a:bodyPr/>
          <a:lstStyle/>
          <a:p>
            <a:r>
              <a:rPr lang="en-US" b="1" dirty="0" smtClean="0"/>
              <a:t>Act Independently</a:t>
            </a:r>
            <a:endParaRPr lang="tr-TR" b="1" dirty="0" smtClean="0"/>
          </a:p>
          <a:p>
            <a:pPr lvl="1"/>
            <a:r>
              <a:rPr lang="en-US" sz="2800" dirty="0" smtClean="0"/>
              <a:t>Journalists should be free of obligation to any interest other than the public's right to know.</a:t>
            </a:r>
            <a:br>
              <a:rPr lang="en-US" sz="2800" dirty="0" smtClean="0"/>
            </a:br>
            <a:r>
              <a:rPr lang="en-US" sz="2800" dirty="0" smtClean="0"/>
              <a:t/>
            </a:r>
            <a:br>
              <a:rPr lang="en-US" sz="2800" dirty="0" smtClean="0"/>
            </a:br>
            <a:r>
              <a:rPr lang="en-US" sz="2800" b="1" dirty="0" smtClean="0"/>
              <a:t>Journalists should:</a:t>
            </a:r>
          </a:p>
          <a:p>
            <a:pPr lvl="1"/>
            <a:r>
              <a:rPr lang="en-US" sz="2800" dirty="0" smtClean="0"/>
              <a:t>—</a:t>
            </a:r>
            <a:r>
              <a:rPr lang="tr-TR" sz="2800" dirty="0" smtClean="0"/>
              <a:t> </a:t>
            </a:r>
            <a:r>
              <a:rPr lang="en-US" sz="2800" dirty="0" smtClean="0"/>
              <a:t>Avoid conflicts of interest, real or perceived.</a:t>
            </a:r>
            <a:endParaRPr lang="tr-TR" sz="2800" dirty="0" smtClean="0"/>
          </a:p>
          <a:p>
            <a:pPr lvl="1"/>
            <a:r>
              <a:rPr lang="en-US" sz="2800" dirty="0" smtClean="0"/>
              <a:t>— </a:t>
            </a:r>
            <a:r>
              <a:rPr lang="en-US" sz="2800" smtClean="0"/>
              <a:t>Remain </a:t>
            </a:r>
            <a:r>
              <a:rPr lang="en-US" sz="2800" smtClean="0"/>
              <a:t>free </a:t>
            </a:r>
            <a:r>
              <a:rPr lang="en-US" sz="2800" dirty="0" smtClean="0"/>
              <a:t>of associations and activities that may compromise integrity or damage credibility.</a:t>
            </a:r>
            <a:r>
              <a:rPr lang="en-US" dirty="0" smtClean="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b="1" smtClean="0"/>
              <a:t>Ethical Issues in online journalism</a:t>
            </a:r>
          </a:p>
        </p:txBody>
      </p:sp>
      <p:sp>
        <p:nvSpPr>
          <p:cNvPr id="49155" name="Rectangle 3"/>
          <p:cNvSpPr>
            <a:spLocks noGrp="1" noChangeArrowheads="1"/>
          </p:cNvSpPr>
          <p:nvPr>
            <p:ph type="body" idx="1"/>
          </p:nvPr>
        </p:nvSpPr>
        <p:spPr/>
        <p:txBody>
          <a:bodyPr/>
          <a:lstStyle/>
          <a:p>
            <a:pPr>
              <a:lnSpc>
                <a:spcPct val="90000"/>
              </a:lnSpc>
            </a:pPr>
            <a:r>
              <a:rPr lang="en-US" sz="2600" dirty="0" smtClean="0"/>
              <a:t>— Refuse gifts, favors, fees, free travel and special treatment, and shun secondary employment, political involvement, public office and service in community organizations if they compromise journalistic integrity.</a:t>
            </a:r>
            <a:endParaRPr lang="tr-TR" sz="2600" dirty="0" smtClean="0"/>
          </a:p>
          <a:p>
            <a:pPr>
              <a:lnSpc>
                <a:spcPct val="90000"/>
              </a:lnSpc>
            </a:pPr>
            <a:r>
              <a:rPr lang="en-US" sz="2600" dirty="0" smtClean="0"/>
              <a:t>— Disclose </a:t>
            </a:r>
            <a:r>
              <a:rPr lang="en-US" sz="2600" dirty="0" smtClean="0"/>
              <a:t>unavoidable </a:t>
            </a:r>
            <a:r>
              <a:rPr lang="en-US" sz="2600" dirty="0" smtClean="0"/>
              <a:t>conflicts. </a:t>
            </a:r>
            <a:endParaRPr lang="tr-TR" sz="2600" dirty="0" smtClean="0"/>
          </a:p>
          <a:p>
            <a:pPr>
              <a:lnSpc>
                <a:spcPct val="90000"/>
              </a:lnSpc>
            </a:pPr>
            <a:r>
              <a:rPr lang="en-US" sz="2600" dirty="0" smtClean="0"/>
              <a:t>— Deny</a:t>
            </a:r>
            <a:r>
              <a:rPr lang="tr-TR" sz="2600" dirty="0" smtClean="0"/>
              <a:t> </a:t>
            </a:r>
            <a:r>
              <a:rPr lang="en-US" sz="2600" dirty="0" smtClean="0"/>
              <a:t>favored </a:t>
            </a:r>
            <a:r>
              <a:rPr lang="en-US" sz="2600" dirty="0" smtClean="0"/>
              <a:t>treatment to advertisers and special interests and resist their pressure to influence news coverage.</a:t>
            </a:r>
            <a:endParaRPr lang="tr-TR" sz="2600" dirty="0" smtClean="0"/>
          </a:p>
          <a:p>
            <a:pPr>
              <a:lnSpc>
                <a:spcPct val="90000"/>
              </a:lnSpc>
            </a:pPr>
            <a:r>
              <a:rPr lang="en-US" sz="2600" dirty="0" smtClean="0"/>
              <a:t>— Be wary of sources offering information for favors or money; avoid bidding for news.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b="1" smtClean="0"/>
              <a:t>Ethical Issues in online journalism</a:t>
            </a:r>
          </a:p>
        </p:txBody>
      </p:sp>
      <p:sp>
        <p:nvSpPr>
          <p:cNvPr id="50179" name="Rectangle 3"/>
          <p:cNvSpPr>
            <a:spLocks noGrp="1" noChangeArrowheads="1"/>
          </p:cNvSpPr>
          <p:nvPr>
            <p:ph type="body" idx="1"/>
          </p:nvPr>
        </p:nvSpPr>
        <p:spPr/>
        <p:txBody>
          <a:bodyPr/>
          <a:lstStyle/>
          <a:p>
            <a:pPr>
              <a:lnSpc>
                <a:spcPct val="90000"/>
              </a:lnSpc>
            </a:pPr>
            <a:r>
              <a:rPr lang="en-US" b="1" dirty="0" smtClean="0"/>
              <a:t>Be Accountable</a:t>
            </a:r>
            <a:r>
              <a:rPr lang="en-US" dirty="0" smtClean="0"/>
              <a:t/>
            </a:r>
            <a:br>
              <a:rPr lang="en-US" dirty="0" smtClean="0"/>
            </a:br>
            <a:r>
              <a:rPr lang="en-US" dirty="0" smtClean="0"/>
              <a:t>Journalists are accountable to their readers, listeners, viewers and each other.</a:t>
            </a:r>
            <a:br>
              <a:rPr lang="en-US" dirty="0" smtClean="0"/>
            </a:br>
            <a:r>
              <a:rPr lang="en-US" dirty="0" smtClean="0"/>
              <a:t/>
            </a:r>
            <a:br>
              <a:rPr lang="en-US" dirty="0" smtClean="0"/>
            </a:br>
            <a:r>
              <a:rPr lang="en-US" b="1" dirty="0" smtClean="0"/>
              <a:t>Journalists should:</a:t>
            </a:r>
          </a:p>
          <a:p>
            <a:pPr lvl="1">
              <a:lnSpc>
                <a:spcPct val="90000"/>
              </a:lnSpc>
            </a:pPr>
            <a:r>
              <a:rPr lang="en-US" sz="2800" dirty="0" smtClean="0"/>
              <a:t>— Clarify and explain news coverage and invite dialogue with the public over journalistic conduct. </a:t>
            </a:r>
            <a:endParaRPr lang="tr-TR" sz="2800" dirty="0" smtClean="0"/>
          </a:p>
          <a:p>
            <a:pPr lvl="1">
              <a:lnSpc>
                <a:spcPct val="90000"/>
              </a:lnSpc>
            </a:pPr>
            <a:r>
              <a:rPr lang="en-US" sz="2800" dirty="0" smtClean="0"/>
              <a:t>— Encourage the public to voice grievances</a:t>
            </a:r>
            <a:r>
              <a:rPr lang="tr-TR" sz="2800" dirty="0" smtClean="0"/>
              <a:t> </a:t>
            </a:r>
            <a:r>
              <a:rPr lang="en-US" sz="2800" dirty="0" smtClean="0"/>
              <a:t>against </a:t>
            </a:r>
            <a:r>
              <a:rPr lang="en-US" sz="2800" dirty="0" smtClean="0"/>
              <a:t>the news media.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b="1" smtClean="0"/>
              <a:t>Ethical Issues in online journalism</a:t>
            </a:r>
          </a:p>
        </p:txBody>
      </p:sp>
      <p:sp>
        <p:nvSpPr>
          <p:cNvPr id="51203" name="Rectangle 3"/>
          <p:cNvSpPr>
            <a:spLocks noGrp="1" noChangeArrowheads="1"/>
          </p:cNvSpPr>
          <p:nvPr>
            <p:ph type="body" idx="1"/>
          </p:nvPr>
        </p:nvSpPr>
        <p:spPr/>
        <p:txBody>
          <a:bodyPr/>
          <a:lstStyle/>
          <a:p>
            <a:r>
              <a:rPr lang="en-US" dirty="0" smtClean="0"/>
              <a:t>— Admit </a:t>
            </a:r>
            <a:r>
              <a:rPr lang="en-US" dirty="0" smtClean="0"/>
              <a:t>mistakes </a:t>
            </a:r>
            <a:r>
              <a:rPr lang="en-US" dirty="0" smtClean="0"/>
              <a:t>and correct them </a:t>
            </a:r>
            <a:r>
              <a:rPr lang="en-US" dirty="0" smtClean="0"/>
              <a:t>promptly.</a:t>
            </a:r>
            <a:endParaRPr lang="tr-TR" dirty="0" smtClean="0"/>
          </a:p>
          <a:p>
            <a:r>
              <a:rPr lang="en-US" dirty="0" smtClean="0"/>
              <a:t>— Expose unethical practices of journalists and the news media.</a:t>
            </a:r>
            <a:endParaRPr lang="tr-TR" dirty="0" smtClean="0"/>
          </a:p>
          <a:p>
            <a:r>
              <a:rPr lang="en-US" dirty="0" smtClean="0"/>
              <a:t>— Abide </a:t>
            </a:r>
            <a:r>
              <a:rPr lang="en-US" dirty="0" smtClean="0"/>
              <a:t>by </a:t>
            </a:r>
            <a:r>
              <a:rPr lang="en-US" dirty="0" smtClean="0"/>
              <a:t>the same high standards to which they hold others.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b="1" smtClean="0"/>
              <a:t>Ethical Issues in online journalism</a:t>
            </a:r>
          </a:p>
        </p:txBody>
      </p:sp>
      <p:sp>
        <p:nvSpPr>
          <p:cNvPr id="52227" name="Rectangle 3"/>
          <p:cNvSpPr>
            <a:spLocks noGrp="1" noChangeArrowheads="1"/>
          </p:cNvSpPr>
          <p:nvPr>
            <p:ph type="body" idx="1"/>
          </p:nvPr>
        </p:nvSpPr>
        <p:spPr/>
        <p:txBody>
          <a:bodyPr/>
          <a:lstStyle/>
          <a:p>
            <a:r>
              <a:rPr lang="en-US" b="1" smtClean="0"/>
              <a:t>What are the ethics of online journalism?</a:t>
            </a:r>
          </a:p>
          <a:p>
            <a:pPr lvl="1"/>
            <a:r>
              <a:rPr lang="en-US" smtClean="0"/>
              <a:t>The ethics of online journalism are, ultimately, no different than the ethics of journalism. </a:t>
            </a:r>
            <a:endParaRPr lang="tr-TR" smtClean="0"/>
          </a:p>
          <a:p>
            <a:pPr lvl="1"/>
            <a:endParaRPr lang="tr-TR" smtClean="0"/>
          </a:p>
          <a:p>
            <a:pPr lvl="1">
              <a:buFont typeface="Wingdings" pitchFamily="2" charset="2"/>
              <a:buNone/>
            </a:pPr>
            <a:r>
              <a:rPr lang="en-US" b="1" smtClean="0"/>
              <a:t>NO PLAGIARISM</a:t>
            </a:r>
            <a:endParaRPr lang="en-US" smtClean="0"/>
          </a:p>
          <a:p>
            <a:pPr lvl="1"/>
            <a:r>
              <a:rPr lang="en-US" smtClean="0"/>
              <a:t>By now, you've likely discovered that writing is hard work. You certainly don't want someone else swiping your effort and presenting it as his or her own. </a:t>
            </a:r>
          </a:p>
          <a:p>
            <a:pPr lvl="1"/>
            <a:r>
              <a:rPr lang="en-US" smtClean="0"/>
              <a:t>So don't steal others'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b="1" smtClean="0"/>
              <a:t>Ethical Issues in online journalism</a:t>
            </a:r>
          </a:p>
        </p:txBody>
      </p:sp>
      <p:sp>
        <p:nvSpPr>
          <p:cNvPr id="53251" name="Rectangle 3"/>
          <p:cNvSpPr>
            <a:spLocks noGrp="1" noChangeArrowheads="1"/>
          </p:cNvSpPr>
          <p:nvPr>
            <p:ph type="body" idx="1"/>
          </p:nvPr>
        </p:nvSpPr>
        <p:spPr/>
        <p:txBody>
          <a:bodyPr/>
          <a:lstStyle/>
          <a:p>
            <a:pPr lvl="1"/>
            <a:r>
              <a:rPr lang="en-US" smtClean="0"/>
              <a:t>Such theft is plagiarism. It includes not just cutting and pasting whole articles, but copying photos, graphics, video and even large text excerpts from others and putting them on your web page as well. </a:t>
            </a:r>
          </a:p>
          <a:p>
            <a:pPr lvl="1"/>
            <a:r>
              <a:rPr lang="en-US" smtClean="0"/>
              <a:t>If you want to reference something on another website, </a:t>
            </a:r>
            <a:r>
              <a:rPr lang="en-US" smtClean="0">
                <a:hlinkClick r:id="rId2"/>
              </a:rPr>
              <a:t>link it</a:t>
            </a:r>
            <a:r>
              <a:rPr lang="en-US" smtClean="0"/>
              <a:t> instead.</a:t>
            </a:r>
          </a:p>
          <a:p>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b="1" smtClean="0"/>
              <a:t>Ethical Issues in online journalism</a:t>
            </a:r>
          </a:p>
        </p:txBody>
      </p:sp>
      <p:sp>
        <p:nvSpPr>
          <p:cNvPr id="54275" name="Rectangle 3"/>
          <p:cNvSpPr>
            <a:spLocks noGrp="1" noChangeArrowheads="1"/>
          </p:cNvSpPr>
          <p:nvPr>
            <p:ph type="body" idx="1"/>
          </p:nvPr>
        </p:nvSpPr>
        <p:spPr/>
        <p:txBody>
          <a:bodyPr/>
          <a:lstStyle/>
          <a:p>
            <a:pPr>
              <a:lnSpc>
                <a:spcPct val="90000"/>
              </a:lnSpc>
            </a:pPr>
            <a:r>
              <a:rPr lang="en-US" smtClean="0"/>
              <a:t>If you are concerned that the page you're linking to will disappear, give your readers the name of the publication that published the page, its date of publication and a short summary of its content. Just like news reporters used to reference other content before the Web. </a:t>
            </a:r>
            <a:r>
              <a:rPr lang="en-US" i="1" smtClean="0"/>
              <a:t>(“In a Sept. 20 report, the Wall Street Journal reported....").</a:t>
            </a:r>
            <a:endParaRPr lang="en-US" smtClean="0"/>
          </a:p>
          <a:p>
            <a:pPr>
              <a:lnSpc>
                <a:spcPct val="90000"/>
              </a:lnSpc>
            </a:pPr>
            <a:r>
              <a:rPr lang="en-US" smtClean="0"/>
              <a:t>When in doubt, do both. There's no such thing as too much supporting information.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b="1" smtClean="0"/>
              <a:t>Ethical Issues in online journalism</a:t>
            </a:r>
          </a:p>
        </p:txBody>
      </p:sp>
      <p:sp>
        <p:nvSpPr>
          <p:cNvPr id="55299" name="Rectangle 3"/>
          <p:cNvSpPr>
            <a:spLocks noGrp="1" noChangeArrowheads="1"/>
          </p:cNvSpPr>
          <p:nvPr>
            <p:ph type="body" idx="1"/>
          </p:nvPr>
        </p:nvSpPr>
        <p:spPr>
          <a:xfrm>
            <a:off x="357158" y="1571612"/>
            <a:ext cx="8229600" cy="4530725"/>
          </a:xfrm>
        </p:spPr>
        <p:txBody>
          <a:bodyPr/>
          <a:lstStyle/>
          <a:p>
            <a:r>
              <a:rPr lang="en-US" b="1" dirty="0" smtClean="0"/>
              <a:t>DISCLOSE</a:t>
            </a:r>
            <a:endParaRPr lang="tr-TR" sz="2400" dirty="0" smtClean="0"/>
          </a:p>
          <a:p>
            <a:pPr lvl="1"/>
            <a:r>
              <a:rPr lang="en-US" dirty="0" smtClean="0"/>
              <a:t>Tell your readers how you got your information, and what factors influenced your decision to publish it. If you have a personal or professional connection to people or groups you're writing about, describe it. Your readers deserve to know what has influenced the way you reported or wrote a story.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b="1" smtClean="0"/>
              <a:t>Ethical Issues in online journalism</a:t>
            </a:r>
          </a:p>
        </p:txBody>
      </p:sp>
      <p:sp>
        <p:nvSpPr>
          <p:cNvPr id="56323" name="Rectangle 3"/>
          <p:cNvSpPr>
            <a:spLocks noGrp="1" noChangeArrowheads="1"/>
          </p:cNvSpPr>
          <p:nvPr>
            <p:ph type="body" idx="1"/>
          </p:nvPr>
        </p:nvSpPr>
        <p:spPr/>
        <p:txBody>
          <a:bodyPr/>
          <a:lstStyle/>
          <a:p>
            <a:r>
              <a:rPr lang="en-US" b="1" smtClean="0"/>
              <a:t>NO GIFTS OR MONEY FOR COVERAGE</a:t>
            </a:r>
            <a:r>
              <a:rPr lang="en-US" smtClean="0"/>
              <a:t> </a:t>
            </a:r>
            <a:endParaRPr lang="tr-TR" smtClean="0"/>
          </a:p>
          <a:p>
            <a:pPr lvl="1"/>
            <a:r>
              <a:rPr lang="en-US" smtClean="0"/>
              <a:t>One common way journalists avoid conflicts of interest is by refusing gifts or money from sources they cover. Writers who accept gifts, payments or honoraria from the people or groups they cover open themselves up to charges that their work is a paid advertisement for those sources. Or, at the very least, that those writers are too "close" to these sources to cover them honestly. You can avoid controversy by politely declining such offers.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b="1" smtClean="0"/>
              <a:t>Ethical Issues in online journalism</a:t>
            </a:r>
          </a:p>
        </p:txBody>
      </p:sp>
      <p:sp>
        <p:nvSpPr>
          <p:cNvPr id="57347" name="Rectangle 3"/>
          <p:cNvSpPr>
            <a:spLocks noGrp="1" noChangeArrowheads="1"/>
          </p:cNvSpPr>
          <p:nvPr>
            <p:ph type="body" idx="1"/>
          </p:nvPr>
        </p:nvSpPr>
        <p:spPr/>
        <p:txBody>
          <a:bodyPr/>
          <a:lstStyle/>
          <a:p>
            <a:r>
              <a:rPr lang="tr-TR" b="1" smtClean="0"/>
              <a:t>C</a:t>
            </a:r>
            <a:r>
              <a:rPr lang="en-US" b="1" smtClean="0"/>
              <a:t>HECK IT OUT, THEN TELL THE TRUTH</a:t>
            </a:r>
            <a:endParaRPr lang="tr-TR" b="1" smtClean="0"/>
          </a:p>
          <a:p>
            <a:pPr lvl="1"/>
            <a:r>
              <a:rPr lang="en-US" smtClean="0"/>
              <a:t>Just because someone else said it, this statement does not make it true. Reward your readers with accurate information that stands up to scrutiny from other writers. Check out your information before you print it. </a:t>
            </a:r>
          </a:p>
          <a:p>
            <a:pPr lvl="1"/>
            <a:r>
              <a:rPr lang="en-US" smtClean="0"/>
              <a:t>Find facts, not just others' opinions, to support your comments.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b="1" smtClean="0"/>
              <a:t>Ethical Issues in online journalism</a:t>
            </a:r>
          </a:p>
        </p:txBody>
      </p:sp>
      <p:sp>
        <p:nvSpPr>
          <p:cNvPr id="41987" name="Rectangle 3"/>
          <p:cNvSpPr>
            <a:spLocks noGrp="1" noChangeArrowheads="1"/>
          </p:cNvSpPr>
          <p:nvPr>
            <p:ph type="body" idx="1"/>
          </p:nvPr>
        </p:nvSpPr>
        <p:spPr/>
        <p:txBody>
          <a:bodyPr/>
          <a:lstStyle/>
          <a:p>
            <a:pPr>
              <a:lnSpc>
                <a:spcPct val="90000"/>
              </a:lnSpc>
            </a:pPr>
            <a:r>
              <a:rPr lang="en-US" sz="2600" dirty="0" smtClean="0"/>
              <a:t>If you are writing about someone else, </a:t>
            </a:r>
            <a:r>
              <a:rPr lang="en-US" sz="2600" dirty="0" smtClean="0">
                <a:hlinkClick r:id="rId2"/>
              </a:rPr>
              <a:t>call</a:t>
            </a:r>
            <a:r>
              <a:rPr lang="en-US" sz="2600" dirty="0" smtClean="0"/>
              <a:t> or e-mail them for a comment before you publish. If your subject has a blog, link to it. That link will notify the subject that you've written about them, and will allow your readers to click-through and read the subject's side of the story.</a:t>
            </a:r>
          </a:p>
          <a:p>
            <a:pPr>
              <a:lnSpc>
                <a:spcPct val="90000"/>
              </a:lnSpc>
            </a:pPr>
            <a:r>
              <a:rPr lang="en-US" sz="2600" dirty="0" smtClean="0"/>
              <a:t>If you want to write satire </a:t>
            </a:r>
            <a:r>
              <a:rPr lang="en-US" sz="2600" dirty="0" smtClean="0"/>
              <a:t>or </a:t>
            </a:r>
            <a:r>
              <a:rPr lang="en-US" sz="2600" dirty="0" smtClean="0"/>
              <a:t>spoofs, fine. But make sure your audience knows that what you are writing is not literal truth. Tricking readers won't help you develop the respect, credibility or loyal audience that truthful writers enjoy and rely upon</a:t>
            </a:r>
            <a:r>
              <a:rPr lang="tr-TR" sz="2600" dirty="0" smtClean="0"/>
              <a:t>.</a:t>
            </a:r>
            <a:endParaRPr lang="en-US" sz="26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b="1" smtClean="0"/>
              <a:t>Ethical Issues in online journalism</a:t>
            </a:r>
          </a:p>
        </p:txBody>
      </p:sp>
      <p:sp>
        <p:nvSpPr>
          <p:cNvPr id="59395" name="Rectangle 3"/>
          <p:cNvSpPr>
            <a:spLocks noGrp="1" noChangeArrowheads="1"/>
          </p:cNvSpPr>
          <p:nvPr>
            <p:ph type="body" idx="1"/>
          </p:nvPr>
        </p:nvSpPr>
        <p:spPr/>
        <p:txBody>
          <a:bodyPr/>
          <a:lstStyle/>
          <a:p>
            <a:r>
              <a:rPr lang="en-US" b="1" smtClean="0"/>
              <a:t>BE HONEST</a:t>
            </a:r>
            <a:r>
              <a:rPr lang="en-US" smtClean="0"/>
              <a:t> </a:t>
            </a:r>
            <a:endParaRPr lang="tr-TR" smtClean="0"/>
          </a:p>
          <a:p>
            <a:pPr lvl="1"/>
            <a:r>
              <a:rPr lang="en-US" smtClean="0"/>
              <a:t>In summary, be honest with your readers and transparent about your work. If people wonder for a moment about your honesty or your motives, you've lost credibility with them. Don't let them do that. Answer those questions even before readers ask.</a:t>
            </a:r>
          </a:p>
          <a:p>
            <a:pPr lvl="1"/>
            <a:r>
              <a:rPr lang="en-US" smtClean="0"/>
              <a:t>And most important is to never utilise your power of press for personal gains or simply annoying someone.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b="1" smtClean="0"/>
              <a:t>Ethical Issues in online journalism</a:t>
            </a:r>
          </a:p>
        </p:txBody>
      </p:sp>
      <p:sp>
        <p:nvSpPr>
          <p:cNvPr id="60419" name="Rectangle 3"/>
          <p:cNvSpPr>
            <a:spLocks noGrp="1" noChangeArrowheads="1"/>
          </p:cNvSpPr>
          <p:nvPr>
            <p:ph type="body" idx="1"/>
          </p:nvPr>
        </p:nvSpPr>
        <p:spPr/>
        <p:txBody>
          <a:bodyPr/>
          <a:lstStyle/>
          <a:p>
            <a:pPr>
              <a:lnSpc>
                <a:spcPct val="90000"/>
              </a:lnSpc>
            </a:pPr>
            <a:r>
              <a:rPr lang="en-US" b="1" smtClean="0"/>
              <a:t>Online Journalism - Ethical Issues</a:t>
            </a:r>
          </a:p>
          <a:p>
            <a:pPr lvl="1">
              <a:lnSpc>
                <a:spcPct val="90000"/>
              </a:lnSpc>
            </a:pPr>
            <a:r>
              <a:rPr lang="en-US" smtClean="0"/>
              <a:t>One dilemma is the question of speed versus accuracy. In all forms of journalism there is conflict between choosing to publish immediate information or waiting to verify facts and ensuring accuracy. This is exacerbated by the online environment, as one of the major features of this medium is its immediacy. News updates are often posted as they happen which allows early access to information but which can risk the accuracy of the content.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b="1" smtClean="0"/>
              <a:t>Ethical Issues in online journalism</a:t>
            </a:r>
          </a:p>
        </p:txBody>
      </p:sp>
      <p:sp>
        <p:nvSpPr>
          <p:cNvPr id="61443" name="Rectangle 3"/>
          <p:cNvSpPr>
            <a:spLocks noGrp="1" noChangeArrowheads="1"/>
          </p:cNvSpPr>
          <p:nvPr>
            <p:ph type="body" idx="1"/>
          </p:nvPr>
        </p:nvSpPr>
        <p:spPr/>
        <p:txBody>
          <a:bodyPr/>
          <a:lstStyle/>
          <a:p>
            <a:r>
              <a:rPr lang="en-US" smtClean="0"/>
              <a:t>Another ethical consideration in online journalism is the way information and pictures can be archived indefinitely and accessed from around the globe (Bowd, 2002: 41-59.) This means that any mistakes and ethical breaches would be more damaging and widespread. Incorrect information may be archived and the misinformation passed on to web-users accessing the archives.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b="1" smtClean="0"/>
              <a:t>Ethical Issues in online journalism</a:t>
            </a:r>
          </a:p>
        </p:txBody>
      </p:sp>
      <p:sp>
        <p:nvSpPr>
          <p:cNvPr id="62467" name="Rectangle 3"/>
          <p:cNvSpPr>
            <a:spLocks noGrp="1" noChangeArrowheads="1"/>
          </p:cNvSpPr>
          <p:nvPr>
            <p:ph type="body" idx="1"/>
          </p:nvPr>
        </p:nvSpPr>
        <p:spPr/>
        <p:txBody>
          <a:bodyPr/>
          <a:lstStyle/>
          <a:p>
            <a:pPr>
              <a:lnSpc>
                <a:spcPct val="90000"/>
              </a:lnSpc>
            </a:pPr>
            <a:r>
              <a:rPr lang="en-US" sz="2600" smtClean="0"/>
              <a:t>Advertising pressure is another ethical issue for internet publications. This is significant as independence is a critical component of journalistic ethics. </a:t>
            </a:r>
            <a:endParaRPr lang="tr-TR" sz="2600" smtClean="0"/>
          </a:p>
          <a:p>
            <a:pPr>
              <a:lnSpc>
                <a:spcPct val="90000"/>
              </a:lnSpc>
            </a:pPr>
            <a:r>
              <a:rPr lang="en-US" sz="2600" smtClean="0"/>
              <a:t>Hyperlinks, for example, are a valuable tool in online journalism but can lead to potential problems, as the web pages they link to may be inaccurate, offensive or inappropriate. To deal with this ethically, the content and quality of linked websites should be monitored and internet users should be warned that the pages they visit are not part of the news website (Bowd, 2002: 41-59). </a:t>
            </a: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Edge</Template>
  <TotalTime>281</TotalTime>
  <Words>1601</Words>
  <Application>Microsoft PowerPoint</Application>
  <PresentationFormat>On-screen Show (4:3)</PresentationFormat>
  <Paragraphs>95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Edge</vt:lpstr>
      <vt:lpstr>Slide 1</vt:lpstr>
      <vt:lpstr>Ethical Issues in online journalism </vt:lpstr>
      <vt:lpstr>Slide 3</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lpstr>Ethical Issues in online journalism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Journalism</dc:title>
  <dc:creator>Administrator</dc:creator>
  <cp:lastModifiedBy>stdc_lp</cp:lastModifiedBy>
  <cp:revision>143</cp:revision>
  <dcterms:created xsi:type="dcterms:W3CDTF">2008-03-02T08:32:51Z</dcterms:created>
  <dcterms:modified xsi:type="dcterms:W3CDTF">2014-07-17T08:09:26Z</dcterms:modified>
</cp:coreProperties>
</file>