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20"/>
  </p:notesMasterIdLst>
  <p:handoutMasterIdLst>
    <p:handoutMasterId r:id="rId21"/>
  </p:handoutMasterIdLst>
  <p:sldIdLst>
    <p:sldId id="259" r:id="rId2"/>
    <p:sldId id="370" r:id="rId3"/>
    <p:sldId id="420" r:id="rId4"/>
    <p:sldId id="442" r:id="rId5"/>
    <p:sldId id="443" r:id="rId6"/>
    <p:sldId id="444" r:id="rId7"/>
    <p:sldId id="456" r:id="rId8"/>
    <p:sldId id="461" r:id="rId9"/>
    <p:sldId id="435" r:id="rId10"/>
    <p:sldId id="466" r:id="rId11"/>
    <p:sldId id="457" r:id="rId12"/>
    <p:sldId id="467" r:id="rId13"/>
    <p:sldId id="458" r:id="rId14"/>
    <p:sldId id="462" r:id="rId15"/>
    <p:sldId id="432" r:id="rId16"/>
    <p:sldId id="463" r:id="rId17"/>
    <p:sldId id="459" r:id="rId18"/>
    <p:sldId id="468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Font typeface="Wingdings" pitchFamily="2" charset="2"/>
      <a:buChar char="v"/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Font typeface="Wingdings" pitchFamily="2" charset="2"/>
      <a:buChar char="v"/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Font typeface="Wingdings" pitchFamily="2" charset="2"/>
      <a:buChar char="v"/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Font typeface="Wingdings" pitchFamily="2" charset="2"/>
      <a:buChar char="v"/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Font typeface="Wingdings" pitchFamily="2" charset="2"/>
      <a:buChar char="v"/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  <a:srgbClr val="699BCD"/>
    <a:srgbClr val="578FC7"/>
    <a:srgbClr val="332061"/>
    <a:srgbClr val="F3B355"/>
    <a:srgbClr val="E76B24"/>
    <a:srgbClr val="CCDF77"/>
    <a:srgbClr val="B0B1D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15" autoAdjust="0"/>
    <p:restoredTop sz="94598" autoAdjust="0"/>
  </p:normalViewPr>
  <p:slideViewPr>
    <p:cSldViewPr>
      <p:cViewPr>
        <p:scale>
          <a:sx n="75" d="100"/>
          <a:sy n="75" d="100"/>
        </p:scale>
        <p:origin x="-528" y="446"/>
      </p:cViewPr>
      <p:guideLst>
        <p:guide orient="horz" pos="2160"/>
        <p:guide pos="288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7D206648-6E82-4985-AE8D-6EBBE39239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FE6D03B3-AAC0-45AE-A399-12FBDA72DA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CAFB71-8FE3-43F9-9E77-9CDCFEB5B66D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535D2F-64DC-45E7-90E7-90B2D01F80C7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AAAB89-5C4F-462F-B517-DFCD39B2292E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BDDE38-0EC1-4EC2-AF16-2F19C1F8EE7E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28AAB2-B51E-4DDC-BE85-DA1A2D59A9EC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79A3BA-BD37-4467-AE6D-9C28DF1D3001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74C151-ED1B-40AA-B93B-44E10BE23336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06FE0F-BD8B-46DF-AAC7-0EDC9A0EC751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4CCA33-CDAF-424F-9876-4B9A1A2710E8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C0DDB6-1E21-4B58-B9E9-71D2A0EBC6A3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D51DBC-A1B9-4A9E-89B0-01BD618990CE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A4396A-C692-4CF2-9C9D-58F9927558BF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C6E222-F0D7-4A62-BE79-BB8DF0F66259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F5722B-5B3C-4701-8E31-0C926633E72E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560E88-F915-42C1-920E-68179C338A28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7C9371-2C0E-4896-A394-05481E4F0779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CF4C28-3BE5-4627-BC45-D1D120AB42FC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6744F9-F965-4C58-BF9A-8AD8FB7B2A24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2008 The McGraw-Hill Companies, Inc. All rights reserved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8BB0C-CD4A-43E7-99C8-47C8CD4F53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2008 The McGraw-Hill Companies, Inc. All rights reserved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C7095-FD7C-49FD-AFEE-B2A773B698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2008 The McGraw-Hill Companies, Inc. All rights reserved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67670-9FA7-4D97-88CC-9037FA9208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2008 The McGraw-Hill Companies, Inc. All rights reserved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CA783-7652-438D-82D5-D11F14298F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2008 The McGraw-Hill Companies, Inc. All rights reserved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EF53C-7DE3-4366-A7C8-2E044FEE68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2008 The McGraw-Hill Companies, Inc. All rights reserved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449F4-9FE4-4BAB-BFFC-824A720656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2008 The McGraw-Hill Companies, Inc. All rights reserved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96B7D-98B6-4A74-802E-39393D24D4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2008 The McGraw-Hill Companies, Inc. All rights reserved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9857C-295D-488B-A646-766400C4F8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© 2008 The McGraw-Hill Companies, Inc. All rights reserved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3B85A-2245-40F6-B24C-5F4F5D940B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2008 The McGraw-Hill Companies, Inc. All rights reserved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81B70-D967-4103-96D0-5625C22900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2008 The McGraw-Hill Companies, Inc. All rights reserved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6D78C-5175-4B9E-8E65-922763B1F9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© 2008 The McGraw-Hill Companies, Inc. All rights reserved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fld id="{B005897A-113B-46B7-8AAD-83837C2178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6" r:id="rId2"/>
    <p:sldLayoutId id="2147483792" r:id="rId3"/>
    <p:sldLayoutId id="2147483787" r:id="rId4"/>
    <p:sldLayoutId id="2147483788" r:id="rId5"/>
    <p:sldLayoutId id="2147483789" r:id="rId6"/>
    <p:sldLayoutId id="2147483793" r:id="rId7"/>
    <p:sldLayoutId id="2147483794" r:id="rId8"/>
    <p:sldLayoutId id="2147483795" r:id="rId9"/>
    <p:sldLayoutId id="2147483790" r:id="rId10"/>
    <p:sldLayoutId id="2147483796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ad4fagTyaM4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4zlG7uMvNk0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PRiYkwtBK34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0" y="1371600"/>
            <a:ext cx="9144000" cy="1143000"/>
          </a:xfrm>
          <a:solidFill>
            <a:schemeClr val="bg1"/>
          </a:solidFill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Times" pitchFamily="1" charset="0"/>
              <a:buNone/>
            </a:pPr>
            <a:r>
              <a:rPr lang="en-US" sz="3600" b="1" smtClean="0">
                <a:latin typeface="Times New Roman" pitchFamily="18" charset="0"/>
              </a:rPr>
              <a:t>Media Ethics: </a:t>
            </a:r>
            <a:br>
              <a:rPr lang="en-US" sz="3600" b="1" smtClean="0">
                <a:latin typeface="Times New Roman" pitchFamily="18" charset="0"/>
              </a:rPr>
            </a:br>
            <a:r>
              <a:rPr lang="en-US" sz="3600" b="1" smtClean="0">
                <a:latin typeface="Times New Roman" pitchFamily="18" charset="0"/>
              </a:rPr>
              <a:t>Understanding Media Morality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81000" y="2971800"/>
            <a:ext cx="3733800" cy="2438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b="1"/>
              <a:t>Chapter Outline</a:t>
            </a:r>
            <a:endParaRPr lang="en-US" sz="2400" u="sng">
              <a:solidFill>
                <a:schemeClr val="hlink"/>
              </a:solidFill>
              <a:latin typeface="Arial" charset="0"/>
            </a:endParaRPr>
          </a:p>
          <a:p>
            <a:pPr eaLnBrk="0" hangingPunct="0">
              <a:spcBef>
                <a:spcPct val="0"/>
              </a:spcBef>
              <a:buClr>
                <a:schemeClr val="hlink"/>
              </a:buClr>
            </a:pPr>
            <a:r>
              <a:rPr lang="en-US">
                <a:solidFill>
                  <a:srgbClr val="332061"/>
                </a:solidFill>
              </a:rPr>
              <a:t>History</a:t>
            </a:r>
          </a:p>
          <a:p>
            <a:pPr>
              <a:buClr>
                <a:schemeClr val="hlink"/>
              </a:buClr>
            </a:pPr>
            <a:r>
              <a:rPr lang="en-US">
                <a:solidFill>
                  <a:srgbClr val="332061"/>
                </a:solidFill>
              </a:rPr>
              <a:t>Ethical Principles</a:t>
            </a:r>
          </a:p>
          <a:p>
            <a:pPr eaLnBrk="0" hangingPunct="0">
              <a:spcBef>
                <a:spcPct val="0"/>
              </a:spcBef>
              <a:buClr>
                <a:schemeClr val="hlink"/>
              </a:buClr>
            </a:pPr>
            <a:r>
              <a:rPr lang="en-US">
                <a:solidFill>
                  <a:srgbClr val="332061"/>
                </a:solidFill>
              </a:rPr>
              <a:t>Controversies</a:t>
            </a:r>
            <a:endParaRPr lang="en-US" sz="2400" u="sng">
              <a:solidFill>
                <a:schemeClr val="hlink"/>
              </a:solidFill>
              <a:latin typeface="Arial" charset="0"/>
            </a:endParaRPr>
          </a:p>
          <a:p>
            <a:pPr eaLnBrk="0" hangingPunct="0">
              <a:spcBef>
                <a:spcPct val="0"/>
              </a:spcBef>
              <a:buFont typeface="Wingdings" pitchFamily="2" charset="2"/>
              <a:buNone/>
            </a:pPr>
            <a:endParaRPr lang="en-US">
              <a:solidFill>
                <a:srgbClr val="332061"/>
              </a:solidFill>
            </a:endParaRPr>
          </a:p>
        </p:txBody>
      </p:sp>
      <p:pic>
        <p:nvPicPr>
          <p:cNvPr id="8198" name="Picture 7" descr="http://apublicdefender.com/wp-content/uploads/2007/07/colber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2819400"/>
            <a:ext cx="43815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satMod val="150000"/>
                  </a:schemeClr>
                </a:solidFill>
                <a:latin typeface="Times New Roman" pitchFamily="18" charset="0"/>
              </a:rPr>
              <a:t>A Brief History of Media Ethics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447800"/>
            <a:ext cx="8763000" cy="48768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2800" b="1" smtClean="0">
                <a:latin typeface="Times New Roman" pitchFamily="18" charset="0"/>
              </a:rPr>
              <a:t>Ethics – </a:t>
            </a:r>
          </a:p>
          <a:p>
            <a:pPr lvl="1" eaLnBrk="1" hangingPunct="1"/>
            <a:r>
              <a:rPr lang="en-US" sz="2400" smtClean="0">
                <a:latin typeface="Times New Roman" pitchFamily="18" charset="0"/>
              </a:rPr>
              <a:t>The study of guidelines that help people determine right from wrong in their voluntary conduct</a:t>
            </a:r>
          </a:p>
          <a:p>
            <a:pPr eaLnBrk="1" hangingPunct="1"/>
            <a:r>
              <a:rPr lang="en-US" sz="2800" b="1" smtClean="0">
                <a:latin typeface="Times New Roman" pitchFamily="18" charset="0"/>
              </a:rPr>
              <a:t>The Print Era - </a:t>
            </a:r>
            <a:r>
              <a:rPr lang="en-US" sz="2400" smtClean="0">
                <a:latin typeface="Times New Roman" pitchFamily="18" charset="0"/>
              </a:rPr>
              <a:t>Early American ethical views</a:t>
            </a:r>
          </a:p>
          <a:p>
            <a:pPr lvl="2" eaLnBrk="1" hangingPunct="1"/>
            <a:r>
              <a:rPr lang="en-US" smtClean="0">
                <a:latin typeface="Times New Roman" pitchFamily="18" charset="0"/>
              </a:rPr>
              <a:t>Often depended on political orientation.</a:t>
            </a:r>
          </a:p>
          <a:p>
            <a:pPr lvl="2" eaLnBrk="1" hangingPunct="1"/>
            <a:r>
              <a:rPr lang="en-US" smtClean="0">
                <a:latin typeface="Times New Roman" pitchFamily="18" charset="0"/>
              </a:rPr>
              <a:t>Advancement of one’s political point of view was often more important than a search for the truth.</a:t>
            </a:r>
            <a:endParaRPr lang="en-US" sz="300" smtClean="0">
              <a:latin typeface="Times New Roman" pitchFamily="18" charset="0"/>
            </a:endParaRPr>
          </a:p>
          <a:p>
            <a:pPr lvl="2" eaLnBrk="1" hangingPunct="1"/>
            <a:r>
              <a:rPr lang="en-US" b="1" smtClean="0">
                <a:latin typeface="Times New Roman" pitchFamily="18" charset="0"/>
              </a:rPr>
              <a:t>Objectivity</a:t>
            </a:r>
            <a:r>
              <a:rPr lang="en-US" smtClean="0">
                <a:latin typeface="Times New Roman" pitchFamily="18" charset="0"/>
              </a:rPr>
              <a:t> </a:t>
            </a:r>
          </a:p>
          <a:p>
            <a:pPr lvl="3" eaLnBrk="1" hangingPunct="1"/>
            <a:r>
              <a:rPr lang="en-US" smtClean="0">
                <a:latin typeface="Times New Roman" pitchFamily="18" charset="0"/>
              </a:rPr>
              <a:t>Describing something based on factual elements rather than the feelings of the one describing it (subjectivity) as a journalistic standard.</a:t>
            </a:r>
            <a:endParaRPr lang="en-US" sz="30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satMod val="150000"/>
                  </a:schemeClr>
                </a:solidFill>
                <a:latin typeface="Times New Roman" pitchFamily="18" charset="0"/>
              </a:rPr>
              <a:t>A Brief History of Media Ethics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0" y="990600"/>
            <a:ext cx="6934200" cy="4572000"/>
          </a:xfrm>
          <a:solidFill>
            <a:schemeClr val="bg1"/>
          </a:solidFill>
        </p:spPr>
        <p:txBody>
          <a:bodyPr/>
          <a:lstStyle/>
          <a:p>
            <a:pPr lvl="1" eaLnBrk="1" hangingPunct="1"/>
            <a:r>
              <a:rPr lang="en-US" sz="2400" smtClean="0">
                <a:latin typeface="Times New Roman" pitchFamily="18" charset="0"/>
              </a:rPr>
              <a:t>In the 1830s some critics were upset that </a:t>
            </a:r>
            <a:r>
              <a:rPr lang="en-US" sz="2400" b="1" smtClean="0">
                <a:latin typeface="Times New Roman" pitchFamily="18" charset="0"/>
              </a:rPr>
              <a:t>hoaxes </a:t>
            </a:r>
            <a:r>
              <a:rPr lang="en-US" sz="2400" smtClean="0">
                <a:latin typeface="Times New Roman" pitchFamily="18" charset="0"/>
              </a:rPr>
              <a:t>(</a:t>
            </a:r>
            <a:r>
              <a:rPr lang="en-US" sz="2400" i="1" smtClean="0">
                <a:solidFill>
                  <a:srgbClr val="FF0000"/>
                </a:solidFill>
                <a:latin typeface="Times New Roman" pitchFamily="18" charset="0"/>
              </a:rPr>
              <a:t>purposeful deceptions</a:t>
            </a:r>
            <a:r>
              <a:rPr lang="en-US" sz="2400" smtClean="0">
                <a:latin typeface="Times New Roman" pitchFamily="18" charset="0"/>
              </a:rPr>
              <a:t>) were often used to sell newspapers.</a:t>
            </a:r>
          </a:p>
          <a:p>
            <a:pPr lvl="1" eaLnBrk="1" hangingPunct="1"/>
            <a:r>
              <a:rPr lang="en-US" sz="2400" smtClean="0">
                <a:latin typeface="Times New Roman" pitchFamily="18" charset="0"/>
              </a:rPr>
              <a:t>Many of the techniques of nineteenth century </a:t>
            </a:r>
            <a:r>
              <a:rPr lang="en-US" sz="2400" b="1" smtClean="0">
                <a:latin typeface="Times New Roman" pitchFamily="18" charset="0"/>
              </a:rPr>
              <a:t>yellow journalism</a:t>
            </a:r>
            <a:r>
              <a:rPr lang="en-US" sz="2400" smtClean="0">
                <a:latin typeface="Times New Roman" pitchFamily="18" charset="0"/>
              </a:rPr>
              <a:t> were ethically questionable.</a:t>
            </a:r>
          </a:p>
          <a:p>
            <a:pPr lvl="3" eaLnBrk="1" hangingPunct="1"/>
            <a:r>
              <a:rPr lang="en-US" smtClean="0">
                <a:latin typeface="Times New Roman" pitchFamily="18" charset="0"/>
              </a:rPr>
              <a:t>Sensational slanting of the news.</a:t>
            </a:r>
          </a:p>
          <a:p>
            <a:pPr lvl="3" eaLnBrk="1" hangingPunct="1"/>
            <a:r>
              <a:rPr lang="en-US" smtClean="0">
                <a:latin typeface="Times New Roman" pitchFamily="18" charset="0"/>
              </a:rPr>
              <a:t>Publishing lurid headlines.</a:t>
            </a:r>
          </a:p>
          <a:p>
            <a:pPr lvl="3" eaLnBrk="1" hangingPunct="1"/>
            <a:r>
              <a:rPr lang="en-US" smtClean="0">
                <a:latin typeface="Times New Roman" pitchFamily="18" charset="0"/>
              </a:rPr>
              <a:t>William Randolph Hearst’s 1895 incitement for the United States’ entry into the Spanish American War.</a:t>
            </a:r>
          </a:p>
        </p:txBody>
      </p:sp>
      <p:pic>
        <p:nvPicPr>
          <p:cNvPr id="10245" name="Picture 5" descr="Headline From the Spanish American War Perio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6600" y="1524000"/>
            <a:ext cx="1752600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9" descr="http://www.rapidcityjournal.com/politicalblog/wp-content/CalculatingKill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4648200"/>
            <a:ext cx="3522663" cy="152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1" descr="http://pun.org/josh/archives/05.01.12.YellowJournalism-X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3200" y="4724400"/>
            <a:ext cx="2032000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satMod val="150000"/>
                  </a:schemeClr>
                </a:solidFill>
                <a:latin typeface="Times New Roman" pitchFamily="18" charset="0"/>
              </a:rPr>
              <a:t>A Brief History of Media Ethics</a:t>
            </a:r>
            <a:endParaRPr lang="en-US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0" y="838200"/>
            <a:ext cx="9144000" cy="4343400"/>
          </a:xfrm>
          <a:solidFill>
            <a:schemeClr val="bg1"/>
          </a:solidFill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latin typeface="Times New Roman" pitchFamily="18" charset="0"/>
              </a:rPr>
              <a:t>Theodore Roosevelt believed </a:t>
            </a:r>
            <a:r>
              <a:rPr lang="en-US" sz="2400" i="1" smtClean="0">
                <a:solidFill>
                  <a:srgbClr val="FF0000"/>
                </a:solidFill>
                <a:latin typeface="Times New Roman" pitchFamily="18" charset="0"/>
              </a:rPr>
              <a:t>investigative reporters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8" charset="0"/>
              </a:rPr>
              <a:t>Were unethical when uncovering corruption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8" charset="0"/>
              </a:rPr>
              <a:t>Ignored good things that government accomplished</a:t>
            </a:r>
          </a:p>
          <a:p>
            <a:pPr lvl="3" eaLnBrk="1" hangingPunct="1">
              <a:lnSpc>
                <a:spcPct val="90000"/>
              </a:lnSpc>
            </a:pPr>
            <a:endParaRPr lang="en-US" sz="1600" smtClean="0">
              <a:latin typeface="Times New Roman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latin typeface="Times New Roman" pitchFamily="18" charset="0"/>
              </a:rPr>
              <a:t>Worries about media power led to development of </a:t>
            </a:r>
            <a:r>
              <a:rPr lang="en-US" sz="2400" b="1" smtClean="0">
                <a:latin typeface="Times New Roman" pitchFamily="18" charset="0"/>
              </a:rPr>
              <a:t>ethical codes</a:t>
            </a:r>
            <a:r>
              <a:rPr lang="en-US" sz="2400" smtClean="0">
                <a:latin typeface="Times New Roman" pitchFamily="18" charset="0"/>
              </a:rPr>
              <a:t>.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The </a:t>
            </a:r>
            <a:r>
              <a:rPr lang="en-US" b="1" smtClean="0">
                <a:latin typeface="Times New Roman" pitchFamily="18" charset="0"/>
              </a:rPr>
              <a:t>Canons of Journalism</a:t>
            </a:r>
            <a:r>
              <a:rPr lang="en-US" smtClean="0">
                <a:latin typeface="Times New Roman" pitchFamily="18" charset="0"/>
              </a:rPr>
              <a:t>,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Outlined the need for fair and impartial reporting,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Published in 1923 by the American Society of Newspaper Editors (ASNE).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The </a:t>
            </a:r>
            <a:r>
              <a:rPr lang="en-US" b="1" smtClean="0">
                <a:latin typeface="Times New Roman" pitchFamily="18" charset="0"/>
              </a:rPr>
              <a:t>American Association of Advertising Agencies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Created a code that established false and misleading advertising as unethical.</a:t>
            </a:r>
            <a:endParaRPr lang="en-US" sz="1400" smtClean="0">
              <a:latin typeface="Times New Roman" pitchFamily="18" charset="0"/>
            </a:endParaRPr>
          </a:p>
        </p:txBody>
      </p:sp>
      <p:pic>
        <p:nvPicPr>
          <p:cNvPr id="11269" name="Picture 5" descr="http://www.imakecontent.net/images/2006/asnelogo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4876800"/>
            <a:ext cx="3886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7" descr="http://www.mises.org/images3/news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5029200"/>
            <a:ext cx="17018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9" descr="http://www.laredogroup.com/images/aaaa_logo_client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38400" y="4953000"/>
            <a:ext cx="2166938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satMod val="150000"/>
                  </a:schemeClr>
                </a:solidFill>
                <a:latin typeface="Times New Roman" pitchFamily="18" charset="0"/>
              </a:rPr>
              <a:t>A Brief History of Media Ethics</a:t>
            </a:r>
            <a:endParaRPr lang="en-US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7467600" cy="4343400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smtClean="0">
                <a:latin typeface="Times New Roman" pitchFamily="18" charset="0"/>
              </a:rPr>
              <a:t>Motion Picture Code</a:t>
            </a:r>
            <a:r>
              <a:rPr lang="en-US" sz="2400" smtClean="0">
                <a:latin typeface="Times New Roman" pitchFamily="18" charset="0"/>
              </a:rPr>
              <a:t> of 1930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8" charset="0"/>
              </a:rPr>
              <a:t>Limited the sex and violence that could be portrayed in movies.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8" charset="0"/>
              </a:rPr>
              <a:t>This was a precursor to today’s movie rating system.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latin typeface="Times New Roman" pitchFamily="18" charset="0"/>
              </a:rPr>
              <a:t>National Association of Broadcasters (NAB)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8" charset="0"/>
              </a:rPr>
              <a:t>In 1929 Established code of ethics that limited sex and violence in programs and banned commercials directed at children.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8" charset="0"/>
              </a:rPr>
              <a:t>The </a:t>
            </a:r>
            <a:r>
              <a:rPr lang="en-US" sz="2000" b="1" smtClean="0">
                <a:latin typeface="Times New Roman" pitchFamily="18" charset="0"/>
              </a:rPr>
              <a:t>NAB code</a:t>
            </a:r>
            <a:r>
              <a:rPr lang="en-US" sz="2000" smtClean="0">
                <a:latin typeface="Times New Roman" pitchFamily="18" charset="0"/>
              </a:rPr>
              <a:t> was abandoned in 1983.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latin typeface="Times New Roman" pitchFamily="18" charset="0"/>
              </a:rPr>
              <a:t>Payola</a:t>
            </a:r>
            <a:r>
              <a:rPr lang="en-US" sz="2400" smtClean="0">
                <a:latin typeface="Times New Roman" pitchFamily="18" charset="0"/>
              </a:rPr>
              <a:t>,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8" charset="0"/>
              </a:rPr>
              <a:t>Practice of record promoters paying DJs to play their songs,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8" charset="0"/>
              </a:rPr>
              <a:t>Was both an ethical and legal scandal in the radio and recording industries.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i="1" smtClean="0">
                <a:solidFill>
                  <a:srgbClr val="FF0000"/>
                </a:solidFill>
                <a:latin typeface="Times New Roman" pitchFamily="18" charset="0"/>
              </a:rPr>
              <a:t>Do you think this occurs today? how? why?</a:t>
            </a:r>
          </a:p>
        </p:txBody>
      </p:sp>
      <p:pic>
        <p:nvPicPr>
          <p:cNvPr id="12292" name="Picture 5" descr="http://eben.com/press/wp-content/uploads/2007/02/nytimes_wo_web_payol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5257800"/>
            <a:ext cx="12065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7" descr="http://wiredblogs.typepad.com/music/payol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08888" y="4724400"/>
            <a:ext cx="1385887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9" descr="http://blogs.indiewire.com/reverseshot/archives/MPAA_rate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16800" y="1066800"/>
            <a:ext cx="1727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satMod val="150000"/>
                  </a:schemeClr>
                </a:solidFill>
                <a:latin typeface="Times New Roman" pitchFamily="18" charset="0"/>
              </a:rPr>
              <a:t>A Brief History of Media Ethics</a:t>
            </a:r>
            <a:endParaRPr lang="en-US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0" y="1143000"/>
            <a:ext cx="9144000" cy="37338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2400" smtClean="0">
                <a:latin typeface="Times New Roman" pitchFamily="18" charset="0"/>
              </a:rPr>
              <a:t>1950’s quiz shows created one of the most famous media ethics scandals </a:t>
            </a:r>
          </a:p>
          <a:p>
            <a:pPr lvl="1" eaLnBrk="1" hangingPunct="1"/>
            <a:r>
              <a:rPr lang="en-US" sz="2000" smtClean="0">
                <a:latin typeface="Times New Roman" pitchFamily="18" charset="0"/>
              </a:rPr>
              <a:t>When producers of “Twenty-One” gave a contestant answers and coached him to appear as if he were straining to think.</a:t>
            </a:r>
          </a:p>
          <a:p>
            <a:pPr lvl="1" eaLnBrk="1" hangingPunct="1"/>
            <a:r>
              <a:rPr lang="en-US" sz="2000" smtClean="0">
                <a:latin typeface="Times New Roman" pitchFamily="18" charset="0"/>
              </a:rPr>
              <a:t> Federal laws were passed against fixing game shows.</a:t>
            </a:r>
          </a:p>
          <a:p>
            <a:pPr eaLnBrk="1" hangingPunct="1"/>
            <a:r>
              <a:rPr lang="en-US" sz="2400" b="1" smtClean="0">
                <a:latin typeface="Times New Roman" pitchFamily="18" charset="0"/>
              </a:rPr>
              <a:t>Blacklisting</a:t>
            </a:r>
            <a:r>
              <a:rPr lang="en-US" sz="2400" smtClean="0">
                <a:latin typeface="Times New Roman" pitchFamily="18" charset="0"/>
              </a:rPr>
              <a:t> – Another 1950s scandal</a:t>
            </a:r>
          </a:p>
          <a:p>
            <a:pPr lvl="1" eaLnBrk="1" hangingPunct="1"/>
            <a:r>
              <a:rPr lang="en-US" sz="2000" smtClean="0">
                <a:latin typeface="Times New Roman" pitchFamily="18" charset="0"/>
              </a:rPr>
              <a:t>Media executives fired anyone listed as suspected communist sympathizers</a:t>
            </a:r>
          </a:p>
        </p:txBody>
      </p:sp>
      <p:pic>
        <p:nvPicPr>
          <p:cNvPr id="13317" name="Picture 5" descr="http://www.newyorker.com/images/2008/07/28/p465/080728_r17576_p46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1925" y="4419600"/>
            <a:ext cx="247967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7" descr="TWENTY ON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4343400"/>
            <a:ext cx="18129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9" descr="http://www.writing.upenn.edu/~afilreis/50s/blacklist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4648200"/>
            <a:ext cx="1468438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11" descr="http://appraisalnewsonline.typepad.com/photos/uncategorized/2007/07/23/blacklisted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57400" y="5029200"/>
            <a:ext cx="20732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satMod val="150000"/>
                  </a:schemeClr>
                </a:solidFill>
                <a:latin typeface="Times New Roman" pitchFamily="18" charset="0"/>
              </a:rPr>
              <a:t>A Brief History of Media Ethics</a:t>
            </a:r>
            <a:endParaRPr lang="en-US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0" y="1447800"/>
            <a:ext cx="5105400" cy="4572000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>
                <a:latin typeface="Times New Roman" pitchFamily="18" charset="0"/>
              </a:rPr>
              <a:t>In 2003 Jayson Blair, a former </a:t>
            </a:r>
            <a:r>
              <a:rPr lang="en-US" sz="2800" i="1" smtClean="0">
                <a:latin typeface="Times New Roman" pitchFamily="18" charset="0"/>
              </a:rPr>
              <a:t>New York Times</a:t>
            </a:r>
            <a:r>
              <a:rPr lang="en-US" sz="2800" smtClean="0">
                <a:latin typeface="Times New Roman" pitchFamily="18" charset="0"/>
              </a:rPr>
              <a:t> reporter, resigned from the newspaper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latin typeface="Times New Roman" pitchFamily="18" charset="0"/>
              </a:rPr>
              <a:t>Found to have plagiarized 36 of 73 articles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8" charset="0"/>
              </a:rPr>
              <a:t>Fabricated other stories over several years.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latin typeface="Times New Roman" pitchFamily="18" charset="0"/>
              </a:rPr>
              <a:t>Washington post</a:t>
            </a:r>
            <a:endParaRPr lang="en-US" sz="1600" smtClean="0">
              <a:latin typeface="Times New Roman" pitchFamily="18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8" charset="0"/>
              </a:rPr>
              <a:t>Reporter Janet Cooke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8" charset="0"/>
              </a:rPr>
              <a:t>Won Pulitzer for fake story about 8yr old heroine addict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FF0000"/>
                </a:solidFill>
                <a:latin typeface="Times New Roman" pitchFamily="18" charset="0"/>
              </a:rPr>
              <a:t>Pg 438</a:t>
            </a:r>
          </a:p>
          <a:p>
            <a:pPr lvl="2" eaLnBrk="1" hangingPunct="1">
              <a:lnSpc>
                <a:spcPct val="90000"/>
              </a:lnSpc>
            </a:pPr>
            <a:endParaRPr lang="en-US" sz="2000" smtClean="0">
              <a:latin typeface="Times New Roman" pitchFamily="18" charset="0"/>
            </a:endParaRPr>
          </a:p>
        </p:txBody>
      </p:sp>
      <p:pic>
        <p:nvPicPr>
          <p:cNvPr id="14341" name="Picture 5" descr="http://www.theonion.com/content/files/images/onion_imagearticle686.artic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1447800"/>
            <a:ext cx="40386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satMod val="150000"/>
                  </a:schemeClr>
                </a:solidFill>
                <a:latin typeface="Times New Roman" pitchFamily="18" charset="0"/>
              </a:rPr>
              <a:t>A Brief History of Media Ethics</a:t>
            </a:r>
            <a:endParaRPr lang="en-US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5363" name="Rectangle 1027"/>
          <p:cNvSpPr>
            <a:spLocks noGrp="1" noChangeArrowheads="1"/>
          </p:cNvSpPr>
          <p:nvPr>
            <p:ph idx="1"/>
          </p:nvPr>
        </p:nvSpPr>
        <p:spPr>
          <a:xfrm>
            <a:off x="0" y="914400"/>
            <a:ext cx="9144000" cy="44196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2800" smtClean="0">
                <a:latin typeface="Times New Roman" pitchFamily="18" charset="0"/>
              </a:rPr>
              <a:t>The digital era has ushered in a rethinking of media responsibility that might be called </a:t>
            </a:r>
          </a:p>
          <a:p>
            <a:pPr lvl="1" eaLnBrk="1" hangingPunct="1"/>
            <a:r>
              <a:rPr lang="en-US" sz="2400" b="1" smtClean="0">
                <a:latin typeface="Times New Roman" pitchFamily="18" charset="0"/>
              </a:rPr>
              <a:t>“The ethics of unlimited information.” </a:t>
            </a:r>
          </a:p>
          <a:p>
            <a:pPr lvl="1" eaLnBrk="1" hangingPunct="1"/>
            <a:r>
              <a:rPr lang="en-US" sz="2400" smtClean="0">
                <a:latin typeface="Times New Roman" pitchFamily="18" charset="0"/>
              </a:rPr>
              <a:t>Pornography and hate sites flourish on the Web, </a:t>
            </a:r>
          </a:p>
          <a:p>
            <a:pPr lvl="2" eaLnBrk="1" hangingPunct="1"/>
            <a:r>
              <a:rPr lang="en-US" sz="2000" smtClean="0">
                <a:latin typeface="Times New Roman" pitchFamily="18" charset="0"/>
              </a:rPr>
              <a:t>Several 24 hour news services have shown that no information, no matter how lurid, can be hidden from children.</a:t>
            </a:r>
          </a:p>
          <a:p>
            <a:pPr lvl="1" eaLnBrk="1" hangingPunct="1"/>
            <a:r>
              <a:rPr lang="en-US" sz="2400" i="1" smtClean="0">
                <a:solidFill>
                  <a:srgbClr val="FF0000"/>
                </a:solidFill>
                <a:latin typeface="Times New Roman" pitchFamily="18" charset="0"/>
              </a:rPr>
              <a:t>Do you think internet content can be held to any standards?</a:t>
            </a:r>
          </a:p>
          <a:p>
            <a:pPr lvl="1" eaLnBrk="1" hangingPunct="1"/>
            <a:r>
              <a:rPr lang="en-US" sz="2400" i="1" smtClean="0">
                <a:solidFill>
                  <a:srgbClr val="FF0000"/>
                </a:solidFill>
                <a:latin typeface="Times New Roman" pitchFamily="18" charset="0"/>
              </a:rPr>
              <a:t>Is it possible to regulate web content effectively?</a:t>
            </a:r>
          </a:p>
          <a:p>
            <a:pPr lvl="2" eaLnBrk="1" hangingPunct="1"/>
            <a:r>
              <a:rPr lang="en-US" sz="2000" i="1" smtClean="0">
                <a:solidFill>
                  <a:srgbClr val="FF0000"/>
                </a:solidFill>
                <a:latin typeface="Times New Roman" pitchFamily="18" charset="0"/>
              </a:rPr>
              <a:t>How/Why</a:t>
            </a:r>
          </a:p>
        </p:txBody>
      </p:sp>
      <p:pic>
        <p:nvPicPr>
          <p:cNvPr id="15365" name="Picture 1029" descr="http://www.israelnewsagency.com/Internet%20censorship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5575" y="4876800"/>
            <a:ext cx="233362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031" descr="http://nayyeri.net/misc/keyvan/WindowsLiveWriter/InternetCensorshipTheNewTechniquetoFight_102D6/censorship_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7600" y="4953000"/>
            <a:ext cx="221138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033" descr="http://download.nowis.com/freedomofexpression/mcleod-freedomofexpression3_img_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5257800"/>
            <a:ext cx="2133600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satMod val="150000"/>
                  </a:schemeClr>
                </a:solidFill>
                <a:latin typeface="Times New Roman" pitchFamily="18" charset="0"/>
              </a:rPr>
              <a:t>Understanding Today’s Media Ethics</a:t>
            </a:r>
            <a:endParaRPr lang="en-US" sz="320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5105400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smtClean="0">
                <a:latin typeface="Times New Roman" pitchFamily="18" charset="0"/>
              </a:rPr>
              <a:t>Basic Ethical Orientations</a:t>
            </a:r>
            <a:endParaRPr lang="en-US" sz="2800" smtClean="0">
              <a:latin typeface="Times New Roman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>
                <a:latin typeface="Times New Roman" pitchFamily="18" charset="0"/>
              </a:rPr>
              <a:t>Absolutist</a:t>
            </a:r>
            <a:r>
              <a:rPr lang="en-US" sz="2400" smtClean="0">
                <a:latin typeface="Times New Roman" pitchFamily="18" charset="0"/>
              </a:rPr>
              <a:t> Ethics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Right or wrong response for every ethical decision.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Often based on religious ideals, and are often rigidly adhered to.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Are </a:t>
            </a:r>
            <a:r>
              <a:rPr lang="en-US" b="1" smtClean="0">
                <a:latin typeface="Times New Roman" pitchFamily="18" charset="0"/>
              </a:rPr>
              <a:t>prescriptive</a:t>
            </a:r>
            <a:r>
              <a:rPr lang="en-US" smtClean="0">
                <a:latin typeface="Times New Roman" pitchFamily="18" charset="0"/>
              </a:rPr>
              <a:t>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Stipulate specific behaviors to be followed.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Are </a:t>
            </a:r>
            <a:r>
              <a:rPr lang="en-US" b="1" smtClean="0">
                <a:latin typeface="Times New Roman" pitchFamily="18" charset="0"/>
              </a:rPr>
              <a:t>proscriptive</a:t>
            </a:r>
            <a:r>
              <a:rPr lang="en-US" smtClean="0">
                <a:latin typeface="Times New Roman" pitchFamily="18" charset="0"/>
              </a:rPr>
              <a:t>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Stress the things that should not be done.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Many news organizations have a </a:t>
            </a:r>
            <a:r>
              <a:rPr lang="en-US" b="1" smtClean="0">
                <a:latin typeface="Times New Roman" pitchFamily="18" charset="0"/>
              </a:rPr>
              <a:t>two-source rule</a:t>
            </a:r>
            <a:r>
              <a:rPr lang="en-US" smtClean="0">
                <a:latin typeface="Times New Roman" pitchFamily="18" charset="0"/>
              </a:rPr>
              <a:t>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Nothing will be published as fact without a second independent confirmation.</a:t>
            </a:r>
            <a:endParaRPr lang="en-US" sz="160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satMod val="150000"/>
                  </a:schemeClr>
                </a:solidFill>
                <a:latin typeface="Times New Roman" pitchFamily="18" charset="0"/>
              </a:rPr>
              <a:t>Understanding Today’s Media Ethics</a:t>
            </a:r>
            <a:endParaRPr lang="en-US" sz="400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447800"/>
            <a:ext cx="8839200" cy="4495800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Times New Roman" pitchFamily="18" charset="0"/>
              </a:rPr>
              <a:t>American philosopher John Rawls,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8" charset="0"/>
              </a:rPr>
              <a:t>Ethical behavior is only possible when practitioners wear a </a:t>
            </a:r>
            <a:r>
              <a:rPr lang="en-US" sz="2000" b="1" smtClean="0">
                <a:latin typeface="Times New Roman" pitchFamily="18" charset="0"/>
              </a:rPr>
              <a:t>veil of ignorance</a:t>
            </a:r>
            <a:r>
              <a:rPr lang="en-US" sz="2000" smtClean="0">
                <a:latin typeface="Times New Roman" pitchFamily="18" charset="0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8" charset="0"/>
              </a:rPr>
              <a:t>Treating everyone equally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8" charset="0"/>
              </a:rPr>
              <a:t>Allows them to be very objective in presenting their media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>
                <a:latin typeface="Times New Roman" pitchFamily="18" charset="0"/>
              </a:rPr>
              <a:t>Situation ethics</a:t>
            </a:r>
            <a:r>
              <a:rPr lang="en-US" sz="2400" smtClean="0">
                <a:latin typeface="Times New Roman" pitchFamily="18" charset="0"/>
              </a:rPr>
              <a:t> are where ethical choices can be made rationally without a rigid adherence to a predetermined set of rules.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8" charset="0"/>
              </a:rPr>
              <a:t>Situation ethics are sometimes called </a:t>
            </a:r>
            <a:r>
              <a:rPr lang="en-US" sz="2000" b="1" smtClean="0">
                <a:latin typeface="Times New Roman" pitchFamily="18" charset="0"/>
              </a:rPr>
              <a:t>relativistic ethics</a:t>
            </a:r>
            <a:r>
              <a:rPr lang="en-US" sz="2000" smtClean="0">
                <a:latin typeface="Times New Roman" pitchFamily="18" charset="0"/>
              </a:rPr>
              <a:t>.</a:t>
            </a:r>
          </a:p>
          <a:p>
            <a:pPr lvl="2" eaLnBrk="1" hangingPunct="1">
              <a:lnSpc>
                <a:spcPct val="90000"/>
              </a:lnSpc>
            </a:pPr>
            <a:endParaRPr lang="en-US" sz="160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i="1" smtClean="0">
                <a:solidFill>
                  <a:srgbClr val="FF0000"/>
                </a:solidFill>
                <a:latin typeface="Times New Roman" pitchFamily="18" charset="0"/>
              </a:rPr>
              <a:t>How important are ethics in the today’s society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i="1" smtClean="0">
                <a:solidFill>
                  <a:srgbClr val="FF0000"/>
                </a:solidFill>
                <a:latin typeface="Times New Roman" pitchFamily="18" charset="0"/>
              </a:rPr>
              <a:t>Can you think of any media examples where ethics is/was an issue?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i="1" smtClean="0">
                <a:solidFill>
                  <a:srgbClr val="FF0000"/>
                </a:solidFill>
                <a:latin typeface="Times New Roman" pitchFamily="18" charset="0"/>
              </a:rPr>
              <a:t>What do you think about this commercial?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i="1" smtClean="0">
                <a:solidFill>
                  <a:srgbClr val="FF0000"/>
                </a:solidFill>
                <a:latin typeface="Times New Roman" pitchFamily="18" charset="0"/>
                <a:hlinkClick r:id="rId3"/>
              </a:rPr>
              <a:t>Video Clip</a:t>
            </a:r>
            <a:endParaRPr lang="en-US" sz="2000" i="1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17413" name="Picture 2" descr="http://www.ldesign.com/KGLPhoto/Photos/OnEthics/ethic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6950" y="4953000"/>
            <a:ext cx="245745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satMod val="150000"/>
                  </a:schemeClr>
                </a:solidFill>
                <a:latin typeface="Times New Roman" pitchFamily="18" charset="0"/>
              </a:rPr>
              <a:t>Understanding Today’s Media Ethics</a:t>
            </a:r>
            <a:endParaRPr lang="en-US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0" y="1447800"/>
            <a:ext cx="9144000" cy="3733800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300" dirty="0" smtClean="0">
                <a:latin typeface="Times New Roman" pitchFamily="18" charset="0"/>
              </a:rPr>
              <a:t>Aristotle’s </a:t>
            </a:r>
            <a:r>
              <a:rPr lang="en-US" sz="2300" b="1" dirty="0" smtClean="0">
                <a:latin typeface="Times New Roman" pitchFamily="18" charset="0"/>
              </a:rPr>
              <a:t>golden mean</a:t>
            </a:r>
            <a:r>
              <a:rPr lang="en-US" sz="2300" dirty="0" smtClean="0">
                <a:latin typeface="Times New Roman" pitchFamily="18" charset="0"/>
              </a:rPr>
              <a:t>,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150" dirty="0" smtClean="0">
                <a:latin typeface="Times New Roman" pitchFamily="18" charset="0"/>
              </a:rPr>
              <a:t>Ethical behavior is a midpoint between extremes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150" dirty="0" smtClean="0">
                <a:latin typeface="Times New Roman" pitchFamily="18" charset="0"/>
              </a:rPr>
              <a:t>Practitioners navigate between professional needs and those of society.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150" dirty="0" smtClean="0">
                <a:latin typeface="Times New Roman" pitchFamily="18" charset="0"/>
                <a:cs typeface="Times New Roman" pitchFamily="18" charset="0"/>
              </a:rPr>
              <a:t>Commonly used as ethical theory modeling journalistic values as balance, fairness, and proportion</a:t>
            </a:r>
          </a:p>
          <a:p>
            <a:pPr lvl="4" eaLnBrk="1" hangingPunct="1">
              <a:lnSpc>
                <a:spcPct val="90000"/>
              </a:lnSpc>
              <a:defRPr/>
            </a:pPr>
            <a:endParaRPr sz="11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300" b="1" dirty="0" smtClean="0">
                <a:latin typeface="Times New Roman" pitchFamily="18" charset="0"/>
              </a:rPr>
              <a:t>Utilitarian principle </a:t>
            </a:r>
            <a:r>
              <a:rPr lang="en-US" sz="2300" dirty="0" smtClean="0">
                <a:latin typeface="Times New Roman" pitchFamily="18" charset="0"/>
              </a:rPr>
              <a:t>According to John Stuart Mill’s,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150" dirty="0" smtClean="0">
                <a:latin typeface="Times New Roman" pitchFamily="18" charset="0"/>
              </a:rPr>
              <a:t>Ethical behavior is that which is useful in generating the greatest good for the greatest number of people.</a:t>
            </a:r>
          </a:p>
        </p:txBody>
      </p:sp>
      <p:pic>
        <p:nvPicPr>
          <p:cNvPr id="18437" name="Picture 2" descr="http://blogs.phoenixnewtimes.com/valleyfever/FairAndBalanc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4933950"/>
            <a:ext cx="23241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satMod val="150000"/>
                  </a:schemeClr>
                </a:solidFill>
                <a:latin typeface="Times New Roman" pitchFamily="18" charset="0"/>
              </a:rPr>
              <a:t>Understanding Today’s Media Ethics</a:t>
            </a:r>
            <a:endParaRPr lang="en-US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447800"/>
            <a:ext cx="8839200" cy="4572000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300" b="1" dirty="0" smtClean="0">
                <a:latin typeface="Times New Roman" pitchFamily="18" charset="0"/>
              </a:rPr>
              <a:t>Machiavellian ethics</a:t>
            </a:r>
            <a:r>
              <a:rPr lang="en-US" sz="2300" dirty="0" smtClean="0">
                <a:latin typeface="Times New Roman" pitchFamily="18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150" dirty="0" smtClean="0">
                <a:latin typeface="Times New Roman" pitchFamily="18" charset="0"/>
              </a:rPr>
              <a:t>Encapsulated in the expression “the ends justify the means.”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150" dirty="0" smtClean="0">
                <a:latin typeface="Times New Roman" pitchFamily="18" charset="0"/>
                <a:cs typeface="Times New Roman" pitchFamily="18" charset="0"/>
              </a:rPr>
              <a:t>Holds that the consequences of a particular action form the basis for any valid moral judgment about that action. 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19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morally right action is one that produces a good outcome, or consequence</a:t>
            </a:r>
            <a:endParaRPr sz="1100" i="1" smtClean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endParaRPr lang="en-US" sz="2300" b="1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300" b="1" dirty="0" smtClean="0">
                <a:latin typeface="Times New Roman" pitchFamily="18" charset="0"/>
              </a:rPr>
              <a:t>Enlightened self-interest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900" dirty="0" smtClean="0">
                <a:latin typeface="Times New Roman" pitchFamily="18" charset="0"/>
              </a:rPr>
              <a:t>If you do what is right for yourself it will also probably be right for the rest of the world in the long run.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1900" dirty="0" smtClean="0">
              <a:latin typeface="Times New Roman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900" b="1" dirty="0" smtClean="0">
                <a:latin typeface="Times New Roman" pitchFamily="18" charset="0"/>
              </a:rPr>
              <a:t>Right or Wrong 4 Media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900" i="1" dirty="0" smtClean="0">
                <a:solidFill>
                  <a:srgbClr val="FF0000"/>
                </a:solidFill>
                <a:latin typeface="Times New Roman" pitchFamily="18" charset="0"/>
              </a:rPr>
              <a:t>Publishing/Reporting the name of a person who is HIV positive?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900" i="1" dirty="0" smtClean="0">
                <a:solidFill>
                  <a:srgbClr val="FF0000"/>
                </a:solidFill>
                <a:latin typeface="Times New Roman" pitchFamily="18" charset="0"/>
              </a:rPr>
              <a:t>What if the person is ???</a:t>
            </a:r>
          </a:p>
        </p:txBody>
      </p:sp>
      <p:pic>
        <p:nvPicPr>
          <p:cNvPr id="19461" name="Picture 2" descr="http://ecx.images-amazon.com/images/I/71XGH56R2TL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4191000"/>
            <a:ext cx="1700213" cy="23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satMod val="150000"/>
                  </a:schemeClr>
                </a:solidFill>
                <a:latin typeface="Times New Roman" pitchFamily="18" charset="0"/>
              </a:rPr>
              <a:t>Understanding Today’s Media Ethics</a:t>
            </a:r>
            <a:endParaRPr lang="en-US" sz="400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288771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447800"/>
            <a:ext cx="8839200" cy="4419600"/>
          </a:xfrm>
          <a:solidFill>
            <a:schemeClr val="bg1"/>
          </a:solidFill>
        </p:spPr>
        <p:txBody>
          <a:bodyPr rtlCol="0">
            <a:normAutofit lnSpcReduction="10000"/>
          </a:bodyPr>
          <a:lstStyle/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sz="2800" b="1" dirty="0">
                <a:latin typeface="Times New Roman" pitchFamily="18" charset="0"/>
              </a:rPr>
              <a:t>Conflicting Loyalties</a:t>
            </a:r>
            <a:endParaRPr lang="en-US" sz="2000" dirty="0">
              <a:latin typeface="Times New Roman" pitchFamily="18" charset="0"/>
            </a:endParaRPr>
          </a:p>
          <a:p>
            <a:pPr marL="731520" lvl="1" indent="-27432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>
                <a:latin typeface="Times New Roman" pitchFamily="18" charset="0"/>
              </a:rPr>
              <a:t>There is a wide range of conflicting loyalties that influence the ethical decisions of media practitioners.</a:t>
            </a:r>
          </a:p>
          <a:p>
            <a:pPr marL="996696" lvl="2" eaLnBrk="1" fontAlgn="auto" hangingPunct="1">
              <a:spcAft>
                <a:spcPts val="0"/>
              </a:spcAft>
              <a:buClr>
                <a:schemeClr val="accent3"/>
              </a:buClr>
              <a:buFont typeface="Arial"/>
              <a:buChar char="▪"/>
              <a:defRPr/>
            </a:pPr>
            <a:r>
              <a:rPr lang="en-US" dirty="0">
                <a:latin typeface="Times New Roman" pitchFamily="18" charset="0"/>
              </a:rPr>
              <a:t>Duty to personal conscience.</a:t>
            </a:r>
          </a:p>
          <a:p>
            <a:pPr marL="996696" lvl="2" eaLnBrk="1" fontAlgn="auto" hangingPunct="1">
              <a:spcAft>
                <a:spcPts val="0"/>
              </a:spcAft>
              <a:buClr>
                <a:schemeClr val="accent3"/>
              </a:buClr>
              <a:buFont typeface="Arial"/>
              <a:buChar char="▪"/>
              <a:defRPr/>
            </a:pPr>
            <a:r>
              <a:rPr lang="en-US" dirty="0">
                <a:latin typeface="Times New Roman" pitchFamily="18" charset="0"/>
              </a:rPr>
              <a:t>Duty to one’s organization or firm.</a:t>
            </a:r>
          </a:p>
          <a:p>
            <a:pPr marL="996696" lvl="2" eaLnBrk="1" fontAlgn="auto" hangingPunct="1">
              <a:spcAft>
                <a:spcPts val="0"/>
              </a:spcAft>
              <a:buClr>
                <a:schemeClr val="accent3"/>
              </a:buClr>
              <a:buFont typeface="Arial"/>
              <a:buChar char="▪"/>
              <a:defRPr/>
            </a:pPr>
            <a:r>
              <a:rPr lang="en-US" dirty="0">
                <a:latin typeface="Times New Roman" pitchFamily="18" charset="0"/>
              </a:rPr>
              <a:t>Duty to one’s profession or art.</a:t>
            </a:r>
          </a:p>
          <a:p>
            <a:pPr marL="996696" lvl="2" eaLnBrk="1" fontAlgn="auto" hangingPunct="1">
              <a:spcAft>
                <a:spcPts val="0"/>
              </a:spcAft>
              <a:buClr>
                <a:schemeClr val="accent3"/>
              </a:buClr>
              <a:buFont typeface="Arial"/>
              <a:buChar char="▪"/>
              <a:defRPr/>
            </a:pPr>
            <a:r>
              <a:rPr lang="en-US" dirty="0">
                <a:latin typeface="Times New Roman" pitchFamily="18" charset="0"/>
              </a:rPr>
              <a:t>Duty to society</a:t>
            </a:r>
            <a:r>
              <a:rPr lang="en-US" dirty="0" smtClean="0">
                <a:latin typeface="Times New Roman" pitchFamily="18" charset="0"/>
              </a:rPr>
              <a:t>.</a:t>
            </a:r>
          </a:p>
          <a:p>
            <a:pPr marL="1426464" lvl="4" indent="-182880" eaLnBrk="1" fontAlgn="auto" hangingPunct="1">
              <a:spcAft>
                <a:spcPts val="0"/>
              </a:spcAft>
              <a:buClr>
                <a:schemeClr val="accent5"/>
              </a:buClr>
              <a:buFont typeface="Wingdings 3"/>
              <a:buChar char=""/>
              <a:defRPr/>
            </a:pPr>
            <a:endParaRPr dirty="0">
              <a:latin typeface="Times New Roman" pitchFamily="18" charset="0"/>
            </a:endParaRPr>
          </a:p>
          <a:p>
            <a:pPr marL="731520" lvl="1" indent="-27432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</a:rPr>
              <a:t>Which of these do you think is most important for a Journalist?</a:t>
            </a:r>
          </a:p>
          <a:p>
            <a:pPr marL="731520" lvl="1" indent="-27432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</a:rPr>
              <a:t>Would it be the same for everyone else</a:t>
            </a:r>
          </a:p>
          <a:p>
            <a:pPr marL="996696" lvl="2" eaLnBrk="1" fontAlgn="auto" hangingPunct="1">
              <a:spcAft>
                <a:spcPts val="0"/>
              </a:spcAft>
              <a:buClr>
                <a:schemeClr val="accent3"/>
              </a:buClr>
              <a:buFont typeface="Arial"/>
              <a:buChar char="▪"/>
              <a:defRPr/>
            </a:pPr>
            <a:r>
              <a:rPr lang="en-US" sz="2000" i="1" dirty="0" smtClean="0">
                <a:solidFill>
                  <a:srgbClr val="FF0000"/>
                </a:solidFill>
                <a:latin typeface="Times New Roman" pitchFamily="18" charset="0"/>
              </a:rPr>
              <a:t>Why/Why Not</a:t>
            </a:r>
            <a:endParaRPr lang="en-US" sz="2000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satMod val="150000"/>
                  </a:schemeClr>
                </a:solidFill>
                <a:latin typeface="Times New Roman" pitchFamily="18" charset="0"/>
              </a:rPr>
              <a:t>Understanding Today’s Media Ethics</a:t>
            </a:r>
            <a:endParaRPr lang="en-US" sz="400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447800"/>
            <a:ext cx="8839200" cy="4419600"/>
          </a:xfrm>
          <a:solidFill>
            <a:schemeClr val="bg1"/>
          </a:solidFill>
        </p:spPr>
        <p:txBody>
          <a:bodyPr/>
          <a:lstStyle/>
          <a:p>
            <a:pPr marL="404813" indent="-404813" eaLnBrk="1" hangingPunct="1">
              <a:lnSpc>
                <a:spcPct val="90000"/>
              </a:lnSpc>
            </a:pPr>
            <a:r>
              <a:rPr lang="en-US" sz="2800" b="1" smtClean="0">
                <a:latin typeface="Times New Roman" pitchFamily="18" charset="0"/>
              </a:rPr>
              <a:t>Conflicting Loyalties</a:t>
            </a:r>
            <a:endParaRPr lang="en-US" sz="2000" smtClean="0">
              <a:latin typeface="Times New Roman" pitchFamily="18" charset="0"/>
            </a:endParaRPr>
          </a:p>
          <a:p>
            <a:pPr marL="855663" lvl="1" indent="-336550" eaLnBrk="1" hangingPunct="1">
              <a:lnSpc>
                <a:spcPct val="90000"/>
              </a:lnSpc>
            </a:pPr>
            <a:r>
              <a:rPr lang="en-US" sz="2400" b="1" smtClean="0">
                <a:latin typeface="Times New Roman" pitchFamily="18" charset="0"/>
              </a:rPr>
              <a:t>In entertainment</a:t>
            </a:r>
            <a:r>
              <a:rPr lang="en-US" sz="2400" smtClean="0">
                <a:latin typeface="Times New Roman" pitchFamily="18" charset="0"/>
              </a:rPr>
              <a:t>: </a:t>
            </a:r>
          </a:p>
          <a:p>
            <a:pPr marL="1120775" lvl="2" indent="-336550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8" charset="0"/>
              </a:rPr>
              <a:t>Filmmakers may seek to tell an artistic truth rather than a historical truth in movies.</a:t>
            </a:r>
          </a:p>
          <a:p>
            <a:pPr marL="1339850" lvl="3" indent="-336550" eaLnBrk="1" hangingPunct="1">
              <a:lnSpc>
                <a:spcPct val="90000"/>
              </a:lnSpc>
            </a:pPr>
            <a:endParaRPr lang="en-US" sz="1600" smtClean="0">
              <a:latin typeface="Times New Roman" pitchFamily="18" charset="0"/>
            </a:endParaRPr>
          </a:p>
          <a:p>
            <a:pPr marL="855663" lvl="1" indent="-336550" eaLnBrk="1" hangingPunct="1">
              <a:lnSpc>
                <a:spcPct val="90000"/>
              </a:lnSpc>
            </a:pPr>
            <a:r>
              <a:rPr lang="en-US" sz="2400" b="1" smtClean="0">
                <a:latin typeface="Times New Roman" pitchFamily="18" charset="0"/>
              </a:rPr>
              <a:t>In advertising</a:t>
            </a:r>
            <a:r>
              <a:rPr lang="en-US" sz="2400" smtClean="0">
                <a:latin typeface="Times New Roman" pitchFamily="18" charset="0"/>
              </a:rPr>
              <a:t>:</a:t>
            </a:r>
            <a:r>
              <a:rPr lang="en-US" sz="2400" b="1" smtClean="0">
                <a:latin typeface="Times New Roman" pitchFamily="18" charset="0"/>
              </a:rPr>
              <a:t> </a:t>
            </a:r>
          </a:p>
          <a:p>
            <a:pPr marL="1120775" lvl="2" indent="-336550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8" charset="0"/>
              </a:rPr>
              <a:t>Advertisers want a truth that depicts the satisfaction the product will bring to the consumer.</a:t>
            </a:r>
          </a:p>
          <a:p>
            <a:pPr marL="1339850" lvl="3" indent="-336550" eaLnBrk="1" hangingPunct="1">
              <a:lnSpc>
                <a:spcPct val="90000"/>
              </a:lnSpc>
            </a:pPr>
            <a:r>
              <a:rPr lang="en-US" sz="1800" smtClean="0">
                <a:latin typeface="Times New Roman" pitchFamily="18" charset="0"/>
                <a:hlinkClick r:id="rId3"/>
              </a:rPr>
              <a:t>Video Clip</a:t>
            </a:r>
            <a:r>
              <a:rPr lang="en-US" sz="1800" smtClean="0">
                <a:latin typeface="Times New Roman" pitchFamily="18" charset="0"/>
              </a:rPr>
              <a:t>    </a:t>
            </a:r>
            <a:r>
              <a:rPr lang="en-US" sz="1800" smtClean="0">
                <a:latin typeface="Times New Roman" pitchFamily="18" charset="0"/>
                <a:hlinkClick r:id="rId4"/>
              </a:rPr>
              <a:t>Video Clip</a:t>
            </a:r>
            <a:endParaRPr lang="en-US" sz="1800" smtClean="0">
              <a:latin typeface="Times New Roman" pitchFamily="18" charset="0"/>
            </a:endParaRPr>
          </a:p>
          <a:p>
            <a:pPr marL="855663" lvl="1" indent="-336550" eaLnBrk="1" hangingPunct="1">
              <a:lnSpc>
                <a:spcPct val="90000"/>
              </a:lnSpc>
            </a:pPr>
            <a:r>
              <a:rPr lang="en-US" sz="2400" b="1" smtClean="0">
                <a:latin typeface="Times New Roman" pitchFamily="18" charset="0"/>
              </a:rPr>
              <a:t>In the news media</a:t>
            </a:r>
            <a:r>
              <a:rPr lang="en-US" sz="2400" smtClean="0">
                <a:latin typeface="Times New Roman" pitchFamily="18" charset="0"/>
              </a:rPr>
              <a:t>: </a:t>
            </a:r>
          </a:p>
          <a:p>
            <a:pPr marL="1120775" lvl="2" indent="-336550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8" charset="0"/>
              </a:rPr>
              <a:t>Journalists are expected to present an objective truth</a:t>
            </a:r>
          </a:p>
          <a:p>
            <a:pPr marL="1120775" lvl="2" indent="-336550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8" charset="0"/>
              </a:rPr>
              <a:t>Sometimes personal bias can make this challenging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satMod val="150000"/>
                  </a:schemeClr>
                </a:solidFill>
                <a:latin typeface="Times New Roman" pitchFamily="18" charset="0"/>
              </a:rPr>
              <a:t>Controversies</a:t>
            </a:r>
            <a:endParaRPr lang="en-US" sz="360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0" y="838200"/>
            <a:ext cx="9144000" cy="5638800"/>
          </a:xfrm>
          <a:solidFill>
            <a:schemeClr val="bg1"/>
          </a:solidFill>
        </p:spPr>
        <p:txBody>
          <a:bodyPr/>
          <a:lstStyle/>
          <a:p>
            <a:pPr eaLnBrk="1" hangingPunct="1">
              <a:defRPr/>
            </a:pPr>
            <a:r>
              <a:rPr lang="en-US" sz="2600" b="1" dirty="0" smtClean="0">
                <a:latin typeface="Times New Roman" pitchFamily="18" charset="0"/>
              </a:rPr>
              <a:t>Stereotypes</a:t>
            </a:r>
            <a:r>
              <a:rPr lang="en-US" sz="2600" dirty="0" smtClean="0">
                <a:latin typeface="Times New Roman" pitchFamily="18" charset="0"/>
              </a:rPr>
              <a:t> </a:t>
            </a:r>
          </a:p>
          <a:p>
            <a:pPr lvl="1" eaLnBrk="1" hangingPunct="1">
              <a:defRPr/>
            </a:pPr>
            <a:r>
              <a:rPr lang="en-US" sz="2200" dirty="0" smtClean="0">
                <a:latin typeface="Times New Roman" pitchFamily="18" charset="0"/>
              </a:rPr>
              <a:t>Show the media present prejudice &amp; can encourage prejudice in others.</a:t>
            </a:r>
          </a:p>
          <a:p>
            <a:pPr eaLnBrk="1" hangingPunct="1">
              <a:defRPr/>
            </a:pPr>
            <a:r>
              <a:rPr lang="en-US" sz="2600" dirty="0" smtClean="0">
                <a:latin typeface="Times New Roman" pitchFamily="18" charset="0"/>
              </a:rPr>
              <a:t>“</a:t>
            </a:r>
            <a:r>
              <a:rPr lang="en-US" sz="2600" b="1" dirty="0" smtClean="0">
                <a:latin typeface="Times New Roman" pitchFamily="18" charset="0"/>
              </a:rPr>
              <a:t>Pump and dump</a:t>
            </a:r>
            <a:r>
              <a:rPr lang="en-US" sz="2600" dirty="0" smtClean="0">
                <a:latin typeface="Times New Roman" pitchFamily="18" charset="0"/>
              </a:rPr>
              <a:t>” </a:t>
            </a:r>
          </a:p>
          <a:p>
            <a:pPr lvl="1" eaLnBrk="1" hangingPunct="1">
              <a:defRPr/>
            </a:pPr>
            <a:r>
              <a:rPr lang="en-US" sz="2200" dirty="0" smtClean="0">
                <a:latin typeface="Times New Roman" pitchFamily="18" charset="0"/>
              </a:rPr>
              <a:t>Occurs when broadcast analysts buy a stock, talk about it on the air, and then sell it as soon as the price goes up.</a:t>
            </a:r>
          </a:p>
          <a:p>
            <a:pPr lvl="2" eaLnBrk="1" hangingPunct="1">
              <a:defRPr/>
            </a:pPr>
            <a:r>
              <a:rPr lang="en-US" sz="1800" i="1" dirty="0" smtClean="0">
                <a:solidFill>
                  <a:srgbClr val="FF0000"/>
                </a:solidFill>
                <a:latin typeface="Times New Roman" pitchFamily="18" charset="0"/>
              </a:rPr>
              <a:t>Is this wrong for them to do</a:t>
            </a:r>
          </a:p>
          <a:p>
            <a:pPr eaLnBrk="1" hangingPunct="1">
              <a:defRPr/>
            </a:pPr>
            <a:r>
              <a:rPr lang="en-US" sz="2600" b="1" dirty="0" smtClean="0">
                <a:latin typeface="Times New Roman" pitchFamily="18" charset="0"/>
              </a:rPr>
              <a:t>Paying for news, </a:t>
            </a:r>
          </a:p>
          <a:p>
            <a:pPr lvl="1" eaLnBrk="1" hangingPunct="1">
              <a:defRPr/>
            </a:pPr>
            <a:r>
              <a:rPr lang="en-US" sz="2200" dirty="0" smtClean="0">
                <a:latin typeface="Times New Roman" pitchFamily="18" charset="0"/>
              </a:rPr>
              <a:t>The essential element of </a:t>
            </a:r>
            <a:r>
              <a:rPr lang="en-US" sz="2200" b="1" dirty="0" smtClean="0">
                <a:latin typeface="Times New Roman" pitchFamily="18" charset="0"/>
              </a:rPr>
              <a:t>checkbook journalism</a:t>
            </a:r>
            <a:r>
              <a:rPr lang="en-US" sz="2200" dirty="0" smtClean="0">
                <a:latin typeface="Times New Roman" pitchFamily="18" charset="0"/>
              </a:rPr>
              <a:t>, </a:t>
            </a:r>
          </a:p>
          <a:p>
            <a:pPr lvl="2" eaLnBrk="1" hangingPunct="1">
              <a:defRPr/>
            </a:pPr>
            <a:r>
              <a:rPr lang="en-US" sz="1950" dirty="0" smtClean="0">
                <a:latin typeface="Times New Roman" pitchFamily="18" charset="0"/>
              </a:rPr>
              <a:t>Is viewed as an ethical problem because it creates a </a:t>
            </a:r>
            <a:r>
              <a:rPr lang="en-US" sz="1950" b="1" dirty="0" smtClean="0">
                <a:latin typeface="Times New Roman" pitchFamily="18" charset="0"/>
              </a:rPr>
              <a:t>conflict of interest</a:t>
            </a:r>
            <a:r>
              <a:rPr lang="en-US" sz="1800" b="1" dirty="0" smtClean="0">
                <a:latin typeface="Times New Roman" pitchFamily="18" charset="0"/>
              </a:rPr>
              <a:t>.</a:t>
            </a:r>
            <a:r>
              <a:rPr lang="en-US" sz="1800" dirty="0" smtClean="0">
                <a:latin typeface="Times New Roman" pitchFamily="18" charset="0"/>
              </a:rPr>
              <a:t> </a:t>
            </a:r>
          </a:p>
          <a:p>
            <a:pPr eaLnBrk="1" hangingPunct="1">
              <a:defRPr/>
            </a:pPr>
            <a:r>
              <a:rPr lang="en-US" sz="2600" dirty="0" smtClean="0">
                <a:latin typeface="Times New Roman" pitchFamily="18" charset="0"/>
              </a:rPr>
              <a:t>Practitioners are </a:t>
            </a:r>
            <a:r>
              <a:rPr lang="en-US" sz="2600" b="1" dirty="0" smtClean="0">
                <a:latin typeface="Times New Roman" pitchFamily="18" charset="0"/>
              </a:rPr>
              <a:t>accountable </a:t>
            </a:r>
            <a:r>
              <a:rPr lang="en-US" sz="2600" dirty="0" smtClean="0">
                <a:latin typeface="Times New Roman" pitchFamily="18" charset="0"/>
              </a:rPr>
              <a:t>to</a:t>
            </a:r>
          </a:p>
          <a:p>
            <a:pPr lvl="1" eaLnBrk="1" hangingPunct="1">
              <a:defRPr/>
            </a:pPr>
            <a:r>
              <a:rPr lang="en-US" sz="2200" dirty="0" smtClean="0">
                <a:latin typeface="Times New Roman" pitchFamily="18" charset="0"/>
              </a:rPr>
              <a:t>Corporate owners, editors, </a:t>
            </a:r>
          </a:p>
          <a:p>
            <a:pPr lvl="1" eaLnBrk="1" hangingPunct="1">
              <a:defRPr/>
            </a:pPr>
            <a:r>
              <a:rPr lang="en-US" sz="2200" dirty="0" smtClean="0">
                <a:latin typeface="Times New Roman" pitchFamily="18" charset="0"/>
              </a:rPr>
              <a:t>Internal censors, news councils, </a:t>
            </a:r>
          </a:p>
          <a:p>
            <a:pPr lvl="1" eaLnBrk="1" hangingPunct="1">
              <a:defRPr/>
            </a:pPr>
            <a:r>
              <a:rPr lang="en-US" sz="2200" dirty="0" smtClean="0">
                <a:latin typeface="Times New Roman" pitchFamily="18" charset="0"/>
              </a:rPr>
              <a:t>Competitors, and citizen’s groups.</a:t>
            </a:r>
          </a:p>
          <a:p>
            <a:pPr lvl="1" eaLnBrk="1" hangingPunct="1">
              <a:defRPr/>
            </a:pPr>
            <a:endParaRPr lang="en-US" sz="20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satMod val="150000"/>
                  </a:schemeClr>
                </a:solidFill>
                <a:latin typeface="Times New Roman" pitchFamily="18" charset="0"/>
              </a:rPr>
              <a:t>Controversies</a:t>
            </a:r>
            <a:endParaRPr lang="en-US" sz="360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295939" name="Rectangle 3"/>
          <p:cNvSpPr>
            <a:spLocks noGrp="1" noChangeArrowheads="1"/>
          </p:cNvSpPr>
          <p:nvPr>
            <p:ph idx="1"/>
          </p:nvPr>
        </p:nvSpPr>
        <p:spPr>
          <a:xfrm>
            <a:off x="0" y="990600"/>
            <a:ext cx="9144000" cy="5181600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marL="855663" lvl="1" indent="-33655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>
                <a:latin typeface="Times New Roman" pitchFamily="18" charset="0"/>
              </a:rPr>
              <a:t>Anonymity and who deserves it</a:t>
            </a:r>
            <a:endParaRPr lang="en-US" sz="2400" dirty="0">
              <a:latin typeface="Times New Roman" pitchFamily="18" charset="0"/>
            </a:endParaRPr>
          </a:p>
          <a:p>
            <a:pPr marL="1254125" lvl="2" indent="-284163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Arial"/>
              <a:buChar char="▪"/>
              <a:defRPr/>
            </a:pPr>
            <a:r>
              <a:rPr lang="en-US" dirty="0">
                <a:latin typeface="Times New Roman" pitchFamily="18" charset="0"/>
              </a:rPr>
              <a:t>The use of anonymous sources is always controversial</a:t>
            </a:r>
          </a:p>
          <a:p>
            <a:pPr marL="1254125" lvl="2" indent="-284163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Arial"/>
              <a:buChar char="▪"/>
              <a:defRPr/>
            </a:pPr>
            <a:r>
              <a:rPr lang="en-US" dirty="0">
                <a:latin typeface="Times New Roman" pitchFamily="18" charset="0"/>
              </a:rPr>
              <a:t>At least one editor must know the name of the source before information from that source is used in an article</a:t>
            </a:r>
          </a:p>
          <a:p>
            <a:pPr marL="1254125" lvl="2" indent="-284163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Arial"/>
              <a:buChar char="▪"/>
              <a:defRPr/>
            </a:pPr>
            <a:r>
              <a:rPr lang="en-US" dirty="0">
                <a:latin typeface="Times New Roman" pitchFamily="18" charset="0"/>
              </a:rPr>
              <a:t>Readers are to be told </a:t>
            </a:r>
            <a:r>
              <a:rPr lang="en-US" b="1" dirty="0">
                <a:latin typeface="Times New Roman" pitchFamily="18" charset="0"/>
              </a:rPr>
              <a:t>why</a:t>
            </a:r>
            <a:r>
              <a:rPr lang="en-US" dirty="0">
                <a:latin typeface="Times New Roman" pitchFamily="18" charset="0"/>
              </a:rPr>
              <a:t> a source is granted </a:t>
            </a:r>
            <a:r>
              <a:rPr lang="en-US" dirty="0" smtClean="0">
                <a:latin typeface="Times New Roman" pitchFamily="18" charset="0"/>
              </a:rPr>
              <a:t>anonymity</a:t>
            </a:r>
            <a:endParaRPr lang="en-US" sz="2000" dirty="0" smtClean="0">
              <a:latin typeface="Times New Roman" pitchFamily="18" charset="0"/>
            </a:endParaRPr>
          </a:p>
          <a:p>
            <a:pPr marL="696341" indent="-284163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endParaRPr lang="en-US" sz="2800" dirty="0" smtClean="0">
              <a:latin typeface="Times New Roman" pitchFamily="18" charset="0"/>
            </a:endParaRPr>
          </a:p>
          <a:p>
            <a:pPr marL="988949" lvl="1" indent="-284163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</a:rPr>
              <a:t>Do you think that controversial stories should be published if the source demands anonymity?</a:t>
            </a:r>
          </a:p>
          <a:p>
            <a:pPr marL="1254125" lvl="2" indent="-284163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Arial"/>
              <a:buChar char="▪"/>
              <a:defRPr/>
            </a:pPr>
            <a:r>
              <a:rPr lang="en-US" sz="2000" i="1" dirty="0" smtClean="0">
                <a:solidFill>
                  <a:srgbClr val="FF0000"/>
                </a:solidFill>
                <a:latin typeface="Times New Roman" pitchFamily="18" charset="0"/>
              </a:rPr>
              <a:t>Example - Accusations towards a company or public figure</a:t>
            </a:r>
          </a:p>
          <a:p>
            <a:pPr marL="988949" lvl="1" indent="-284163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</a:rPr>
              <a:t>Why/Why Not</a:t>
            </a:r>
            <a:endParaRPr lang="en-US" sz="2400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satMod val="150000"/>
                  </a:schemeClr>
                </a:solidFill>
                <a:latin typeface="Times New Roman" pitchFamily="18" charset="0"/>
              </a:rPr>
              <a:t>Controversies</a:t>
            </a:r>
            <a:endParaRPr lang="en-US" sz="360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0" y="914400"/>
            <a:ext cx="9144000" cy="4419600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In 1960s and 1970s, TV networks maintained large and powerful departments known as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Standards and Practices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200" smtClean="0">
                <a:latin typeface="Times New Roman" pitchFamily="18" charset="0"/>
              </a:rPr>
              <a:t>To oversee the ethics of their programming.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200" smtClean="0">
                <a:latin typeface="Times New Roman" pitchFamily="18" charset="0"/>
                <a:cs typeface="Times New Roman" pitchFamily="18" charset="0"/>
              </a:rPr>
              <a:t>The "network censors."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200" smtClean="0">
                <a:latin typeface="Times New Roman" pitchFamily="18" charset="0"/>
                <a:cs typeface="Times New Roman" pitchFamily="18" charset="0"/>
              </a:rPr>
              <a:t>Standards and Practices Departments are maintained at each broadcast and many cable networks.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latin typeface="Times New Roman" pitchFamily="18" charset="0"/>
              </a:rPr>
              <a:t>Some newspapers have an </a:t>
            </a:r>
            <a:r>
              <a:rPr lang="en-US" sz="2400" b="1" smtClean="0">
                <a:latin typeface="Times New Roman" pitchFamily="18" charset="0"/>
              </a:rPr>
              <a:t>ombudsman</a:t>
            </a:r>
            <a:r>
              <a:rPr lang="en-US" sz="2400" smtClean="0">
                <a:latin typeface="Times New Roman" pitchFamily="18" charset="0"/>
              </a:rPr>
              <a:t>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200" smtClean="0">
                <a:latin typeface="Times New Roman" pitchFamily="18" charset="0"/>
              </a:rPr>
              <a:t>Oversee employee’s ethical behavior and answer reader complaints.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satMod val="150000"/>
                  </a:schemeClr>
                </a:solidFill>
                <a:latin typeface="Times New Roman" pitchFamily="18" charset="0"/>
              </a:rPr>
              <a:t>Controversies</a:t>
            </a:r>
            <a:endParaRPr lang="en-US" sz="360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0" y="838200"/>
            <a:ext cx="9144000" cy="4572000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smtClean="0">
                <a:latin typeface="Times New Roman" pitchFamily="18" charset="0"/>
              </a:rPr>
              <a:t>News councils</a:t>
            </a:r>
            <a:r>
              <a:rPr lang="en-US" smtClean="0">
                <a:latin typeface="Times New Roman" pitchFamily="18" charset="0"/>
              </a:rPr>
              <a:t>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Independent agencies whose mission is to objectively monitor media performance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Media people also accountable to </a:t>
            </a:r>
            <a:r>
              <a:rPr lang="en-US" b="1" smtClean="0">
                <a:latin typeface="Times New Roman" pitchFamily="18" charset="0"/>
              </a:rPr>
              <a:t>citizens’ groups</a:t>
            </a:r>
            <a:r>
              <a:rPr lang="en-US" smtClean="0">
                <a:latin typeface="Times New Roman" pitchFamily="18" charset="0"/>
              </a:rPr>
              <a:t>,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Members of the general population who form associations to exert influence on the media.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Also called “</a:t>
            </a:r>
            <a:r>
              <a:rPr lang="en-US" b="1" smtClean="0">
                <a:latin typeface="Times New Roman" pitchFamily="18" charset="0"/>
              </a:rPr>
              <a:t>pressure groups</a:t>
            </a:r>
            <a:r>
              <a:rPr lang="en-US" smtClean="0">
                <a:latin typeface="Times New Roman" pitchFamily="18" charset="0"/>
              </a:rPr>
              <a:t>.”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Parents Resource Music Center</a:t>
            </a:r>
          </a:p>
          <a:p>
            <a:pPr lvl="3" eaLnBrk="1" hangingPunct="1">
              <a:lnSpc>
                <a:spcPct val="90000"/>
              </a:lnSpc>
            </a:pPr>
            <a:r>
              <a:rPr lang="en-US" smtClean="0">
                <a:latin typeface="Times New Roman" pitchFamily="18" charset="0"/>
              </a:rPr>
              <a:t>Lobbied for “Explicit Lyric” labels on music albums</a:t>
            </a:r>
          </a:p>
          <a:p>
            <a:pPr lvl="1" eaLnBrk="1" hangingPunct="1">
              <a:lnSpc>
                <a:spcPct val="90000"/>
              </a:lnSpc>
            </a:pPr>
            <a:endParaRPr lang="en-US" smtClean="0">
              <a:latin typeface="Times New Roman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smtClean="0">
              <a:latin typeface="Times New Roman" pitchFamily="18" charset="0"/>
            </a:endParaRPr>
          </a:p>
        </p:txBody>
      </p:sp>
      <p:pic>
        <p:nvPicPr>
          <p:cNvPr id="25605" name="Picture 2" descr="http://osmoothie.com/wp-content/uploads/2008/06/b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3276600"/>
            <a:ext cx="1981200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4" descr="http://imagecache2.allposters.com/images/pic/1/Posters/LP0364~Parental-Advisory-Explicit-Lyrics-Poster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4648200"/>
            <a:ext cx="2743200" cy="194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4610</TotalTime>
  <Words>1311</Words>
  <Application>Microsoft PowerPoint</Application>
  <PresentationFormat>On-screen Show (4:3)</PresentationFormat>
  <Paragraphs>184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Module</vt:lpstr>
      <vt:lpstr>Slide 1</vt:lpstr>
      <vt:lpstr>A Brief History of Media Ethics</vt:lpstr>
      <vt:lpstr>A Brief History of Media Ethics</vt:lpstr>
      <vt:lpstr>A Brief History of Media Ethics</vt:lpstr>
      <vt:lpstr>A Brief History of Media Ethics</vt:lpstr>
      <vt:lpstr>A Brief History of Media Ethics</vt:lpstr>
      <vt:lpstr>A Brief History of Media Ethics</vt:lpstr>
      <vt:lpstr>A Brief History of Media Ethics</vt:lpstr>
      <vt:lpstr>Understanding Today’s Media Ethics</vt:lpstr>
      <vt:lpstr>Understanding Today’s Media Ethics</vt:lpstr>
      <vt:lpstr>Understanding Today’s Media Ethics</vt:lpstr>
      <vt:lpstr>Understanding Today’s Media Ethics</vt:lpstr>
      <vt:lpstr>Understanding Today’s Media Ethics</vt:lpstr>
      <vt:lpstr>Understanding Today’s Media Ethics</vt:lpstr>
      <vt:lpstr>Controversies</vt:lpstr>
      <vt:lpstr>Controversies</vt:lpstr>
      <vt:lpstr>Controversies</vt:lpstr>
      <vt:lpstr>Controversies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</dc:title>
  <dc:creator>Gene Bryan Johnson</dc:creator>
  <cp:lastModifiedBy>stdc_lp</cp:lastModifiedBy>
  <cp:revision>106</cp:revision>
  <dcterms:created xsi:type="dcterms:W3CDTF">2004-09-07T23:37:59Z</dcterms:created>
  <dcterms:modified xsi:type="dcterms:W3CDTF">2014-07-17T06:26:59Z</dcterms:modified>
</cp:coreProperties>
</file>