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97" r:id="rId2"/>
    <p:sldId id="388" r:id="rId3"/>
    <p:sldId id="389" r:id="rId4"/>
    <p:sldId id="390" r:id="rId5"/>
    <p:sldId id="391" r:id="rId6"/>
    <p:sldId id="392" r:id="rId7"/>
    <p:sldId id="393" r:id="rId8"/>
    <p:sldId id="394" r:id="rId9"/>
    <p:sldId id="395" r:id="rId10"/>
    <p:sldId id="396" r:id="rId11"/>
    <p:sldId id="397" r:id="rId12"/>
    <p:sldId id="398" r:id="rId13"/>
    <p:sldId id="399" r:id="rId14"/>
    <p:sldId id="400" r:id="rId15"/>
    <p:sldId id="401" r:id="rId16"/>
    <p:sldId id="402" r:id="rId17"/>
    <p:sldId id="403" r:id="rId18"/>
    <p:sldId id="404" r:id="rId19"/>
    <p:sldId id="405" r:id="rId20"/>
    <p:sldId id="406" r:id="rId21"/>
    <p:sldId id="407" r:id="rId22"/>
    <p:sldId id="408" r:id="rId23"/>
    <p:sldId id="409" r:id="rId24"/>
    <p:sldId id="410" r:id="rId25"/>
    <p:sldId id="411"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1226D93-C46E-4E52-951C-38DDDA6EA680}" type="datetimeFigureOut">
              <a:rPr lang="en-US"/>
              <a:pPr>
                <a:defRPr/>
              </a:pPr>
              <a:t>7/5/2014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20A2B8B-A4F3-4A24-922A-996F288652A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143000" y="685800"/>
            <a:ext cx="4572000" cy="3429000"/>
          </a:xfrm>
          <a:ln/>
        </p:spPr>
      </p:sp>
      <p:sp>
        <p:nvSpPr>
          <p:cNvPr id="77827" name="Notes Placeholder 2"/>
          <p:cNvSpPr>
            <a:spLocks noGrp="1"/>
          </p:cNvSpPr>
          <p:nvPr>
            <p:ph type="body" idx="1"/>
          </p:nvPr>
        </p:nvSpPr>
        <p:spPr>
          <a:noFill/>
          <a:ln w="9525"/>
        </p:spPr>
        <p:txBody>
          <a:bodyPr/>
          <a:lstStyle/>
          <a:p>
            <a:r>
              <a:rPr lang="en-US" smtClean="0"/>
              <a:t>From an anthropological perspective. Biological man needs assistance of the mature people to survive unlike many animals. Social perspective, we need to conduct ourselves in a manner that respects other human beings for harmony in society- to avoid treating human beings as objects. Spiritual or transcendental perspective, man has intelligence and will that help one to have freedom, know tre truth, desire the good and hence get towards an ultimate end which is eternal happiness…</a:t>
            </a:r>
          </a:p>
        </p:txBody>
      </p:sp>
      <p:sp>
        <p:nvSpPr>
          <p:cNvPr id="77828" name="Slide Number Placeholder 3"/>
          <p:cNvSpPr>
            <a:spLocks noGrp="1"/>
          </p:cNvSpPr>
          <p:nvPr>
            <p:ph type="sldNum" sz="quarter" idx="5"/>
          </p:nvPr>
        </p:nvSpPr>
        <p:spPr>
          <a:noFill/>
        </p:spPr>
        <p:txBody>
          <a:bodyPr/>
          <a:lstStyle/>
          <a:p>
            <a:fld id="{548117D8-FD57-413C-9323-4F1B70BE1DB0}" type="slidenum">
              <a:rPr lang="en-US" smtClean="0"/>
              <a:pPr/>
              <a:t>3</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1143000" y="685800"/>
            <a:ext cx="4572000" cy="3429000"/>
          </a:xfrm>
          <a:ln/>
        </p:spPr>
      </p:sp>
      <p:sp>
        <p:nvSpPr>
          <p:cNvPr id="78851" name="Notes Placeholder 2"/>
          <p:cNvSpPr>
            <a:spLocks noGrp="1"/>
          </p:cNvSpPr>
          <p:nvPr>
            <p:ph type="body" idx="1"/>
          </p:nvPr>
        </p:nvSpPr>
        <p:spPr>
          <a:noFill/>
          <a:ln w="9525"/>
        </p:spPr>
        <p:txBody>
          <a:bodyPr/>
          <a:lstStyle/>
          <a:p>
            <a:r>
              <a:rPr lang="en-US" smtClean="0"/>
              <a:t>From an anthropological perspective. Biological man needs assistance of the mature people to survive unlike many animals. Social perspective, we need to conduct ourselves in a manner that respects other human beings for harmony in society- to avoid treating human beings as objects. Spiritual or transcendental perspective, man has intelligence and will that help one to have freedom, know tre truth, desire the good and hence get towards an ultimate end which is eternal happiness…</a:t>
            </a:r>
          </a:p>
        </p:txBody>
      </p:sp>
      <p:sp>
        <p:nvSpPr>
          <p:cNvPr id="78852" name="Slide Number Placeholder 3"/>
          <p:cNvSpPr>
            <a:spLocks noGrp="1"/>
          </p:cNvSpPr>
          <p:nvPr>
            <p:ph type="sldNum" sz="quarter" idx="5"/>
          </p:nvPr>
        </p:nvSpPr>
        <p:spPr>
          <a:noFill/>
        </p:spPr>
        <p:txBody>
          <a:bodyPr/>
          <a:lstStyle/>
          <a:p>
            <a:fld id="{D9B868B7-A3E6-42AB-BE34-DA752374191E}" type="slidenum">
              <a:rPr lang="en-US" smtClean="0"/>
              <a:pPr/>
              <a:t>6</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xfrm>
            <a:off x="1143000" y="685800"/>
            <a:ext cx="4572000" cy="3429000"/>
          </a:xfrm>
          <a:ln/>
        </p:spPr>
      </p:sp>
      <p:sp>
        <p:nvSpPr>
          <p:cNvPr id="79875" name="Notes Placeholder 2"/>
          <p:cNvSpPr>
            <a:spLocks noGrp="1"/>
          </p:cNvSpPr>
          <p:nvPr>
            <p:ph type="body" idx="1"/>
          </p:nvPr>
        </p:nvSpPr>
        <p:spPr>
          <a:noFill/>
          <a:ln w="9525"/>
        </p:spPr>
        <p:txBody>
          <a:bodyPr/>
          <a:lstStyle/>
          <a:p>
            <a:r>
              <a:rPr lang="en-US" smtClean="0"/>
              <a:t>glo</a:t>
            </a:r>
          </a:p>
        </p:txBody>
      </p:sp>
      <p:sp>
        <p:nvSpPr>
          <p:cNvPr id="79876" name="Slide Number Placeholder 3"/>
          <p:cNvSpPr>
            <a:spLocks noGrp="1"/>
          </p:cNvSpPr>
          <p:nvPr>
            <p:ph type="sldNum" sz="quarter" idx="5"/>
          </p:nvPr>
        </p:nvSpPr>
        <p:spPr>
          <a:noFill/>
        </p:spPr>
        <p:txBody>
          <a:bodyPr/>
          <a:lstStyle/>
          <a:p>
            <a:fld id="{59C6BE14-43C8-4918-A401-95DD60B09D97}" type="slidenum">
              <a:rPr lang="en-US" smtClean="0"/>
              <a:pPr/>
              <a:t>7</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xfrm>
            <a:off x="1143000" y="685800"/>
            <a:ext cx="4572000" cy="3429000"/>
          </a:xfrm>
          <a:ln/>
        </p:spPr>
      </p:sp>
      <p:sp>
        <p:nvSpPr>
          <p:cNvPr id="82947" name="Notes Placeholder 2"/>
          <p:cNvSpPr>
            <a:spLocks noGrp="1"/>
          </p:cNvSpPr>
          <p:nvPr>
            <p:ph type="body" idx="1"/>
          </p:nvPr>
        </p:nvSpPr>
        <p:spPr>
          <a:noFill/>
          <a:ln w="9525"/>
        </p:spPr>
        <p:txBody>
          <a:bodyPr/>
          <a:lstStyle/>
          <a:p>
            <a:endParaRPr lang="en-GB" smtClean="0">
              <a:latin typeface="Arial" pitchFamily="34" charset="0"/>
            </a:endParaRPr>
          </a:p>
        </p:txBody>
      </p:sp>
      <p:sp>
        <p:nvSpPr>
          <p:cNvPr id="82948" name="Slide Number Placeholder 3"/>
          <p:cNvSpPr>
            <a:spLocks noGrp="1"/>
          </p:cNvSpPr>
          <p:nvPr>
            <p:ph type="sldNum" sz="quarter" idx="5"/>
          </p:nvPr>
        </p:nvSpPr>
        <p:spPr>
          <a:noFill/>
        </p:spPr>
        <p:txBody>
          <a:bodyPr/>
          <a:lstStyle/>
          <a:p>
            <a:fld id="{7FD9C00B-317D-4C16-BB66-4ECDB33F3205}" type="slidenum">
              <a:rPr lang="en-GB" smtClean="0">
                <a:latin typeface="Arial" pitchFamily="34" charset="0"/>
              </a:rPr>
              <a:pPr/>
              <a:t>21</a:t>
            </a:fld>
            <a:endParaRPr lang="en-GB"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xfrm>
            <a:off x="1143000" y="685800"/>
            <a:ext cx="4572000" cy="3429000"/>
          </a:xfrm>
          <a:ln/>
        </p:spPr>
      </p:sp>
      <p:sp>
        <p:nvSpPr>
          <p:cNvPr id="83971" name="Notes Placeholder 2"/>
          <p:cNvSpPr>
            <a:spLocks noGrp="1"/>
          </p:cNvSpPr>
          <p:nvPr>
            <p:ph type="body" idx="1"/>
          </p:nvPr>
        </p:nvSpPr>
        <p:spPr>
          <a:noFill/>
          <a:ln w="9525"/>
        </p:spPr>
        <p:txBody>
          <a:bodyPr/>
          <a:lstStyle/>
          <a:p>
            <a:endParaRPr lang="en-GB" smtClean="0">
              <a:latin typeface="Arial" pitchFamily="34" charset="0"/>
            </a:endParaRPr>
          </a:p>
        </p:txBody>
      </p:sp>
      <p:sp>
        <p:nvSpPr>
          <p:cNvPr id="83972" name="Slide Number Placeholder 3"/>
          <p:cNvSpPr>
            <a:spLocks noGrp="1"/>
          </p:cNvSpPr>
          <p:nvPr>
            <p:ph type="sldNum" sz="quarter" idx="5"/>
          </p:nvPr>
        </p:nvSpPr>
        <p:spPr>
          <a:noFill/>
        </p:spPr>
        <p:txBody>
          <a:bodyPr/>
          <a:lstStyle/>
          <a:p>
            <a:fld id="{C0BC5202-D1A3-450D-BC20-BB52152529B2}" type="slidenum">
              <a:rPr lang="en-GB" smtClean="0">
                <a:latin typeface="Arial" pitchFamily="34" charset="0"/>
              </a:rPr>
              <a:pPr/>
              <a:t>24</a:t>
            </a:fld>
            <a:endParaRPr lang="en-GB"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0AE860C-79E3-48B6-9595-58F92A744117}" type="datetime1">
              <a:rPr lang="en-US" smtClean="0"/>
              <a:pPr>
                <a:defRPr/>
              </a:pPr>
              <a:t>7/5/2014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E0F18A-B3C4-4E56-A703-149DAA1C62C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atin typeface="Arial" pitchFamily="34" charset="0"/>
                <a:cs typeface="Arial" pitchFamily="34" charset="0"/>
              </a:defRPr>
            </a:lvl1pPr>
            <a:lvl2pPr>
              <a:defRPr sz="2400">
                <a:latin typeface="Arial" pitchFamily="34" charset="0"/>
                <a:cs typeface="Arial" pitchFamily="34" charset="0"/>
              </a:defRPr>
            </a:lvl2pPr>
            <a:lvl3pPr>
              <a:defRPr sz="2400">
                <a:latin typeface="Arial" pitchFamily="34" charset="0"/>
                <a:cs typeface="Arial" pitchFamily="34" charset="0"/>
              </a:defRPr>
            </a:lvl3pPr>
            <a:lvl4pPr>
              <a:defRPr sz="2400">
                <a:latin typeface="Arial" pitchFamily="34" charset="0"/>
                <a:cs typeface="Arial" pitchFamily="34" charset="0"/>
              </a:defRPr>
            </a:lvl4pPr>
            <a:lvl5pPr>
              <a:defRPr sz="24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7CC7EFF0-CE4B-44F5-BCBC-C62097965E3E}" type="datetime1">
              <a:rPr lang="en-US" smtClean="0"/>
              <a:pPr>
                <a:defRPr/>
              </a:pPr>
              <a:t>7/5/2014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181594D-D9B0-4F86-9ACA-23755CAFB32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6EB6DBB-801D-41E2-B3DE-540E6E30DE0C}" type="datetime1">
              <a:rPr lang="en-US" smtClean="0"/>
              <a:pPr>
                <a:defRPr/>
              </a:pPr>
              <a:t>7/5/2014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A7C7076-2389-4B2C-A8F0-DE85FEBF2EF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9606C84-8F1C-4699-8414-C7EB45E3BC6F}" type="datetime1">
              <a:rPr lang="en-US" smtClean="0"/>
              <a:pPr>
                <a:defRPr/>
              </a:pPr>
              <a:t>7/5/2014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6FF1F5-3192-4E65-B402-F1335E2710D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56A41EF-E657-4032-99D4-21921A1A8D95}" type="datetime1">
              <a:rPr lang="en-US" smtClean="0"/>
              <a:pPr>
                <a:defRPr/>
              </a:pPr>
              <a:t>7/5/2014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E403404-6C05-4025-B3AB-8FC1431A3FE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8AEC684-2673-46DE-9721-88C1B0AC250F}" type="datetime1">
              <a:rPr lang="en-US" smtClean="0"/>
              <a:pPr>
                <a:defRPr/>
              </a:pPr>
              <a:t>7/5/2014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55AB73D-588C-4235-BB02-450D831B735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4A9E266-87B2-4CF1-A104-0599A3DC11EB}" type="datetime1">
              <a:rPr lang="en-US" smtClean="0"/>
              <a:pPr>
                <a:defRPr/>
              </a:pPr>
              <a:t>7/5/2014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016C6EA-203A-493D-BA18-B968678EF70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0580DB0-9710-4A70-9EBA-C7C0EA7691CF}" type="datetime1">
              <a:rPr lang="en-US" smtClean="0"/>
              <a:pPr>
                <a:defRPr/>
              </a:pPr>
              <a:t>7/5/2014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634A7AE-FBB4-4622-9986-C8055B0DF4C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4A8DFFD-3CF7-49A5-942B-C5E8E69074F7}" type="datetime1">
              <a:rPr lang="en-US" smtClean="0"/>
              <a:pPr>
                <a:defRPr/>
              </a:pPr>
              <a:t>7/5/2014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F2E790D-F556-49BC-9D62-79F8B4EBA69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86DD2FC-CFD4-4C26-877A-D321E76A8AE1}" type="datetime1">
              <a:rPr lang="en-US" smtClean="0"/>
              <a:pPr>
                <a:defRPr/>
              </a:pPr>
              <a:t>7/5/2014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FDDBC3-2D1D-4AD9-A82F-470B582F475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6D1B08D-43E3-47D2-BA1E-EB9F213BF87F}" type="datetime1">
              <a:rPr lang="en-US" smtClean="0"/>
              <a:pPr>
                <a:defRPr/>
              </a:pPr>
              <a:t>7/5/2014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DCD3D7B-5A2C-4248-B505-42DE530E2B7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FB6325A-FDF8-4048-88CA-9785E319E43B}" type="datetime1">
              <a:rPr lang="en-US" smtClean="0"/>
              <a:pPr>
                <a:defRPr/>
              </a:pPr>
              <a:t>7/5/2014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F6B37A3-FC17-4844-B36F-EA5BDB24B0F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0"/>
            <a:ext cx="8229600" cy="1143000"/>
          </a:xfrm>
        </p:spPr>
        <p:txBody>
          <a:bodyPr/>
          <a:lstStyle/>
          <a:p>
            <a:r>
              <a:rPr lang="en-US" dirty="0" smtClean="0"/>
              <a:t>Lecture 02</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14488" y="2881314"/>
            <a:ext cx="7192963" cy="646331"/>
          </a:xfrm>
          <a:prstGeom prst="rect">
            <a:avLst/>
          </a:prstGeom>
          <a:noFill/>
        </p:spPr>
        <p:txBody>
          <a:bodyPr>
            <a:spAutoFit/>
          </a:bodyPr>
          <a:lstStyle/>
          <a:p>
            <a:pPr>
              <a:defRPr/>
            </a:pPr>
            <a:r>
              <a:rPr lang="en-US" sz="3600" b="1" dirty="0">
                <a:effectLst>
                  <a:outerShdw blurRad="38100" dist="38100" dir="2700000" algn="tl">
                    <a:srgbClr val="000000"/>
                  </a:outerShdw>
                </a:effectLst>
              </a:rPr>
              <a:t>INTRODUCTION TO </a:t>
            </a:r>
            <a:r>
              <a:rPr lang="en-US" sz="3600" b="1" dirty="0" smtClean="0">
                <a:effectLst>
                  <a:outerShdw blurRad="38100" dist="38100" dir="2700000" algn="tl">
                    <a:srgbClr val="000000"/>
                  </a:outerShdw>
                </a:effectLst>
              </a:rPr>
              <a:t>ETHICS</a:t>
            </a:r>
            <a:endParaRPr lang="en-US" sz="36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7"/>
          <p:cNvSpPr>
            <a:spLocks noGrp="1"/>
          </p:cNvSpPr>
          <p:nvPr>
            <p:ph idx="1"/>
          </p:nvPr>
        </p:nvSpPr>
        <p:spPr>
          <a:xfrm>
            <a:off x="0" y="179388"/>
            <a:ext cx="8770939" cy="1314450"/>
          </a:xfrm>
        </p:spPr>
        <p:txBody>
          <a:bodyPr/>
          <a:lstStyle/>
          <a:p>
            <a:pPr>
              <a:buFont typeface="Wingdings" pitchFamily="2" charset="2"/>
              <a:buNone/>
            </a:pPr>
            <a:r>
              <a:rPr lang="en-US" b="1" dirty="0" smtClean="0"/>
              <a:t>WHY SHOULD I STUDY INTRODUCTION TO ETHICS? </a:t>
            </a:r>
          </a:p>
        </p:txBody>
      </p:sp>
      <p:pic>
        <p:nvPicPr>
          <p:cNvPr id="7" name="Picture 4" descr="dreamstime_4574610.jpg"/>
          <p:cNvPicPr>
            <a:picLocks noChangeAspect="1"/>
          </p:cNvPicPr>
          <p:nvPr/>
        </p:nvPicPr>
        <p:blipFill>
          <a:blip r:embed="rId3"/>
          <a:srcRect/>
          <a:stretch>
            <a:fillRect/>
          </a:stretch>
        </p:blipFill>
        <p:spPr bwMode="auto">
          <a:xfrm>
            <a:off x="1760499" y="1421957"/>
            <a:ext cx="3286171" cy="493224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Diagram.gif"/>
          <p:cNvPicPr>
            <a:picLocks noGrp="1" noChangeAspect="1"/>
          </p:cNvPicPr>
          <p:nvPr>
            <p:ph idx="1"/>
          </p:nvPr>
        </p:nvPicPr>
        <p:blipFill>
          <a:blip r:embed="rId2"/>
          <a:stretch>
            <a:fillRect/>
          </a:stretch>
        </p:blipFill>
        <p:spPr>
          <a:xfrm>
            <a:off x="774648" y="0"/>
            <a:ext cx="7813782" cy="6567569"/>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survive.png"/>
          <p:cNvPicPr>
            <a:picLocks noGrp="1" noChangeAspect="1"/>
          </p:cNvPicPr>
          <p:nvPr>
            <p:ph idx="1"/>
          </p:nvPr>
        </p:nvPicPr>
        <p:blipFill>
          <a:blip r:embed="rId2"/>
          <a:stretch>
            <a:fillRect/>
          </a:stretch>
        </p:blipFill>
        <p:spPr>
          <a:xfrm>
            <a:off x="993726" y="763551"/>
            <a:ext cx="7107864" cy="5330898"/>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21"/>
          <p:cNvSpPr>
            <a:spLocks noGrp="1"/>
          </p:cNvSpPr>
          <p:nvPr>
            <p:ph type="title"/>
          </p:nvPr>
        </p:nvSpPr>
        <p:spPr/>
        <p:txBody>
          <a:bodyPr/>
          <a:lstStyle/>
          <a:p>
            <a:r>
              <a:rPr lang="en-US" smtClean="0">
                <a:latin typeface="Euphorigenic"/>
              </a:rPr>
              <a:t> </a:t>
            </a:r>
          </a:p>
        </p:txBody>
      </p:sp>
      <p:sp>
        <p:nvSpPr>
          <p:cNvPr id="6147" name="Content Placeholder 7"/>
          <p:cNvSpPr>
            <a:spLocks noGrp="1"/>
          </p:cNvSpPr>
          <p:nvPr>
            <p:ph idx="1"/>
          </p:nvPr>
        </p:nvSpPr>
        <p:spPr>
          <a:xfrm>
            <a:off x="-1" y="288882"/>
            <a:ext cx="8770995" cy="985851"/>
          </a:xfrm>
        </p:spPr>
        <p:txBody>
          <a:bodyPr/>
          <a:lstStyle/>
          <a:p>
            <a:pPr>
              <a:buFont typeface="Wingdings" pitchFamily="2" charset="2"/>
              <a:buNone/>
            </a:pPr>
            <a:r>
              <a:rPr lang="en-US" b="1" smtClean="0"/>
              <a:t>WHY SHOULD I STUDY INTRODUCTION TO ETHICS? </a:t>
            </a:r>
          </a:p>
        </p:txBody>
      </p:sp>
      <p:pic>
        <p:nvPicPr>
          <p:cNvPr id="6149" name="Picture 2" descr="Two banks have announced job cuts while three others are slowing down on new hirings in a bid to bring the wage bill closer to the industry average. Photo/FILE"/>
          <p:cNvPicPr>
            <a:picLocks noChangeAspect="1" noChangeArrowheads="1"/>
          </p:cNvPicPr>
          <p:nvPr/>
        </p:nvPicPr>
        <p:blipFill>
          <a:blip r:embed="rId3"/>
          <a:srcRect/>
          <a:stretch>
            <a:fillRect/>
          </a:stretch>
        </p:blipFill>
        <p:spPr bwMode="auto">
          <a:xfrm>
            <a:off x="1708151" y="2041526"/>
            <a:ext cx="6734175" cy="3395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905000" y="228600"/>
            <a:ext cx="7086600" cy="1265238"/>
          </a:xfrm>
        </p:spPr>
        <p:txBody>
          <a:bodyPr/>
          <a:lstStyle/>
          <a:p>
            <a:r>
              <a:rPr lang="en-US" sz="3600" smtClean="0"/>
              <a:t>IT’S A GLOBAL PHENOMENON.</a:t>
            </a:r>
          </a:p>
        </p:txBody>
      </p:sp>
      <p:pic>
        <p:nvPicPr>
          <p:cNvPr id="6" name="Content Placeholder 5" descr="worldmap"/>
          <p:cNvPicPr>
            <a:picLocks noGrp="1" noChangeAspect="1" noChangeArrowheads="1"/>
          </p:cNvPicPr>
          <p:nvPr>
            <p:ph idx="1"/>
          </p:nvPr>
        </p:nvPicPr>
        <p:blipFill>
          <a:blip r:embed="rId3"/>
          <a:srcRect/>
          <a:stretch>
            <a:fillRect/>
          </a:stretch>
        </p:blipFill>
        <p:spPr>
          <a:xfrm>
            <a:off x="201614" y="1785938"/>
            <a:ext cx="8496300" cy="4600575"/>
          </a:xfrm>
          <a:effectLst>
            <a:outerShdw dist="35921" dir="2700000" algn="ctr" rotWithShape="0">
              <a:schemeClr val="bg2"/>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endParaRPr lang="en-US" smtClean="0"/>
          </a:p>
        </p:txBody>
      </p:sp>
      <p:pic>
        <p:nvPicPr>
          <p:cNvPr id="8197" name="Picture 2"/>
          <p:cNvPicPr>
            <a:picLocks noGrp="1" noChangeAspect="1" noChangeArrowheads="1"/>
          </p:cNvPicPr>
          <p:nvPr>
            <p:ph idx="1"/>
          </p:nvPr>
        </p:nvPicPr>
        <p:blipFill>
          <a:blip r:embed="rId2"/>
          <a:srcRect/>
          <a:stretch>
            <a:fillRect/>
          </a:stretch>
        </p:blipFill>
        <p:spPr>
          <a:xfrm>
            <a:off x="1" y="1"/>
            <a:ext cx="2746375" cy="3489325"/>
          </a:xfrm>
          <a:noFill/>
        </p:spPr>
      </p:pic>
      <p:pic>
        <p:nvPicPr>
          <p:cNvPr id="8198" name="Picture 3"/>
          <p:cNvPicPr>
            <a:picLocks noChangeAspect="1" noChangeArrowheads="1"/>
          </p:cNvPicPr>
          <p:nvPr/>
        </p:nvPicPr>
        <p:blipFill>
          <a:blip r:embed="rId3"/>
          <a:srcRect/>
          <a:stretch>
            <a:fillRect/>
          </a:stretch>
        </p:blipFill>
        <p:spPr bwMode="auto">
          <a:xfrm>
            <a:off x="2746376" y="0"/>
            <a:ext cx="2422525" cy="3505200"/>
          </a:xfrm>
          <a:prstGeom prst="rect">
            <a:avLst/>
          </a:prstGeom>
          <a:noFill/>
          <a:ln w="12700" cap="sq">
            <a:noFill/>
            <a:miter lim="800000"/>
            <a:headEnd type="none" w="sm" len="sm"/>
            <a:tailEnd type="none" w="sm" len="sm"/>
          </a:ln>
        </p:spPr>
      </p:pic>
      <p:pic>
        <p:nvPicPr>
          <p:cNvPr id="8199" name="Picture 2"/>
          <p:cNvPicPr>
            <a:picLocks noChangeAspect="1" noChangeArrowheads="1"/>
          </p:cNvPicPr>
          <p:nvPr/>
        </p:nvPicPr>
        <p:blipFill>
          <a:blip r:embed="rId4"/>
          <a:srcRect/>
          <a:stretch>
            <a:fillRect/>
          </a:stretch>
        </p:blipFill>
        <p:spPr bwMode="auto">
          <a:xfrm>
            <a:off x="2" y="3519489"/>
            <a:ext cx="5046663" cy="3338512"/>
          </a:xfrm>
          <a:prstGeom prst="rect">
            <a:avLst/>
          </a:prstGeom>
          <a:noFill/>
          <a:ln w="9525">
            <a:noFill/>
            <a:miter lim="800000"/>
            <a:headEnd/>
            <a:tailEnd/>
          </a:ln>
        </p:spPr>
      </p:pic>
      <p:pic>
        <p:nvPicPr>
          <p:cNvPr id="8200" name="Picture 4"/>
          <p:cNvPicPr>
            <a:picLocks noChangeAspect="1" noChangeArrowheads="1"/>
          </p:cNvPicPr>
          <p:nvPr/>
        </p:nvPicPr>
        <p:blipFill>
          <a:blip r:embed="rId5"/>
          <a:srcRect/>
          <a:stretch>
            <a:fillRect/>
          </a:stretch>
        </p:blipFill>
        <p:spPr bwMode="auto">
          <a:xfrm>
            <a:off x="5046665" y="3494088"/>
            <a:ext cx="2954337" cy="3363912"/>
          </a:xfrm>
          <a:prstGeom prst="rect">
            <a:avLst/>
          </a:prstGeom>
          <a:noFill/>
          <a:ln w="12700" cap="sq">
            <a:noFill/>
            <a:miter lim="800000"/>
            <a:headEnd type="none" w="sm" len="sm"/>
            <a:tailEnd type="none" w="sm" len="sm"/>
          </a:ln>
        </p:spPr>
      </p:pic>
      <p:pic>
        <p:nvPicPr>
          <p:cNvPr id="8201" name="Picture 5"/>
          <p:cNvPicPr>
            <a:picLocks noChangeAspect="1" noChangeArrowheads="1"/>
          </p:cNvPicPr>
          <p:nvPr/>
        </p:nvPicPr>
        <p:blipFill>
          <a:blip r:embed="rId6"/>
          <a:srcRect/>
          <a:stretch>
            <a:fillRect/>
          </a:stretch>
        </p:blipFill>
        <p:spPr bwMode="auto">
          <a:xfrm>
            <a:off x="5156200" y="179388"/>
            <a:ext cx="3616325" cy="3319462"/>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KENYA FEW YEARS AGO.</a:t>
            </a:r>
          </a:p>
        </p:txBody>
      </p:sp>
      <p:pic>
        <p:nvPicPr>
          <p:cNvPr id="9221" name="Picture 2"/>
          <p:cNvPicPr>
            <a:picLocks noGrp="1" noChangeAspect="1" noChangeArrowheads="1"/>
          </p:cNvPicPr>
          <p:nvPr>
            <p:ph idx="1"/>
          </p:nvPr>
        </p:nvPicPr>
        <p:blipFill>
          <a:blip r:embed="rId2"/>
          <a:srcRect/>
          <a:stretch>
            <a:fillRect/>
          </a:stretch>
        </p:blipFill>
        <p:spPr>
          <a:xfrm>
            <a:off x="1" y="4049714"/>
            <a:ext cx="3059113" cy="2097087"/>
          </a:xfrm>
          <a:noFill/>
        </p:spPr>
      </p:pic>
      <p:pic>
        <p:nvPicPr>
          <p:cNvPr id="9222" name="Picture 3"/>
          <p:cNvPicPr>
            <a:picLocks noChangeAspect="1" noChangeArrowheads="1"/>
          </p:cNvPicPr>
          <p:nvPr/>
        </p:nvPicPr>
        <p:blipFill>
          <a:blip r:embed="rId3"/>
          <a:srcRect/>
          <a:stretch>
            <a:fillRect/>
          </a:stretch>
        </p:blipFill>
        <p:spPr bwMode="auto">
          <a:xfrm>
            <a:off x="3001963" y="1676401"/>
            <a:ext cx="4959351" cy="3268663"/>
          </a:xfrm>
          <a:prstGeom prst="rect">
            <a:avLst/>
          </a:prstGeom>
          <a:noFill/>
          <a:ln w="12700" cap="sq">
            <a:noFill/>
            <a:miter lim="800000"/>
            <a:headEnd type="none" w="sm" len="sm"/>
            <a:tailEnd type="none" w="sm" len="sm"/>
          </a:ln>
        </p:spPr>
      </p:pic>
      <p:pic>
        <p:nvPicPr>
          <p:cNvPr id="9223" name="Picture 4"/>
          <p:cNvPicPr>
            <a:picLocks noChangeAspect="1" noChangeArrowheads="1"/>
          </p:cNvPicPr>
          <p:nvPr/>
        </p:nvPicPr>
        <p:blipFill>
          <a:blip r:embed="rId4"/>
          <a:srcRect/>
          <a:stretch>
            <a:fillRect/>
          </a:stretch>
        </p:blipFill>
        <p:spPr bwMode="auto">
          <a:xfrm>
            <a:off x="3001963" y="4743451"/>
            <a:ext cx="2563812" cy="1789113"/>
          </a:xfrm>
          <a:prstGeom prst="rect">
            <a:avLst/>
          </a:prstGeom>
          <a:noFill/>
          <a:ln w="12700" cap="sq">
            <a:noFill/>
            <a:miter lim="800000"/>
            <a:headEnd type="none" w="sm" len="sm"/>
            <a:tailEnd type="none" w="sm" len="sm"/>
          </a:ln>
        </p:spPr>
      </p:pic>
      <p:pic>
        <p:nvPicPr>
          <p:cNvPr id="9224" name="Picture 5"/>
          <p:cNvPicPr>
            <a:picLocks noChangeAspect="1" noChangeArrowheads="1"/>
          </p:cNvPicPr>
          <p:nvPr/>
        </p:nvPicPr>
        <p:blipFill>
          <a:blip r:embed="rId5"/>
          <a:srcRect/>
          <a:stretch>
            <a:fillRect/>
          </a:stretch>
        </p:blipFill>
        <p:spPr bwMode="auto">
          <a:xfrm>
            <a:off x="1" y="1311276"/>
            <a:ext cx="3724275" cy="2482850"/>
          </a:xfrm>
          <a:prstGeom prst="rect">
            <a:avLst/>
          </a:prstGeom>
          <a:noFill/>
          <a:ln w="12700" cap="sq">
            <a:noFill/>
            <a:miter lim="800000"/>
            <a:headEnd type="none" w="sm" len="sm"/>
            <a:tailEnd type="none" w="sm" len="sm"/>
          </a:ln>
        </p:spPr>
      </p:pic>
      <p:pic>
        <p:nvPicPr>
          <p:cNvPr id="9225" name="Picture 6"/>
          <p:cNvPicPr>
            <a:picLocks noChangeAspect="1" noChangeArrowheads="1"/>
          </p:cNvPicPr>
          <p:nvPr/>
        </p:nvPicPr>
        <p:blipFill>
          <a:blip r:embed="rId6"/>
          <a:srcRect/>
          <a:stretch>
            <a:fillRect/>
          </a:stretch>
        </p:blipFill>
        <p:spPr bwMode="auto">
          <a:xfrm>
            <a:off x="5740401" y="4451351"/>
            <a:ext cx="2855913" cy="2136775"/>
          </a:xfrm>
          <a:prstGeom prst="rect">
            <a:avLst/>
          </a:prstGeom>
          <a:noFill/>
          <a:ln w="12700" cap="sq">
            <a:noFill/>
            <a:miter lim="800000"/>
            <a:headEnd type="none" w="sm" len="sm"/>
            <a:tailEnd type="none" w="sm" len="sm"/>
          </a:ln>
        </p:spPr>
      </p:pic>
      <p:pic>
        <p:nvPicPr>
          <p:cNvPr id="9226" name="Picture 7"/>
          <p:cNvPicPr>
            <a:picLocks noChangeAspect="1" noChangeArrowheads="1"/>
          </p:cNvPicPr>
          <p:nvPr/>
        </p:nvPicPr>
        <p:blipFill>
          <a:blip r:embed="rId7"/>
          <a:srcRect/>
          <a:stretch>
            <a:fillRect/>
          </a:stretch>
        </p:blipFill>
        <p:spPr bwMode="auto">
          <a:xfrm>
            <a:off x="6835777" y="1639889"/>
            <a:ext cx="2308225" cy="2519362"/>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fontScale="90000"/>
          </a:bodyPr>
          <a:lstStyle/>
          <a:p>
            <a:r>
              <a:rPr lang="en-US" dirty="0" smtClean="0"/>
              <a:t>You will meet ethics in your professional life. </a:t>
            </a:r>
          </a:p>
        </p:txBody>
      </p:sp>
      <p:pic>
        <p:nvPicPr>
          <p:cNvPr id="10245" name="Picture 2"/>
          <p:cNvPicPr>
            <a:picLocks noGrp="1" noChangeAspect="1" noChangeArrowheads="1"/>
          </p:cNvPicPr>
          <p:nvPr>
            <p:ph idx="1"/>
          </p:nvPr>
        </p:nvPicPr>
        <p:blipFill>
          <a:blip r:embed="rId2"/>
          <a:srcRect/>
          <a:stretch>
            <a:fillRect/>
          </a:stretch>
        </p:blipFill>
        <p:spPr>
          <a:xfrm>
            <a:off x="1839914" y="2224089"/>
            <a:ext cx="6711951" cy="4308475"/>
          </a:xfr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0537" y="304801"/>
            <a:ext cx="7192963" cy="6227763"/>
          </a:xfrm>
        </p:spPr>
        <p:txBody>
          <a:bodyPr rtlCol="0">
            <a:normAutofit/>
          </a:bodyPr>
          <a:lstStyle/>
          <a:p>
            <a:pPr fontAlgn="auto">
              <a:spcAft>
                <a:spcPts val="0"/>
              </a:spcAft>
              <a:defRPr/>
            </a:pPr>
            <a:r>
              <a:rPr lang="en-US" dirty="0" smtClean="0"/>
              <a:t>The prize-winning image: A vulture watches a starving child in southern Sudan, March 1, 1993.</a:t>
            </a:r>
            <a:br>
              <a:rPr lang="en-US" dirty="0" smtClean="0"/>
            </a:br>
            <a:r>
              <a:rPr lang="en-US" dirty="0" smtClean="0"/>
              <a:t>Carter’s winning photo shows a heart-breaking scene of a starving child collapsed on the ground, struggling to get to a food center during a famine in the Sudan in 1993. In the background, a vulture stalks the emaciated child.</a:t>
            </a:r>
          </a:p>
          <a:p>
            <a:pPr fontAlgn="auto">
              <a:spcAft>
                <a:spcPts val="0"/>
              </a:spcAft>
              <a:defRPr/>
            </a:pPr>
            <a:r>
              <a:rPr lang="en-US" dirty="0" smtClean="0"/>
              <a:t>Carter was part of a group of four fearless photojournalists known as the “Bang Bang Club” who traveled throughout South Africa capturing the atrocities committed during apartheid.</a:t>
            </a:r>
          </a:p>
          <a:p>
            <a:pPr fontAlgn="auto">
              <a:spcAft>
                <a:spcPts val="0"/>
              </a:spcAft>
              <a:defRPr/>
            </a:pPr>
            <a:r>
              <a:rPr lang="en-US" dirty="0" smtClean="0"/>
              <a:t>Haunted by the horrific images from Sudan, Carter committed suicide in 1994 soon after receiving the award.</a:t>
            </a:r>
          </a:p>
          <a:p>
            <a:pPr fontAlgn="auto">
              <a:spcAft>
                <a:spcPts val="0"/>
              </a:spcAft>
              <a:defRPr/>
            </a:pPr>
            <a:endParaRPr lang="en-US" dirty="0"/>
          </a:p>
        </p:txBody>
      </p:sp>
      <p:pic>
        <p:nvPicPr>
          <p:cNvPr id="11267" name="Picture 2"/>
          <p:cNvPicPr>
            <a:picLocks noChangeAspect="1" noChangeArrowheads="1"/>
          </p:cNvPicPr>
          <p:nvPr/>
        </p:nvPicPr>
        <p:blipFill>
          <a:blip r:embed="rId2"/>
          <a:srcRect/>
          <a:stretch>
            <a:fillRect/>
          </a:stretch>
        </p:blipFill>
        <p:spPr bwMode="auto">
          <a:xfrm>
            <a:off x="263525" y="5400676"/>
            <a:ext cx="1131888" cy="727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4294967295"/>
          </p:nvPr>
        </p:nvSpPr>
        <p:spPr>
          <a:xfrm>
            <a:off x="190440" y="617499"/>
            <a:ext cx="8953559" cy="2921000"/>
          </a:xfrm>
        </p:spPr>
        <p:txBody>
          <a:bodyPr/>
          <a:lstStyle/>
          <a:p>
            <a:pPr eaLnBrk="1" hangingPunct="1">
              <a:buNone/>
            </a:pPr>
            <a:r>
              <a:rPr lang="en-US" sz="3600" dirty="0" smtClean="0"/>
              <a:t>Atmosphere of freedom and responsibility.</a:t>
            </a:r>
          </a:p>
        </p:txBody>
      </p:sp>
      <p:pic>
        <p:nvPicPr>
          <p:cNvPr id="8" name="Picture 4" descr="Diploma Grad Hat sm.jpg                                        0057EA00Macintosh HD                   C1C224DA:"/>
          <p:cNvPicPr>
            <a:picLocks noChangeAspect="1" noChangeArrowheads="1"/>
          </p:cNvPicPr>
          <p:nvPr/>
        </p:nvPicPr>
        <p:blipFill>
          <a:blip r:embed="rId2" cstate="print"/>
          <a:srcRect/>
          <a:stretch>
            <a:fillRect/>
          </a:stretch>
        </p:blipFill>
        <p:spPr bwMode="auto">
          <a:xfrm>
            <a:off x="3659175" y="1858940"/>
            <a:ext cx="2600938" cy="2008215"/>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sz="quarter"/>
          </p:nvPr>
        </p:nvSpPr>
        <p:spPr>
          <a:xfrm>
            <a:off x="1431882" y="1238220"/>
            <a:ext cx="5038794" cy="474662"/>
          </a:xfrm>
        </p:spPr>
        <p:txBody>
          <a:bodyPr/>
          <a:lstStyle/>
          <a:p>
            <a:pPr eaLnBrk="1" hangingPunct="1"/>
            <a:r>
              <a:rPr lang="en-US" dirty="0" smtClean="0"/>
              <a:t>Example  </a:t>
            </a:r>
            <a:br>
              <a:rPr lang="en-US" dirty="0" smtClean="0"/>
            </a:br>
            <a:r>
              <a:rPr lang="en-US" dirty="0" smtClean="0"/>
              <a:t/>
            </a:r>
            <a:br>
              <a:rPr lang="en-US" dirty="0" smtClean="0"/>
            </a:br>
            <a:r>
              <a:rPr lang="en-US" dirty="0" smtClean="0"/>
              <a:t>“Ethical MISSION”</a:t>
            </a:r>
          </a:p>
        </p:txBody>
      </p:sp>
      <p:sp>
        <p:nvSpPr>
          <p:cNvPr id="15" name="Subtitle 2"/>
          <p:cNvSpPr txBox="1">
            <a:spLocks/>
          </p:cNvSpPr>
          <p:nvPr/>
        </p:nvSpPr>
        <p:spPr bwMode="auto">
          <a:xfrm>
            <a:off x="1541421" y="2771766"/>
            <a:ext cx="5092700" cy="2190750"/>
          </a:xfrm>
          <a:prstGeom prst="rect">
            <a:avLst/>
          </a:prstGeom>
          <a:noFill/>
          <a:ln w="9525">
            <a:noFill/>
            <a:miter lim="800000"/>
            <a:headEnd/>
            <a:tailEnd/>
          </a:ln>
        </p:spPr>
        <p:txBody>
          <a:bodyPr lIns="92075" tIns="46038" rIns="92075" bIns="46038"/>
          <a:lstStyle/>
          <a:p>
            <a:pPr algn="ctr">
              <a:spcBef>
                <a:spcPct val="20000"/>
              </a:spcBef>
              <a:buClr>
                <a:schemeClr val="tx2"/>
              </a:buClr>
              <a:buSzPct val="90000"/>
              <a:buFont typeface="Wingdings" pitchFamily="2" charset="2"/>
              <a:buNone/>
              <a:defRPr/>
            </a:pPr>
            <a:r>
              <a:rPr lang="en-GB" sz="2800" kern="0" dirty="0">
                <a:solidFill>
                  <a:schemeClr val="tx2">
                    <a:lumMod val="75000"/>
                  </a:schemeClr>
                </a:solidFill>
                <a:latin typeface="+mn-lt"/>
              </a:rPr>
              <a:t>To provide market-driven professionals by offering high quality examinations in accountancy, management, information technology </a:t>
            </a:r>
            <a:r>
              <a:rPr lang="en-GB" sz="1800" kern="0" dirty="0">
                <a:solidFill>
                  <a:schemeClr val="tx2">
                    <a:lumMod val="75000"/>
                  </a:schemeClr>
                </a:solidFill>
                <a:latin typeface="+mn-lt"/>
              </a:rPr>
              <a:t>and</a:t>
            </a:r>
            <a:r>
              <a:rPr lang="en-GB" sz="2800" kern="0" dirty="0">
                <a:solidFill>
                  <a:schemeClr val="tx2">
                    <a:lumMod val="75000"/>
                  </a:schemeClr>
                </a:solidFill>
                <a:latin typeface="+mn-lt"/>
              </a:rPr>
              <a:t> related disciplines. </a:t>
            </a:r>
            <a:endParaRPr lang="en-US" sz="2800" kern="0" dirty="0">
              <a:solidFill>
                <a:schemeClr val="tx2">
                  <a:lumMod val="75000"/>
                </a:schemeClr>
              </a:solidFill>
              <a:latin typeface="+mn-lt"/>
            </a:endParaRPr>
          </a:p>
          <a:p>
            <a:pPr algn="ctr">
              <a:spcBef>
                <a:spcPct val="20000"/>
              </a:spcBef>
              <a:buClr>
                <a:schemeClr val="tx2"/>
              </a:buClr>
              <a:buSzPct val="90000"/>
              <a:buFont typeface="Wingdings" pitchFamily="2" charset="2"/>
              <a:buNone/>
              <a:defRPr/>
            </a:pPr>
            <a:endParaRPr lang="en-US" sz="3200" kern="0" dirty="0">
              <a:latin typeface="+mn-lt"/>
            </a:endParaRPr>
          </a:p>
        </p:txBody>
      </p:sp>
      <p:pic>
        <p:nvPicPr>
          <p:cNvPr id="14341" name="Picture 4" descr="Copy of iStock_000002758471Small"/>
          <p:cNvPicPr>
            <a:picLocks noChangeAspect="1" noChangeArrowheads="1"/>
          </p:cNvPicPr>
          <p:nvPr/>
        </p:nvPicPr>
        <p:blipFill>
          <a:blip r:embed="rId2"/>
          <a:srcRect/>
          <a:stretch>
            <a:fillRect/>
          </a:stretch>
        </p:blipFill>
        <p:spPr bwMode="auto">
          <a:xfrm>
            <a:off x="0" y="5692775"/>
            <a:ext cx="9144000" cy="11652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Content Placeholder 2"/>
          <p:cNvSpPr>
            <a:spLocks noGrp="1"/>
          </p:cNvSpPr>
          <p:nvPr>
            <p:ph idx="1"/>
          </p:nvPr>
        </p:nvSpPr>
        <p:spPr>
          <a:xfrm>
            <a:off x="555570" y="1895454"/>
            <a:ext cx="7188200" cy="4235450"/>
          </a:xfrm>
          <a:ln>
            <a:noFill/>
          </a:ln>
        </p:spPr>
        <p:txBody>
          <a:bodyPr/>
          <a:lstStyle/>
          <a:p>
            <a:pPr eaLnBrk="1" hangingPunct="1">
              <a:buFont typeface="Wingdings" pitchFamily="2" charset="2"/>
              <a:buNone/>
              <a:defRPr/>
            </a:pPr>
            <a:r>
              <a:rPr lang="en-GB" dirty="0" smtClean="0"/>
              <a:t>(I)	Excellence and meritocracy.</a:t>
            </a:r>
            <a:endParaRPr lang="en-US" dirty="0" smtClean="0"/>
          </a:p>
          <a:p>
            <a:pPr eaLnBrk="1" hangingPunct="1">
              <a:buFont typeface="Wingdings" pitchFamily="2" charset="2"/>
              <a:buNone/>
              <a:defRPr/>
            </a:pPr>
            <a:r>
              <a:rPr lang="en-GB" dirty="0" smtClean="0"/>
              <a:t>(ii)	Accountability and transparency.</a:t>
            </a:r>
            <a:endParaRPr lang="en-US" dirty="0" smtClean="0"/>
          </a:p>
          <a:p>
            <a:pPr eaLnBrk="1" hangingPunct="1">
              <a:buFont typeface="Wingdings" pitchFamily="2" charset="2"/>
              <a:buNone/>
              <a:defRPr/>
            </a:pPr>
            <a:r>
              <a:rPr lang="en-GB" dirty="0" smtClean="0"/>
              <a:t>(iii) Honesty and integrity.</a:t>
            </a:r>
            <a:endParaRPr lang="en-US" dirty="0" smtClean="0"/>
          </a:p>
          <a:p>
            <a:pPr eaLnBrk="1" hangingPunct="1">
              <a:buFont typeface="Wingdings" pitchFamily="2" charset="2"/>
              <a:buNone/>
              <a:defRPr/>
            </a:pPr>
            <a:r>
              <a:rPr lang="en-GB" dirty="0" smtClean="0"/>
              <a:t>(iv) Competence and professionalism.</a:t>
            </a:r>
            <a:endParaRPr lang="en-US" dirty="0" smtClean="0"/>
          </a:p>
          <a:p>
            <a:pPr eaLnBrk="1" hangingPunct="1">
              <a:buFont typeface="Wingdings" pitchFamily="2" charset="2"/>
              <a:buNone/>
              <a:defRPr/>
            </a:pPr>
            <a:r>
              <a:rPr lang="en-GB" dirty="0" smtClean="0"/>
              <a:t>(v)	Team-work.</a:t>
            </a:r>
            <a:endParaRPr lang="en-US" dirty="0" smtClean="0"/>
          </a:p>
          <a:p>
            <a:pPr eaLnBrk="1" hangingPunct="1">
              <a:buFont typeface="Wingdings" pitchFamily="2" charset="2"/>
              <a:buNone/>
              <a:defRPr/>
            </a:pPr>
            <a:r>
              <a:rPr lang="en-GB" dirty="0" smtClean="0"/>
              <a:t>(vi)	Social responsibility.</a:t>
            </a:r>
            <a:endParaRPr lang="en-US" dirty="0" smtClean="0"/>
          </a:p>
          <a:p>
            <a:pPr eaLnBrk="1" hangingPunct="1">
              <a:buFont typeface="Wingdings" pitchFamily="2" charset="2"/>
              <a:buNone/>
              <a:defRPr/>
            </a:pPr>
            <a:r>
              <a:rPr lang="en-GB" dirty="0" smtClean="0"/>
              <a:t>(vii)	Equal opportunities and fair play.</a:t>
            </a:r>
            <a:endParaRPr lang="en-US" dirty="0" smtClean="0"/>
          </a:p>
          <a:p>
            <a:pPr eaLnBrk="1" hangingPunct="1">
              <a:defRPr/>
            </a:pPr>
            <a:endParaRPr lang="en-US" dirty="0" smtClean="0"/>
          </a:p>
        </p:txBody>
      </p:sp>
      <p:sp>
        <p:nvSpPr>
          <p:cNvPr id="15365" name="Title 3"/>
          <p:cNvSpPr>
            <a:spLocks noGrp="1"/>
          </p:cNvSpPr>
          <p:nvPr>
            <p:ph type="title"/>
          </p:nvPr>
        </p:nvSpPr>
        <p:spPr>
          <a:ln>
            <a:noFill/>
          </a:ln>
        </p:spPr>
        <p:txBody>
          <a:bodyPr>
            <a:normAutofit fontScale="90000"/>
          </a:bodyPr>
          <a:lstStyle/>
          <a:p>
            <a:r>
              <a:rPr lang="en-GB" sz="3200" dirty="0" smtClean="0">
                <a:solidFill>
                  <a:schemeClr val="tx2">
                    <a:lumMod val="75000"/>
                  </a:schemeClr>
                </a:solidFill>
              </a:rPr>
              <a:t>We commit ourselves to</a:t>
            </a:r>
            <a:br>
              <a:rPr lang="en-GB" sz="3200" dirty="0" smtClean="0">
                <a:solidFill>
                  <a:schemeClr val="tx2">
                    <a:lumMod val="75000"/>
                  </a:schemeClr>
                </a:solidFill>
              </a:rPr>
            </a:br>
            <a:r>
              <a:rPr lang="en-GB" sz="3200" dirty="0" smtClean="0">
                <a:solidFill>
                  <a:schemeClr val="tx2">
                    <a:lumMod val="75000"/>
                  </a:schemeClr>
                </a:solidFill>
              </a:rPr>
              <a:t> the following core values.</a:t>
            </a:r>
            <a:r>
              <a:rPr lang="en-US" sz="3200" dirty="0" smtClean="0">
                <a:solidFill>
                  <a:srgbClr val="FF0000"/>
                </a:solidFill>
              </a:rPr>
              <a:t/>
            </a:r>
            <a:br>
              <a:rPr lang="en-US" sz="3200" dirty="0" smtClean="0">
                <a:solidFill>
                  <a:srgbClr val="FF0000"/>
                </a:solidFill>
              </a:rPr>
            </a:br>
            <a:endParaRPr lang="en-US" sz="3200" dirty="0" smtClean="0">
              <a:solidFill>
                <a:srgbClr val="FF0000"/>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bwMode="auto">
          <a:xfrm>
            <a:off x="299979" y="0"/>
            <a:ext cx="7086600" cy="1447800"/>
          </a:xfrm>
          <a:prstGeom prst="rect">
            <a:avLst/>
          </a:prstGeom>
          <a:noFill/>
          <a:ln w="9525">
            <a:noFill/>
            <a:miter lim="800000"/>
            <a:headEnd/>
            <a:tailEnd/>
          </a:ln>
        </p:spPr>
        <p:txBody>
          <a:bodyPr lIns="92075" tIns="46038" rIns="92075" bIns="46038" anchor="ctr"/>
          <a:lstStyle/>
          <a:p>
            <a:pPr>
              <a:defRPr/>
            </a:pPr>
            <a:endParaRPr lang="en-US" sz="3600" kern="0" dirty="0">
              <a:solidFill>
                <a:schemeClr val="hlink"/>
              </a:solidFill>
              <a:effectLst>
                <a:outerShdw blurRad="38100" dist="38100" dir="2700000" algn="tl">
                  <a:srgbClr val="000000"/>
                </a:outerShdw>
              </a:effectLst>
              <a:latin typeface="+mj-lt"/>
              <a:ea typeface="+mj-ea"/>
              <a:cs typeface="+mj-cs"/>
            </a:endParaRPr>
          </a:p>
        </p:txBody>
      </p:sp>
      <p:sp>
        <p:nvSpPr>
          <p:cNvPr id="8" name="Rectangle 3"/>
          <p:cNvSpPr txBox="1">
            <a:spLocks noChangeArrowheads="1"/>
          </p:cNvSpPr>
          <p:nvPr/>
        </p:nvSpPr>
        <p:spPr bwMode="auto">
          <a:xfrm>
            <a:off x="1103265" y="1165194"/>
            <a:ext cx="7010400" cy="4114800"/>
          </a:xfrm>
          <a:prstGeom prst="rect">
            <a:avLst/>
          </a:prstGeom>
          <a:noFill/>
          <a:ln w="9525">
            <a:noFill/>
            <a:miter lim="800000"/>
            <a:headEnd/>
            <a:tailEnd/>
          </a:ln>
        </p:spPr>
        <p:txBody>
          <a:bodyPr lIns="92075" tIns="46038" rIns="92075" bIns="46038"/>
          <a:lstStyle/>
          <a:p>
            <a:pPr marL="342900" indent="-342900">
              <a:spcBef>
                <a:spcPct val="20000"/>
              </a:spcBef>
              <a:buClr>
                <a:schemeClr val="tx2"/>
              </a:buClr>
              <a:buSzPct val="90000"/>
              <a:buFont typeface="Wingdings" pitchFamily="2" charset="2"/>
              <a:buChar char="Ú"/>
              <a:defRPr/>
            </a:pPr>
            <a:r>
              <a:rPr lang="en-US" kern="0" dirty="0" smtClean="0">
                <a:latin typeface="Arial" pitchFamily="34" charset="0"/>
                <a:cs typeface="Arial" pitchFamily="34" charset="0"/>
              </a:rPr>
              <a:t>Humanity in </a:t>
            </a:r>
            <a:r>
              <a:rPr lang="en-US" kern="0" dirty="0">
                <a:latin typeface="Arial" pitchFamily="34" charset="0"/>
                <a:cs typeface="Arial" pitchFamily="34" charset="0"/>
              </a:rPr>
              <a:t>order to enable </a:t>
            </a:r>
            <a:r>
              <a:rPr lang="en-US" kern="0" dirty="0" smtClean="0">
                <a:latin typeface="Arial" pitchFamily="34" charset="0"/>
                <a:cs typeface="Arial" pitchFamily="34" charset="0"/>
              </a:rPr>
              <a:t>a </a:t>
            </a:r>
            <a:r>
              <a:rPr lang="en-US" kern="0" dirty="0">
                <a:latin typeface="Arial" pitchFamily="34" charset="0"/>
                <a:cs typeface="Arial" pitchFamily="34" charset="0"/>
              </a:rPr>
              <a:t>holistic development.</a:t>
            </a:r>
          </a:p>
          <a:p>
            <a:pPr marL="342900" indent="-342900">
              <a:spcBef>
                <a:spcPct val="20000"/>
              </a:spcBef>
              <a:buClr>
                <a:schemeClr val="tx2"/>
              </a:buClr>
              <a:buSzPct val="90000"/>
              <a:buFont typeface="Wingdings" pitchFamily="2" charset="2"/>
              <a:buChar char="Ú"/>
              <a:defRPr/>
            </a:pPr>
            <a:endParaRPr lang="en-US" kern="0" dirty="0">
              <a:latin typeface="Arial" pitchFamily="34" charset="0"/>
              <a:cs typeface="Arial" pitchFamily="34" charset="0"/>
            </a:endParaRPr>
          </a:p>
          <a:p>
            <a:pPr marL="342900" indent="-342900">
              <a:spcBef>
                <a:spcPct val="20000"/>
              </a:spcBef>
              <a:buClr>
                <a:schemeClr val="tx2"/>
              </a:buClr>
              <a:buSzPct val="90000"/>
              <a:buFont typeface="Wingdings" pitchFamily="2" charset="2"/>
              <a:buChar char="Ú"/>
              <a:defRPr/>
            </a:pPr>
            <a:r>
              <a:rPr lang="en-US" kern="0" dirty="0">
                <a:latin typeface="Arial" pitchFamily="34" charset="0"/>
                <a:cs typeface="Arial" pitchFamily="34" charset="0"/>
              </a:rPr>
              <a:t>Ethics classes are an integral component of that all-round development.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0"/>
            <a:ext cx="7850295" cy="1533546"/>
          </a:xfrm>
        </p:spPr>
        <p:txBody>
          <a:bodyPr/>
          <a:lstStyle/>
          <a:p>
            <a:pPr eaLnBrk="1" hangingPunct="1"/>
            <a:r>
              <a:rPr lang="en-US" smtClean="0">
                <a:solidFill>
                  <a:srgbClr val="FF0000"/>
                </a:solidFill>
              </a:rPr>
              <a:t>                 Our aim. </a:t>
            </a:r>
          </a:p>
        </p:txBody>
      </p:sp>
      <p:sp>
        <p:nvSpPr>
          <p:cNvPr id="13315" name="Rectangle 3"/>
          <p:cNvSpPr>
            <a:spLocks noGrp="1" noChangeArrowheads="1"/>
          </p:cNvSpPr>
          <p:nvPr>
            <p:ph idx="1"/>
          </p:nvPr>
        </p:nvSpPr>
        <p:spPr>
          <a:xfrm>
            <a:off x="847674" y="1603350"/>
            <a:ext cx="7156451" cy="4664075"/>
          </a:xfrm>
          <a:ln>
            <a:noFill/>
          </a:ln>
        </p:spPr>
        <p:txBody>
          <a:bodyPr/>
          <a:lstStyle/>
          <a:p>
            <a:pPr eaLnBrk="1" hangingPunct="1">
              <a:lnSpc>
                <a:spcPct val="90000"/>
              </a:lnSpc>
              <a:defRPr/>
            </a:pPr>
            <a:r>
              <a:rPr lang="en-US" dirty="0" smtClean="0"/>
              <a:t>To forge personalities that are of the same caliber as the technical knowledge and skills of the person.</a:t>
            </a:r>
          </a:p>
          <a:p>
            <a:pPr eaLnBrk="1" hangingPunct="1">
              <a:lnSpc>
                <a:spcPct val="90000"/>
              </a:lnSpc>
              <a:defRPr/>
            </a:pPr>
            <a:endParaRPr lang="en-US" dirty="0" smtClean="0"/>
          </a:p>
          <a:p>
            <a:pPr eaLnBrk="1" hangingPunct="1">
              <a:lnSpc>
                <a:spcPct val="90000"/>
              </a:lnSpc>
              <a:defRPr/>
            </a:pPr>
            <a:r>
              <a:rPr lang="en-US" dirty="0" smtClean="0"/>
              <a:t>Thus providing society with good individuals and professionals who are technically and morally prepared to place their knowledge at the service of the human person and the common good of society.</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normAutofit fontScale="90000"/>
          </a:bodyPr>
          <a:lstStyle/>
          <a:p>
            <a:r>
              <a:rPr lang="en-US" smtClean="0"/>
              <a:t>STUDENT CENTERED LEANING. FREEDOM</a:t>
            </a:r>
          </a:p>
        </p:txBody>
      </p:sp>
      <p:pic>
        <p:nvPicPr>
          <p:cNvPr id="6" name="Picture 3"/>
          <p:cNvPicPr>
            <a:picLocks noGrp="1" noChangeAspect="1" noChangeArrowheads="1"/>
          </p:cNvPicPr>
          <p:nvPr>
            <p:ph idx="1"/>
          </p:nvPr>
        </p:nvPicPr>
        <p:blipFill>
          <a:blip r:embed="rId2"/>
          <a:srcRect l="4506" t="4898" r="11373" b="10331"/>
          <a:stretch>
            <a:fillRect/>
          </a:stretch>
        </p:blipFill>
        <p:spPr>
          <a:xfrm>
            <a:off x="409517" y="1447815"/>
            <a:ext cx="8471016" cy="5157817"/>
          </a:xfrm>
          <a:effectLst>
            <a:softEdge rad="11250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mtClean="0"/>
              <a:t>Class participation.</a:t>
            </a:r>
          </a:p>
        </p:txBody>
      </p:sp>
      <p:pic>
        <p:nvPicPr>
          <p:cNvPr id="34821" name="Picture 2"/>
          <p:cNvPicPr>
            <a:picLocks noGrp="1" noChangeAspect="1" noChangeArrowheads="1"/>
          </p:cNvPicPr>
          <p:nvPr>
            <p:ph idx="1"/>
          </p:nvPr>
        </p:nvPicPr>
        <p:blipFill>
          <a:blip r:embed="rId2"/>
          <a:srcRect/>
          <a:stretch>
            <a:fillRect/>
          </a:stretch>
        </p:blipFill>
        <p:spPr>
          <a:xfrm>
            <a:off x="2166939" y="1803401"/>
            <a:ext cx="6234112" cy="3852863"/>
          </a:xfr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6"/>
          <p:cNvPicPr>
            <a:picLocks noGrp="1" noChangeAspect="1" noChangeArrowheads="1"/>
          </p:cNvPicPr>
          <p:nvPr>
            <p:ph idx="1"/>
          </p:nvPr>
        </p:nvPicPr>
        <p:blipFill>
          <a:blip r:embed="rId2"/>
          <a:srcRect/>
          <a:stretch>
            <a:fillRect/>
          </a:stretch>
        </p:blipFill>
        <p:spPr>
          <a:xfrm>
            <a:off x="2454275" y="1"/>
            <a:ext cx="5257800" cy="6627813"/>
          </a:xfr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mtClean="0">
                <a:solidFill>
                  <a:srgbClr val="FF0000"/>
                </a:solidFill>
              </a:rPr>
              <a:t>First class work…</a:t>
            </a:r>
          </a:p>
        </p:txBody>
      </p:sp>
      <p:sp>
        <p:nvSpPr>
          <p:cNvPr id="27651" name="Content Placeholder 2"/>
          <p:cNvSpPr>
            <a:spLocks noGrp="1"/>
          </p:cNvSpPr>
          <p:nvPr>
            <p:ph idx="1"/>
          </p:nvPr>
        </p:nvSpPr>
        <p:spPr>
          <a:xfrm>
            <a:off x="1870077" y="1905000"/>
            <a:ext cx="6564313" cy="1670050"/>
          </a:xfrm>
          <a:ln>
            <a:noFill/>
          </a:ln>
        </p:spPr>
        <p:txBody>
          <a:bodyPr/>
          <a:lstStyle/>
          <a:p>
            <a:pPr>
              <a:defRPr/>
            </a:pPr>
            <a:r>
              <a:rPr lang="en-US" dirty="0" smtClean="0"/>
              <a:t>What is ethics?</a:t>
            </a:r>
          </a:p>
          <a:p>
            <a:pPr>
              <a:defRPr/>
            </a:pPr>
            <a:r>
              <a:rPr lang="en-US" dirty="0" smtClean="0"/>
              <a:t>How do we define ethics?</a:t>
            </a:r>
          </a:p>
          <a:p>
            <a:pPr>
              <a:defRPr/>
            </a:pPr>
            <a:endParaRPr lang="en-US" dirty="0" smtClean="0"/>
          </a:p>
        </p:txBody>
      </p:sp>
      <p:pic>
        <p:nvPicPr>
          <p:cNvPr id="6" name="Picture 5"/>
          <p:cNvPicPr>
            <a:picLocks noChangeAspect="1" noChangeArrowheads="1"/>
          </p:cNvPicPr>
          <p:nvPr/>
        </p:nvPicPr>
        <p:blipFill>
          <a:blip r:embed="rId2"/>
          <a:srcRect t="29771"/>
          <a:stretch>
            <a:fillRect/>
          </a:stretch>
        </p:blipFill>
        <p:spPr bwMode="auto">
          <a:xfrm>
            <a:off x="3221019" y="3721104"/>
            <a:ext cx="2672531" cy="2819400"/>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p:cNvSpPr>
            <a:spLocks noGrp="1"/>
          </p:cNvSpPr>
          <p:nvPr>
            <p:ph type="title"/>
          </p:nvPr>
        </p:nvSpPr>
        <p:spPr>
          <a:xfrm>
            <a:off x="2490790" y="215900"/>
            <a:ext cx="4270375" cy="1143000"/>
          </a:xfrm>
        </p:spPr>
        <p:txBody>
          <a:bodyPr/>
          <a:lstStyle/>
          <a:p>
            <a:pPr eaLnBrk="1" hangingPunct="1"/>
            <a:r>
              <a:rPr lang="en-GB" smtClean="0">
                <a:solidFill>
                  <a:srgbClr val="FF0000"/>
                </a:solidFill>
              </a:rPr>
              <a:t>Defining Ethics</a:t>
            </a:r>
          </a:p>
        </p:txBody>
      </p:sp>
      <p:sp>
        <p:nvSpPr>
          <p:cNvPr id="28675" name="Content Placeholder 1"/>
          <p:cNvSpPr>
            <a:spLocks noGrp="1"/>
          </p:cNvSpPr>
          <p:nvPr>
            <p:ph idx="1"/>
          </p:nvPr>
        </p:nvSpPr>
        <p:spPr>
          <a:xfrm>
            <a:off x="1870077" y="1603375"/>
            <a:ext cx="7058025" cy="4953000"/>
          </a:xfrm>
          <a:ln>
            <a:noFill/>
          </a:ln>
        </p:spPr>
        <p:txBody>
          <a:bodyPr/>
          <a:lstStyle/>
          <a:p>
            <a:pPr eaLnBrk="1" hangingPunct="1">
              <a:defRPr/>
            </a:pPr>
            <a:r>
              <a:rPr lang="en-GB" dirty="0" smtClean="0"/>
              <a:t>Think and write your own definition of Ethics in your notes</a:t>
            </a:r>
          </a:p>
          <a:p>
            <a:pPr eaLnBrk="1" hangingPunct="1">
              <a:defRPr/>
            </a:pPr>
            <a:endParaRPr lang="en-GB" dirty="0" smtClean="0"/>
          </a:p>
          <a:p>
            <a:pPr eaLnBrk="1" hangingPunct="1">
              <a:defRPr/>
            </a:pPr>
            <a:r>
              <a:rPr lang="en-GB" dirty="0" smtClean="0"/>
              <a:t>Share / compare your definition with the people seated close to you</a:t>
            </a:r>
          </a:p>
          <a:p>
            <a:pPr eaLnBrk="1" hangingPunct="1">
              <a:defRPr/>
            </a:pPr>
            <a:endParaRPr lang="en-GB" dirty="0" smtClean="0"/>
          </a:p>
          <a:p>
            <a:pPr eaLnBrk="1" hangingPunct="1">
              <a:defRPr/>
            </a:pPr>
            <a:r>
              <a:rPr lang="en-GB" dirty="0" smtClean="0"/>
              <a:t>Rewrite your definition of Ethics in your notes with any new ideas you may have gained by sharing your knowledge</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solidFill>
                  <a:srgbClr val="FF0000"/>
                </a:solidFill>
              </a:rPr>
              <a:t>What is ethics?</a:t>
            </a:r>
          </a:p>
        </p:txBody>
      </p:sp>
      <p:sp>
        <p:nvSpPr>
          <p:cNvPr id="29699" name="Rectangle 3"/>
          <p:cNvSpPr>
            <a:spLocks noGrp="1" noChangeArrowheads="1"/>
          </p:cNvSpPr>
          <p:nvPr>
            <p:ph idx="1"/>
          </p:nvPr>
        </p:nvSpPr>
        <p:spPr>
          <a:xfrm>
            <a:off x="1724026" y="1712953"/>
            <a:ext cx="7302500" cy="4673600"/>
          </a:xfrm>
          <a:ln>
            <a:noFill/>
          </a:ln>
        </p:spPr>
        <p:txBody>
          <a:bodyPr/>
          <a:lstStyle/>
          <a:p>
            <a:pPr eaLnBrk="1" hangingPunct="1">
              <a:defRPr/>
            </a:pPr>
            <a:r>
              <a:rPr lang="en-US" dirty="0" smtClean="0"/>
              <a:t>Ethics is the branch of philosophy that studies free human acts from the point of view of their moral value (their goodness or badness) in relations to mans ultimate end. </a:t>
            </a:r>
          </a:p>
          <a:p>
            <a:pPr eaLnBrk="1" hangingPunct="1">
              <a:defRPr/>
            </a:pPr>
            <a:r>
              <a:rPr lang="en-US" dirty="0" smtClean="0"/>
              <a:t>Ethics is also termed as moral philosophy it involves systematizing, defending and recommending concepts of right and wrong behavior.</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263466" y="0"/>
            <a:ext cx="7086600" cy="1447800"/>
          </a:xfrm>
        </p:spPr>
        <p:txBody>
          <a:bodyPr anchor="b"/>
          <a:lstStyle/>
          <a:p>
            <a:pPr eaLnBrk="1" hangingPunct="1">
              <a:defRPr/>
            </a:pPr>
            <a:r>
              <a:rPr lang="es-ES_tradnl" dirty="0" smtClean="0">
                <a:solidFill>
                  <a:srgbClr val="FF0000"/>
                </a:solidFill>
                <a:effectLst>
                  <a:outerShdw blurRad="38100" dist="38100" dir="2700000" algn="tl">
                    <a:srgbClr val="000000"/>
                  </a:outerShdw>
                </a:effectLst>
              </a:rPr>
              <a:t>Ethics</a:t>
            </a:r>
            <a:endParaRPr lang="en-US" dirty="0" smtClean="0">
              <a:solidFill>
                <a:srgbClr val="FF0000"/>
              </a:solidFill>
              <a:effectLst>
                <a:outerShdw blurRad="38100" dist="38100" dir="2700000" algn="tl">
                  <a:srgbClr val="000000"/>
                </a:outerShdw>
              </a:effectLst>
            </a:endParaRPr>
          </a:p>
        </p:txBody>
      </p:sp>
      <p:sp>
        <p:nvSpPr>
          <p:cNvPr id="20483" name="Rectangle 3"/>
          <p:cNvSpPr>
            <a:spLocks noGrp="1" noChangeArrowheads="1"/>
          </p:cNvSpPr>
          <p:nvPr>
            <p:ph type="body" idx="4294967295"/>
          </p:nvPr>
        </p:nvSpPr>
        <p:spPr>
          <a:xfrm>
            <a:off x="482544" y="1858941"/>
            <a:ext cx="7065963" cy="3962400"/>
          </a:xfrm>
          <a:ln>
            <a:noFill/>
          </a:ln>
        </p:spPr>
        <p:txBody>
          <a:bodyPr/>
          <a:lstStyle/>
          <a:p>
            <a:pPr algn="just" eaLnBrk="1" hangingPunct="1">
              <a:defRPr/>
            </a:pPr>
            <a:r>
              <a:rPr lang="en-GB" dirty="0" smtClean="0">
                <a:latin typeface="Goudy Old Style" pitchFamily="18" charset="0"/>
                <a:cs typeface="Times New Roman" pitchFamily="18" charset="0"/>
              </a:rPr>
              <a:t>It is the systematic study of human actions from the point of view of their rightness or wrongness as a means for the achievement of man’s ultimate happiness.</a:t>
            </a:r>
          </a:p>
          <a:p>
            <a:pPr algn="just" eaLnBrk="1" hangingPunct="1">
              <a:defRPr/>
            </a:pPr>
            <a:r>
              <a:rPr lang="en-GB" dirty="0" smtClean="0">
                <a:latin typeface="Goudy Old Style" pitchFamily="18" charset="0"/>
                <a:cs typeface="Times New Roman" pitchFamily="18" charset="0"/>
              </a:rPr>
              <a:t>Ethics is the study of human acts from a moral perspective.</a:t>
            </a:r>
            <a:endParaRPr lang="en-US" dirty="0" smtClean="0">
              <a:latin typeface="Goudy Old Style" pitchFamily="18" charset="0"/>
              <a:cs typeface="Times New Roman" pitchFamily="18" charset="0"/>
            </a:endParaRPr>
          </a:p>
          <a:p>
            <a:pPr eaLnBrk="1" hangingPunct="1">
              <a:defRPr/>
            </a:pPr>
            <a:endParaRPr lang="en-US" dirty="0" smtClean="0">
              <a:latin typeface="Goudy Old Style" pitchFamily="18"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smtClean="0">
                <a:solidFill>
                  <a:srgbClr val="FF0000"/>
                </a:solidFill>
              </a:rPr>
              <a:t>General definitions of Ethics</a:t>
            </a:r>
            <a:endParaRPr lang="en-GB" smtClean="0">
              <a:solidFill>
                <a:srgbClr val="FF0000"/>
              </a:solidFill>
            </a:endParaRPr>
          </a:p>
        </p:txBody>
      </p:sp>
      <p:sp>
        <p:nvSpPr>
          <p:cNvPr id="3" name="Content Placeholder 2"/>
          <p:cNvSpPr>
            <a:spLocks noGrp="1"/>
          </p:cNvSpPr>
          <p:nvPr>
            <p:ph idx="1"/>
          </p:nvPr>
        </p:nvSpPr>
        <p:spPr>
          <a:xfrm>
            <a:off x="519057" y="1530324"/>
            <a:ext cx="6564313" cy="4518025"/>
          </a:xfrm>
          <a:ln>
            <a:noFill/>
          </a:ln>
        </p:spPr>
        <p:txBody>
          <a:bodyPr>
            <a:normAutofit/>
          </a:bodyPr>
          <a:lstStyle/>
          <a:p>
            <a:pPr marL="624078" indent="-514350" eaLnBrk="1" hangingPunct="1">
              <a:buFontTx/>
              <a:buAutoNum type="arabicPeriod"/>
              <a:defRPr/>
            </a:pPr>
            <a:r>
              <a:rPr lang="en-GB" dirty="0" smtClean="0"/>
              <a:t>“Ethics is the area of Philosophy which studies the moral life of man; that is, his human life as a person, considered from the point of view of its goodness or badness” (Debeljuh, p. 25)</a:t>
            </a:r>
          </a:p>
          <a:p>
            <a:pPr marL="624078" indent="-514350" eaLnBrk="1" hangingPunct="1">
              <a:buFontTx/>
              <a:buAutoNum type="arabicPeriod"/>
              <a:defRPr/>
            </a:pPr>
            <a:r>
              <a:rPr lang="en-GB" dirty="0" smtClean="0"/>
              <a:t>“Ethics may be defined as the science of the moral rectitude of human acts in accordance with the first principles of natural reason</a:t>
            </a:r>
            <a:br>
              <a:rPr lang="en-GB" dirty="0" smtClean="0"/>
            </a:br>
            <a:r>
              <a:rPr lang="en-GB" dirty="0" smtClean="0"/>
              <a:t>“ (Mimbi, p. 25)</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eaLnBrk="1" hangingPunct="1"/>
            <a:r>
              <a:rPr lang="en-US" smtClean="0">
                <a:solidFill>
                  <a:srgbClr val="FF0000"/>
                </a:solidFill>
              </a:rPr>
              <a:t>Final definition for today. </a:t>
            </a:r>
          </a:p>
        </p:txBody>
      </p:sp>
      <p:sp>
        <p:nvSpPr>
          <p:cNvPr id="32771" name="Content Placeholder 2"/>
          <p:cNvSpPr>
            <a:spLocks noGrp="1"/>
          </p:cNvSpPr>
          <p:nvPr>
            <p:ph idx="1"/>
          </p:nvPr>
        </p:nvSpPr>
        <p:spPr>
          <a:xfrm>
            <a:off x="811161" y="1968480"/>
            <a:ext cx="6600825" cy="2363788"/>
          </a:xfrm>
          <a:ln>
            <a:noFill/>
          </a:ln>
        </p:spPr>
        <p:txBody>
          <a:bodyPr/>
          <a:lstStyle/>
          <a:p>
            <a:pPr eaLnBrk="1" hangingPunct="1">
              <a:defRPr/>
            </a:pPr>
            <a:r>
              <a:rPr lang="en-GB" dirty="0" smtClean="0"/>
              <a:t>The study of the moral goodness or badness of specific, free human actions, from the perspective of the First Moral Principles!</a:t>
            </a:r>
          </a:p>
          <a:p>
            <a:pPr eaLnBrk="1" hangingPunct="1">
              <a:defRPr/>
            </a:pPr>
            <a:endParaRPr lang="en-US" dirty="0" smtClean="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1247</TotalTime>
  <Words>609</Words>
  <Application>Microsoft Office PowerPoint</Application>
  <PresentationFormat>On-screen Show (4:3)</PresentationFormat>
  <Paragraphs>59</Paragraphs>
  <Slides>25</Slides>
  <Notes>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Lecture 02</vt:lpstr>
      <vt:lpstr>Slide 2</vt:lpstr>
      <vt:lpstr>Slide 3</vt:lpstr>
      <vt:lpstr>Slide 4</vt:lpstr>
      <vt:lpstr>Slide 5</vt:lpstr>
      <vt:lpstr> </vt:lpstr>
      <vt:lpstr>IT’S A GLOBAL PHENOMENON.</vt:lpstr>
      <vt:lpstr>Slide 8</vt:lpstr>
      <vt:lpstr>KENYA FEW YEARS AGO.</vt:lpstr>
      <vt:lpstr>You will meet ethics in your professional life. </vt:lpstr>
      <vt:lpstr>Slide 11</vt:lpstr>
      <vt:lpstr>Slide 12</vt:lpstr>
      <vt:lpstr>Example    “Ethical MISSION”</vt:lpstr>
      <vt:lpstr>We commit ourselves to  the following core values. </vt:lpstr>
      <vt:lpstr>Slide 15</vt:lpstr>
      <vt:lpstr>                 Our aim. </vt:lpstr>
      <vt:lpstr>STUDENT CENTERED LEANING. FREEDOM</vt:lpstr>
      <vt:lpstr>Class participation.</vt:lpstr>
      <vt:lpstr>Slide 19</vt:lpstr>
      <vt:lpstr>First class work…</vt:lpstr>
      <vt:lpstr>Defining Ethics</vt:lpstr>
      <vt:lpstr>What is ethics?</vt:lpstr>
      <vt:lpstr>Ethics</vt:lpstr>
      <vt:lpstr>General definitions of Ethics</vt:lpstr>
      <vt:lpstr>Final definition for today. </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Hateem</dc:creator>
  <cp:lastModifiedBy>stdc_lp</cp:lastModifiedBy>
  <cp:revision>66</cp:revision>
  <dcterms:created xsi:type="dcterms:W3CDTF">2012-02-27T05:45:45Z</dcterms:created>
  <dcterms:modified xsi:type="dcterms:W3CDTF">2014-07-06T07:47:36Z</dcterms:modified>
</cp:coreProperties>
</file>