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handoutMasterIdLst>
    <p:handoutMasterId r:id="rId26"/>
  </p:handoutMasterIdLst>
  <p:sldIdLst>
    <p:sldId id="256" r:id="rId2"/>
    <p:sldId id="281" r:id="rId3"/>
    <p:sldId id="282" r:id="rId4"/>
    <p:sldId id="283" r:id="rId5"/>
    <p:sldId id="284" r:id="rId6"/>
    <p:sldId id="285" r:id="rId7"/>
    <p:sldId id="293" r:id="rId8"/>
    <p:sldId id="295" r:id="rId9"/>
    <p:sldId id="290" r:id="rId10"/>
    <p:sldId id="288" r:id="rId11"/>
    <p:sldId id="279" r:id="rId12"/>
    <p:sldId id="266" r:id="rId13"/>
    <p:sldId id="268" r:id="rId14"/>
    <p:sldId id="269" r:id="rId15"/>
    <p:sldId id="267" r:id="rId16"/>
    <p:sldId id="280" r:id="rId17"/>
    <p:sldId id="291" r:id="rId18"/>
    <p:sldId id="270" r:id="rId19"/>
    <p:sldId id="271" r:id="rId20"/>
    <p:sldId id="273" r:id="rId21"/>
    <p:sldId id="275" r:id="rId22"/>
    <p:sldId id="277" r:id="rId23"/>
    <p:sldId id="278" r:id="rId24"/>
    <p:sldId id="292" r:id="rId25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22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22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044AFBBC-5276-423F-955A-0C1AA89246A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3222625" y="304800"/>
            <a:ext cx="11909425" cy="4724400"/>
            <a:chOff x="-2030" y="192"/>
            <a:chExt cx="7502" cy="2976"/>
          </a:xfrm>
        </p:grpSpPr>
        <p:sp>
          <p:nvSpPr>
            <p:cNvPr id="5" name="Line 3"/>
            <p:cNvSpPr>
              <a:spLocks noChangeShapeType="1"/>
            </p:cNvSpPr>
            <p:nvPr/>
          </p:nvSpPr>
          <p:spPr bwMode="auto">
            <a:xfrm>
              <a:off x="912" y="1584"/>
              <a:ext cx="456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sv-SE"/>
            </a:p>
          </p:txBody>
        </p:sp>
        <p:sp>
          <p:nvSpPr>
            <p:cNvPr id="6" name="AutoShape 4"/>
            <p:cNvSpPr>
              <a:spLocks noChangeArrowheads="1"/>
            </p:cNvSpPr>
            <p:nvPr/>
          </p:nvSpPr>
          <p:spPr bwMode="auto">
            <a:xfrm>
              <a:off x="-1584" y="864"/>
              <a:ext cx="2304" cy="2304"/>
            </a:xfrm>
            <a:custGeom>
              <a:avLst/>
              <a:gdLst>
                <a:gd name="G0" fmla="+- 12083 0 0"/>
                <a:gd name="G1" fmla="+- -32000 0 0"/>
                <a:gd name="G2" fmla="+- 32000 0 0"/>
                <a:gd name="T0" fmla="*/ 32000 32000  1"/>
                <a:gd name="T1" fmla="*/ G0 G0  1"/>
                <a:gd name="T2" fmla="+- 0 T0 T1"/>
                <a:gd name="T3" fmla="sqrt T2"/>
                <a:gd name="G3" fmla="*/ 32000 T3 32000"/>
                <a:gd name="T4" fmla="*/ 32000 32000  1"/>
                <a:gd name="T5" fmla="*/ G1 G1  1"/>
                <a:gd name="T6" fmla="+- 0 T4 T5"/>
                <a:gd name="T7" fmla="sqrt T6"/>
                <a:gd name="G4" fmla="*/ 32000 T7 32000"/>
                <a:gd name="T8" fmla="*/ 32000 32000  1"/>
                <a:gd name="T9" fmla="*/ G2 G2  1"/>
                <a:gd name="T10" fmla="+- 0 T8 T9"/>
                <a:gd name="T11" fmla="sqrt T10"/>
                <a:gd name="G5" fmla="*/ 32000 T11 32000"/>
                <a:gd name="G6" fmla="+- 0 0 G3"/>
                <a:gd name="G7" fmla="+- 0 0 G4"/>
                <a:gd name="G8" fmla="+- 0 0 G5"/>
                <a:gd name="G9" fmla="+- 0 G4 G0"/>
                <a:gd name="G10" fmla="?: G9 G4 G0"/>
                <a:gd name="G11" fmla="?: G9 G1 G6"/>
                <a:gd name="G12" fmla="+- 0 G5 G0"/>
                <a:gd name="G13" fmla="?: G12 G5 G0"/>
                <a:gd name="G14" fmla="?: G12 G2 G3"/>
                <a:gd name="G15" fmla="+- G11 0 1"/>
                <a:gd name="G16" fmla="+- G14 1 0"/>
                <a:gd name="G17" fmla="+- 0 G14 G3"/>
                <a:gd name="G18" fmla="?: G17 G8 G13"/>
                <a:gd name="G19" fmla="?: G17 G0 G13"/>
                <a:gd name="G20" fmla="?: G17 G3 G16"/>
                <a:gd name="G21" fmla="+- 0 G6 G11"/>
                <a:gd name="G22" fmla="?: G21 G7 G10"/>
                <a:gd name="G23" fmla="?: G21 G0 G10"/>
                <a:gd name="G24" fmla="?: G21 G6 G15"/>
                <a:gd name="G25" fmla="min G10 G13"/>
                <a:gd name="G26" fmla="max G8 G7"/>
                <a:gd name="G27" fmla="max G26 G0"/>
                <a:gd name="T12" fmla="+- 0 G27 -32000"/>
                <a:gd name="T13" fmla="*/ T12 w 64000"/>
                <a:gd name="T14" fmla="+- 0 G11 -32000"/>
                <a:gd name="T15" fmla="*/ G11 h 64000"/>
                <a:gd name="T16" fmla="+- 0 G25 -32000"/>
                <a:gd name="T17" fmla="*/ T16 w 64000"/>
                <a:gd name="T18" fmla="+- 0 G14 -32000"/>
                <a:gd name="T19" fmla="*/ G14 h 64000"/>
              </a:gdLst>
              <a:ahLst/>
              <a:cxnLst>
                <a:cxn ang="0">
                  <a:pos x="44083" y="2368"/>
                </a:cxn>
                <a:cxn ang="0">
                  <a:pos x="64000" y="32000"/>
                </a:cxn>
                <a:cxn ang="0">
                  <a:pos x="44083" y="61631"/>
                </a:cxn>
                <a:cxn ang="0">
                  <a:pos x="44083" y="61631"/>
                </a:cxn>
                <a:cxn ang="0">
                  <a:pos x="44082" y="61631"/>
                </a:cxn>
                <a:cxn ang="0">
                  <a:pos x="44083" y="61632"/>
                </a:cxn>
                <a:cxn ang="0">
                  <a:pos x="44083" y="2368"/>
                </a:cxn>
                <a:cxn ang="0">
                  <a:pos x="44082" y="2368"/>
                </a:cxn>
                <a:cxn ang="0">
                  <a:pos x="44083" y="2368"/>
                </a:cxn>
              </a:cxnLst>
              <a:rect l="T13" t="T15" r="T17" b="T19"/>
              <a:pathLst>
                <a:path w="64000" h="64000">
                  <a:moveTo>
                    <a:pt x="44083" y="2368"/>
                  </a:moveTo>
                  <a:cubicBezTo>
                    <a:pt x="56127" y="7280"/>
                    <a:pt x="64000" y="18993"/>
                    <a:pt x="64000" y="32000"/>
                  </a:cubicBezTo>
                  <a:cubicBezTo>
                    <a:pt x="64000" y="45006"/>
                    <a:pt x="56127" y="56719"/>
                    <a:pt x="44083" y="61631"/>
                  </a:cubicBezTo>
                  <a:cubicBezTo>
                    <a:pt x="44082" y="61631"/>
                    <a:pt x="44082" y="61631"/>
                    <a:pt x="44082" y="61631"/>
                  </a:cubicBezTo>
                  <a:lnTo>
                    <a:pt x="44083" y="61632"/>
                  </a:lnTo>
                  <a:lnTo>
                    <a:pt x="44083" y="2368"/>
                  </a:lnTo>
                  <a:lnTo>
                    <a:pt x="44082" y="2368"/>
                  </a:lnTo>
                  <a:cubicBezTo>
                    <a:pt x="44082" y="2368"/>
                    <a:pt x="44082" y="2368"/>
                    <a:pt x="44083" y="2368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sv-SE" sz="2400">
                <a:latin typeface="Times New Roman" pitchFamily="18" charset="0"/>
              </a:endParaRPr>
            </a:p>
          </p:txBody>
        </p:sp>
        <p:sp>
          <p:nvSpPr>
            <p:cNvPr id="7" name="AutoShape 5"/>
            <p:cNvSpPr>
              <a:spLocks noChangeArrowheads="1"/>
            </p:cNvSpPr>
            <p:nvPr/>
          </p:nvSpPr>
          <p:spPr bwMode="auto">
            <a:xfrm>
              <a:off x="-2030" y="192"/>
              <a:ext cx="2544" cy="2544"/>
            </a:xfrm>
            <a:custGeom>
              <a:avLst/>
              <a:gdLst>
                <a:gd name="G0" fmla="+- 18994 0 0"/>
                <a:gd name="G1" fmla="+- -30013 0 0"/>
                <a:gd name="G2" fmla="+- 32000 0 0"/>
                <a:gd name="T0" fmla="*/ 32000 32000  1"/>
                <a:gd name="T1" fmla="*/ G0 G0  1"/>
                <a:gd name="T2" fmla="+- 0 T0 T1"/>
                <a:gd name="T3" fmla="sqrt T2"/>
                <a:gd name="G3" fmla="*/ 32000 T3 32000"/>
                <a:gd name="T4" fmla="*/ 32000 32000  1"/>
                <a:gd name="T5" fmla="*/ G1 G1  1"/>
                <a:gd name="T6" fmla="+- 0 T4 T5"/>
                <a:gd name="T7" fmla="sqrt T6"/>
                <a:gd name="G4" fmla="*/ 32000 T7 32000"/>
                <a:gd name="T8" fmla="*/ 32000 32000  1"/>
                <a:gd name="T9" fmla="*/ G2 G2  1"/>
                <a:gd name="T10" fmla="+- 0 T8 T9"/>
                <a:gd name="T11" fmla="sqrt T10"/>
                <a:gd name="G5" fmla="*/ 32000 T11 32000"/>
                <a:gd name="G6" fmla="+- 0 0 G3"/>
                <a:gd name="G7" fmla="+- 0 0 G4"/>
                <a:gd name="G8" fmla="+- 0 0 G5"/>
                <a:gd name="G9" fmla="+- 0 G4 G0"/>
                <a:gd name="G10" fmla="?: G9 G4 G0"/>
                <a:gd name="G11" fmla="?: G9 G1 G6"/>
                <a:gd name="G12" fmla="+- 0 G5 G0"/>
                <a:gd name="G13" fmla="?: G12 G5 G0"/>
                <a:gd name="G14" fmla="?: G12 G2 G3"/>
                <a:gd name="G15" fmla="+- G11 0 1"/>
                <a:gd name="G16" fmla="+- G14 1 0"/>
                <a:gd name="G17" fmla="+- 0 G14 G3"/>
                <a:gd name="G18" fmla="?: G17 G8 G13"/>
                <a:gd name="G19" fmla="?: G17 G0 G13"/>
                <a:gd name="G20" fmla="?: G17 G3 G16"/>
                <a:gd name="G21" fmla="+- 0 G6 G11"/>
                <a:gd name="G22" fmla="?: G21 G7 G10"/>
                <a:gd name="G23" fmla="?: G21 G0 G10"/>
                <a:gd name="G24" fmla="?: G21 G6 G15"/>
                <a:gd name="G25" fmla="min G10 G13"/>
                <a:gd name="G26" fmla="max G8 G7"/>
                <a:gd name="G27" fmla="max G26 G0"/>
                <a:gd name="T12" fmla="+- 0 G27 -32000"/>
                <a:gd name="T13" fmla="*/ T12 w 64000"/>
                <a:gd name="T14" fmla="+- 0 G11 -32000"/>
                <a:gd name="T15" fmla="*/ G11 h 64000"/>
                <a:gd name="T16" fmla="+- 0 G25 -32000"/>
                <a:gd name="T17" fmla="*/ T16 w 64000"/>
                <a:gd name="T18" fmla="+- 0 G14 -32000"/>
                <a:gd name="T19" fmla="*/ G14 h 64000"/>
              </a:gdLst>
              <a:ahLst/>
              <a:cxnLst>
                <a:cxn ang="0">
                  <a:pos x="50994" y="6246"/>
                </a:cxn>
                <a:cxn ang="0">
                  <a:pos x="64000" y="32000"/>
                </a:cxn>
                <a:cxn ang="0">
                  <a:pos x="50994" y="57753"/>
                </a:cxn>
                <a:cxn ang="0">
                  <a:pos x="50994" y="57753"/>
                </a:cxn>
                <a:cxn ang="0">
                  <a:pos x="50993" y="57753"/>
                </a:cxn>
                <a:cxn ang="0">
                  <a:pos x="50994" y="57754"/>
                </a:cxn>
                <a:cxn ang="0">
                  <a:pos x="50994" y="6246"/>
                </a:cxn>
                <a:cxn ang="0">
                  <a:pos x="50993" y="6246"/>
                </a:cxn>
                <a:cxn ang="0">
                  <a:pos x="50994" y="6246"/>
                </a:cxn>
              </a:cxnLst>
              <a:rect l="T13" t="T15" r="T17" b="T19"/>
              <a:pathLst>
                <a:path w="64000" h="64000">
                  <a:moveTo>
                    <a:pt x="50994" y="6246"/>
                  </a:moveTo>
                  <a:cubicBezTo>
                    <a:pt x="59172" y="12279"/>
                    <a:pt x="64000" y="21837"/>
                    <a:pt x="64000" y="32000"/>
                  </a:cubicBezTo>
                  <a:cubicBezTo>
                    <a:pt x="64000" y="42162"/>
                    <a:pt x="59172" y="51720"/>
                    <a:pt x="50994" y="57753"/>
                  </a:cubicBezTo>
                  <a:cubicBezTo>
                    <a:pt x="50993" y="57753"/>
                    <a:pt x="50993" y="57753"/>
                    <a:pt x="50993" y="57753"/>
                  </a:cubicBezTo>
                  <a:lnTo>
                    <a:pt x="50994" y="57754"/>
                  </a:lnTo>
                  <a:lnTo>
                    <a:pt x="50994" y="6246"/>
                  </a:lnTo>
                  <a:lnTo>
                    <a:pt x="50993" y="6246"/>
                  </a:lnTo>
                  <a:cubicBezTo>
                    <a:pt x="50993" y="6246"/>
                    <a:pt x="50993" y="6246"/>
                    <a:pt x="50994" y="6246"/>
                  </a:cubicBezTo>
                  <a:close/>
                </a:path>
              </a:pathLst>
            </a:custGeom>
            <a:solidFill>
              <a:schemeClr val="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sv-SE">
                <a:latin typeface="Arial" charset="0"/>
              </a:endParaRPr>
            </a:p>
          </p:txBody>
        </p:sp>
      </p:grpSp>
      <p:sp>
        <p:nvSpPr>
          <p:cNvPr id="36870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443038" y="985838"/>
            <a:ext cx="7239000" cy="1444625"/>
          </a:xfrm>
        </p:spPr>
        <p:txBody>
          <a:bodyPr/>
          <a:lstStyle>
            <a:lvl1pPr>
              <a:defRPr sz="4000"/>
            </a:lvl1pPr>
          </a:lstStyle>
          <a:p>
            <a:r>
              <a:rPr lang="en-GB"/>
              <a:t>Klicka här för att ändra format</a:t>
            </a:r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443038" y="3427413"/>
            <a:ext cx="7239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n-GB"/>
              <a:t>Klicka här för att ändra format på underrubrik i bakgrunden</a:t>
            </a:r>
          </a:p>
        </p:txBody>
      </p:sp>
      <p:sp>
        <p:nvSpPr>
          <p:cNvPr id="8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1B78BC-1358-41D0-88BC-0EAE80E4316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DFF1EA-47FB-4D7D-8CDD-B16B151819E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119875-1977-412D-B293-376868A29F2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1370013" y="1827213"/>
            <a:ext cx="357981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5102225" y="1827213"/>
            <a:ext cx="35814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4C8ACF-62E0-4B4F-B0A2-533F08A8D10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0ECE9E-910D-447F-BC50-2D68A537FF9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D6F891-E796-4065-9336-A23F6C1D1D8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82DC87-3335-424C-8AFB-7342F7F1F48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7E8163-24AF-408C-8A91-9590279EFB8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v-SE" noProof="0" smtClean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5F82D6-638B-4405-AF3E-B0F83CFBB73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20254-A1F1-4F42-982C-AB92915A1CD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856413" y="301625"/>
            <a:ext cx="1827212" cy="5640388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1370013" y="301625"/>
            <a:ext cx="5334000" cy="5640388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E79553-26FA-45E6-869A-084D46C5C84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-3238500" y="0"/>
            <a:ext cx="11925300" cy="3810000"/>
            <a:chOff x="-2040" y="0"/>
            <a:chExt cx="7512" cy="2400"/>
          </a:xfrm>
        </p:grpSpPr>
        <p:sp>
          <p:nvSpPr>
            <p:cNvPr id="35843" name="AutoShape 3"/>
            <p:cNvSpPr>
              <a:spLocks noChangeArrowheads="1"/>
            </p:cNvSpPr>
            <p:nvPr/>
          </p:nvSpPr>
          <p:spPr bwMode="auto">
            <a:xfrm>
              <a:off x="-2040" y="432"/>
              <a:ext cx="2592" cy="1968"/>
            </a:xfrm>
            <a:custGeom>
              <a:avLst/>
              <a:gdLst>
                <a:gd name="G0" fmla="+- 18296 0 0"/>
                <a:gd name="G1" fmla="+- -30880 0 0"/>
                <a:gd name="G2" fmla="+- 31512 0 0"/>
                <a:gd name="T0" fmla="*/ 32000 32000  1"/>
                <a:gd name="T1" fmla="*/ G0 G0  1"/>
                <a:gd name="T2" fmla="+- 0 T0 T1"/>
                <a:gd name="T3" fmla="sqrt T2"/>
                <a:gd name="G3" fmla="*/ 32000 T3 32000"/>
                <a:gd name="T4" fmla="*/ 32000 32000  1"/>
                <a:gd name="T5" fmla="*/ G1 G1  1"/>
                <a:gd name="T6" fmla="+- 0 T4 T5"/>
                <a:gd name="T7" fmla="sqrt T6"/>
                <a:gd name="G4" fmla="*/ 32000 T7 32000"/>
                <a:gd name="T8" fmla="*/ 32000 32000  1"/>
                <a:gd name="T9" fmla="*/ G2 G2  1"/>
                <a:gd name="T10" fmla="+- 0 T8 T9"/>
                <a:gd name="T11" fmla="sqrt T10"/>
                <a:gd name="G5" fmla="*/ 32000 T11 32000"/>
                <a:gd name="G6" fmla="+- 0 0 G3"/>
                <a:gd name="G7" fmla="+- 0 0 G4"/>
                <a:gd name="G8" fmla="+- 0 0 G5"/>
                <a:gd name="G9" fmla="+- 0 G4 G0"/>
                <a:gd name="G10" fmla="?: G9 G4 G0"/>
                <a:gd name="G11" fmla="?: G9 G1 G6"/>
                <a:gd name="G12" fmla="+- 0 G5 G0"/>
                <a:gd name="G13" fmla="?: G12 G5 G0"/>
                <a:gd name="G14" fmla="?: G12 G2 G3"/>
                <a:gd name="G15" fmla="+- G11 0 1"/>
                <a:gd name="G16" fmla="+- G14 1 0"/>
                <a:gd name="G17" fmla="+- 0 G14 G3"/>
                <a:gd name="G18" fmla="?: G17 G8 G13"/>
                <a:gd name="G19" fmla="?: G17 G0 G13"/>
                <a:gd name="G20" fmla="?: G17 G3 G16"/>
                <a:gd name="G21" fmla="+- 0 G6 G11"/>
                <a:gd name="G22" fmla="?: G21 G7 G10"/>
                <a:gd name="G23" fmla="?: G21 G0 G10"/>
                <a:gd name="G24" fmla="?: G21 G6 G15"/>
                <a:gd name="G25" fmla="min G10 G13"/>
                <a:gd name="G26" fmla="max G8 G7"/>
                <a:gd name="G27" fmla="max G26 G0"/>
                <a:gd name="T12" fmla="+- 0 G27 -32000"/>
                <a:gd name="T13" fmla="*/ T12 w 64000"/>
                <a:gd name="T14" fmla="+- 0 G11 -32000"/>
                <a:gd name="T15" fmla="*/ G11 h 64000"/>
                <a:gd name="T16" fmla="+- 0 G25 -32000"/>
                <a:gd name="T17" fmla="*/ T16 w 64000"/>
                <a:gd name="T18" fmla="+- 0 G14 -32000"/>
                <a:gd name="T19" fmla="*/ G14 h 64000"/>
              </a:gdLst>
              <a:ahLst/>
              <a:cxnLst>
                <a:cxn ang="0">
                  <a:pos x="50296" y="5746"/>
                </a:cxn>
                <a:cxn ang="0">
                  <a:pos x="64000" y="32000"/>
                </a:cxn>
                <a:cxn ang="0">
                  <a:pos x="50296" y="58253"/>
                </a:cxn>
                <a:cxn ang="0">
                  <a:pos x="50296" y="58253"/>
                </a:cxn>
                <a:cxn ang="0">
                  <a:pos x="50295" y="58253"/>
                </a:cxn>
                <a:cxn ang="0">
                  <a:pos x="50296" y="58254"/>
                </a:cxn>
                <a:cxn ang="0">
                  <a:pos x="50296" y="5746"/>
                </a:cxn>
                <a:cxn ang="0">
                  <a:pos x="50295" y="5746"/>
                </a:cxn>
                <a:cxn ang="0">
                  <a:pos x="50296" y="5746"/>
                </a:cxn>
              </a:cxnLst>
              <a:rect l="T13" t="T15" r="T17" b="T19"/>
              <a:pathLst>
                <a:path w="64000" h="64000">
                  <a:moveTo>
                    <a:pt x="50296" y="5746"/>
                  </a:moveTo>
                  <a:cubicBezTo>
                    <a:pt x="58882" y="11730"/>
                    <a:pt x="64000" y="21534"/>
                    <a:pt x="64000" y="32000"/>
                  </a:cubicBezTo>
                  <a:cubicBezTo>
                    <a:pt x="64000" y="42465"/>
                    <a:pt x="58882" y="52269"/>
                    <a:pt x="50296" y="58253"/>
                  </a:cubicBezTo>
                  <a:cubicBezTo>
                    <a:pt x="50296" y="58253"/>
                    <a:pt x="50296" y="58253"/>
                    <a:pt x="50295" y="58253"/>
                  </a:cubicBezTo>
                  <a:lnTo>
                    <a:pt x="50296" y="58254"/>
                  </a:lnTo>
                  <a:lnTo>
                    <a:pt x="50296" y="5746"/>
                  </a:lnTo>
                  <a:lnTo>
                    <a:pt x="50295" y="5746"/>
                  </a:lnTo>
                  <a:cubicBezTo>
                    <a:pt x="50296" y="5746"/>
                    <a:pt x="50296" y="5746"/>
                    <a:pt x="50296" y="5746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sv-SE" sz="2400">
                <a:latin typeface="Times New Roman" pitchFamily="18" charset="0"/>
              </a:endParaRPr>
            </a:p>
          </p:txBody>
        </p:sp>
        <p:sp>
          <p:nvSpPr>
            <p:cNvPr id="35844" name="AutoShape 4"/>
            <p:cNvSpPr>
              <a:spLocks noChangeArrowheads="1"/>
            </p:cNvSpPr>
            <p:nvPr/>
          </p:nvSpPr>
          <p:spPr bwMode="auto">
            <a:xfrm>
              <a:off x="-1528" y="0"/>
              <a:ext cx="1949" cy="1987"/>
            </a:xfrm>
            <a:custGeom>
              <a:avLst/>
              <a:gdLst>
                <a:gd name="G0" fmla="+- 18077 0 0"/>
                <a:gd name="G1" fmla="+- -30880 0 0"/>
                <a:gd name="G2" fmla="+- 32000 0 0"/>
                <a:gd name="T0" fmla="*/ 32000 32000  1"/>
                <a:gd name="T1" fmla="*/ G0 G0  1"/>
                <a:gd name="T2" fmla="+- 0 T0 T1"/>
                <a:gd name="T3" fmla="sqrt T2"/>
                <a:gd name="G3" fmla="*/ 32000 T3 32000"/>
                <a:gd name="T4" fmla="*/ 32000 32000  1"/>
                <a:gd name="T5" fmla="*/ G1 G1  1"/>
                <a:gd name="T6" fmla="+- 0 T4 T5"/>
                <a:gd name="T7" fmla="sqrt T6"/>
                <a:gd name="G4" fmla="*/ 32000 T7 32000"/>
                <a:gd name="T8" fmla="*/ 32000 32000  1"/>
                <a:gd name="T9" fmla="*/ G2 G2  1"/>
                <a:gd name="T10" fmla="+- 0 T8 T9"/>
                <a:gd name="T11" fmla="sqrt T10"/>
                <a:gd name="G5" fmla="*/ 32000 T11 32000"/>
                <a:gd name="G6" fmla="+- 0 0 G3"/>
                <a:gd name="G7" fmla="+- 0 0 G4"/>
                <a:gd name="G8" fmla="+- 0 0 G5"/>
                <a:gd name="G9" fmla="+- 0 G4 G0"/>
                <a:gd name="G10" fmla="?: G9 G4 G0"/>
                <a:gd name="G11" fmla="?: G9 G1 G6"/>
                <a:gd name="G12" fmla="+- 0 G5 G0"/>
                <a:gd name="G13" fmla="?: G12 G5 G0"/>
                <a:gd name="G14" fmla="?: G12 G2 G3"/>
                <a:gd name="G15" fmla="+- G11 0 1"/>
                <a:gd name="G16" fmla="+- G14 1 0"/>
                <a:gd name="G17" fmla="+- 0 G14 G3"/>
                <a:gd name="G18" fmla="?: G17 G8 G13"/>
                <a:gd name="G19" fmla="?: G17 G0 G13"/>
                <a:gd name="G20" fmla="?: G17 G3 G16"/>
                <a:gd name="G21" fmla="+- 0 G6 G11"/>
                <a:gd name="G22" fmla="?: G21 G7 G10"/>
                <a:gd name="G23" fmla="?: G21 G0 G10"/>
                <a:gd name="G24" fmla="?: G21 G6 G15"/>
                <a:gd name="G25" fmla="min G10 G13"/>
                <a:gd name="G26" fmla="max G8 G7"/>
                <a:gd name="G27" fmla="max G26 G0"/>
                <a:gd name="T12" fmla="+- 0 G27 -32000"/>
                <a:gd name="T13" fmla="*/ T12 w 64000"/>
                <a:gd name="T14" fmla="+- 0 G11 -32000"/>
                <a:gd name="T15" fmla="*/ G11 h 64000"/>
                <a:gd name="T16" fmla="+- 0 G25 -32000"/>
                <a:gd name="T17" fmla="*/ T16 w 64000"/>
                <a:gd name="T18" fmla="+- 0 G14 -32000"/>
                <a:gd name="T19" fmla="*/ G14 h 64000"/>
              </a:gdLst>
              <a:ahLst/>
              <a:cxnLst>
                <a:cxn ang="0">
                  <a:pos x="50077" y="5595"/>
                </a:cxn>
                <a:cxn ang="0">
                  <a:pos x="64000" y="32000"/>
                </a:cxn>
                <a:cxn ang="0">
                  <a:pos x="50077" y="58404"/>
                </a:cxn>
                <a:cxn ang="0">
                  <a:pos x="50077" y="58404"/>
                </a:cxn>
                <a:cxn ang="0">
                  <a:pos x="50076" y="58404"/>
                </a:cxn>
                <a:cxn ang="0">
                  <a:pos x="50077" y="58405"/>
                </a:cxn>
                <a:cxn ang="0">
                  <a:pos x="50077" y="5595"/>
                </a:cxn>
                <a:cxn ang="0">
                  <a:pos x="50076" y="5595"/>
                </a:cxn>
                <a:cxn ang="0">
                  <a:pos x="50077" y="5595"/>
                </a:cxn>
              </a:cxnLst>
              <a:rect l="T13" t="T15" r="T17" b="T19"/>
              <a:pathLst>
                <a:path w="64000" h="64000">
                  <a:moveTo>
                    <a:pt x="50077" y="5595"/>
                  </a:moveTo>
                  <a:cubicBezTo>
                    <a:pt x="58790" y="11560"/>
                    <a:pt x="64000" y="21440"/>
                    <a:pt x="64000" y="32000"/>
                  </a:cubicBezTo>
                  <a:cubicBezTo>
                    <a:pt x="64000" y="42559"/>
                    <a:pt x="58790" y="52439"/>
                    <a:pt x="50077" y="58404"/>
                  </a:cubicBezTo>
                  <a:cubicBezTo>
                    <a:pt x="50077" y="58404"/>
                    <a:pt x="50077" y="58404"/>
                    <a:pt x="50076" y="58404"/>
                  </a:cubicBezTo>
                  <a:lnTo>
                    <a:pt x="50077" y="58405"/>
                  </a:lnTo>
                  <a:lnTo>
                    <a:pt x="50077" y="5595"/>
                  </a:lnTo>
                  <a:lnTo>
                    <a:pt x="50076" y="5595"/>
                  </a:lnTo>
                  <a:cubicBezTo>
                    <a:pt x="50077" y="5595"/>
                    <a:pt x="50077" y="5595"/>
                    <a:pt x="50077" y="5595"/>
                  </a:cubicBezTo>
                  <a:close/>
                </a:path>
              </a:pathLst>
            </a:custGeom>
            <a:solidFill>
              <a:schemeClr val="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sv-SE">
                <a:latin typeface="Arial" charset="0"/>
              </a:endParaRPr>
            </a:p>
          </p:txBody>
        </p:sp>
        <p:sp>
          <p:nvSpPr>
            <p:cNvPr id="35845" name="Line 5"/>
            <p:cNvSpPr>
              <a:spLocks noChangeShapeType="1"/>
            </p:cNvSpPr>
            <p:nvPr/>
          </p:nvSpPr>
          <p:spPr bwMode="auto">
            <a:xfrm>
              <a:off x="864" y="960"/>
              <a:ext cx="460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sv-SE"/>
            </a:p>
          </p:txBody>
        </p:sp>
      </p:grpSp>
      <p:sp>
        <p:nvSpPr>
          <p:cNvPr id="1027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370013" y="301625"/>
            <a:ext cx="731361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Klicka här för att ändra format</a:t>
            </a:r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0013" y="1827213"/>
            <a:ext cx="7313612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Klicka här för att ändra format på bakgrundstexten</a:t>
            </a:r>
          </a:p>
          <a:p>
            <a:pPr lvl="1"/>
            <a:r>
              <a:rPr lang="en-GB" smtClean="0"/>
              <a:t>Nivå två</a:t>
            </a:r>
          </a:p>
          <a:p>
            <a:pPr lvl="2"/>
            <a:r>
              <a:rPr lang="en-GB" smtClean="0"/>
              <a:t>Nivå tre</a:t>
            </a:r>
          </a:p>
          <a:p>
            <a:pPr lvl="3"/>
            <a:r>
              <a:rPr lang="en-GB" smtClean="0"/>
              <a:t>Nivå fyra</a:t>
            </a:r>
          </a:p>
          <a:p>
            <a:pPr lvl="4"/>
            <a:r>
              <a:rPr lang="en-GB" smtClean="0"/>
              <a:t>Nivå fem</a:t>
            </a:r>
          </a:p>
        </p:txBody>
      </p:sp>
      <p:sp>
        <p:nvSpPr>
          <p:cNvPr id="35848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5849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5850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33E3716-6DCE-4965-A2F5-2AD0EC700CD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¡"/>
        <a:defRPr sz="24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400">
          <a:solidFill>
            <a:schemeClr val="tx1"/>
          </a:solidFill>
          <a:latin typeface="Arial" pitchFamily="34" charset="0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itchFamily="2" charset="2"/>
        <a:buChar char="¡"/>
        <a:defRPr sz="2400">
          <a:solidFill>
            <a:schemeClr val="tx1"/>
          </a:solidFill>
          <a:latin typeface="Arial" pitchFamily="34" charset="0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400">
          <a:solidFill>
            <a:schemeClr val="tx1"/>
          </a:solidFill>
          <a:latin typeface="Arial" pitchFamily="34" charset="0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2400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42976" y="2500306"/>
            <a:ext cx="7239000" cy="1444625"/>
          </a:xfrm>
        </p:spPr>
        <p:txBody>
          <a:bodyPr/>
          <a:lstStyle/>
          <a:p>
            <a:pPr algn="ctr" eaLnBrk="1" hangingPunct="1"/>
            <a:r>
              <a:rPr lang="en-GB" sz="3600" b="1" i="1" dirty="0" smtClean="0">
                <a:solidFill>
                  <a:schemeClr val="tx1"/>
                </a:solidFill>
              </a:rPr>
              <a:t>Applied and professional ethics </a:t>
            </a:r>
            <a:r>
              <a:rPr lang="en-GB" sz="3600" b="1" i="1" dirty="0" smtClean="0">
                <a:solidFill>
                  <a:schemeClr val="tx1"/>
                </a:solidFill>
              </a:rPr>
              <a:t> </a:t>
            </a:r>
            <a:r>
              <a:rPr lang="en-GB" sz="3600" b="1" i="1" dirty="0" smtClean="0">
                <a:solidFill>
                  <a:schemeClr val="tx1"/>
                </a:solidFill>
              </a:rPr>
              <a:t>an introduction</a:t>
            </a:r>
            <a:r>
              <a:rPr lang="en-GB" sz="3600" b="1" dirty="0" smtClean="0">
                <a:solidFill>
                  <a:schemeClr val="tx1"/>
                </a:solidFill>
              </a:rPr>
              <a:t/>
            </a:r>
            <a:br>
              <a:rPr lang="en-GB" sz="3600" b="1" dirty="0" smtClean="0">
                <a:solidFill>
                  <a:schemeClr val="tx1"/>
                </a:solidFill>
              </a:rPr>
            </a:br>
            <a:endParaRPr lang="en-GB" sz="36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Three cases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The whale</a:t>
            </a:r>
          </a:p>
          <a:p>
            <a:pPr eaLnBrk="1" hangingPunct="1"/>
            <a:r>
              <a:rPr lang="en-GB" smtClean="0"/>
              <a:t>The neonate</a:t>
            </a:r>
          </a:p>
          <a:p>
            <a:pPr eaLnBrk="1" hangingPunct="1"/>
            <a:r>
              <a:rPr lang="en-GB" smtClean="0"/>
              <a:t>TRIPS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pixolator.com/zbc/attachment.php?attachmentid=2350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013" y="-26988"/>
            <a:ext cx="6911975" cy="6911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The whale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Whale hunting</a:t>
            </a:r>
          </a:p>
          <a:p>
            <a:pPr eaLnBrk="1" hangingPunct="1"/>
            <a:r>
              <a:rPr lang="en-GB" smtClean="0"/>
              <a:t>Why?	Meat, profit</a:t>
            </a:r>
          </a:p>
          <a:p>
            <a:pPr eaLnBrk="1" hangingPunct="1"/>
            <a:r>
              <a:rPr lang="en-GB" smtClean="0"/>
              <a:t>Why not? Suffering, extinction</a:t>
            </a:r>
          </a:p>
          <a:p>
            <a:pPr eaLnBrk="1" hangingPunct="1"/>
            <a:endParaRPr lang="en-GB" smtClean="0"/>
          </a:p>
          <a:p>
            <a:pPr eaLnBrk="1" hangingPunct="1"/>
            <a:r>
              <a:rPr lang="en-GB" smtClean="0"/>
              <a:t>Moral questions: </a:t>
            </a:r>
          </a:p>
          <a:p>
            <a:pPr eaLnBrk="1" hangingPunct="1"/>
            <a:r>
              <a:rPr lang="en-GB" smtClean="0"/>
              <a:t>Does animal suffering matter?</a:t>
            </a:r>
          </a:p>
          <a:p>
            <a:pPr eaLnBrk="1" hangingPunct="1"/>
            <a:r>
              <a:rPr lang="en-GB" smtClean="0"/>
              <a:t>Do whales have a right to life?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medical.ukc.ac.uk/research/neonatal/neonate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96850" y="236538"/>
            <a:ext cx="9017000" cy="600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The neonate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New medical technology: newborns can be saved week 22-24</a:t>
            </a:r>
          </a:p>
          <a:p>
            <a:pPr eaLnBrk="1" hangingPunct="1"/>
            <a:r>
              <a:rPr lang="en-GB" smtClean="0"/>
              <a:t>Undeveloped, risk of early death, life-long handicaps</a:t>
            </a:r>
          </a:p>
          <a:p>
            <a:pPr eaLnBrk="1" hangingPunct="1"/>
            <a:r>
              <a:rPr lang="en-GB" smtClean="0"/>
              <a:t>What to do if the neonate catches pneumonia?</a:t>
            </a:r>
          </a:p>
          <a:p>
            <a:pPr eaLnBrk="1" hangingPunct="1"/>
            <a:r>
              <a:rPr lang="en-GB" smtClean="0"/>
              <a:t>A moral conflict: The right to life vs quality of life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3688" y="549275"/>
            <a:ext cx="8342312" cy="561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smtClean="0"/>
              <a:t>Arguments for Trade Related Aspects of Intellectual Property Rights(TRIPS)TRIPS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sz="2400" smtClean="0"/>
              <a:t>In the interest of the inventor, company and home country – partial</a:t>
            </a:r>
          </a:p>
          <a:p>
            <a:pPr>
              <a:lnSpc>
                <a:spcPct val="90000"/>
              </a:lnSpc>
            </a:pPr>
            <a:endParaRPr lang="en-GB" sz="2400" smtClean="0"/>
          </a:p>
          <a:p>
            <a:pPr>
              <a:lnSpc>
                <a:spcPct val="90000"/>
              </a:lnSpc>
            </a:pPr>
            <a:r>
              <a:rPr lang="en-GB" sz="2400" smtClean="0"/>
              <a:t>Moral:</a:t>
            </a:r>
          </a:p>
          <a:p>
            <a:pPr>
              <a:lnSpc>
                <a:spcPct val="90000"/>
              </a:lnSpc>
            </a:pPr>
            <a:r>
              <a:rPr lang="en-GB" sz="2400" smtClean="0"/>
              <a:t>(1) A person who has invented or created something also has the right to control and own his or her invention or creation.</a:t>
            </a:r>
          </a:p>
          <a:p>
            <a:pPr>
              <a:lnSpc>
                <a:spcPct val="90000"/>
              </a:lnSpc>
            </a:pPr>
            <a:r>
              <a:rPr lang="en-GB" sz="2400" smtClean="0"/>
              <a:t>(2) IPR encourage and reward creative work and as a consequence companies have incentives to develop new technology which benefits economic development and welfare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000100" y="714356"/>
            <a:ext cx="7313612" cy="1143000"/>
          </a:xfrm>
        </p:spPr>
        <p:txBody>
          <a:bodyPr/>
          <a:lstStyle/>
          <a:p>
            <a:pPr eaLnBrk="1" hangingPunct="1"/>
            <a:r>
              <a:rPr lang="en-GB" dirty="0" smtClean="0"/>
              <a:t>Trade Related Aspects of Intellectual Property Rights(TRIPS)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8662" y="2743200"/>
            <a:ext cx="7313612" cy="4114800"/>
          </a:xfrm>
        </p:spPr>
        <p:txBody>
          <a:bodyPr/>
          <a:lstStyle/>
          <a:p>
            <a:pPr eaLnBrk="1" hangingPunct="1"/>
            <a:r>
              <a:rPr lang="sv-SE" smtClean="0"/>
              <a:t>Prices on AIDS/HIV drugs 100-200$/month</a:t>
            </a:r>
          </a:p>
          <a:p>
            <a:pPr eaLnBrk="1" hangingPunct="1"/>
            <a:r>
              <a:rPr lang="sv-SE" smtClean="0"/>
              <a:t>Millions of patients die…</a:t>
            </a:r>
          </a:p>
          <a:p>
            <a:pPr eaLnBrk="1" hangingPunct="1"/>
            <a:r>
              <a:rPr lang="sv-SE" smtClean="0"/>
              <a:t>Right to medicine?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Common to these cases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sz="2500" smtClean="0"/>
              <a:t>No simple answers</a:t>
            </a:r>
          </a:p>
          <a:p>
            <a:pPr eaLnBrk="1" hangingPunct="1"/>
            <a:r>
              <a:rPr lang="en-GB" sz="2500" smtClean="0"/>
              <a:t>No given answers</a:t>
            </a:r>
          </a:p>
          <a:p>
            <a:pPr eaLnBrk="1" hangingPunct="1"/>
            <a:r>
              <a:rPr lang="en-GB" sz="2500" smtClean="0"/>
              <a:t>Conflicts of values and rights</a:t>
            </a:r>
          </a:p>
          <a:p>
            <a:pPr eaLnBrk="1" hangingPunct="1"/>
            <a:endParaRPr lang="en-GB" sz="2500" smtClean="0"/>
          </a:p>
          <a:p>
            <a:pPr eaLnBrk="1" hangingPunct="1">
              <a:buFont typeface="Wingdings" pitchFamily="2" charset="2"/>
              <a:buNone/>
            </a:pPr>
            <a:r>
              <a:rPr lang="en-GB" sz="2500" smtClean="0"/>
              <a:t>A need for assessment of consequences,  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sz="2500" smtClean="0"/>
              <a:t>listening to stakeholders, balancing of values…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sz="2500" smtClean="0"/>
              <a:t>reflection = applied ethics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Definition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“The terms “applied ethics” and “practical ethics” are used interchangeable  to indicate the </a:t>
            </a:r>
            <a:r>
              <a:rPr lang="en-GB" b="1" smtClean="0"/>
              <a:t>application of ethics to special arenas</a:t>
            </a:r>
            <a:r>
              <a:rPr lang="en-GB" smtClean="0"/>
              <a:t> of human activity, such as business, politics and medicine, and to particular problems, such as abortions.” (Childress, 1986)</a:t>
            </a:r>
          </a:p>
          <a:p>
            <a:pPr eaLnBrk="1" hangingPunct="1"/>
            <a:endParaRPr lang="en-GB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How to do applied ethics? – What is the question?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GB" smtClean="0"/>
              <a:t>Should IPR be limited so that poor countries can produce generic medicines?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smtClean="0"/>
              <a:t>Does the inventor have </a:t>
            </a:r>
            <a:r>
              <a:rPr lang="en-GB" b="1" smtClean="0"/>
              <a:t>a right</a:t>
            </a:r>
            <a:r>
              <a:rPr lang="en-GB" smtClean="0"/>
              <a:t> to control his/her invention?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smtClean="0"/>
              <a:t>Does the poor have a </a:t>
            </a:r>
            <a:r>
              <a:rPr lang="en-GB" b="1" smtClean="0"/>
              <a:t>right</a:t>
            </a:r>
            <a:r>
              <a:rPr lang="en-GB" smtClean="0"/>
              <a:t> to medicines?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smtClean="0"/>
              <a:t>Does WTO have an </a:t>
            </a:r>
            <a:r>
              <a:rPr lang="en-GB" b="1" smtClean="0"/>
              <a:t>obligation</a:t>
            </a:r>
            <a:r>
              <a:rPr lang="en-GB" smtClean="0"/>
              <a:t> to limit IPR?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1. Identification</a:t>
            </a:r>
          </a:p>
        </p:txBody>
      </p:sp>
      <p:sp>
        <p:nvSpPr>
          <p:cNvPr id="1536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370013" y="1827213"/>
            <a:ext cx="3589337" cy="4114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GB" sz="2100" i="1" smtClean="0"/>
              <a:t>What are the relevant moral considerations?</a:t>
            </a:r>
          </a:p>
          <a:p>
            <a:pPr eaLnBrk="1" hangingPunct="1">
              <a:buFontTx/>
              <a:buChar char="-"/>
            </a:pPr>
            <a:r>
              <a:rPr lang="en-GB" sz="2100" smtClean="0"/>
              <a:t>Suffering</a:t>
            </a:r>
          </a:p>
          <a:p>
            <a:pPr eaLnBrk="1" hangingPunct="1">
              <a:buFontTx/>
              <a:buChar char="-"/>
            </a:pPr>
            <a:r>
              <a:rPr lang="en-GB" sz="2100" smtClean="0"/>
              <a:t>Inequality</a:t>
            </a:r>
          </a:p>
          <a:p>
            <a:pPr eaLnBrk="1" hangingPunct="1">
              <a:buFontTx/>
              <a:buChar char="-"/>
            </a:pPr>
            <a:r>
              <a:rPr lang="en-GB" sz="2100" smtClean="0"/>
              <a:t>Property rights</a:t>
            </a:r>
          </a:p>
          <a:p>
            <a:pPr eaLnBrk="1" hangingPunct="1">
              <a:buFontTx/>
              <a:buChar char="-"/>
            </a:pPr>
            <a:r>
              <a:rPr lang="en-GB" sz="2100" smtClean="0"/>
              <a:t>Rights to medicine</a:t>
            </a:r>
          </a:p>
          <a:p>
            <a:pPr eaLnBrk="1" hangingPunct="1">
              <a:buFontTx/>
              <a:buChar char="-"/>
            </a:pPr>
            <a:r>
              <a:rPr lang="en-GB" sz="2100" smtClean="0"/>
              <a:t>...</a:t>
            </a:r>
          </a:p>
          <a:p>
            <a:pPr eaLnBrk="1" hangingPunct="1"/>
            <a:endParaRPr lang="en-GB" sz="2100" smtClean="0"/>
          </a:p>
        </p:txBody>
      </p:sp>
      <p:sp>
        <p:nvSpPr>
          <p:cNvPr id="15364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5094288" y="1827213"/>
            <a:ext cx="3589337" cy="4114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GB" sz="2100" i="1" smtClean="0"/>
              <a:t>What are the morally relevant facts?</a:t>
            </a:r>
          </a:p>
          <a:p>
            <a:pPr eaLnBrk="1" hangingPunct="1"/>
            <a:r>
              <a:rPr lang="en-GB" sz="2100" smtClean="0"/>
              <a:t>Facts of intellectual property</a:t>
            </a:r>
          </a:p>
          <a:p>
            <a:pPr eaLnBrk="1" hangingPunct="1"/>
            <a:r>
              <a:rPr lang="en-GB" sz="2100" smtClean="0"/>
              <a:t>Extreme poverty</a:t>
            </a:r>
          </a:p>
          <a:p>
            <a:pPr eaLnBrk="1" hangingPunct="1"/>
            <a:r>
              <a:rPr lang="en-GB" sz="2100" smtClean="0"/>
              <a:t>Spread of HIV/AIDS, TBC...</a:t>
            </a:r>
          </a:p>
          <a:p>
            <a:pPr eaLnBrk="1" hangingPunct="1"/>
            <a:r>
              <a:rPr lang="en-GB" sz="2100" smtClean="0"/>
              <a:t>What are the consequences of enforcement of IPR?</a:t>
            </a:r>
          </a:p>
          <a:p>
            <a:pPr eaLnBrk="1" hangingPunct="1"/>
            <a:r>
              <a:rPr lang="en-GB" sz="2100" smtClean="0"/>
              <a:t>…….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2.Analysis/discussion/argument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GB" sz="2500" smtClean="0"/>
              <a:t>Moral intuitions?</a:t>
            </a:r>
          </a:p>
          <a:p>
            <a:pPr eaLnBrk="1" hangingPunct="1">
              <a:lnSpc>
                <a:spcPct val="80000"/>
              </a:lnSpc>
            </a:pPr>
            <a:r>
              <a:rPr lang="en-GB" sz="2500" smtClean="0"/>
              <a:t>Ethical theory?</a:t>
            </a:r>
          </a:p>
          <a:p>
            <a:pPr eaLnBrk="1" hangingPunct="1">
              <a:lnSpc>
                <a:spcPct val="80000"/>
              </a:lnSpc>
            </a:pPr>
            <a:r>
              <a:rPr lang="en-GB" sz="2500" smtClean="0"/>
              <a:t>How do we balance relevant ethical principles and rights? In this case? </a:t>
            </a:r>
          </a:p>
          <a:p>
            <a:pPr eaLnBrk="1" hangingPunct="1">
              <a:lnSpc>
                <a:spcPct val="80000"/>
              </a:lnSpc>
            </a:pPr>
            <a:r>
              <a:rPr lang="en-GB" sz="2500" smtClean="0"/>
              <a:t>Are there any facts that are of particular importance?</a:t>
            </a:r>
          </a:p>
          <a:p>
            <a:pPr eaLnBrk="1" hangingPunct="1">
              <a:lnSpc>
                <a:spcPct val="80000"/>
              </a:lnSpc>
            </a:pPr>
            <a:r>
              <a:rPr lang="en-GB" sz="2500" smtClean="0"/>
              <a:t>What are the implications of different alternatives?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2500" smtClean="0"/>
              <a:t>---------</a:t>
            </a:r>
          </a:p>
          <a:p>
            <a:pPr eaLnBrk="1" hangingPunct="1">
              <a:lnSpc>
                <a:spcPct val="80000"/>
              </a:lnSpc>
            </a:pPr>
            <a:r>
              <a:rPr lang="en-GB" sz="2500" smtClean="0"/>
              <a:t>How do we achieve a reflective equilibrium- justified view?</a:t>
            </a:r>
          </a:p>
          <a:p>
            <a:pPr eaLnBrk="1" hangingPunct="1">
              <a:lnSpc>
                <a:spcPct val="80000"/>
              </a:lnSpc>
            </a:pPr>
            <a:endParaRPr lang="en-GB" sz="2500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3.Decision/action/evaluation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What is the answer?</a:t>
            </a:r>
          </a:p>
          <a:p>
            <a:pPr eaLnBrk="1" hangingPunct="1"/>
            <a:r>
              <a:rPr lang="en-GB" smtClean="0"/>
              <a:t>What should we do?</a:t>
            </a:r>
          </a:p>
          <a:p>
            <a:pPr eaLnBrk="1" hangingPunct="1"/>
            <a:r>
              <a:rPr lang="en-GB" smtClean="0"/>
              <a:t>Did it turn out well?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Doing applied ethics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Everything is open for discussion!</a:t>
            </a:r>
          </a:p>
          <a:p>
            <a:pPr eaLnBrk="1" hangingPunct="1"/>
            <a:r>
              <a:rPr lang="en-GB" smtClean="0"/>
              <a:t>Don’t jump to conclusions!</a:t>
            </a:r>
          </a:p>
          <a:p>
            <a:pPr eaLnBrk="1" hangingPunct="1"/>
            <a:r>
              <a:rPr lang="en-GB" smtClean="0"/>
              <a:t>No dogmatic answers!</a:t>
            </a:r>
          </a:p>
          <a:p>
            <a:pPr eaLnBrk="1" hangingPunct="1"/>
            <a:r>
              <a:rPr lang="en-GB" smtClean="0"/>
              <a:t>Open minds!</a:t>
            </a:r>
          </a:p>
          <a:p>
            <a:pPr eaLnBrk="1" hangingPunct="1">
              <a:buFont typeface="Wingdings" pitchFamily="2" charset="2"/>
              <a:buNone/>
            </a:pPr>
            <a:endParaRPr lang="en-GB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sv-SE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sv-SE" smtClean="0"/>
          </a:p>
        </p:txBody>
      </p:sp>
      <p:pic>
        <p:nvPicPr>
          <p:cNvPr id="19460" name="Picture 5" descr="open-mind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549275"/>
            <a:ext cx="9145588" cy="583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What is the role of the ethicist?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GB" smtClean="0"/>
              <a:t>Peter Singer vs Ronald Dworkin: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smtClean="0"/>
              <a:t>“Animal liberation” vs 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smtClean="0"/>
              <a:t>“philosophy from the inside – out”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smtClean="0"/>
              <a:t>Should the applied ethicist be an </a:t>
            </a:r>
            <a:r>
              <a:rPr lang="en-GB" b="1" smtClean="0"/>
              <a:t>activist</a:t>
            </a:r>
            <a:r>
              <a:rPr lang="en-GB" smtClean="0"/>
              <a:t> or a </a:t>
            </a:r>
            <a:r>
              <a:rPr lang="en-GB" b="1" smtClean="0"/>
              <a:t>moderator</a:t>
            </a:r>
            <a:r>
              <a:rPr lang="en-GB" smtClean="0"/>
              <a:t>?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b="1" smtClean="0"/>
              <a:t>Professional ethics</a:t>
            </a:r>
            <a:r>
              <a:rPr lang="en-GB" sz="3200" smtClean="0"/>
              <a:t/>
            </a:r>
            <a:br>
              <a:rPr lang="en-GB" sz="3200" smtClean="0"/>
            </a:br>
            <a:r>
              <a:rPr lang="en-GB" sz="3200" smtClean="0"/>
              <a:t> – mirroring applied ethics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03350" y="1844675"/>
            <a:ext cx="7313613" cy="4097338"/>
          </a:xfrm>
        </p:spPr>
        <p:txBody>
          <a:bodyPr/>
          <a:lstStyle/>
          <a:p>
            <a:pPr eaLnBrk="1" hangingPunct="1"/>
            <a:r>
              <a:rPr lang="en-GB" dirty="0" smtClean="0"/>
              <a:t>Medical ethics   </a:t>
            </a:r>
            <a:r>
              <a:rPr lang="en-GB" dirty="0" smtClean="0"/>
              <a:t>		       	 </a:t>
            </a:r>
            <a:r>
              <a:rPr lang="en-GB" dirty="0" err="1" smtClean="0"/>
              <a:t>doctors,nurses</a:t>
            </a:r>
            <a:r>
              <a:rPr lang="en-GB" dirty="0" smtClean="0"/>
              <a:t> </a:t>
            </a:r>
          </a:p>
          <a:p>
            <a:pPr eaLnBrk="1" hangingPunct="1"/>
            <a:r>
              <a:rPr lang="en-GB" dirty="0" smtClean="0"/>
              <a:t>Business </a:t>
            </a:r>
            <a:r>
              <a:rPr lang="en-GB" dirty="0" smtClean="0"/>
              <a:t>ethics</a:t>
            </a:r>
            <a:r>
              <a:rPr lang="en-GB" dirty="0" smtClean="0"/>
              <a:t>	   </a:t>
            </a:r>
            <a:r>
              <a:rPr lang="en-GB" dirty="0" smtClean="0"/>
              <a:t>		 </a:t>
            </a:r>
            <a:r>
              <a:rPr lang="en-GB" dirty="0" smtClean="0"/>
              <a:t>businessmen…</a:t>
            </a:r>
          </a:p>
          <a:p>
            <a:pPr eaLnBrk="1" hangingPunct="1"/>
            <a:r>
              <a:rPr lang="en-GB" dirty="0" smtClean="0"/>
              <a:t>Technology </a:t>
            </a:r>
            <a:r>
              <a:rPr lang="en-GB" dirty="0" smtClean="0"/>
              <a:t>and ethics            </a:t>
            </a:r>
            <a:r>
              <a:rPr lang="en-GB" dirty="0" smtClean="0"/>
              <a:t>	</a:t>
            </a:r>
            <a:r>
              <a:rPr lang="en-GB" dirty="0" smtClean="0"/>
              <a:t>engineers</a:t>
            </a:r>
            <a:r>
              <a:rPr lang="en-GB" dirty="0" smtClean="0"/>
              <a:t>..</a:t>
            </a:r>
          </a:p>
        </p:txBody>
      </p:sp>
      <p:sp>
        <p:nvSpPr>
          <p:cNvPr id="21508" name="AutoShape 13"/>
          <p:cNvSpPr>
            <a:spLocks noChangeArrowheads="1"/>
          </p:cNvSpPr>
          <p:nvPr/>
        </p:nvSpPr>
        <p:spPr bwMode="auto">
          <a:xfrm>
            <a:off x="4929190" y="1928802"/>
            <a:ext cx="927100" cy="485775"/>
          </a:xfrm>
          <a:prstGeom prst="leftRightArrow">
            <a:avLst>
              <a:gd name="adj1" fmla="val 50000"/>
              <a:gd name="adj2" fmla="val 3817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1509" name="AutoShape 14"/>
          <p:cNvSpPr>
            <a:spLocks noChangeArrowheads="1"/>
          </p:cNvSpPr>
          <p:nvPr/>
        </p:nvSpPr>
        <p:spPr bwMode="auto">
          <a:xfrm>
            <a:off x="5000628" y="2357430"/>
            <a:ext cx="792163" cy="360362"/>
          </a:xfrm>
          <a:prstGeom prst="leftRightArrow">
            <a:avLst>
              <a:gd name="adj1" fmla="val 50000"/>
              <a:gd name="adj2" fmla="val 4396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1510" name="AutoShape 15"/>
          <p:cNvSpPr>
            <a:spLocks noChangeArrowheads="1"/>
          </p:cNvSpPr>
          <p:nvPr/>
        </p:nvSpPr>
        <p:spPr bwMode="auto">
          <a:xfrm>
            <a:off x="5000628" y="2857496"/>
            <a:ext cx="785818" cy="357190"/>
          </a:xfrm>
          <a:prstGeom prst="leftRightArrow">
            <a:avLst>
              <a:gd name="adj1" fmla="val 50000"/>
              <a:gd name="adj2" fmla="val 4150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3200" smtClean="0"/>
              <a:t>Professional relations generates moral norms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i="1" smtClean="0"/>
              <a:t>1) Relations to people dependent on professional work and service</a:t>
            </a:r>
            <a:r>
              <a:rPr lang="en-GB" smtClean="0"/>
              <a:t> – honesty, trustworthiness, care, safety…</a:t>
            </a:r>
          </a:p>
          <a:p>
            <a:pPr eaLnBrk="1" hangingPunct="1"/>
            <a:r>
              <a:rPr lang="en-GB" i="1" smtClean="0"/>
              <a:t>2) Relations to workmates</a:t>
            </a:r>
            <a:r>
              <a:rPr lang="en-GB" smtClean="0"/>
              <a:t> – loyalty, solidarity…</a:t>
            </a:r>
          </a:p>
          <a:p>
            <a:pPr eaLnBrk="1" hangingPunct="1"/>
            <a:r>
              <a:rPr lang="en-GB" i="1" smtClean="0"/>
              <a:t>3) Relations to employers</a:t>
            </a:r>
            <a:r>
              <a:rPr lang="en-GB" smtClean="0"/>
              <a:t> – loyalty, confidentiality….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smtClean="0"/>
              <a:t>Professional ethics as rule ethics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GB" sz="2500" smtClean="0"/>
              <a:t>Rules for professional behaviour:</a:t>
            </a:r>
          </a:p>
          <a:p>
            <a:pPr eaLnBrk="1" hangingPunct="1"/>
            <a:r>
              <a:rPr lang="en-GB" sz="2500" smtClean="0"/>
              <a:t>“The patient/client is entitled to be </a:t>
            </a:r>
            <a:r>
              <a:rPr lang="en-GB" sz="2500" i="1" smtClean="0"/>
              <a:t>treated with respect,</a:t>
            </a:r>
            <a:r>
              <a:rPr lang="en-GB" sz="2500" smtClean="0"/>
              <a:t> which means that:</a:t>
            </a:r>
          </a:p>
          <a:p>
            <a:pPr eaLnBrk="1" hangingPunct="1"/>
            <a:r>
              <a:rPr lang="en-GB" sz="2500" smtClean="0"/>
              <a:t>The therapist shall respect the right of the patient/client to a private life.</a:t>
            </a:r>
          </a:p>
          <a:p>
            <a:pPr eaLnBrk="1" hangingPunct="1"/>
            <a:r>
              <a:rPr lang="en-GB" sz="2500" smtClean="0"/>
              <a:t>The therapist shall obtain such information only as is necessary for the treatment.”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sz="1900" smtClean="0"/>
              <a:t>(Swedish Code of Ethics for Occupational Therapists)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3200" b="1" smtClean="0"/>
              <a:t>Professional ethics as virtue ethics</a:t>
            </a:r>
            <a:endParaRPr lang="sv-SE" sz="3200" b="1" smtClean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GB" sz="2400" smtClean="0"/>
              <a:t>“A virtue is an acquired human quality the possession and exercise of which tends to enable us to achieve </a:t>
            </a:r>
            <a:r>
              <a:rPr lang="en-GB" sz="2400" i="1" smtClean="0"/>
              <a:t>those goods which are internal to practices</a:t>
            </a:r>
            <a:r>
              <a:rPr lang="en-GB" sz="2400" smtClean="0"/>
              <a:t> and the lack of which effectively prevents us from achieving any such goods.” (MacIntyre)</a:t>
            </a:r>
          </a:p>
          <a:p>
            <a:pPr eaLnBrk="1" hangingPunct="1">
              <a:buFont typeface="Wingdings" pitchFamily="2" charset="2"/>
              <a:buNone/>
            </a:pPr>
            <a:endParaRPr lang="en-GB" sz="2400" smtClean="0"/>
          </a:p>
          <a:p>
            <a:pPr eaLnBrk="1" hangingPunct="1">
              <a:buFont typeface="Wingdings" pitchFamily="2" charset="2"/>
              <a:buNone/>
            </a:pPr>
            <a:r>
              <a:rPr lang="en-GB" sz="2400" smtClean="0"/>
              <a:t>…professional virtues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Questions for discussions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52450" indent="-552450" eaLnBrk="1" hangingPunct="1">
              <a:buFont typeface="Wingdings" pitchFamily="2" charset="2"/>
              <a:buAutoNum type="arabicPeriod"/>
            </a:pPr>
            <a:r>
              <a:rPr lang="en-GB" smtClean="0"/>
              <a:t>Why should we engage in applied ethics? What is the aim?</a:t>
            </a:r>
          </a:p>
          <a:p>
            <a:pPr marL="552450" indent="-552450" eaLnBrk="1" hangingPunct="1">
              <a:buFont typeface="Wingdings" pitchFamily="2" charset="2"/>
              <a:buAutoNum type="arabicPeriod"/>
            </a:pPr>
            <a:r>
              <a:rPr lang="en-GB" smtClean="0"/>
              <a:t>Peter Singer vs Ronald Dworkin:</a:t>
            </a:r>
          </a:p>
          <a:p>
            <a:pPr marL="552450" indent="-552450" eaLnBrk="1" hangingPunct="1">
              <a:buFont typeface="Wingdings" pitchFamily="2" charset="2"/>
              <a:buNone/>
            </a:pPr>
            <a:r>
              <a:rPr lang="en-GB" smtClean="0"/>
              <a:t>   Should the applied ethicist be a judge or a moderator?</a:t>
            </a:r>
          </a:p>
          <a:p>
            <a:pPr marL="552450" indent="-552450" eaLnBrk="1" hangingPunct="1">
              <a:buFont typeface="Wingdings" pitchFamily="2" charset="2"/>
              <a:buNone/>
            </a:pPr>
            <a:r>
              <a:rPr lang="en-GB" smtClean="0"/>
              <a:t>3. Are there any absolute moral norms or principles?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>
                <a:solidFill>
                  <a:schemeClr val="tx1"/>
                </a:solidFill>
              </a:rPr>
              <a:t>Case 2</a:t>
            </a:r>
            <a:endParaRPr lang="sv-SE" sz="4000" smtClean="0">
              <a:solidFill>
                <a:schemeClr val="tx1"/>
              </a:solidFill>
            </a:endParaRPr>
          </a:p>
        </p:txBody>
      </p:sp>
      <p:sp>
        <p:nvSpPr>
          <p:cNvPr id="26627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 </a:t>
            </a:r>
            <a:endParaRPr lang="sv-SE" smtClean="0"/>
          </a:p>
          <a:p>
            <a:pPr eaLnBrk="1" hangingPunct="1"/>
            <a:r>
              <a:rPr lang="en-US" sz="2400" smtClean="0"/>
              <a:t>You are doctor at a clinic for early born babies. There is a baby born in week 24. Many organs are underdeveloped and if you use intensive care you estimate that the probability for survival with grave handicaps is 50%. </a:t>
            </a:r>
            <a:endParaRPr lang="sv-SE" sz="2400" smtClean="0"/>
          </a:p>
          <a:p>
            <a:pPr eaLnBrk="1" hangingPunct="1"/>
            <a:r>
              <a:rPr lang="en-US" sz="2400" smtClean="0"/>
              <a:t>You can choose either to put in all intensive care or give the baby an injection resulting in death. What do you do? Why?</a:t>
            </a:r>
            <a:endParaRPr lang="sv-SE" sz="2400" smtClean="0"/>
          </a:p>
          <a:p>
            <a:pPr eaLnBrk="1" hangingPunct="1"/>
            <a:endParaRPr lang="sv-SE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olförmörkelse">
  <a:themeElements>
    <a:clrScheme name="Solförmörkelse 1">
      <a:dk1>
        <a:srgbClr val="000000"/>
      </a:dk1>
      <a:lt1>
        <a:srgbClr val="FFFFFF"/>
      </a:lt1>
      <a:dk2>
        <a:srgbClr val="006666"/>
      </a:dk2>
      <a:lt2>
        <a:srgbClr val="5F5F5F"/>
      </a:lt2>
      <a:accent1>
        <a:srgbClr val="33CCCC"/>
      </a:accent1>
      <a:accent2>
        <a:srgbClr val="99CCCC"/>
      </a:accent2>
      <a:accent3>
        <a:srgbClr val="FFFFFF"/>
      </a:accent3>
      <a:accent4>
        <a:srgbClr val="000000"/>
      </a:accent4>
      <a:accent5>
        <a:srgbClr val="ADE2E2"/>
      </a:accent5>
      <a:accent6>
        <a:srgbClr val="8AB9B9"/>
      </a:accent6>
      <a:hlink>
        <a:srgbClr val="006666"/>
      </a:hlink>
      <a:folHlink>
        <a:srgbClr val="B2B2B2"/>
      </a:folHlink>
    </a:clrScheme>
    <a:fontScheme name="Solförmörkels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olförmörkelse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lförmörkelse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lförmörkelse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lförmörkelse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lförmörkelse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lförmörkelse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lförmörkelse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lförmörkelse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lförmörkelse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lförmörkelse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Eclipse</Template>
  <TotalTime>603</TotalTime>
  <Words>648</Words>
  <Application>Microsoft Office PowerPoint</Application>
  <PresentationFormat>On-screen Show (4:3)</PresentationFormat>
  <Paragraphs>105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Verdana</vt:lpstr>
      <vt:lpstr>Arial</vt:lpstr>
      <vt:lpstr>Wingdings</vt:lpstr>
      <vt:lpstr>Calibri</vt:lpstr>
      <vt:lpstr>Solförmörkelse</vt:lpstr>
      <vt:lpstr>Applied and professional ethics  an introduction </vt:lpstr>
      <vt:lpstr>Three cases</vt:lpstr>
      <vt:lpstr>Slide 3</vt:lpstr>
      <vt:lpstr>The whale</vt:lpstr>
      <vt:lpstr>Slide 5</vt:lpstr>
      <vt:lpstr>The neonate</vt:lpstr>
      <vt:lpstr>Slide 7</vt:lpstr>
      <vt:lpstr>Arguments for Trade Related Aspects of Intellectual Property Rights(TRIPS)TRIPS</vt:lpstr>
      <vt:lpstr>Trade Related Aspects of Intellectual Property Rights(TRIPS)</vt:lpstr>
      <vt:lpstr>Common to these cases</vt:lpstr>
      <vt:lpstr>Definition</vt:lpstr>
      <vt:lpstr>How to do applied ethics? – What is the question?</vt:lpstr>
      <vt:lpstr>1. Identification</vt:lpstr>
      <vt:lpstr>2.Analysis/discussion/argument</vt:lpstr>
      <vt:lpstr>3.Decision/action/evaluation</vt:lpstr>
      <vt:lpstr>Doing applied ethics</vt:lpstr>
      <vt:lpstr>Slide 17</vt:lpstr>
      <vt:lpstr>What is the role of the ethicist?</vt:lpstr>
      <vt:lpstr>Professional ethics  – mirroring applied ethics</vt:lpstr>
      <vt:lpstr>Professional relations generates moral norms</vt:lpstr>
      <vt:lpstr>Professional ethics as rule ethics</vt:lpstr>
      <vt:lpstr>Professional ethics as virtue ethics</vt:lpstr>
      <vt:lpstr>Questions for discussions</vt:lpstr>
      <vt:lpstr>Case 2</vt:lpstr>
    </vt:vector>
  </TitlesOfParts>
  <Company>CTE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Applied and professional ethics – an introduction</dc:title>
  <dc:creator>Göran Collste</dc:creator>
  <cp:lastModifiedBy>Hateem</cp:lastModifiedBy>
  <cp:revision>21</cp:revision>
  <dcterms:created xsi:type="dcterms:W3CDTF">2007-08-13T12:01:32Z</dcterms:created>
  <dcterms:modified xsi:type="dcterms:W3CDTF">2014-07-15T13:38:37Z</dcterms:modified>
</cp:coreProperties>
</file>