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74" r:id="rId2"/>
    <p:sldId id="297" r:id="rId3"/>
    <p:sldId id="296" r:id="rId4"/>
    <p:sldId id="288" r:id="rId5"/>
    <p:sldId id="276" r:id="rId6"/>
    <p:sldId id="265" r:id="rId7"/>
    <p:sldId id="266" r:id="rId8"/>
    <p:sldId id="267" r:id="rId9"/>
    <p:sldId id="269" r:id="rId10"/>
    <p:sldId id="283" r:id="rId11"/>
    <p:sldId id="264" r:id="rId12"/>
    <p:sldId id="291" r:id="rId13"/>
    <p:sldId id="292" r:id="rId14"/>
    <p:sldId id="293" r:id="rId15"/>
    <p:sldId id="294" r:id="rId16"/>
    <p:sldId id="295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632"/>
    <a:srgbClr val="B01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5" autoAdjust="0"/>
    <p:restoredTop sz="94633" autoAdjust="0"/>
  </p:normalViewPr>
  <p:slideViewPr>
    <p:cSldViewPr>
      <p:cViewPr varScale="1">
        <p:scale>
          <a:sx n="51" d="100"/>
          <a:sy n="51" d="100"/>
        </p:scale>
        <p:origin x="-12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F6405425-2843-4526-BBDA-9E8F8476BE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CB4DF259-9F93-4C68-AB33-EBCB16EA0B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46FCBE-C908-479D-AC9E-7B9219989418}" type="slidenum">
              <a:rPr lang="en-US"/>
              <a:pPr/>
              <a:t>1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4A0E97D-30DE-417E-854F-E9CDD34C568C}" type="slidenum">
              <a:rPr lang="en-US"/>
              <a:pPr/>
              <a:t>2</a:t>
            </a:fld>
            <a:endParaRPr lang="en-US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86254E5-26A9-4D03-A607-6023FDFC0E2F}" type="slidenum">
              <a:rPr lang="en-US"/>
              <a:pPr/>
              <a:t>3</a:t>
            </a:fld>
            <a:endParaRPr 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958A7E5-6890-4D4A-98FC-0C1189238BD3}" type="slidenum">
              <a:rPr lang="en-US"/>
              <a:pPr/>
              <a:t>4</a:t>
            </a:fld>
            <a:endParaRPr lang="en-US"/>
          </a:p>
        </p:txBody>
      </p:sp>
      <p:sp>
        <p:nvSpPr>
          <p:cNvPr id="28675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2051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DC88C14-1316-4C4B-A016-4678E764821C}" type="slidenum">
              <a:rPr lang="en-US"/>
              <a:pPr/>
              <a:t>5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C38E66-C8EA-41F6-8F80-5FE04BE9BA8A}" type="slidenum">
              <a:rPr lang="en-US"/>
              <a:pPr/>
              <a:t>6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809C1B-0581-4BEA-81E3-78B2922771E2}" type="slidenum">
              <a:rPr lang="en-US"/>
              <a:pPr/>
              <a:t>7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5D19266-57F2-4011-A4E7-E3039E237D7D}" type="slidenum">
              <a:rPr lang="en-US"/>
              <a:pPr/>
              <a:t>8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F83B639-C7CA-4441-BF75-C6A36609294D}" type="slidenum">
              <a:rPr lang="en-US"/>
              <a:pPr/>
              <a:t>9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6BA9D6A-7037-4498-8F77-3D2D839BD074}" type="slidenum">
              <a:rPr lang="en-US"/>
              <a:pPr/>
              <a:t>10</a:t>
            </a:fld>
            <a:endParaRPr lang="en-US"/>
          </a:p>
        </p:txBody>
      </p:sp>
      <p:sp>
        <p:nvSpPr>
          <p:cNvPr id="3481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CA82919-2EC5-4016-BA94-039EF9BFFDAA}" type="slidenum">
              <a:rPr lang="en-US"/>
              <a:pPr/>
              <a:t>11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16A863E-7A54-49F1-A1B2-63FD16523917}" type="slidenum">
              <a:rPr lang="en-US"/>
              <a:pPr/>
              <a:t>12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9CA241-ECAA-49B3-B538-DA7C47203891}" type="slidenum">
              <a:rPr lang="en-US"/>
              <a:pPr/>
              <a:t>13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1FC5C68-D082-45E9-AE23-EF96E8BE9426}" type="slidenum">
              <a:rPr lang="en-US"/>
              <a:pPr/>
              <a:t>14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80D5162-E835-4A1D-82D2-FD7CB10EBFDB}" type="slidenum">
              <a:rPr lang="en-US"/>
              <a:pPr/>
              <a:t>15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BA8459C-AD63-43D0-86AC-7E781EAAE79C}" type="slidenum">
              <a:rPr lang="en-US"/>
              <a:pPr/>
              <a:t>16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70296B5-6745-4D76-BBEB-F0FCEA29862C}" type="slidenum">
              <a:rPr lang="en-US"/>
              <a:pPr/>
              <a:t>17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63032CE-C839-45BA-8C3B-8E9A632573D0}" type="slidenum">
              <a:rPr lang="en-US"/>
              <a:pPr/>
              <a:t>18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20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8C35CE1-2BA6-4540-B954-B6087DC7D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61C2C-CF0C-4D7A-B1BA-3ECF383053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FB31E-0253-4531-92E2-74334A67EF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69140-FA11-4A51-B63D-6C8C693FFF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B74D4-ADAA-412F-A967-71DAC94CE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59CC9-4865-4C7C-A32E-A7FFEEB2A4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A36E0-4A5D-4821-9859-FBEAEC8E5E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0441A-9E98-4FCE-B48D-F55967333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D6671-A7EF-4900-B1C8-DB803BEE1D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FB19-D290-4E4C-BA69-D9C9C675B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84F6C-9A5F-4AFE-BCED-93092A542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848BD-8168-4E96-973F-B3B382C92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FF7A54A7-5D19-44C6-ADD0-14DCF5996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828800"/>
            <a:ext cx="7772400" cy="1219200"/>
          </a:xfrm>
        </p:spPr>
        <p:txBody>
          <a:bodyPr/>
          <a:lstStyle/>
          <a:p>
            <a:pPr algn="ctr" eaLnBrk="1" hangingPunct="1"/>
            <a:r>
              <a:rPr lang="en-US" sz="5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Ethical &amp; Legal </a:t>
            </a:r>
            <a:r>
              <a:rPr lang="en-US" sz="5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Dimensions</a:t>
            </a:r>
            <a:endParaRPr lang="en-US" sz="4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Consider This: “You and Al”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You are the manager for Big-Mart, a large discount retailer.  You recently fired Al, a sales clerk, after Al punched a customer during a dispute in the store(Al admitted this after the customer complained).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Sue, manager of your competitor, Mega-Mart, calls you to tell you that Al has applied for a job at Mega-Mart, and to ask you whether Al is “good with customers.”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i="1" smtClean="0"/>
              <a:t>WHAT DO YOU DO </a:t>
            </a:r>
            <a:r>
              <a:rPr lang="en-US" sz="2800" smtClean="0"/>
              <a:t>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Ethics?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Ethics: The study of right and wrong “in action”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Learning Objective: Be able to effectively resolve “ethical dilemmas” in business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Moral philosophy: tools for this process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“Values:” principles that are important to individual, group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848600" cy="1371600"/>
          </a:xfrm>
        </p:spPr>
        <p:txBody>
          <a:bodyPr/>
          <a:lstStyle/>
          <a:p>
            <a:pPr algn="ctr" eaLnBrk="1" hangingPunct="1"/>
            <a:r>
              <a:rPr lang="en-US" sz="4800" smtClean="0"/>
              <a:t>Legal Responsibilities &amp;</a:t>
            </a:r>
            <a:br>
              <a:rPr lang="en-US" sz="4800" smtClean="0"/>
            </a:br>
            <a:r>
              <a:rPr lang="en-US" sz="4800" smtClean="0"/>
              <a:t>Ethical Dilemmas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Legal duties may be clear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Is the decision the RIGHT action to take?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Making a business decision can involve ethical dilemmas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793038" cy="1143000"/>
          </a:xfrm>
        </p:spPr>
        <p:txBody>
          <a:bodyPr/>
          <a:lstStyle/>
          <a:p>
            <a:pPr algn="ctr" eaLnBrk="1" hangingPunct="1"/>
            <a:r>
              <a:rPr lang="en-US" smtClean="0"/>
              <a:t>“An Ethical Dilemma?”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Choice to be made </a:t>
            </a:r>
          </a:p>
          <a:p>
            <a:pPr eaLnBrk="1" hangingPunct="1"/>
            <a:r>
              <a:rPr lang="en-US" smtClean="0"/>
              <a:t>Implicates competing values, rights, &amp; goals</a:t>
            </a:r>
          </a:p>
          <a:p>
            <a:pPr eaLnBrk="1" hangingPunct="1"/>
            <a:r>
              <a:rPr lang="en-US" smtClean="0"/>
              <a:t>Potential harm to decision maker?</a:t>
            </a:r>
          </a:p>
          <a:p>
            <a:pPr eaLnBrk="1" hangingPunct="1"/>
            <a:r>
              <a:rPr lang="en-US" smtClean="0"/>
              <a:t>Potential harm to others?</a:t>
            </a:r>
          </a:p>
          <a:p>
            <a:pPr eaLnBrk="1" hangingPunct="1"/>
            <a:r>
              <a:rPr lang="en-US" smtClean="0"/>
              <a:t>“Ripple effect:” long-term, far reaching implications of decision to be made.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990600" y="990600"/>
            <a:ext cx="7772400" cy="1981200"/>
          </a:xfrm>
        </p:spPr>
        <p:txBody>
          <a:bodyPr/>
          <a:lstStyle/>
          <a:p>
            <a:pPr algn="ctr" eaLnBrk="1" hangingPunct="1"/>
            <a:r>
              <a:rPr lang="en-US" sz="8000" smtClean="0">
                <a:solidFill>
                  <a:schemeClr val="tx1"/>
                </a:solidFill>
              </a:rPr>
              <a:t>LAW &amp; ETHICS</a:t>
            </a:r>
            <a:r>
              <a:rPr lang="en-US" smtClean="0">
                <a:solidFill>
                  <a:schemeClr val="tx1"/>
                </a:solidFill>
              </a:rPr>
              <a:t/>
            </a:r>
            <a:br>
              <a:rPr lang="en-US" smtClean="0">
                <a:solidFill>
                  <a:schemeClr val="tx1"/>
                </a:solidFill>
              </a:rPr>
            </a:br>
            <a:r>
              <a:rPr lang="en-US" smtClean="0">
                <a:solidFill>
                  <a:schemeClr val="tx1"/>
                </a:solidFill>
              </a:rPr>
              <a:t>With an Emphasis on Ethics</a:t>
            </a:r>
          </a:p>
        </p:txBody>
      </p:sp>
      <p:sp>
        <p:nvSpPr>
          <p:cNvPr id="9219" name="Rectangle 2051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COMPARISON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609600"/>
            <a:ext cx="8153400" cy="1828800"/>
          </a:xfrm>
        </p:spPr>
        <p:txBody>
          <a:bodyPr/>
          <a:lstStyle/>
          <a:p>
            <a:pPr algn="ctr" eaLnBrk="1" hangingPunct="1"/>
            <a:r>
              <a:rPr lang="en-US" sz="6000" smtClean="0"/>
              <a:t>Is “legal” the same as “ethical?”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514600"/>
          </a:xfrm>
        </p:spPr>
        <p:txBody>
          <a:bodyPr/>
          <a:lstStyle/>
          <a:p>
            <a:pPr eaLnBrk="1" hangingPunct="1"/>
            <a:r>
              <a:rPr lang="en-US" sz="5400" smtClean="0"/>
              <a:t>YES or No or Maybe, or I Don’t Know?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229600" cy="1676400"/>
          </a:xfrm>
        </p:spPr>
        <p:txBody>
          <a:bodyPr/>
          <a:lstStyle/>
          <a:p>
            <a:pPr algn="ctr" eaLnBrk="1" hangingPunct="1"/>
            <a:r>
              <a:rPr lang="en-US" sz="4000" smtClean="0"/>
              <a:t> Is “legal” the same as “ethical?”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YES?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If one is acting within the law presumably one is acting ethically.</a:t>
            </a:r>
          </a:p>
          <a:p>
            <a:pPr eaLnBrk="1" hangingPunct="1"/>
            <a:r>
              <a:rPr lang="en-US" smtClean="0"/>
              <a:t>The law defines specific duties.</a:t>
            </a:r>
          </a:p>
          <a:p>
            <a:pPr eaLnBrk="1" hangingPunct="1"/>
            <a:r>
              <a:rPr lang="en-US" smtClean="0"/>
              <a:t>Some conduct is allowed – some not.</a:t>
            </a:r>
          </a:p>
          <a:p>
            <a:pPr eaLnBrk="1" hangingPunct="1"/>
            <a:r>
              <a:rPr lang="en-US" smtClean="0"/>
              <a:t>Balance competing values.</a:t>
            </a:r>
          </a:p>
          <a:p>
            <a:pPr eaLnBrk="1" hangingPunct="1"/>
            <a:r>
              <a:rPr lang="en-US" smtClean="0"/>
              <a:t>Compliance – no further action</a:t>
            </a:r>
          </a:p>
          <a:p>
            <a:pPr eaLnBrk="1" hangingPunct="1"/>
            <a:r>
              <a:rPr lang="en-US" smtClean="0"/>
              <a:t>Formal punishment of illegal conduct.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685800"/>
            <a:ext cx="7793038" cy="1143000"/>
          </a:xfrm>
        </p:spPr>
        <p:txBody>
          <a:bodyPr/>
          <a:lstStyle/>
          <a:p>
            <a:pPr algn="ctr" eaLnBrk="1" hangingPunct="1"/>
            <a:r>
              <a:rPr lang="en-US" sz="4000" smtClean="0"/>
              <a:t>Is “legal” the same as “ethical?”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NO?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Ethics offers guidance on how one should act.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Addresses situations where competing values clash.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Action or inaction may be controlled by formal or informal process.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Action beyond mere compliance to legal duty.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How to Evaluate Solutions:</a:t>
            </a:r>
            <a:br>
              <a:rPr lang="en-US" sz="4000" smtClean="0"/>
            </a:br>
            <a:r>
              <a:rPr lang="en-US" sz="4000" smtClean="0"/>
              <a:t> Some Theories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en-US" sz="2400" b="1" smtClean="0"/>
              <a:t>Stakeholder/Utilitarian Theory</a:t>
            </a:r>
            <a:r>
              <a:rPr lang="en-US" sz="2400" smtClean="0"/>
              <a:t>: greatest good to the greatest number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b="1" smtClean="0"/>
              <a:t>Rights Theory</a:t>
            </a:r>
            <a:r>
              <a:rPr lang="en-US" sz="2400" smtClean="0"/>
              <a:t>: Respecting and protecting individual rights to fair and equal treatment, privacy, freedom to advance, etc.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b="1" smtClean="0"/>
              <a:t>Justice Theory</a:t>
            </a:r>
            <a:r>
              <a:rPr lang="en-US" sz="2400" smtClean="0"/>
              <a:t>: fair distribution of benefits and burdens: can harm to individual be justifiable?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b="1" smtClean="0"/>
              <a:t>Categorical Imperative</a:t>
            </a:r>
            <a:r>
              <a:rPr lang="en-US" sz="2400" smtClean="0"/>
              <a:t>: “what if everyone took such action?”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“</a:t>
            </a:r>
            <a:r>
              <a:rPr lang="en-US" sz="2400" b="1" smtClean="0"/>
              <a:t>Front Page Test</a:t>
            </a:r>
            <a:r>
              <a:rPr lang="en-US" sz="2400" smtClean="0"/>
              <a:t>:” What if my decision was reported on the front page of the </a:t>
            </a:r>
            <a:r>
              <a:rPr lang="en-US" sz="2400" i="1" smtClean="0"/>
              <a:t>Los Angeles Times</a:t>
            </a:r>
            <a:r>
              <a:rPr lang="en-US" sz="2400" smtClean="0"/>
              <a:t>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How to Resolve Ethical</a:t>
            </a:r>
            <a:br>
              <a:rPr lang="en-US" sz="4000" smtClean="0"/>
            </a:br>
            <a:r>
              <a:rPr lang="en-US" sz="4000" smtClean="0"/>
              <a:t> Dilemmas in Business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Identify relevant facts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Identify relevant issue(s)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Identify primary stakeholders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Identify possible solutions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Evaluate each possible solution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Compare and assess consequences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Decide on solution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Take action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z="4000" smtClean="0"/>
              <a:t>Additional Approaches to Ethical Decision Making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362200"/>
            <a:ext cx="7772400" cy="4114800"/>
          </a:xfrm>
        </p:spPr>
        <p:txBody>
          <a:bodyPr/>
          <a:lstStyle/>
          <a:p>
            <a:pPr eaLnBrk="1" hangingPunct="1"/>
            <a:r>
              <a:rPr lang="en-US" smtClean="0"/>
              <a:t>Five Question Approach (Tucker)</a:t>
            </a:r>
          </a:p>
          <a:p>
            <a:pPr eaLnBrk="1" hangingPunct="1"/>
            <a:r>
              <a:rPr lang="en-US" smtClean="0"/>
              <a:t>Moral Standards Approach (Velasquez)</a:t>
            </a:r>
          </a:p>
          <a:p>
            <a:pPr eaLnBrk="1" hangingPunct="1"/>
            <a:r>
              <a:rPr lang="en-US" smtClean="0"/>
              <a:t>Pastin’s Approach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Practical Approaches to Ethics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Five Question Approach (Tucker)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Evaluate each alternative 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Profitability (shareholders)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Legality (society at large)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Fairness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Impact on the rights of stakeholders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Impact on sustainable development (environment)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Practical Approaches to Ethics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Moral Standards Approach (Velasquez)</a:t>
            </a:r>
          </a:p>
          <a:p>
            <a:pPr eaLnBrk="1" hangingPunct="1"/>
            <a:r>
              <a:rPr lang="en-US" smtClean="0"/>
              <a:t>Is the decision:</a:t>
            </a:r>
          </a:p>
          <a:p>
            <a:pPr lvl="1" eaLnBrk="1" hangingPunct="1"/>
            <a:r>
              <a:rPr lang="en-US" smtClean="0"/>
              <a:t>Of net benefit to society</a:t>
            </a:r>
          </a:p>
          <a:p>
            <a:pPr lvl="1" eaLnBrk="1" hangingPunct="1"/>
            <a:r>
              <a:rPr lang="en-US" smtClean="0"/>
              <a:t>Fair to all stakeholders (fair distribution of benefits and burdens)</a:t>
            </a:r>
          </a:p>
          <a:p>
            <a:pPr lvl="1" eaLnBrk="1" hangingPunct="1"/>
            <a:r>
              <a:rPr lang="en-US" smtClean="0"/>
              <a:t>Consistent with each person’s rights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Practical Approaches to Ethics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Pastin’s approach (Pastin)</a:t>
            </a:r>
          </a:p>
          <a:p>
            <a:pPr lvl="1" eaLnBrk="1" hangingPunct="1"/>
            <a:r>
              <a:rPr lang="en-US" sz="2400" smtClean="0"/>
              <a:t>Ground rule ethics (organization/individual rules and values)</a:t>
            </a:r>
          </a:p>
          <a:p>
            <a:pPr lvl="1" eaLnBrk="1" hangingPunct="1"/>
            <a:r>
              <a:rPr lang="en-US" sz="2400" smtClean="0"/>
              <a:t>End-point ethics (greatest net good for all concerned)</a:t>
            </a:r>
          </a:p>
          <a:p>
            <a:pPr lvl="1" eaLnBrk="1" hangingPunct="1"/>
            <a:r>
              <a:rPr lang="en-US" sz="2400" smtClean="0"/>
              <a:t>Rule ethics (determine ethical boundaries to take into account – impingement of rights) </a:t>
            </a:r>
          </a:p>
          <a:p>
            <a:pPr lvl="1" eaLnBrk="1" hangingPunct="1"/>
            <a:r>
              <a:rPr lang="en-US" sz="2400" smtClean="0"/>
              <a:t>Social contract ethics (how to move boundaries)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smtClean="0"/>
              <a:t>Consider This: “You and Al”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You are the manager for Big-Mart, a large discount retailer.  You recently fired Al, a sales clerk, after Al punched a customer during a dispute in the store(Al admitted this after the customer complained).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Sue, manager of your competitor, Mega-Mart, calls you to tell you that Al has applied for a job at Mega-Mart, and to ask you whether Al is “good with customers.”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i="1" smtClean="0"/>
              <a:t>WHAT DO YOU DO </a:t>
            </a:r>
            <a:r>
              <a:rPr lang="en-US" sz="2800" smtClean="0"/>
              <a:t>?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400" dirty="0" smtClean="0"/>
              <a:t>Evaluate “You and Al” in Light of E/M/A/C/V/</a:t>
            </a:r>
            <a:endParaRPr lang="en-US" dirty="0" smtClean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93038" cy="1447800"/>
          </a:xfrm>
        </p:spPr>
        <p:txBody>
          <a:bodyPr/>
          <a:lstStyle/>
          <a:p>
            <a:pPr algn="ctr" eaLnBrk="1" hangingPunct="1"/>
            <a:r>
              <a:rPr lang="en-US" smtClean="0"/>
              <a:t>Legal vs. Ethical</a:t>
            </a:r>
            <a:br>
              <a:rPr lang="en-US" smtClean="0"/>
            </a:br>
            <a:r>
              <a:rPr lang="en-US" smtClean="0"/>
              <a:t>“You and Al”</a:t>
            </a:r>
          </a:p>
        </p:txBody>
      </p:sp>
      <p:graphicFrame>
        <p:nvGraphicFramePr>
          <p:cNvPr id="35880" name="Group 40"/>
          <p:cNvGraphicFramePr>
            <a:graphicFrameLocks noGrp="1"/>
          </p:cNvGraphicFramePr>
          <p:nvPr>
            <p:ph type="tbl" idx="1"/>
          </p:nvPr>
        </p:nvGraphicFramePr>
        <p:xfrm>
          <a:off x="1182688" y="2017713"/>
          <a:ext cx="7504112" cy="3895727"/>
        </p:xfrm>
        <a:graphic>
          <a:graphicData uri="http://schemas.openxmlformats.org/drawingml/2006/table">
            <a:tbl>
              <a:tblPr/>
              <a:tblGrid>
                <a:gridCol w="2501900"/>
                <a:gridCol w="2182812"/>
                <a:gridCol w="2819400"/>
              </a:tblGrid>
              <a:tr h="666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Action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Legal/Illegal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Ethical/Unethical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Tell the Truth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Lie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8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No Comment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Other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626</TotalTime>
  <Words>724</Words>
  <Application>Microsoft PowerPoint</Application>
  <PresentationFormat>On-screen Show (4:3)</PresentationFormat>
  <Paragraphs>108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Blends</vt:lpstr>
      <vt:lpstr>Ethical &amp; Legal Dimensions</vt:lpstr>
      <vt:lpstr>Consider This: “You and Al”</vt:lpstr>
      <vt:lpstr>Ethics?</vt:lpstr>
      <vt:lpstr>Legal Responsibilities &amp; Ethical Dilemmas</vt:lpstr>
      <vt:lpstr>“An Ethical Dilemma?”</vt:lpstr>
      <vt:lpstr>LAW &amp; ETHICS With an Emphasis on Ethics</vt:lpstr>
      <vt:lpstr>Is “legal” the same as “ethical?”</vt:lpstr>
      <vt:lpstr> Is “legal” the same as “ethical?” YES?</vt:lpstr>
      <vt:lpstr>Is “legal” the same as “ethical?” NO?</vt:lpstr>
      <vt:lpstr>How to Evaluate Solutions:  Some Theories</vt:lpstr>
      <vt:lpstr>How to Resolve Ethical  Dilemmas in Business</vt:lpstr>
      <vt:lpstr>Additional Approaches to Ethical Decision Making</vt:lpstr>
      <vt:lpstr>Practical Approaches to Ethics</vt:lpstr>
      <vt:lpstr>Practical Approaches to Ethics</vt:lpstr>
      <vt:lpstr>Practical Approaches to Ethics</vt:lpstr>
      <vt:lpstr>Consider This: “You and Al”</vt:lpstr>
      <vt:lpstr>Slide 17</vt:lpstr>
      <vt:lpstr>Legal vs. Ethical “You and Al”</vt:lpstr>
    </vt:vector>
  </TitlesOfParts>
  <Company>CSU, Northridge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</dc:title>
  <dc:creator>Myrna Mandell</dc:creator>
  <cp:lastModifiedBy>stdc_lp</cp:lastModifiedBy>
  <cp:revision>27</cp:revision>
  <cp:lastPrinted>2005-04-07T04:17:42Z</cp:lastPrinted>
  <dcterms:created xsi:type="dcterms:W3CDTF">2003-03-08T11:33:08Z</dcterms:created>
  <dcterms:modified xsi:type="dcterms:W3CDTF">2014-07-15T07:05:13Z</dcterms:modified>
</cp:coreProperties>
</file>