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Lst>
  <p:notesMasterIdLst>
    <p:notesMasterId r:id="rId53"/>
  </p:notesMasterIdLst>
  <p:handoutMasterIdLst>
    <p:handoutMasterId r:id="rId54"/>
  </p:handoutMasterIdLst>
  <p:sldIdLst>
    <p:sldId id="256" r:id="rId2"/>
    <p:sldId id="257" r:id="rId3"/>
    <p:sldId id="294" r:id="rId4"/>
    <p:sldId id="258" r:id="rId5"/>
    <p:sldId id="259" r:id="rId6"/>
    <p:sldId id="261" r:id="rId7"/>
    <p:sldId id="262" r:id="rId8"/>
    <p:sldId id="263" r:id="rId9"/>
    <p:sldId id="264" r:id="rId10"/>
    <p:sldId id="265" r:id="rId11"/>
    <p:sldId id="266" r:id="rId12"/>
    <p:sldId id="267" r:id="rId13"/>
    <p:sldId id="268" r:id="rId14"/>
    <p:sldId id="300" r:id="rId15"/>
    <p:sldId id="295" r:id="rId16"/>
    <p:sldId id="269" r:id="rId17"/>
    <p:sldId id="270" r:id="rId18"/>
    <p:sldId id="271" r:id="rId19"/>
    <p:sldId id="272" r:id="rId20"/>
    <p:sldId id="273" r:id="rId21"/>
    <p:sldId id="274" r:id="rId22"/>
    <p:sldId id="275" r:id="rId23"/>
    <p:sldId id="276" r:id="rId24"/>
    <p:sldId id="277" r:id="rId25"/>
    <p:sldId id="278" r:id="rId26"/>
    <p:sldId id="296" r:id="rId27"/>
    <p:sldId id="279" r:id="rId28"/>
    <p:sldId id="280" r:id="rId29"/>
    <p:sldId id="281" r:id="rId30"/>
    <p:sldId id="282" r:id="rId31"/>
    <p:sldId id="283" r:id="rId32"/>
    <p:sldId id="284" r:id="rId33"/>
    <p:sldId id="285" r:id="rId34"/>
    <p:sldId id="286" r:id="rId35"/>
    <p:sldId id="287" r:id="rId36"/>
    <p:sldId id="298" r:id="rId37"/>
    <p:sldId id="297" r:id="rId38"/>
    <p:sldId id="288" r:id="rId39"/>
    <p:sldId id="289" r:id="rId40"/>
    <p:sldId id="291" r:id="rId41"/>
    <p:sldId id="290" r:id="rId42"/>
    <p:sldId id="292" r:id="rId43"/>
    <p:sldId id="293" r:id="rId44"/>
    <p:sldId id="299" r:id="rId45"/>
    <p:sldId id="301" r:id="rId46"/>
    <p:sldId id="302" r:id="rId47"/>
    <p:sldId id="303" r:id="rId48"/>
    <p:sldId id="304" r:id="rId49"/>
    <p:sldId id="305" r:id="rId50"/>
    <p:sldId id="306" r:id="rId51"/>
    <p:sldId id="307" r:id="rId5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htmlPubPr showSpeakerNotes="0" r:id="rId1">
    <p:sldAll/>
  </p:htmlPubPr>
  <p:webPr encoding="windows-1252"/>
  <p:clrMru>
    <a:srgbClr val="3A3DC2"/>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Lst>
  </p:outlineViewPr>
  <p:notesTextViewPr>
    <p:cViewPr>
      <p:scale>
        <a:sx n="100" d="100"/>
        <a:sy n="100" d="100"/>
      </p:scale>
      <p:origin x="0" y="0"/>
    </p:cViewPr>
  </p:notesTextViewPr>
  <p:sorterViewPr>
    <p:cViewPr>
      <p:scale>
        <a:sx n="66" d="100"/>
        <a:sy n="66" d="100"/>
      </p:scale>
      <p:origin x="0" y="2832"/>
    </p:cViewPr>
  </p:sorterViewPr>
  <p:notesViewPr>
    <p:cSldViewPr>
      <p:cViewPr varScale="1">
        <p:scale>
          <a:sx n="55" d="100"/>
          <a:sy n="55" d="100"/>
        </p:scale>
        <p:origin x="-1656" y="-90"/>
      </p:cViewPr>
      <p:guideLst/>
    </p:cSldViewPr>
  </p:notesViewPr>
  <p:gridSpacing cx="78028800" cy="78028800"/>
</p:viewPr>
</file>

<file path=ppt/_rels/presProps.xml.rels><?xml version="1.0" encoding="UTF-8" standalone="yes"?>
<Relationships xmlns="http://schemas.openxmlformats.org/package/2006/relationships"><Relationship Id="rId1" Type="http://schemas.openxmlformats.org/officeDocument/2006/relationships/htmlPubSaveAs" Target="file:///C:\My%20Presentations\Theory\Religion\index.html" TargetMode="External"/></Relationships>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6.xml"/><Relationship Id="rId18" Type="http://schemas.openxmlformats.org/officeDocument/2006/relationships/slide" Target="slides/slide21.xml"/><Relationship Id="rId26" Type="http://schemas.openxmlformats.org/officeDocument/2006/relationships/slide" Target="slides/slide30.xml"/><Relationship Id="rId3" Type="http://schemas.openxmlformats.org/officeDocument/2006/relationships/slide" Target="slides/slide4.xml"/><Relationship Id="rId21" Type="http://schemas.openxmlformats.org/officeDocument/2006/relationships/slide" Target="slides/slide24.xml"/><Relationship Id="rId34" Type="http://schemas.openxmlformats.org/officeDocument/2006/relationships/slide" Target="slides/slide40.xml"/><Relationship Id="rId7" Type="http://schemas.openxmlformats.org/officeDocument/2006/relationships/slide" Target="slides/slide8.xml"/><Relationship Id="rId12" Type="http://schemas.openxmlformats.org/officeDocument/2006/relationships/slide" Target="slides/slide13.xml"/><Relationship Id="rId17" Type="http://schemas.openxmlformats.org/officeDocument/2006/relationships/slide" Target="slides/slide20.xml"/><Relationship Id="rId25" Type="http://schemas.openxmlformats.org/officeDocument/2006/relationships/slide" Target="slides/slide29.xml"/><Relationship Id="rId33" Type="http://schemas.openxmlformats.org/officeDocument/2006/relationships/slide" Target="slides/slide39.xml"/><Relationship Id="rId2" Type="http://schemas.openxmlformats.org/officeDocument/2006/relationships/slide" Target="slides/slide3.xml"/><Relationship Id="rId16" Type="http://schemas.openxmlformats.org/officeDocument/2006/relationships/slide" Target="slides/slide19.xml"/><Relationship Id="rId20" Type="http://schemas.openxmlformats.org/officeDocument/2006/relationships/slide" Target="slides/slide23.xml"/><Relationship Id="rId29" Type="http://schemas.openxmlformats.org/officeDocument/2006/relationships/slide" Target="slides/slide33.xml"/><Relationship Id="rId1" Type="http://schemas.openxmlformats.org/officeDocument/2006/relationships/slide" Target="slides/slide2.xml"/><Relationship Id="rId6" Type="http://schemas.openxmlformats.org/officeDocument/2006/relationships/slide" Target="slides/slide7.xml"/><Relationship Id="rId11" Type="http://schemas.openxmlformats.org/officeDocument/2006/relationships/slide" Target="slides/slide12.xml"/><Relationship Id="rId24" Type="http://schemas.openxmlformats.org/officeDocument/2006/relationships/slide" Target="slides/slide28.xml"/><Relationship Id="rId32" Type="http://schemas.openxmlformats.org/officeDocument/2006/relationships/slide" Target="slides/slide38.xml"/><Relationship Id="rId37" Type="http://schemas.openxmlformats.org/officeDocument/2006/relationships/slide" Target="slides/slide43.xml"/><Relationship Id="rId5" Type="http://schemas.openxmlformats.org/officeDocument/2006/relationships/slide" Target="slides/slide6.xml"/><Relationship Id="rId15" Type="http://schemas.openxmlformats.org/officeDocument/2006/relationships/slide" Target="slides/slide18.xml"/><Relationship Id="rId23" Type="http://schemas.openxmlformats.org/officeDocument/2006/relationships/slide" Target="slides/slide27.xml"/><Relationship Id="rId28" Type="http://schemas.openxmlformats.org/officeDocument/2006/relationships/slide" Target="slides/slide32.xml"/><Relationship Id="rId36" Type="http://schemas.openxmlformats.org/officeDocument/2006/relationships/slide" Target="slides/slide42.xml"/><Relationship Id="rId10" Type="http://schemas.openxmlformats.org/officeDocument/2006/relationships/slide" Target="slides/slide11.xml"/><Relationship Id="rId19" Type="http://schemas.openxmlformats.org/officeDocument/2006/relationships/slide" Target="slides/slide22.xml"/><Relationship Id="rId31" Type="http://schemas.openxmlformats.org/officeDocument/2006/relationships/slide" Target="slides/slide35.xml"/><Relationship Id="rId4" Type="http://schemas.openxmlformats.org/officeDocument/2006/relationships/slide" Target="slides/slide5.xml"/><Relationship Id="rId9" Type="http://schemas.openxmlformats.org/officeDocument/2006/relationships/slide" Target="slides/slide10.xml"/><Relationship Id="rId14" Type="http://schemas.openxmlformats.org/officeDocument/2006/relationships/slide" Target="slides/slide17.xml"/><Relationship Id="rId22" Type="http://schemas.openxmlformats.org/officeDocument/2006/relationships/slide" Target="slides/slide25.xml"/><Relationship Id="rId27" Type="http://schemas.openxmlformats.org/officeDocument/2006/relationships/slide" Target="slides/slide31.xml"/><Relationship Id="rId30" Type="http://schemas.openxmlformats.org/officeDocument/2006/relationships/slide" Target="slides/slide34.xml"/><Relationship Id="rId35" Type="http://schemas.openxmlformats.org/officeDocument/2006/relationships/slide" Target="slides/slide4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200">
                <a:latin typeface="Times New Roman" charset="0"/>
                <a:ea typeface="ＭＳ Ｐゴシック" charset="0"/>
                <a:cs typeface="+mn-cs"/>
              </a:defRPr>
            </a:lvl1pPr>
          </a:lstStyle>
          <a:p>
            <a:pPr>
              <a:defRPr/>
            </a:pPr>
            <a:r>
              <a:rPr lang="en-US"/>
              <a:t>Lawrence M. Hinman</a:t>
            </a:r>
          </a:p>
        </p:txBody>
      </p:sp>
      <p:sp>
        <p:nvSpPr>
          <p:cNvPr id="512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0"/>
                <a:cs typeface="+mn-cs"/>
              </a:defRPr>
            </a:lvl1pPr>
          </a:lstStyle>
          <a:p>
            <a:pPr>
              <a:defRPr/>
            </a:pPr>
            <a:endParaRPr lang="en-US"/>
          </a:p>
        </p:txBody>
      </p:sp>
      <p:sp>
        <p:nvSpPr>
          <p:cNvPr id="512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200">
                <a:latin typeface="Times New Roman" charset="0"/>
                <a:ea typeface="ＭＳ Ｐゴシック" charset="0"/>
                <a:cs typeface="+mn-cs"/>
              </a:defRPr>
            </a:lvl1pPr>
          </a:lstStyle>
          <a:p>
            <a:pPr>
              <a:defRPr/>
            </a:pPr>
            <a:r>
              <a:rPr lang="en-US"/>
              <a:t>University of San Diego</a:t>
            </a:r>
          </a:p>
        </p:txBody>
      </p:sp>
      <p:sp>
        <p:nvSpPr>
          <p:cNvPr id="512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a:lvl1pPr>
          </a:lstStyle>
          <a:p>
            <a:fld id="{6121587F-2B4F-4B69-8729-C3E37880FA08}"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200">
                <a:latin typeface="Times New Roman" charset="0"/>
                <a:ea typeface="ＭＳ Ｐゴシック" charset="0"/>
                <a:cs typeface="+mn-cs"/>
              </a:defRPr>
            </a:lvl1pPr>
          </a:lstStyle>
          <a:p>
            <a:pPr>
              <a:defRPr/>
            </a:pPr>
            <a:r>
              <a:rPr lang="en-US"/>
              <a:t>Lawrence M. Hinman</a:t>
            </a:r>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a:latin typeface="Times New Roman" charset="0"/>
                <a:ea typeface="ＭＳ Ｐゴシック" charset="0"/>
                <a:cs typeface="+mn-cs"/>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200">
                <a:latin typeface="Times New Roman" charset="0"/>
                <a:ea typeface="ＭＳ Ｐゴシック" charset="0"/>
                <a:cs typeface="+mn-cs"/>
              </a:defRPr>
            </a:lvl1pPr>
          </a:lstStyle>
          <a:p>
            <a:pPr>
              <a:defRPr/>
            </a:pPr>
            <a:r>
              <a:rPr lang="en-US"/>
              <a:t>University of San Diego</a:t>
            </a:r>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a:lvl1pPr>
          </a:lstStyle>
          <a:p>
            <a:fld id="{AD7A4CDC-9C52-40B5-9CA3-85BE3C3E7CB8}" type="slidenum">
              <a:rPr lang="en-US"/>
              <a:pPr/>
              <a:t>‹#›</a:t>
            </a:fld>
            <a:endParaRPr lang="en-US"/>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kumimoji="1" sz="1200" kern="1200">
        <a:solidFill>
          <a:schemeClr val="tx1"/>
        </a:solidFill>
        <a:latin typeface="Times New Roman" charset="0"/>
        <a:ea typeface="MS PGothic" pitchFamily="34" charset="-128"/>
        <a:cs typeface="ＭＳ Ｐゴシック" charset="0"/>
      </a:defRPr>
    </a:lvl1pPr>
    <a:lvl2pPr marL="457200" algn="l" rtl="0" eaLnBrk="0" fontAlgn="base" hangingPunct="0">
      <a:spcBef>
        <a:spcPct val="30000"/>
      </a:spcBef>
      <a:spcAft>
        <a:spcPct val="0"/>
      </a:spcAft>
      <a:defRPr kumimoji="1"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C21ADE10-7BBA-4C6C-A0FA-975603CDCCAF}" type="slidenum">
              <a:rPr lang="en-US"/>
              <a:pPr/>
              <a:t>1</a:t>
            </a:fld>
            <a:endParaRPr lang="en-US"/>
          </a:p>
        </p:txBody>
      </p:sp>
      <p:sp>
        <p:nvSpPr>
          <p:cNvPr id="63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3491"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9480E474-0C0D-4BE1-AFD5-25E045A58C4C}" type="slidenum">
              <a:rPr lang="en-US"/>
              <a:pPr/>
              <a:t>2</a:t>
            </a:fld>
            <a:endParaRPr lang="en-US"/>
          </a:p>
        </p:txBody>
      </p:sp>
      <p:sp>
        <p:nvSpPr>
          <p:cNvPr id="645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4515"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64F884D0-37DC-44D0-9D99-B26E4E600A59}" type="slidenum">
              <a:rPr lang="en-US"/>
              <a:pPr/>
              <a:t>3</a:t>
            </a:fld>
            <a:endParaRPr lang="en-US"/>
          </a:p>
        </p:txBody>
      </p:sp>
      <p:sp>
        <p:nvSpPr>
          <p:cNvPr id="65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5539"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C506EB76-4C9D-4B43-A935-9E7BA28155F7}" type="slidenum">
              <a:rPr lang="en-US"/>
              <a:pPr/>
              <a:t>4</a:t>
            </a:fld>
            <a:endParaRPr lang="en-US"/>
          </a:p>
        </p:txBody>
      </p:sp>
      <p:sp>
        <p:nvSpPr>
          <p:cNvPr id="665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6563"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A124680E-DC44-4084-9E62-A5EFE9CB2928}" type="slidenum">
              <a:rPr lang="en-US"/>
              <a:pPr/>
              <a:t>5</a:t>
            </a:fld>
            <a:endParaRPr lang="en-US"/>
          </a:p>
        </p:txBody>
      </p:sp>
      <p:sp>
        <p:nvSpPr>
          <p:cNvPr id="67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7587"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1E39E988-BAC4-472A-90DE-4508D827C008}" type="slidenum">
              <a:rPr lang="en-US"/>
              <a:pPr/>
              <a:t>6</a:t>
            </a:fld>
            <a:endParaRPr lang="en-US"/>
          </a:p>
        </p:txBody>
      </p:sp>
      <p:sp>
        <p:nvSpPr>
          <p:cNvPr id="68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8611"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A5CA5D41-AA71-4C5F-8AC6-5A6C9E115884}" type="slidenum">
              <a:rPr lang="en-US"/>
              <a:pPr/>
              <a:t>7</a:t>
            </a:fld>
            <a:endParaRPr lang="en-US"/>
          </a:p>
        </p:txBody>
      </p:sp>
      <p:sp>
        <p:nvSpPr>
          <p:cNvPr id="69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9635"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DF33C161-546A-40C6-93E5-C37751ADD5FA}" type="slidenum">
              <a:rPr lang="en-US"/>
              <a:pPr/>
              <a:t>8</a:t>
            </a:fld>
            <a:endParaRPr lang="en-US"/>
          </a:p>
        </p:txBody>
      </p:sp>
      <p:sp>
        <p:nvSpPr>
          <p:cNvPr id="70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0659"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E1DCE237-B277-4806-83FB-A9BD5905C380}" type="slidenum">
              <a:rPr lang="en-US"/>
              <a:pPr/>
              <a:t>9</a:t>
            </a:fld>
            <a:endParaRPr lang="en-US"/>
          </a:p>
        </p:txBody>
      </p:sp>
      <p:sp>
        <p:nvSpPr>
          <p:cNvPr id="7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683"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1F54BA72-9640-49E7-9999-149F6FC4E120}" type="slidenum">
              <a:rPr lang="en-US"/>
              <a:pPr/>
              <a:t>10</a:t>
            </a:fld>
            <a:endParaRPr lang="en-US"/>
          </a:p>
        </p:txBody>
      </p:sp>
      <p:sp>
        <p:nvSpPr>
          <p:cNvPr id="72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2707"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1B7F0F7D-EF21-486C-A8D0-8F34275DEF87}" type="slidenum">
              <a:rPr lang="en-US"/>
              <a:pPr/>
              <a:t>11</a:t>
            </a:fld>
            <a:endParaRPr lang="en-US"/>
          </a:p>
        </p:txBody>
      </p:sp>
      <p:sp>
        <p:nvSpPr>
          <p:cNvPr id="73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3731"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D759B52C-DEBD-40F0-87C5-20B82DD7680C}" type="slidenum">
              <a:rPr lang="en-US"/>
              <a:pPr/>
              <a:t>12</a:t>
            </a:fld>
            <a:endParaRPr lang="en-US"/>
          </a:p>
        </p:txBody>
      </p:sp>
      <p:sp>
        <p:nvSpPr>
          <p:cNvPr id="747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4755"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4B284046-BE32-4697-B988-C0F6BB05E3BD}" type="slidenum">
              <a:rPr lang="en-US"/>
              <a:pPr/>
              <a:t>13</a:t>
            </a:fld>
            <a:endParaRPr lang="en-US"/>
          </a:p>
        </p:txBody>
      </p:sp>
      <p:sp>
        <p:nvSpPr>
          <p:cNvPr id="757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FE06CB5F-4487-4CF1-BFA6-CB40A1FC81BB}" type="slidenum">
              <a:rPr lang="en-US"/>
              <a:pPr/>
              <a:t>14</a:t>
            </a:fld>
            <a:endParaRPr lang="en-US"/>
          </a:p>
        </p:txBody>
      </p:sp>
      <p:sp>
        <p:nvSpPr>
          <p:cNvPr id="768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6803"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C1C95CBB-F63E-43C2-B173-195CE73FAF74}" type="slidenum">
              <a:rPr lang="en-US"/>
              <a:pPr/>
              <a:t>15</a:t>
            </a:fld>
            <a:endParaRPr lang="en-US"/>
          </a:p>
        </p:txBody>
      </p:sp>
      <p:sp>
        <p:nvSpPr>
          <p:cNvPr id="77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7827"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ACD7B605-8C57-422B-9421-991B00AFDCBD}" type="slidenum">
              <a:rPr lang="en-US"/>
              <a:pPr/>
              <a:t>16</a:t>
            </a:fld>
            <a:endParaRPr lang="en-US"/>
          </a:p>
        </p:txBody>
      </p:sp>
      <p:sp>
        <p:nvSpPr>
          <p:cNvPr id="788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8851"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EA044AC0-2859-4C58-B1F4-7D4598B86134}" type="slidenum">
              <a:rPr lang="en-US"/>
              <a:pPr/>
              <a:t>17</a:t>
            </a:fld>
            <a:endParaRPr lang="en-US"/>
          </a:p>
        </p:txBody>
      </p:sp>
      <p:sp>
        <p:nvSpPr>
          <p:cNvPr id="79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9875"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F17322B7-E866-40A5-91EF-B64799A95101}" type="slidenum">
              <a:rPr lang="en-US"/>
              <a:pPr/>
              <a:t>18</a:t>
            </a:fld>
            <a:endParaRPr lang="en-US"/>
          </a:p>
        </p:txBody>
      </p:sp>
      <p:sp>
        <p:nvSpPr>
          <p:cNvPr id="808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0899"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B1D3B3D6-8EF3-4D75-96C8-B6996D2BACCA}" type="slidenum">
              <a:rPr lang="en-US"/>
              <a:pPr/>
              <a:t>19</a:t>
            </a:fld>
            <a:endParaRPr lang="en-US"/>
          </a:p>
        </p:txBody>
      </p:sp>
      <p:sp>
        <p:nvSpPr>
          <p:cNvPr id="819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1923"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34CD37E0-C3CF-42D8-98A6-A2571BE5E05B}" type="slidenum">
              <a:rPr lang="en-US"/>
              <a:pPr/>
              <a:t>20</a:t>
            </a:fld>
            <a:endParaRPr lang="en-US"/>
          </a:p>
        </p:txBody>
      </p:sp>
      <p:sp>
        <p:nvSpPr>
          <p:cNvPr id="829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2947"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E8B6288B-780D-4732-BAF7-0674AE2DC83C}" type="slidenum">
              <a:rPr lang="en-US"/>
              <a:pPr/>
              <a:t>21</a:t>
            </a:fld>
            <a:endParaRPr lang="en-US"/>
          </a:p>
        </p:txBody>
      </p:sp>
      <p:sp>
        <p:nvSpPr>
          <p:cNvPr id="839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4EF20A1D-39AD-49A9-BAAA-A82280E36109}" type="slidenum">
              <a:rPr lang="en-US"/>
              <a:pPr/>
              <a:t>22</a:t>
            </a:fld>
            <a:endParaRPr lang="en-US"/>
          </a:p>
        </p:txBody>
      </p:sp>
      <p:sp>
        <p:nvSpPr>
          <p:cNvPr id="849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4995"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A5D3F925-121B-4C45-86B6-A016FC60ED43}" type="slidenum">
              <a:rPr lang="en-US"/>
              <a:pPr/>
              <a:t>23</a:t>
            </a:fld>
            <a:endParaRPr lang="en-US"/>
          </a:p>
        </p:txBody>
      </p:sp>
      <p:sp>
        <p:nvSpPr>
          <p:cNvPr id="860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6019"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6B5DCC05-8808-48A1-90D5-93133CC031CF}" type="slidenum">
              <a:rPr lang="en-US"/>
              <a:pPr/>
              <a:t>24</a:t>
            </a:fld>
            <a:endParaRPr lang="en-US"/>
          </a:p>
        </p:txBody>
      </p:sp>
      <p:sp>
        <p:nvSpPr>
          <p:cNvPr id="870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7043"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94FE0353-B393-4545-8ED9-E2D254E9E9C2}" type="slidenum">
              <a:rPr lang="en-US"/>
              <a:pPr/>
              <a:t>25</a:t>
            </a:fld>
            <a:endParaRPr lang="en-US"/>
          </a:p>
        </p:txBody>
      </p:sp>
      <p:sp>
        <p:nvSpPr>
          <p:cNvPr id="880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8067"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A77A16B4-829A-4E11-B14D-9072E7E367F4}" type="slidenum">
              <a:rPr lang="en-US"/>
              <a:pPr/>
              <a:t>26</a:t>
            </a:fld>
            <a:endParaRPr lang="en-US"/>
          </a:p>
        </p:txBody>
      </p:sp>
      <p:sp>
        <p:nvSpPr>
          <p:cNvPr id="890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9091"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496914DC-F754-492E-AE31-AD317A8C4E48}" type="slidenum">
              <a:rPr lang="en-US"/>
              <a:pPr/>
              <a:t>27</a:t>
            </a:fld>
            <a:endParaRPr lang="en-US"/>
          </a:p>
        </p:txBody>
      </p:sp>
      <p:sp>
        <p:nvSpPr>
          <p:cNvPr id="901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0115"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3796FC27-27BF-4D31-8DA4-0FFBE2F0B0E9}" type="slidenum">
              <a:rPr lang="en-US"/>
              <a:pPr/>
              <a:t>28</a:t>
            </a:fld>
            <a:endParaRPr lang="en-US"/>
          </a:p>
        </p:txBody>
      </p:sp>
      <p:sp>
        <p:nvSpPr>
          <p:cNvPr id="911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1139"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C41EF1EB-95FC-4CE1-923B-6F8AD19DD0C4}" type="slidenum">
              <a:rPr lang="en-US"/>
              <a:pPr/>
              <a:t>29</a:t>
            </a:fld>
            <a:endParaRPr lang="en-US"/>
          </a:p>
        </p:txBody>
      </p:sp>
      <p:sp>
        <p:nvSpPr>
          <p:cNvPr id="921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2163"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AFA984FE-5328-4222-9B6C-4E666766CD40}" type="slidenum">
              <a:rPr lang="en-US"/>
              <a:pPr/>
              <a:t>30</a:t>
            </a:fld>
            <a:endParaRPr lang="en-US"/>
          </a:p>
        </p:txBody>
      </p:sp>
      <p:sp>
        <p:nvSpPr>
          <p:cNvPr id="931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3187"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8D580C87-C583-4490-8AA7-A89D779E7831}" type="slidenum">
              <a:rPr lang="en-US"/>
              <a:pPr/>
              <a:t>31</a:t>
            </a:fld>
            <a:endParaRPr lang="en-US"/>
          </a:p>
        </p:txBody>
      </p:sp>
      <p:sp>
        <p:nvSpPr>
          <p:cNvPr id="942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4211"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AEA42B50-E26D-4F78-A71E-AADB23AC4933}" type="slidenum">
              <a:rPr lang="en-US"/>
              <a:pPr/>
              <a:t>32</a:t>
            </a:fld>
            <a:endParaRPr lang="en-US"/>
          </a:p>
        </p:txBody>
      </p:sp>
      <p:sp>
        <p:nvSpPr>
          <p:cNvPr id="952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5235"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52BC0CF6-336E-4325-8D3B-EA30B25F6E7E}" type="slidenum">
              <a:rPr lang="en-US"/>
              <a:pPr/>
              <a:t>33</a:t>
            </a:fld>
            <a:endParaRPr lang="en-US"/>
          </a:p>
        </p:txBody>
      </p:sp>
      <p:sp>
        <p:nvSpPr>
          <p:cNvPr id="96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6259"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99B5D85F-8200-400E-AA7E-9271C67BCDED}" type="slidenum">
              <a:rPr lang="en-US"/>
              <a:pPr/>
              <a:t>34</a:t>
            </a:fld>
            <a:endParaRPr lang="en-US"/>
          </a:p>
        </p:txBody>
      </p:sp>
      <p:sp>
        <p:nvSpPr>
          <p:cNvPr id="972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7283"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D1D1B9FD-CB5F-4560-AEC5-31C94683D353}" type="slidenum">
              <a:rPr lang="en-US"/>
              <a:pPr/>
              <a:t>35</a:t>
            </a:fld>
            <a:endParaRPr lang="en-US"/>
          </a:p>
        </p:txBody>
      </p:sp>
      <p:sp>
        <p:nvSpPr>
          <p:cNvPr id="983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8307"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8DC01EFE-EAE2-4E5B-8979-315C8C03FA22}" type="slidenum">
              <a:rPr lang="en-US"/>
              <a:pPr/>
              <a:t>36</a:t>
            </a:fld>
            <a:endParaRPr lang="en-US"/>
          </a:p>
        </p:txBody>
      </p:sp>
      <p:sp>
        <p:nvSpPr>
          <p:cNvPr id="993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9331"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2E10E913-E1E1-40D4-9D75-FC7379EE18A1}" type="slidenum">
              <a:rPr lang="en-US"/>
              <a:pPr/>
              <a:t>37</a:t>
            </a:fld>
            <a:endParaRPr lang="en-US"/>
          </a:p>
        </p:txBody>
      </p:sp>
      <p:sp>
        <p:nvSpPr>
          <p:cNvPr id="1003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0355"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1AC9F3B5-4B54-40DB-B715-0F6FD04E460C}" type="slidenum">
              <a:rPr lang="en-US"/>
              <a:pPr/>
              <a:t>38</a:t>
            </a:fld>
            <a:endParaRPr lang="en-US"/>
          </a:p>
        </p:txBody>
      </p:sp>
      <p:sp>
        <p:nvSpPr>
          <p:cNvPr id="1013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1379"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378A1E16-52D8-4B14-B0D2-B2F707FE1A78}" type="slidenum">
              <a:rPr lang="en-US"/>
              <a:pPr/>
              <a:t>39</a:t>
            </a:fld>
            <a:endParaRPr lang="en-US"/>
          </a:p>
        </p:txBody>
      </p:sp>
      <p:sp>
        <p:nvSpPr>
          <p:cNvPr id="1024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2403"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24B98E8F-FC73-4B38-9BFE-7930865984E6}" type="slidenum">
              <a:rPr lang="en-US"/>
              <a:pPr/>
              <a:t>40</a:t>
            </a:fld>
            <a:endParaRPr lang="en-US"/>
          </a:p>
        </p:txBody>
      </p:sp>
      <p:sp>
        <p:nvSpPr>
          <p:cNvPr id="1034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3427"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5BD92F73-C903-46B6-A3C0-84E84C28103E}" type="slidenum">
              <a:rPr lang="en-US"/>
              <a:pPr/>
              <a:t>41</a:t>
            </a:fld>
            <a:endParaRPr lang="en-US"/>
          </a:p>
        </p:txBody>
      </p:sp>
      <p:sp>
        <p:nvSpPr>
          <p:cNvPr id="1044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4451"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6974C32A-879A-416D-9987-17A67781E0F4}" type="slidenum">
              <a:rPr lang="en-US"/>
              <a:pPr/>
              <a:t>42</a:t>
            </a:fld>
            <a:endParaRPr lang="en-US"/>
          </a:p>
        </p:txBody>
      </p:sp>
      <p:sp>
        <p:nvSpPr>
          <p:cNvPr id="1054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5475"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6CC3940B-6056-4F62-8812-C1BDAC4EE697}" type="slidenum">
              <a:rPr lang="en-US"/>
              <a:pPr/>
              <a:t>43</a:t>
            </a:fld>
            <a:endParaRPr lang="en-US"/>
          </a:p>
        </p:txBody>
      </p:sp>
      <p:sp>
        <p:nvSpPr>
          <p:cNvPr id="1064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6499"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Lawrence M. Hinman</a:t>
            </a:r>
          </a:p>
        </p:txBody>
      </p:sp>
      <p:sp>
        <p:nvSpPr>
          <p:cNvPr id="6" name="Rectangle 6"/>
          <p:cNvSpPr>
            <a:spLocks noGrp="1" noChangeArrowheads="1"/>
          </p:cNvSpPr>
          <p:nvPr>
            <p:ph type="ftr" sz="quarter" idx="4"/>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defRPr/>
            </a:pPr>
            <a:r>
              <a:rPr lang="en-US"/>
              <a:t>University of San Diego</a:t>
            </a:r>
          </a:p>
        </p:txBody>
      </p:sp>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9D9A8341-76E6-46CF-A8E2-A575FD869A52}" type="slidenum">
              <a:rPr lang="en-US"/>
              <a:pPr/>
              <a:t>44</a:t>
            </a:fld>
            <a:endParaRPr lang="en-US"/>
          </a:p>
        </p:txBody>
      </p:sp>
      <p:sp>
        <p:nvSpPr>
          <p:cNvPr id="1075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7523" name="Rectangle 3"/>
          <p:cNvSpPr>
            <a:spLocks noGrp="1" noChangeArrowheads="1"/>
          </p:cNvSpPr>
          <p:nvPr>
            <p:ph type="body" idx="1"/>
          </p:nvPr>
        </p:nvSpPr>
        <p:spPr/>
        <p:txBody>
          <a:bodyPr/>
          <a:lstStyle/>
          <a:p>
            <a:pPr>
              <a:defRPr/>
            </a:pPr>
            <a:endParaRPr lang="en-US" smtClean="0">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oleObject" Target="../embeddings/oleObject1.bin"/><Relationship Id="rId2" Type="http://schemas.openxmlformats.org/officeDocument/2006/relationships/audio" Target="../media/audio3.wav"/><Relationship Id="rId1" Type="http://schemas.openxmlformats.org/officeDocument/2006/relationships/vmlDrawing" Target="../drawings/vmlDrawing1.vml"/><Relationship Id="rId6" Type="http://schemas.openxmlformats.org/officeDocument/2006/relationships/hyperlink" Target="mailto:hinman@sandiego.edu?subject=PowerPoint%20Presentation" TargetMode="External"/><Relationship Id="rId5" Type="http://schemas.openxmlformats.org/officeDocument/2006/relationships/image" Target="../media/image3.jpe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3" name="Group 29"/>
          <p:cNvGrpSpPr>
            <a:grpSpLocks/>
          </p:cNvGrpSpPr>
          <p:nvPr/>
        </p:nvGrpSpPr>
        <p:grpSpPr bwMode="auto">
          <a:xfrm>
            <a:off x="-3175" y="2438400"/>
            <a:ext cx="9147175" cy="1063625"/>
            <a:chOff x="-2" y="1536"/>
            <a:chExt cx="5762" cy="670"/>
          </a:xfrm>
        </p:grpSpPr>
        <p:grpSp>
          <p:nvGrpSpPr>
            <p:cNvPr id="4" name="Group 30"/>
            <p:cNvGrpSpPr>
              <a:grpSpLocks/>
            </p:cNvGrpSpPr>
            <p:nvPr/>
          </p:nvGrpSpPr>
          <p:grpSpPr bwMode="auto">
            <a:xfrm flipH="1">
              <a:off x="-2" y="1562"/>
              <a:ext cx="5762" cy="638"/>
              <a:chOff x="-2" y="1562"/>
              <a:chExt cx="5762" cy="638"/>
            </a:xfrm>
          </p:grpSpPr>
          <p:sp>
            <p:nvSpPr>
              <p:cNvPr id="7" name="Freeform 4"/>
              <p:cNvSpPr>
                <a:spLocks/>
              </p:cNvSpPr>
              <p:nvPr/>
            </p:nvSpPr>
            <p:spPr bwMode="ltGray">
              <a:xfrm rot="-5400000">
                <a:off x="2559" y="-993"/>
                <a:ext cx="624" cy="5745"/>
              </a:xfrm>
              <a:custGeom>
                <a:avLst/>
                <a:gdLst>
                  <a:gd name="T0" fmla="*/ 0 w 1000"/>
                  <a:gd name="T1" fmla="*/ 0 h 720"/>
                  <a:gd name="T2" fmla="*/ 0 w 1000"/>
                  <a:gd name="T3" fmla="*/ 365765 h 720"/>
                  <a:gd name="T4" fmla="*/ 243 w 1000"/>
                  <a:gd name="T5" fmla="*/ 365765 h 720"/>
                  <a:gd name="T6" fmla="*/ 243 w 1000"/>
                  <a:gd name="T7" fmla="*/ 0 h 720"/>
                  <a:gd name="T8" fmla="*/ 0 w 1000"/>
                  <a:gd name="T9" fmla="*/ 0 h 7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endParaRPr lang="en-US"/>
              </a:p>
            </p:txBody>
          </p:sp>
          <p:sp>
            <p:nvSpPr>
              <p:cNvPr id="8" name="Freeform 5"/>
              <p:cNvSpPr>
                <a:spLocks/>
              </p:cNvSpPr>
              <p:nvPr/>
            </p:nvSpPr>
            <p:spPr bwMode="ltGray">
              <a:xfrm rot="-5400000">
                <a:off x="1323"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9" name="Freeform 6"/>
              <p:cNvSpPr>
                <a:spLocks/>
              </p:cNvSpPr>
              <p:nvPr/>
            </p:nvSpPr>
            <p:spPr bwMode="ltGray">
              <a:xfrm rot="-5400000">
                <a:off x="982"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endParaRPr lang="en-US"/>
              </a:p>
            </p:txBody>
          </p:sp>
          <p:sp>
            <p:nvSpPr>
              <p:cNvPr id="10" name="Freeform 7"/>
              <p:cNvSpPr>
                <a:spLocks/>
              </p:cNvSpPr>
              <p:nvPr/>
            </p:nvSpPr>
            <p:spPr bwMode="ltGray">
              <a:xfrm rot="-5400000">
                <a:off x="-57" y="1752"/>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endParaRPr lang="en-US"/>
              </a:p>
            </p:txBody>
          </p:sp>
          <p:sp>
            <p:nvSpPr>
              <p:cNvPr id="11" name="Freeform 8"/>
              <p:cNvSpPr>
                <a:spLocks/>
              </p:cNvSpPr>
              <p:nvPr/>
            </p:nvSpPr>
            <p:spPr bwMode="ltGray">
              <a:xfrm rot="-5400000">
                <a:off x="664" y="1733"/>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endParaRPr lang="en-US"/>
              </a:p>
            </p:txBody>
          </p:sp>
          <p:sp>
            <p:nvSpPr>
              <p:cNvPr id="12" name="Freeform 9"/>
              <p:cNvSpPr>
                <a:spLocks/>
              </p:cNvSpPr>
              <p:nvPr/>
            </p:nvSpPr>
            <p:spPr bwMode="ltGray">
              <a:xfrm rot="-5400000">
                <a:off x="442" y="1699"/>
                <a:ext cx="624" cy="362"/>
              </a:xfrm>
              <a:custGeom>
                <a:avLst/>
                <a:gdLst>
                  <a:gd name="T0" fmla="*/ 0 w 624"/>
                  <a:gd name="T1" fmla="*/ 0 h 272"/>
                  <a:gd name="T2" fmla="*/ 0 w 624"/>
                  <a:gd name="T3" fmla="*/ 641 h 272"/>
                  <a:gd name="T4" fmla="*/ 240 w 624"/>
                  <a:gd name="T5" fmla="*/ 566 h 272"/>
                  <a:gd name="T6" fmla="*/ 624 w 624"/>
                  <a:gd name="T7" fmla="*/ 641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13" name="Freeform 10"/>
              <p:cNvSpPr>
                <a:spLocks/>
              </p:cNvSpPr>
              <p:nvPr/>
            </p:nvSpPr>
            <p:spPr bwMode="ltGray">
              <a:xfrm rot="-5400000">
                <a:off x="156" y="1726"/>
                <a:ext cx="632" cy="315"/>
              </a:xfrm>
              <a:custGeom>
                <a:avLst/>
                <a:gdLst>
                  <a:gd name="T0" fmla="*/ 8 w 632"/>
                  <a:gd name="T1" fmla="*/ 30 h 362"/>
                  <a:gd name="T2" fmla="*/ 8 w 632"/>
                  <a:gd name="T3" fmla="*/ 209 h 362"/>
                  <a:gd name="T4" fmla="*/ 248 w 632"/>
                  <a:gd name="T5" fmla="*/ 209 h 362"/>
                  <a:gd name="T6" fmla="*/ 632 w 632"/>
                  <a:gd name="T7" fmla="*/ 209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sp>
            <p:nvSpPr>
              <p:cNvPr id="14" name="Freeform 11"/>
              <p:cNvSpPr>
                <a:spLocks/>
              </p:cNvSpPr>
              <p:nvPr/>
            </p:nvSpPr>
            <p:spPr bwMode="ltGray">
              <a:xfrm rot="-5400000">
                <a:off x="3211" y="1664"/>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en-US"/>
              </a:p>
            </p:txBody>
          </p:sp>
          <p:sp>
            <p:nvSpPr>
              <p:cNvPr id="15" name="Freeform 12"/>
              <p:cNvSpPr>
                <a:spLocks/>
              </p:cNvSpPr>
              <p:nvPr/>
            </p:nvSpPr>
            <p:spPr bwMode="ltGray">
              <a:xfrm rot="-5400000">
                <a:off x="2870" y="1664"/>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endParaRPr lang="en-US"/>
              </a:p>
            </p:txBody>
          </p:sp>
          <p:sp>
            <p:nvSpPr>
              <p:cNvPr id="16" name="Freeform 13"/>
              <p:cNvSpPr>
                <a:spLocks/>
              </p:cNvSpPr>
              <p:nvPr/>
            </p:nvSpPr>
            <p:spPr bwMode="ltGray">
              <a:xfrm rot="-5400000">
                <a:off x="1830"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endParaRPr lang="en-US"/>
              </a:p>
            </p:txBody>
          </p:sp>
          <p:sp>
            <p:nvSpPr>
              <p:cNvPr id="17" name="Freeform 14"/>
              <p:cNvSpPr>
                <a:spLocks/>
              </p:cNvSpPr>
              <p:nvPr/>
            </p:nvSpPr>
            <p:spPr bwMode="ltGray">
              <a:xfrm rot="-5400000">
                <a:off x="2551" y="1728"/>
                <a:ext cx="624" cy="294"/>
              </a:xfrm>
              <a:custGeom>
                <a:avLst/>
                <a:gdLst>
                  <a:gd name="T0" fmla="*/ 0 w 624"/>
                  <a:gd name="T1" fmla="*/ 0 h 317"/>
                  <a:gd name="T2" fmla="*/ 0 w 624"/>
                  <a:gd name="T3" fmla="*/ 217 h 317"/>
                  <a:gd name="T4" fmla="*/ 624 w 624"/>
                  <a:gd name="T5" fmla="*/ 217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endParaRPr lang="en-US"/>
              </a:p>
            </p:txBody>
          </p:sp>
          <p:sp>
            <p:nvSpPr>
              <p:cNvPr id="18" name="Freeform 15"/>
              <p:cNvSpPr>
                <a:spLocks/>
              </p:cNvSpPr>
              <p:nvPr/>
            </p:nvSpPr>
            <p:spPr bwMode="ltGray">
              <a:xfrm rot="-5400000">
                <a:off x="2330"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19" name="Freeform 16"/>
              <p:cNvSpPr>
                <a:spLocks/>
              </p:cNvSpPr>
              <p:nvPr/>
            </p:nvSpPr>
            <p:spPr bwMode="ltGray">
              <a:xfrm rot="-5400000">
                <a:off x="2043"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endParaRPr lang="en-US"/>
              </a:p>
            </p:txBody>
          </p:sp>
          <p:sp>
            <p:nvSpPr>
              <p:cNvPr id="20" name="Freeform 17"/>
              <p:cNvSpPr>
                <a:spLocks/>
              </p:cNvSpPr>
              <p:nvPr/>
            </p:nvSpPr>
            <p:spPr bwMode="ltGray">
              <a:xfrm rot="-5400000">
                <a:off x="4077" y="1669"/>
                <a:ext cx="624" cy="421"/>
              </a:xfrm>
              <a:custGeom>
                <a:avLst/>
                <a:gdLst>
                  <a:gd name="T0" fmla="*/ 0 w 624"/>
                  <a:gd name="T1" fmla="*/ 0 h 317"/>
                  <a:gd name="T2" fmla="*/ 0 w 624"/>
                  <a:gd name="T3" fmla="*/ 636 h 317"/>
                  <a:gd name="T4" fmla="*/ 624 w 624"/>
                  <a:gd name="T5" fmla="*/ 636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endParaRPr lang="en-US"/>
              </a:p>
            </p:txBody>
          </p:sp>
          <p:sp>
            <p:nvSpPr>
              <p:cNvPr id="21" name="Freeform 18"/>
              <p:cNvSpPr>
                <a:spLocks/>
              </p:cNvSpPr>
              <p:nvPr/>
            </p:nvSpPr>
            <p:spPr bwMode="ltGray">
              <a:xfrm rot="-5400000">
                <a:off x="3736" y="1669"/>
                <a:ext cx="624" cy="422"/>
              </a:xfrm>
              <a:custGeom>
                <a:avLst/>
                <a:gdLst>
                  <a:gd name="T0" fmla="*/ 0 w 624"/>
                  <a:gd name="T1" fmla="*/ 0 h 317"/>
                  <a:gd name="T2" fmla="*/ 0 w 624"/>
                  <a:gd name="T3" fmla="*/ 642 h 317"/>
                  <a:gd name="T4" fmla="*/ 624 w 624"/>
                  <a:gd name="T5" fmla="*/ 642 h 317"/>
                  <a:gd name="T6" fmla="*/ 624 w 624"/>
                  <a:gd name="T7" fmla="*/ 0 h 317"/>
                  <a:gd name="T8" fmla="*/ 0 w 624"/>
                  <a:gd name="T9" fmla="*/ 0 h 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endParaRPr lang="en-US"/>
              </a:p>
            </p:txBody>
          </p:sp>
          <p:sp>
            <p:nvSpPr>
              <p:cNvPr id="22" name="Freeform 19"/>
              <p:cNvSpPr>
                <a:spLocks/>
              </p:cNvSpPr>
              <p:nvPr/>
            </p:nvSpPr>
            <p:spPr bwMode="ltGray">
              <a:xfrm rot="-5400000">
                <a:off x="4584" y="1747"/>
                <a:ext cx="624" cy="255"/>
              </a:xfrm>
              <a:custGeom>
                <a:avLst/>
                <a:gdLst>
                  <a:gd name="T0" fmla="*/ 0 w 624"/>
                  <a:gd name="T1" fmla="*/ 18 h 370"/>
                  <a:gd name="T2" fmla="*/ 0 w 624"/>
                  <a:gd name="T3" fmla="*/ 106 h 370"/>
                  <a:gd name="T4" fmla="*/ 624 w 624"/>
                  <a:gd name="T5" fmla="*/ 106 h 370"/>
                  <a:gd name="T6" fmla="*/ 624 w 624"/>
                  <a:gd name="T7" fmla="*/ 18 h 370"/>
                  <a:gd name="T8" fmla="*/ 384 w 624"/>
                  <a:gd name="T9" fmla="*/ 3 h 370"/>
                  <a:gd name="T10" fmla="*/ 0 w 624"/>
                  <a:gd name="T11" fmla="*/ 18 h 3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endParaRPr lang="en-US"/>
              </a:p>
            </p:txBody>
          </p:sp>
          <p:sp>
            <p:nvSpPr>
              <p:cNvPr id="23" name="Freeform 20"/>
              <p:cNvSpPr>
                <a:spLocks/>
              </p:cNvSpPr>
              <p:nvPr/>
            </p:nvSpPr>
            <p:spPr bwMode="ltGray">
              <a:xfrm>
                <a:off x="5469" y="1562"/>
                <a:ext cx="291" cy="625"/>
              </a:xfrm>
              <a:custGeom>
                <a:avLst/>
                <a:gdLst>
                  <a:gd name="T0" fmla="*/ 0 w 291"/>
                  <a:gd name="T1" fmla="*/ 624 h 625"/>
                  <a:gd name="T2" fmla="*/ 291 w 291"/>
                  <a:gd name="T3" fmla="*/ 625 h 625"/>
                  <a:gd name="T4" fmla="*/ 291 w 291"/>
                  <a:gd name="T5" fmla="*/ 6 h 625"/>
                  <a:gd name="T6" fmla="*/ 0 w 291"/>
                  <a:gd name="T7" fmla="*/ 0 h 625"/>
                  <a:gd name="T8" fmla="*/ 0 w 291"/>
                  <a:gd name="T9" fmla="*/ 624 h 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endParaRPr lang="en-US"/>
              </a:p>
            </p:txBody>
          </p:sp>
          <p:sp>
            <p:nvSpPr>
              <p:cNvPr id="24" name="Freeform 21"/>
              <p:cNvSpPr>
                <a:spLocks/>
              </p:cNvSpPr>
              <p:nvPr/>
            </p:nvSpPr>
            <p:spPr bwMode="ltGray">
              <a:xfrm rot="-5400000">
                <a:off x="5084" y="1694"/>
                <a:ext cx="624" cy="361"/>
              </a:xfrm>
              <a:custGeom>
                <a:avLst/>
                <a:gdLst>
                  <a:gd name="T0" fmla="*/ 0 w 624"/>
                  <a:gd name="T1" fmla="*/ 0 h 272"/>
                  <a:gd name="T2" fmla="*/ 0 w 624"/>
                  <a:gd name="T3" fmla="*/ 636 h 272"/>
                  <a:gd name="T4" fmla="*/ 240 w 624"/>
                  <a:gd name="T5" fmla="*/ 561 h 272"/>
                  <a:gd name="T6" fmla="*/ 624 w 624"/>
                  <a:gd name="T7" fmla="*/ 636 h 272"/>
                  <a:gd name="T8" fmla="*/ 624 w 624"/>
                  <a:gd name="T9" fmla="*/ 0 h 272"/>
                  <a:gd name="T10" fmla="*/ 0 w 624"/>
                  <a:gd name="T11" fmla="*/ 0 h 2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en-US"/>
              </a:p>
            </p:txBody>
          </p:sp>
          <p:sp>
            <p:nvSpPr>
              <p:cNvPr id="25" name="Freeform 22"/>
              <p:cNvSpPr>
                <a:spLocks/>
              </p:cNvSpPr>
              <p:nvPr/>
            </p:nvSpPr>
            <p:spPr bwMode="ltGray">
              <a:xfrm rot="-5400000">
                <a:off x="4797" y="1721"/>
                <a:ext cx="632" cy="316"/>
              </a:xfrm>
              <a:custGeom>
                <a:avLst/>
                <a:gdLst>
                  <a:gd name="T0" fmla="*/ 8 w 632"/>
                  <a:gd name="T1" fmla="*/ 30 h 362"/>
                  <a:gd name="T2" fmla="*/ 8 w 632"/>
                  <a:gd name="T3" fmla="*/ 211 h 362"/>
                  <a:gd name="T4" fmla="*/ 248 w 632"/>
                  <a:gd name="T5" fmla="*/ 211 h 362"/>
                  <a:gd name="T6" fmla="*/ 632 w 632"/>
                  <a:gd name="T7" fmla="*/ 211 h 362"/>
                  <a:gd name="T8" fmla="*/ 632 w 632"/>
                  <a:gd name="T9" fmla="*/ 30 h 362"/>
                  <a:gd name="T10" fmla="*/ 104 w 632"/>
                  <a:gd name="T11" fmla="*/ 30 h 362"/>
                  <a:gd name="T12" fmla="*/ 8 w 632"/>
                  <a:gd name="T13" fmla="*/ 30 h 3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en-US"/>
              </a:p>
            </p:txBody>
          </p:sp>
        </p:grpSp>
        <p:sp>
          <p:nvSpPr>
            <p:cNvPr id="5" name="Freeform 23"/>
            <p:cNvSpPr>
              <a:spLocks/>
            </p:cNvSpPr>
            <p:nvPr/>
          </p:nvSpPr>
          <p:spPr bwMode="ltGray">
            <a:xfrm flipH="1">
              <a:off x="-2" y="1536"/>
              <a:ext cx="5762" cy="412"/>
            </a:xfrm>
            <a:custGeom>
              <a:avLst/>
              <a:gdLst>
                <a:gd name="T0" fmla="*/ 0 w 5762"/>
                <a:gd name="T1" fmla="*/ 210 h 385"/>
                <a:gd name="T2" fmla="*/ 5762 w 5762"/>
                <a:gd name="T3" fmla="*/ 201 h 385"/>
                <a:gd name="T4" fmla="*/ 5762 w 5762"/>
                <a:gd name="T5" fmla="*/ 4 h 385"/>
                <a:gd name="T6" fmla="*/ 0 w 5762"/>
                <a:gd name="T7" fmla="*/ 0 h 385"/>
                <a:gd name="T8" fmla="*/ 0 w 5762"/>
                <a:gd name="T9" fmla="*/ 210 h 3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w="9525" cap="flat">
              <a:noFill/>
              <a:prstDash val="solid"/>
              <a:miter lim="800000"/>
              <a:headEnd type="none" w="med" len="med"/>
              <a:tailEnd type="none" w="med" len="med"/>
            </a:ln>
            <a:effectLst/>
          </p:spPr>
          <p:txBody>
            <a:bodyPr wrap="none" anchor="ctr"/>
            <a:lstStyle/>
            <a:p>
              <a:endParaRPr lang="en-US"/>
            </a:p>
          </p:txBody>
        </p:sp>
        <p:sp>
          <p:nvSpPr>
            <p:cNvPr id="6" name="Freeform 24"/>
            <p:cNvSpPr>
              <a:spLocks/>
            </p:cNvSpPr>
            <p:nvPr/>
          </p:nvSpPr>
          <p:spPr bwMode="ltGray">
            <a:xfrm flipH="1">
              <a:off x="-2" y="2017"/>
              <a:ext cx="5761" cy="189"/>
            </a:xfrm>
            <a:custGeom>
              <a:avLst/>
              <a:gdLst>
                <a:gd name="T0" fmla="*/ 0 w 5761"/>
                <a:gd name="T1" fmla="*/ 28 h 189"/>
                <a:gd name="T2" fmla="*/ 5761 w 5761"/>
                <a:gd name="T3" fmla="*/ 0 h 189"/>
                <a:gd name="T4" fmla="*/ 5761 w 5761"/>
                <a:gd name="T5" fmla="*/ 189 h 189"/>
                <a:gd name="T6" fmla="*/ 1 w 5761"/>
                <a:gd name="T7" fmla="*/ 189 h 189"/>
                <a:gd name="T8" fmla="*/ 0 w 5761"/>
                <a:gd name="T9" fmla="*/ 28 h 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w="9525" cap="flat">
              <a:noFill/>
              <a:prstDash val="solid"/>
              <a:miter lim="800000"/>
              <a:headEnd/>
              <a:tailEnd/>
            </a:ln>
            <a:effectLst/>
          </p:spPr>
          <p:txBody>
            <a:bodyPr wrap="none" anchor="ctr"/>
            <a:lstStyle/>
            <a:p>
              <a:endParaRPr lang="en-US"/>
            </a:p>
          </p:txBody>
        </p:sp>
      </p:grpSp>
      <p:sp>
        <p:nvSpPr>
          <p:cNvPr id="26" name="Text Box 29"/>
          <p:cNvSpPr txBox="1">
            <a:spLocks noChangeArrowheads="1"/>
          </p:cNvSpPr>
          <p:nvPr/>
        </p:nvSpPr>
        <p:spPr bwMode="auto">
          <a:xfrm>
            <a:off x="2743200" y="4983163"/>
            <a:ext cx="6172200" cy="731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r">
              <a:defRPr/>
            </a:pPr>
            <a:r>
              <a:rPr lang="en-US" b="1">
                <a:solidFill>
                  <a:schemeClr val="tx2"/>
                </a:solidFill>
                <a:latin typeface="Arial" charset="0"/>
                <a:ea typeface="ＭＳ Ｐゴシック" charset="0"/>
              </a:rPr>
              <a:t>Lawrence M. Hinman, Ph.D.</a:t>
            </a:r>
          </a:p>
          <a:p>
            <a:pPr algn="r">
              <a:defRPr/>
            </a:pPr>
            <a:r>
              <a:rPr lang="en-US" sz="1800" b="1">
                <a:solidFill>
                  <a:schemeClr val="tx2"/>
                </a:solidFill>
                <a:latin typeface="Arial" charset="0"/>
                <a:ea typeface="ＭＳ Ｐゴシック" charset="0"/>
              </a:rPr>
              <a:t>Director, The Values Institute</a:t>
            </a:r>
          </a:p>
        </p:txBody>
      </p:sp>
      <p:pic>
        <p:nvPicPr>
          <p:cNvPr id="27" name="Picture 30" descr="USD Blue Logi"/>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7200" y="3733800"/>
            <a:ext cx="1270000" cy="1447800"/>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xmlns="">
                <a:solidFill>
                  <a:srgbClr val="FFFFFF"/>
                </a:solidFill>
              </a14:hiddenFill>
            </a:ext>
          </a:extLst>
        </p:spPr>
      </p:pic>
      <p:pic>
        <p:nvPicPr>
          <p:cNvPr id="28" name="Picture 31" descr="foundersb"/>
          <p:cNvPicPr>
            <a:picLocks noChangeAspect="1" noChangeArrowheads="1"/>
          </p:cNvPicPr>
          <p:nvPr/>
        </p:nvPicPr>
        <p:blipFill>
          <a:blip r:embed="rId5"/>
          <a:srcRect/>
          <a:stretch>
            <a:fillRect/>
          </a:stretch>
        </p:blipFill>
        <p:spPr bwMode="auto">
          <a:xfrm>
            <a:off x="228600" y="228600"/>
            <a:ext cx="2552700" cy="1651000"/>
          </a:xfrm>
          <a:prstGeom prst="rect">
            <a:avLst/>
          </a:prstGeom>
          <a:noFill/>
          <a:ln w="9525">
            <a:noFill/>
            <a:miter lim="800000"/>
            <a:headEnd/>
            <a:tailEnd/>
          </a:ln>
        </p:spPr>
      </p:pic>
      <p:sp>
        <p:nvSpPr>
          <p:cNvPr id="29" name="Rectangle 32"/>
          <p:cNvSpPr>
            <a:spLocks noChangeArrowheads="1"/>
          </p:cNvSpPr>
          <p:nvPr/>
        </p:nvSpPr>
        <p:spPr bwMode="auto">
          <a:xfrm>
            <a:off x="381000" y="5257800"/>
            <a:ext cx="363855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spcBef>
                <a:spcPct val="50000"/>
              </a:spcBef>
              <a:defRPr/>
            </a:pPr>
            <a:r>
              <a:rPr kumimoji="1" lang="en-US" sz="3200" b="1">
                <a:solidFill>
                  <a:schemeClr val="tx2"/>
                </a:solidFill>
                <a:latin typeface="UnivrstyRoman Bd BT" charset="0"/>
                <a:ea typeface="ＭＳ Ｐゴシック" charset="0"/>
              </a:rPr>
              <a:t>University of San Diego</a:t>
            </a:r>
          </a:p>
        </p:txBody>
      </p:sp>
      <p:graphicFrame>
        <p:nvGraphicFramePr>
          <p:cNvPr id="30" name="Object 33">
            <a:hlinkClick r:id="rId6"/>
          </p:cNvPr>
          <p:cNvGraphicFramePr>
            <a:graphicFrameLocks noChangeAspect="1"/>
          </p:cNvGraphicFramePr>
          <p:nvPr/>
        </p:nvGraphicFramePr>
        <p:xfrm>
          <a:off x="8305800" y="5486400"/>
          <a:ext cx="457200" cy="457200"/>
        </p:xfrm>
        <a:graphic>
          <a:graphicData uri="http://schemas.openxmlformats.org/presentationml/2006/ole">
            <p:oleObj spid="_x0000_s125954" name="Photo Editor Photo" r:id="rId7" imgW="304923" imgH="304923" progId="">
              <p:embed/>
            </p:oleObj>
          </a:graphicData>
        </a:graphic>
      </p:graphicFrame>
      <p:sp>
        <p:nvSpPr>
          <p:cNvPr id="31" name="Rectangle 34"/>
          <p:cNvSpPr>
            <a:spLocks noChangeArrowheads="1"/>
          </p:cNvSpPr>
          <p:nvPr/>
        </p:nvSpPr>
        <p:spPr bwMode="auto">
          <a:xfrm>
            <a:off x="3352800" y="3078163"/>
            <a:ext cx="5592763" cy="1874837"/>
          </a:xfrm>
          <a:prstGeom prst="rect">
            <a:avLst/>
          </a:prstGeom>
          <a:noFill/>
          <a:ln w="9525">
            <a:noFill/>
            <a:miter lim="800000"/>
            <a:headEnd/>
            <a:tailEnd/>
          </a:ln>
        </p:spPr>
        <p:txBody>
          <a:bodyPr anchor="ctr"/>
          <a:lstStyle/>
          <a:p>
            <a:pPr algn="r"/>
            <a:endParaRPr kumimoji="1" lang="en-US" sz="3600" b="1">
              <a:solidFill>
                <a:schemeClr val="hlink"/>
              </a:solidFill>
              <a:latin typeface="Arial" pitchFamily="34" charset="0"/>
            </a:endParaRPr>
          </a:p>
        </p:txBody>
      </p:sp>
      <p:sp>
        <p:nvSpPr>
          <p:cNvPr id="56345" name="Rectangle 25"/>
          <p:cNvSpPr>
            <a:spLocks noGrp="1" noChangeArrowheads="1"/>
          </p:cNvSpPr>
          <p:nvPr>
            <p:ph type="ctrTitle"/>
          </p:nvPr>
        </p:nvSpPr>
        <p:spPr>
          <a:xfrm>
            <a:off x="3352800" y="609600"/>
            <a:ext cx="5592763" cy="1874838"/>
          </a:xfrm>
        </p:spPr>
        <p:txBody>
          <a:bodyPr/>
          <a:lstStyle>
            <a:lvl1pPr>
              <a:defRPr sz="4400"/>
            </a:lvl1pPr>
          </a:lstStyle>
          <a:p>
            <a:pPr lvl="0"/>
            <a:r>
              <a:rPr lang="en-US" noProof="0" smtClean="0"/>
              <a:t>Click to edit Master title style</a:t>
            </a:r>
          </a:p>
        </p:txBody>
      </p:sp>
      <p:sp>
        <p:nvSpPr>
          <p:cNvPr id="32" name="Rectangle 26"/>
          <p:cNvSpPr>
            <a:spLocks noGrp="1" noChangeArrowheads="1"/>
          </p:cNvSpPr>
          <p:nvPr>
            <p:ph type="dt" sz="half" idx="10"/>
          </p:nvPr>
        </p:nvSpPr>
        <p:spPr>
          <a:xfrm>
            <a:off x="1166813"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5D21EC92-39C5-4902-839A-E1BDE7C8FDF6}" type="datetime1">
              <a:rPr lang="en-US" smtClean="0"/>
              <a:pPr/>
              <a:t>7/14/2014</a:t>
            </a:fld>
            <a:endParaRPr lang="en-US" b="0">
              <a:solidFill>
                <a:srgbClr val="000000"/>
              </a:solidFill>
            </a:endParaRPr>
          </a:p>
        </p:txBody>
      </p:sp>
      <p:sp>
        <p:nvSpPr>
          <p:cNvPr id="33" name="Rectangle 27"/>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rgbClr val="000000"/>
              </a:solidFill>
            </a:endParaRPr>
          </a:p>
        </p:txBody>
      </p:sp>
      <p:sp>
        <p:nvSpPr>
          <p:cNvPr id="34" name="Rectangle 28"/>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03DE25C5-2FEF-429A-9F24-800BFCCF0821}" type="slidenum">
              <a:rPr lang="en-US"/>
              <a:pPr/>
              <a:t>‹#›</a:t>
            </a:fld>
            <a:endParaRPr lang="en-US" b="0">
              <a:solidFill>
                <a:srgbClr val="000000"/>
              </a:solidFill>
            </a:endParaRPr>
          </a:p>
        </p:txBody>
      </p:sp>
    </p:spTree>
  </p:cSld>
  <p:clrMapOvr>
    <a:masterClrMapping/>
  </p:clrMapOvr>
  <p:transition>
    <p:split orient="vert"/>
    <p:sndAc>
      <p:stSnd>
        <p:snd r:embed="rId2" name="CAMERA.WAV"/>
      </p:stSnd>
    </p:sndAc>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652C1296-7D7E-4C60-A78F-97C0B212122A}" type="datetime1">
              <a:rPr lang="en-US" smtClean="0"/>
              <a:pPr/>
              <a:t>7/14/2014</a:t>
            </a:fld>
            <a:endParaRPr lang="en-US" b="0">
              <a:solidFill>
                <a:schemeClr val="tx1"/>
              </a:solidFill>
            </a:endParaRPr>
          </a:p>
        </p:txBody>
      </p:sp>
      <p:sp>
        <p:nvSpPr>
          <p:cNvPr id="5"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6"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455DCED5-A0FE-4AA8-975A-572A0734E579}"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A1CC2FED-722B-4245-BAF8-91009B9F1665}" type="datetime1">
              <a:rPr lang="en-US" smtClean="0"/>
              <a:pPr/>
              <a:t>7/14/2014</a:t>
            </a:fld>
            <a:endParaRPr lang="en-US" b="0">
              <a:solidFill>
                <a:schemeClr val="tx1"/>
              </a:solidFill>
            </a:endParaRPr>
          </a:p>
        </p:txBody>
      </p:sp>
      <p:sp>
        <p:nvSpPr>
          <p:cNvPr id="5"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6"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51848359-8B2C-48DB-88BD-1024CAC38D3A}"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D093FD2A-11CE-4562-921A-0A9FF8D7A6E1}" type="datetime1">
              <a:rPr lang="en-US" smtClean="0"/>
              <a:pPr/>
              <a:t>7/14/2014</a:t>
            </a:fld>
            <a:endParaRPr lang="en-US" b="0">
              <a:solidFill>
                <a:schemeClr val="tx1"/>
              </a:solidFill>
            </a:endParaRPr>
          </a:p>
        </p:txBody>
      </p:sp>
      <p:sp>
        <p:nvSpPr>
          <p:cNvPr id="6"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7"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1B8F2B03-D0BA-4054-8FC4-DA1D2E0269D1}"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D3DEA1D1-89C9-4D75-985F-779299216434}" type="datetime1">
              <a:rPr lang="en-US" smtClean="0"/>
              <a:pPr/>
              <a:t>7/14/2014</a:t>
            </a:fld>
            <a:endParaRPr lang="en-US" b="0">
              <a:solidFill>
                <a:schemeClr val="tx1"/>
              </a:solidFill>
            </a:endParaRPr>
          </a:p>
        </p:txBody>
      </p:sp>
      <p:sp>
        <p:nvSpPr>
          <p:cNvPr id="8"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9"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2DEAF624-88D7-499C-BDDE-869177771CFC}"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D0845FAA-A104-4D11-B0E6-D9DEB33B4095}" type="datetime1">
              <a:rPr lang="en-US" smtClean="0"/>
              <a:pPr/>
              <a:t>7/14/2014</a:t>
            </a:fld>
            <a:endParaRPr lang="en-US" b="0">
              <a:solidFill>
                <a:schemeClr val="tx1"/>
              </a:solidFill>
            </a:endParaRPr>
          </a:p>
        </p:txBody>
      </p:sp>
      <p:sp>
        <p:nvSpPr>
          <p:cNvPr id="4"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5"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1A2F58CD-116C-4B46-8772-44FF2B883E0F}"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C650590C-FE4C-48BF-8F98-BEC6DD225307}" type="datetime1">
              <a:rPr lang="en-US" smtClean="0"/>
              <a:pPr/>
              <a:t>7/14/2014</a:t>
            </a:fld>
            <a:endParaRPr lang="en-US" b="0">
              <a:solidFill>
                <a:schemeClr val="tx1"/>
              </a:solidFill>
            </a:endParaRPr>
          </a:p>
        </p:txBody>
      </p:sp>
      <p:sp>
        <p:nvSpPr>
          <p:cNvPr id="3"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4"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EE89A7E9-3EC7-4E28-82BB-2E8082CD3266}"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A9388729-9622-44CF-B3DE-71C7B8B12D8F}" type="datetime1">
              <a:rPr lang="en-US" smtClean="0"/>
              <a:pPr/>
              <a:t>7/14/2014</a:t>
            </a:fld>
            <a:endParaRPr lang="en-US" b="0">
              <a:solidFill>
                <a:schemeClr val="tx1"/>
              </a:solidFill>
            </a:endParaRPr>
          </a:p>
        </p:txBody>
      </p:sp>
      <p:sp>
        <p:nvSpPr>
          <p:cNvPr id="6"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7"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A68ED590-2D70-4CC8-ACB9-2E7BD17D7427}"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ADCC4404-B1F5-451D-A9E3-03333BB8C026}" type="datetime1">
              <a:rPr lang="en-US" smtClean="0"/>
              <a:pPr/>
              <a:t>7/14/2014</a:t>
            </a:fld>
            <a:endParaRPr lang="en-US" b="0">
              <a:solidFill>
                <a:schemeClr val="tx1"/>
              </a:solidFill>
            </a:endParaRPr>
          </a:p>
        </p:txBody>
      </p:sp>
      <p:sp>
        <p:nvSpPr>
          <p:cNvPr id="6"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7"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0E5D4FB2-346D-4720-AE9B-EE456A2A6E50}"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B3DB293F-4DDE-423C-8381-6E7528CAEB22}" type="datetime1">
              <a:rPr lang="en-US" smtClean="0"/>
              <a:pPr/>
              <a:t>7/14/2014</a:t>
            </a:fld>
            <a:endParaRPr lang="en-US" b="0">
              <a:solidFill>
                <a:schemeClr val="tx1"/>
              </a:solidFill>
            </a:endParaRPr>
          </a:p>
        </p:txBody>
      </p:sp>
      <p:sp>
        <p:nvSpPr>
          <p:cNvPr id="5"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6"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09F8BCF5-6C75-4F2B-80D1-3E5430899220}"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2463" y="457200"/>
            <a:ext cx="19431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3163" y="457200"/>
            <a:ext cx="56769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CEC6A302-526A-4ECB-B9A6-B8C928E3A4E2}" type="datetime1">
              <a:rPr lang="en-US" smtClean="0"/>
              <a:pPr/>
              <a:t>7/14/2014</a:t>
            </a:fld>
            <a:endParaRPr lang="en-US" b="0">
              <a:solidFill>
                <a:schemeClr val="tx1"/>
              </a:solidFill>
            </a:endParaRPr>
          </a:p>
        </p:txBody>
      </p:sp>
      <p:sp>
        <p:nvSpPr>
          <p:cNvPr id="5"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6"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1DEB6943-7844-466D-AE66-C65452756FC7}"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73163" y="4572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73163" y="1981200"/>
            <a:ext cx="7772400" cy="4114800"/>
          </a:xfrm>
        </p:spPr>
        <p:txBody>
          <a:bodyPr/>
          <a:lstStyle/>
          <a:p>
            <a:pPr lvl="0"/>
            <a:endParaRPr lang="en-US" noProof="0" smtClean="0"/>
          </a:p>
        </p:txBody>
      </p:sp>
      <p:sp>
        <p:nvSpPr>
          <p:cNvPr id="4" name="Rectangle 27"/>
          <p:cNvSpPr>
            <a:spLocks noGrp="1" noChangeArrowheads="1"/>
          </p:cNvSpPr>
          <p:nvPr>
            <p:ph type="dt" sz="half" idx="10"/>
          </p:nvPr>
        </p:nvSpPr>
        <p:spPr>
          <a:xfrm>
            <a:off x="1173163" y="6265863"/>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8C4AED7C-DFA1-469D-9F4D-8F36C03213D0}" type="datetime1">
              <a:rPr lang="en-US" smtClean="0"/>
              <a:pPr/>
              <a:t>7/14/2014</a:t>
            </a:fld>
            <a:endParaRPr lang="en-US" b="0">
              <a:solidFill>
                <a:schemeClr val="tx1"/>
              </a:solidFill>
            </a:endParaRPr>
          </a:p>
        </p:txBody>
      </p:sp>
      <p:sp>
        <p:nvSpPr>
          <p:cNvPr id="5" name="Rectangle 28"/>
          <p:cNvSpPr>
            <a:spLocks noGrp="1" noChangeArrowheads="1"/>
          </p:cNvSpPr>
          <p:nvPr>
            <p:ph type="ftr" sz="quarter" idx="11"/>
          </p:nvPr>
        </p:nvSpPr>
        <p:spPr>
          <a:xfrm>
            <a:off x="3581400" y="6248400"/>
            <a:ext cx="28956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r>
              <a:rPr lang="en-US"/>
              <a:t>©Lawrence M. Hinman</a:t>
            </a:r>
            <a:endParaRPr lang="en-US" b="0">
              <a:solidFill>
                <a:schemeClr val="tx1"/>
              </a:solidFill>
            </a:endParaRPr>
          </a:p>
        </p:txBody>
      </p:sp>
      <p:sp>
        <p:nvSpPr>
          <p:cNvPr id="6" name="Rectangle 29"/>
          <p:cNvSpPr>
            <a:spLocks noGrp="1" noChangeArrowheads="1"/>
          </p:cNvSpPr>
          <p:nvPr>
            <p:ph type="sldNum" sz="quarter" idx="12"/>
          </p:nvPr>
        </p:nvSpPr>
        <p:spPr>
          <a:xfrm>
            <a:off x="7010400" y="6248400"/>
            <a:ext cx="1905000" cy="457200"/>
          </a:xfrm>
          <a:prstGeom prst="rect">
            <a:avLst/>
          </a:prstGeo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a:lstStyle>
            <a:lvl1pPr>
              <a:defRPr/>
            </a:lvl1pPr>
          </a:lstStyle>
          <a:p>
            <a:fld id="{8C073E35-1E6F-4FAB-8CEB-F6CC5B30842A}" type="slidenum">
              <a:rPr lang="en-US"/>
              <a:pPr/>
              <a:t>‹#›</a:t>
            </a:fld>
            <a:endParaRPr lang="en-US" b="0">
              <a:solidFill>
                <a:schemeClr val="tx1"/>
              </a:solidFill>
            </a:endParaRPr>
          </a:p>
        </p:txBody>
      </p:sp>
    </p:spTree>
  </p:cSld>
  <p:clrMapOvr>
    <a:masterClrMapping/>
  </p:clrMapOvr>
  <p:transition>
    <p:split orient="vert"/>
    <p:sndAc>
      <p:stSnd>
        <p:snd r:embed="rId1" name="CAMERA.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audio" Target="../media/audio2.wav"/><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blurRad="63500" dist="107763" dir="2700000" algn="ctr" rotWithShape="0">
            <a:srgbClr val="000000">
              <a:alpha val="74998"/>
            </a:srgbClr>
          </a:outerShdw>
        </a:effectLst>
      </p:bgPr>
    </p:bg>
    <p:spTree>
      <p:nvGrpSpPr>
        <p:cNvPr id="1" name=""/>
        <p:cNvGrpSpPr/>
        <p:nvPr/>
      </p:nvGrpSpPr>
      <p:grpSpPr>
        <a:xfrm>
          <a:off x="0" y="0"/>
          <a:ext cx="0" cy="0"/>
          <a:chOff x="0" y="0"/>
          <a:chExt cx="0" cy="0"/>
        </a:xfrm>
      </p:grpSpPr>
      <p:sp>
        <p:nvSpPr>
          <p:cNvPr id="55321" name="Rectangle 25"/>
          <p:cNvSpPr>
            <a:spLocks noGrp="1" noChangeArrowheads="1"/>
          </p:cNvSpPr>
          <p:nvPr>
            <p:ph type="title"/>
          </p:nvPr>
        </p:nvSpPr>
        <p:spPr bwMode="auto">
          <a:xfrm>
            <a:off x="1173163" y="457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5322" name="Rectangle 26"/>
          <p:cNvSpPr>
            <a:spLocks noGrp="1" noChangeArrowheads="1"/>
          </p:cNvSpPr>
          <p:nvPr>
            <p:ph type="body" idx="1"/>
          </p:nvPr>
        </p:nvSpPr>
        <p:spPr bwMode="auto">
          <a:xfrm>
            <a:off x="1173163"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ransition>
    <p:split orient="vert"/>
    <p:sndAc>
      <p:stSnd>
        <p:snd r:embed="rId14" name="CAMERA.WAV" builtIn="1"/>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5321"/>
                                        </p:tgtEl>
                                        <p:attrNameLst>
                                          <p:attrName>style.visibility</p:attrName>
                                        </p:attrNameLst>
                                      </p:cBhvr>
                                      <p:to>
                                        <p:strVal val="visible"/>
                                      </p:to>
                                    </p:set>
                                    <p:animEffect transition="in" filter="barn(outVertical)">
                                      <p:cBhvr>
                                        <p:cTn id="7" dur="500"/>
                                        <p:tgtEl>
                                          <p:spTgt spid="55321"/>
                                        </p:tgtEl>
                                      </p:cBhvr>
                                    </p:animEffect>
                                  </p:childTnLst>
                                  <p:subTnLst>
                                    <p:audio>
                                      <p:cMediaNode>
                                        <p:cTn display="0" masterRel="sameClick">
                                          <p:stCondLst>
                                            <p:cond evt="begin" delay="0">
                                              <p:tn val="5"/>
                                            </p:cond>
                                          </p:stCondLst>
                                          <p:endCondLst>
                                            <p:cond evt="onStopAudio" delay="0">
                                              <p:tgtEl>
                                                <p:sldTgt/>
                                              </p:tgtEl>
                                            </p:cond>
                                          </p:endCondLst>
                                        </p:cTn>
                                        <p:tgtEl>
                                          <p:sndTgt r:embed="rId15" name="CAMERA.WAV"/>
                                        </p:tgtEl>
                                      </p:cMediaNode>
                                    </p:audio>
                                  </p:subTnLst>
                                </p:cTn>
                              </p:par>
                            </p:childTnLst>
                          </p:cTn>
                        </p:par>
                        <p:par>
                          <p:cTn id="8" fill="hold" nodeType="afterGroup">
                            <p:stCondLst>
                              <p:cond delay="500"/>
                            </p:stCondLst>
                            <p:childTnLst>
                              <p:par>
                                <p:cTn id="9" presetID="2" presetClass="entr" presetSubtype="2" fill="hold" grpId="0" nodeType="afterEffect">
                                  <p:stCondLst>
                                    <p:cond delay="2000"/>
                                  </p:stCondLst>
                                  <p:childTnLst>
                                    <p:set>
                                      <p:cBhvr>
                                        <p:cTn id="10" dur="1" fill="hold">
                                          <p:stCondLst>
                                            <p:cond delay="0"/>
                                          </p:stCondLst>
                                        </p:cTn>
                                        <p:tgtEl>
                                          <p:spTgt spid="55322">
                                            <p:txEl>
                                              <p:pRg st="0" end="0"/>
                                            </p:txEl>
                                          </p:spTgt>
                                        </p:tgtEl>
                                        <p:attrNameLst>
                                          <p:attrName>style.visibility</p:attrName>
                                        </p:attrNameLst>
                                      </p:cBhvr>
                                      <p:to>
                                        <p:strVal val="visible"/>
                                      </p:to>
                                    </p:set>
                                    <p:anim calcmode="lin" valueType="num">
                                      <p:cBhvr additive="base">
                                        <p:cTn id="11" dur="500" fill="hold"/>
                                        <p:tgtEl>
                                          <p:spTgt spid="5532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55322">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15" name="CAMERA.WAV"/>
                                        </p:tgtEl>
                                      </p:cMediaNode>
                                    </p:audio>
                                  </p:subTnLst>
                                </p:cTn>
                              </p:par>
                              <p:par>
                                <p:cTn id="13" presetID="2" presetClass="entr" presetSubtype="2" fill="hold" grpId="0" nodeType="withEffect">
                                  <p:stCondLst>
                                    <p:cond delay="2000"/>
                                  </p:stCondLst>
                                  <p:childTnLst>
                                    <p:set>
                                      <p:cBhvr>
                                        <p:cTn id="14" dur="1" fill="hold">
                                          <p:stCondLst>
                                            <p:cond delay="0"/>
                                          </p:stCondLst>
                                        </p:cTn>
                                        <p:tgtEl>
                                          <p:spTgt spid="55322">
                                            <p:txEl>
                                              <p:pRg st="1" end="1"/>
                                            </p:txEl>
                                          </p:spTgt>
                                        </p:tgtEl>
                                        <p:attrNameLst>
                                          <p:attrName>style.visibility</p:attrName>
                                        </p:attrNameLst>
                                      </p:cBhvr>
                                      <p:to>
                                        <p:strVal val="visible"/>
                                      </p:to>
                                    </p:set>
                                    <p:anim calcmode="lin" valueType="num">
                                      <p:cBhvr additive="base">
                                        <p:cTn id="15" dur="500" fill="hold"/>
                                        <p:tgtEl>
                                          <p:spTgt spid="5532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55322">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5" name="CAMERA.WAV"/>
                                        </p:tgtEl>
                                      </p:cMediaNode>
                                    </p:audio>
                                  </p:subTnLst>
                                </p:cTn>
                              </p:par>
                              <p:par>
                                <p:cTn id="17" presetID="2" presetClass="entr" presetSubtype="2" fill="hold" grpId="0" nodeType="withEffect">
                                  <p:stCondLst>
                                    <p:cond delay="2000"/>
                                  </p:stCondLst>
                                  <p:childTnLst>
                                    <p:set>
                                      <p:cBhvr>
                                        <p:cTn id="18" dur="1" fill="hold">
                                          <p:stCondLst>
                                            <p:cond delay="0"/>
                                          </p:stCondLst>
                                        </p:cTn>
                                        <p:tgtEl>
                                          <p:spTgt spid="55322">
                                            <p:txEl>
                                              <p:pRg st="2" end="2"/>
                                            </p:txEl>
                                          </p:spTgt>
                                        </p:tgtEl>
                                        <p:attrNameLst>
                                          <p:attrName>style.visibility</p:attrName>
                                        </p:attrNameLst>
                                      </p:cBhvr>
                                      <p:to>
                                        <p:strVal val="visible"/>
                                      </p:to>
                                    </p:set>
                                    <p:anim calcmode="lin" valueType="num">
                                      <p:cBhvr additive="base">
                                        <p:cTn id="19" dur="500" fill="hold"/>
                                        <p:tgtEl>
                                          <p:spTgt spid="5532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5322">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15" name="CAMERA.WAV"/>
                                        </p:tgtEl>
                                      </p:cMediaNode>
                                    </p:audio>
                                  </p:subTnLst>
                                </p:cTn>
                              </p:par>
                              <p:par>
                                <p:cTn id="21" presetID="2" presetClass="entr" presetSubtype="2" fill="hold" grpId="0" nodeType="withEffect">
                                  <p:stCondLst>
                                    <p:cond delay="2000"/>
                                  </p:stCondLst>
                                  <p:childTnLst>
                                    <p:set>
                                      <p:cBhvr>
                                        <p:cTn id="22" dur="1" fill="hold">
                                          <p:stCondLst>
                                            <p:cond delay="0"/>
                                          </p:stCondLst>
                                        </p:cTn>
                                        <p:tgtEl>
                                          <p:spTgt spid="55322">
                                            <p:txEl>
                                              <p:pRg st="3" end="3"/>
                                            </p:txEl>
                                          </p:spTgt>
                                        </p:tgtEl>
                                        <p:attrNameLst>
                                          <p:attrName>style.visibility</p:attrName>
                                        </p:attrNameLst>
                                      </p:cBhvr>
                                      <p:to>
                                        <p:strVal val="visible"/>
                                      </p:to>
                                    </p:set>
                                    <p:anim calcmode="lin" valueType="num">
                                      <p:cBhvr additive="base">
                                        <p:cTn id="23" dur="500" fill="hold"/>
                                        <p:tgtEl>
                                          <p:spTgt spid="5532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55322">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15" name="CAMERA.WAV"/>
                                        </p:tgtEl>
                                      </p:cMediaNode>
                                    </p:audio>
                                  </p:subTnLst>
                                </p:cTn>
                              </p:par>
                              <p:par>
                                <p:cTn id="25" presetID="2" presetClass="entr" presetSubtype="2" fill="hold" grpId="0" nodeType="withEffect">
                                  <p:stCondLst>
                                    <p:cond delay="2000"/>
                                  </p:stCondLst>
                                  <p:childTnLst>
                                    <p:set>
                                      <p:cBhvr>
                                        <p:cTn id="26" dur="1" fill="hold">
                                          <p:stCondLst>
                                            <p:cond delay="0"/>
                                          </p:stCondLst>
                                        </p:cTn>
                                        <p:tgtEl>
                                          <p:spTgt spid="55322">
                                            <p:txEl>
                                              <p:pRg st="4" end="4"/>
                                            </p:txEl>
                                          </p:spTgt>
                                        </p:tgtEl>
                                        <p:attrNameLst>
                                          <p:attrName>style.visibility</p:attrName>
                                        </p:attrNameLst>
                                      </p:cBhvr>
                                      <p:to>
                                        <p:strVal val="visible"/>
                                      </p:to>
                                    </p:set>
                                    <p:anim calcmode="lin" valueType="num">
                                      <p:cBhvr additive="base">
                                        <p:cTn id="27" dur="500" fill="hold"/>
                                        <p:tgtEl>
                                          <p:spTgt spid="55322">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55322">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5"/>
                                            </p:cond>
                                          </p:stCondLst>
                                          <p:endCondLst>
                                            <p:cond evt="onStopAudio" delay="0">
                                              <p:tgtEl>
                                                <p:sldTgt/>
                                              </p:tgtEl>
                                            </p:cond>
                                          </p:endCondLst>
                                        </p:cTn>
                                        <p:tgtEl>
                                          <p:sndTgt r:embed="rId15"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21" grpId="0" autoUpdateAnimBg="0"/>
      <p:bldP spid="55322" grpId="0" build="p" autoUpdateAnimBg="0" advAuto="2000">
        <p:tmplLst>
          <p:tmpl lvl="1">
            <p:tnLst>
              <p:par>
                <p:cTn presetID="2" presetClass="entr" presetSubtype="2" fill="hold" nodeType="afterEffect">
                  <p:stCondLst>
                    <p:cond delay="2000"/>
                  </p:stCondLst>
                  <p:childTnLst>
                    <p:set>
                      <p:cBhvr>
                        <p:cTn dur="1" fill="hold">
                          <p:stCondLst>
                            <p:cond delay="0"/>
                          </p:stCondLst>
                        </p:cTn>
                        <p:tgtEl>
                          <p:spTgt spid="55322"/>
                        </p:tgtEl>
                        <p:attrNameLst>
                          <p:attrName>style.visibility</p:attrName>
                        </p:attrNameLst>
                      </p:cBhvr>
                      <p:to>
                        <p:strVal val="visible"/>
                      </p:to>
                    </p:set>
                    <p:anim calcmode="lin" valueType="num">
                      <p:cBhvr additive="base">
                        <p:cTn dur="500" fill="hold"/>
                        <p:tgtEl>
                          <p:spTgt spid="55322"/>
                        </p:tgtEl>
                        <p:attrNameLst>
                          <p:attrName>ppt_x</p:attrName>
                        </p:attrNameLst>
                      </p:cBhvr>
                      <p:tavLst>
                        <p:tav tm="0">
                          <p:val>
                            <p:strVal val="1+#ppt_w/2"/>
                          </p:val>
                        </p:tav>
                        <p:tav tm="100000">
                          <p:val>
                            <p:strVal val="#ppt_x"/>
                          </p:val>
                        </p:tav>
                      </p:tavLst>
                    </p:anim>
                    <p:anim calcmode="lin" valueType="num">
                      <p:cBhvr additive="base">
                        <p:cTn dur="500" fill="hold"/>
                        <p:tgtEl>
                          <p:spTgt spid="553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stCondLst>
                          <p:endCondLst>
                            <p:cond evt="onStopAudio" delay="0">
                              <p:tgtEl>
                                <p:sldTgt/>
                              </p:tgtEl>
                            </p:cond>
                          </p:endCondLst>
                        </p:cTn>
                        <p:tgtEl>
                          <p:sndTgt r:embed="rId15" name="CAMERA.WAV"/>
                        </p:tgtEl>
                      </p:cMediaNode>
                    </p:audio>
                  </p:subTnLst>
                </p:cTn>
              </p:par>
            </p:tnLst>
          </p:tmpl>
          <p:tmpl lvl="2">
            <p:tnLst>
              <p:par>
                <p:cTn presetID="2" presetClass="entr" presetSubtype="2" fill="hold" nodeType="withEffect">
                  <p:stCondLst>
                    <p:cond delay="2000"/>
                  </p:stCondLst>
                  <p:childTnLst>
                    <p:set>
                      <p:cBhvr>
                        <p:cTn dur="1" fill="hold">
                          <p:stCondLst>
                            <p:cond delay="0"/>
                          </p:stCondLst>
                        </p:cTn>
                        <p:tgtEl>
                          <p:spTgt spid="55322"/>
                        </p:tgtEl>
                        <p:attrNameLst>
                          <p:attrName>style.visibility</p:attrName>
                        </p:attrNameLst>
                      </p:cBhvr>
                      <p:to>
                        <p:strVal val="visible"/>
                      </p:to>
                    </p:set>
                    <p:anim calcmode="lin" valueType="num">
                      <p:cBhvr additive="base">
                        <p:cTn dur="500" fill="hold"/>
                        <p:tgtEl>
                          <p:spTgt spid="55322"/>
                        </p:tgtEl>
                        <p:attrNameLst>
                          <p:attrName>ppt_x</p:attrName>
                        </p:attrNameLst>
                      </p:cBhvr>
                      <p:tavLst>
                        <p:tav tm="0">
                          <p:val>
                            <p:strVal val="1+#ppt_w/2"/>
                          </p:val>
                        </p:tav>
                        <p:tav tm="100000">
                          <p:val>
                            <p:strVal val="#ppt_x"/>
                          </p:val>
                        </p:tav>
                      </p:tavLst>
                    </p:anim>
                    <p:anim calcmode="lin" valueType="num">
                      <p:cBhvr additive="base">
                        <p:cTn dur="500" fill="hold"/>
                        <p:tgtEl>
                          <p:spTgt spid="553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stCondLst>
                          <p:endCondLst>
                            <p:cond evt="onStopAudio" delay="0">
                              <p:tgtEl>
                                <p:sldTgt/>
                              </p:tgtEl>
                            </p:cond>
                          </p:endCondLst>
                        </p:cTn>
                        <p:tgtEl>
                          <p:sndTgt r:embed="rId15" name="CAMERA.WAV"/>
                        </p:tgtEl>
                      </p:cMediaNode>
                    </p:audio>
                  </p:subTnLst>
                </p:cTn>
              </p:par>
            </p:tnLst>
          </p:tmpl>
          <p:tmpl lvl="3">
            <p:tnLst>
              <p:par>
                <p:cTn presetID="2" presetClass="entr" presetSubtype="2" fill="hold" nodeType="withEffect">
                  <p:stCondLst>
                    <p:cond delay="2000"/>
                  </p:stCondLst>
                  <p:childTnLst>
                    <p:set>
                      <p:cBhvr>
                        <p:cTn dur="1" fill="hold">
                          <p:stCondLst>
                            <p:cond delay="0"/>
                          </p:stCondLst>
                        </p:cTn>
                        <p:tgtEl>
                          <p:spTgt spid="55322"/>
                        </p:tgtEl>
                        <p:attrNameLst>
                          <p:attrName>style.visibility</p:attrName>
                        </p:attrNameLst>
                      </p:cBhvr>
                      <p:to>
                        <p:strVal val="visible"/>
                      </p:to>
                    </p:set>
                    <p:anim calcmode="lin" valueType="num">
                      <p:cBhvr additive="base">
                        <p:cTn dur="500" fill="hold"/>
                        <p:tgtEl>
                          <p:spTgt spid="55322"/>
                        </p:tgtEl>
                        <p:attrNameLst>
                          <p:attrName>ppt_x</p:attrName>
                        </p:attrNameLst>
                      </p:cBhvr>
                      <p:tavLst>
                        <p:tav tm="0">
                          <p:val>
                            <p:strVal val="1+#ppt_w/2"/>
                          </p:val>
                        </p:tav>
                        <p:tav tm="100000">
                          <p:val>
                            <p:strVal val="#ppt_x"/>
                          </p:val>
                        </p:tav>
                      </p:tavLst>
                    </p:anim>
                    <p:anim calcmode="lin" valueType="num">
                      <p:cBhvr additive="base">
                        <p:cTn dur="500" fill="hold"/>
                        <p:tgtEl>
                          <p:spTgt spid="553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stCondLst>
                          <p:endCondLst>
                            <p:cond evt="onStopAudio" delay="0">
                              <p:tgtEl>
                                <p:sldTgt/>
                              </p:tgtEl>
                            </p:cond>
                          </p:endCondLst>
                        </p:cTn>
                        <p:tgtEl>
                          <p:sndTgt r:embed="rId15" name="CAMERA.WAV"/>
                        </p:tgtEl>
                      </p:cMediaNode>
                    </p:audio>
                  </p:subTnLst>
                </p:cTn>
              </p:par>
            </p:tnLst>
          </p:tmpl>
          <p:tmpl lvl="4">
            <p:tnLst>
              <p:par>
                <p:cTn presetID="2" presetClass="entr" presetSubtype="2" fill="hold" nodeType="withEffect">
                  <p:stCondLst>
                    <p:cond delay="2000"/>
                  </p:stCondLst>
                  <p:childTnLst>
                    <p:set>
                      <p:cBhvr>
                        <p:cTn dur="1" fill="hold">
                          <p:stCondLst>
                            <p:cond delay="0"/>
                          </p:stCondLst>
                        </p:cTn>
                        <p:tgtEl>
                          <p:spTgt spid="55322"/>
                        </p:tgtEl>
                        <p:attrNameLst>
                          <p:attrName>style.visibility</p:attrName>
                        </p:attrNameLst>
                      </p:cBhvr>
                      <p:to>
                        <p:strVal val="visible"/>
                      </p:to>
                    </p:set>
                    <p:anim calcmode="lin" valueType="num">
                      <p:cBhvr additive="base">
                        <p:cTn dur="500" fill="hold"/>
                        <p:tgtEl>
                          <p:spTgt spid="55322"/>
                        </p:tgtEl>
                        <p:attrNameLst>
                          <p:attrName>ppt_x</p:attrName>
                        </p:attrNameLst>
                      </p:cBhvr>
                      <p:tavLst>
                        <p:tav tm="0">
                          <p:val>
                            <p:strVal val="1+#ppt_w/2"/>
                          </p:val>
                        </p:tav>
                        <p:tav tm="100000">
                          <p:val>
                            <p:strVal val="#ppt_x"/>
                          </p:val>
                        </p:tav>
                      </p:tavLst>
                    </p:anim>
                    <p:anim calcmode="lin" valueType="num">
                      <p:cBhvr additive="base">
                        <p:cTn dur="500" fill="hold"/>
                        <p:tgtEl>
                          <p:spTgt spid="553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stCondLst>
                          <p:endCondLst>
                            <p:cond evt="onStopAudio" delay="0">
                              <p:tgtEl>
                                <p:sldTgt/>
                              </p:tgtEl>
                            </p:cond>
                          </p:endCondLst>
                        </p:cTn>
                        <p:tgtEl>
                          <p:sndTgt r:embed="rId15" name="CAMERA.WAV"/>
                        </p:tgtEl>
                      </p:cMediaNode>
                    </p:audio>
                  </p:subTnLst>
                </p:cTn>
              </p:par>
            </p:tnLst>
          </p:tmpl>
          <p:tmpl lvl="5">
            <p:tnLst>
              <p:par>
                <p:cTn presetID="2" presetClass="entr" presetSubtype="2" fill="hold" nodeType="withEffect">
                  <p:stCondLst>
                    <p:cond delay="2000"/>
                  </p:stCondLst>
                  <p:childTnLst>
                    <p:set>
                      <p:cBhvr>
                        <p:cTn dur="1" fill="hold">
                          <p:stCondLst>
                            <p:cond delay="0"/>
                          </p:stCondLst>
                        </p:cTn>
                        <p:tgtEl>
                          <p:spTgt spid="55322"/>
                        </p:tgtEl>
                        <p:attrNameLst>
                          <p:attrName>style.visibility</p:attrName>
                        </p:attrNameLst>
                      </p:cBhvr>
                      <p:to>
                        <p:strVal val="visible"/>
                      </p:to>
                    </p:set>
                    <p:anim calcmode="lin" valueType="num">
                      <p:cBhvr additive="base">
                        <p:cTn dur="500" fill="hold"/>
                        <p:tgtEl>
                          <p:spTgt spid="55322"/>
                        </p:tgtEl>
                        <p:attrNameLst>
                          <p:attrName>ppt_x</p:attrName>
                        </p:attrNameLst>
                      </p:cBhvr>
                      <p:tavLst>
                        <p:tav tm="0">
                          <p:val>
                            <p:strVal val="1+#ppt_w/2"/>
                          </p:val>
                        </p:tav>
                        <p:tav tm="100000">
                          <p:val>
                            <p:strVal val="#ppt_x"/>
                          </p:val>
                        </p:tav>
                      </p:tavLst>
                    </p:anim>
                    <p:anim calcmode="lin" valueType="num">
                      <p:cBhvr additive="base">
                        <p:cTn dur="500" fill="hold"/>
                        <p:tgtEl>
                          <p:spTgt spid="5532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stCondLst>
                          <p:endCondLst>
                            <p:cond evt="onStopAudio" delay="0">
                              <p:tgtEl>
                                <p:sldTgt/>
                              </p:tgtEl>
                            </p:cond>
                          </p:endCondLst>
                        </p:cTn>
                        <p:tgtEl>
                          <p:sndTgt r:embed="rId15" name="CAMERA.WAV"/>
                        </p:tgtEl>
                      </p:cMediaNode>
                    </p:audio>
                  </p:subTnLst>
                </p:cTn>
              </p:par>
            </p:tnLst>
          </p:tmpl>
        </p:tmplLst>
      </p:bldP>
    </p:bldLst>
  </p:timing>
  <p:hf sldNum="0" hdr="0" ftr="0" dt="0"/>
  <p:txStyles>
    <p:titleStyle>
      <a:lvl1pPr algn="l" rtl="0" eaLnBrk="0" fontAlgn="base" hangingPunct="0">
        <a:spcBef>
          <a:spcPct val="0"/>
        </a:spcBef>
        <a:spcAft>
          <a:spcPct val="0"/>
        </a:spcAft>
        <a:defRPr kumimoji="1" sz="3600" b="1">
          <a:solidFill>
            <a:schemeClr val="tx1"/>
          </a:solidFill>
          <a:latin typeface="+mj-lt"/>
          <a:ea typeface="MS PGothic" pitchFamily="34" charset="-128"/>
          <a:cs typeface="ＭＳ Ｐゴシック" charset="0"/>
        </a:defRPr>
      </a:lvl1pPr>
      <a:lvl2pPr algn="r" rtl="0" eaLnBrk="0" fontAlgn="base" hangingPunct="0">
        <a:spcBef>
          <a:spcPct val="0"/>
        </a:spcBef>
        <a:spcAft>
          <a:spcPct val="0"/>
        </a:spcAft>
        <a:defRPr kumimoji="1" sz="3600" b="1">
          <a:solidFill>
            <a:schemeClr val="hlink"/>
          </a:solidFill>
          <a:latin typeface="Arial" charset="0"/>
          <a:ea typeface="MS PGothic" pitchFamily="34" charset="-128"/>
          <a:cs typeface="ＭＳ Ｐゴシック" charset="0"/>
        </a:defRPr>
      </a:lvl2pPr>
      <a:lvl3pPr algn="r" rtl="0" eaLnBrk="0" fontAlgn="base" hangingPunct="0">
        <a:spcBef>
          <a:spcPct val="0"/>
        </a:spcBef>
        <a:spcAft>
          <a:spcPct val="0"/>
        </a:spcAft>
        <a:defRPr kumimoji="1" sz="3600" b="1">
          <a:solidFill>
            <a:schemeClr val="hlink"/>
          </a:solidFill>
          <a:latin typeface="Arial" charset="0"/>
          <a:ea typeface="MS PGothic" pitchFamily="34" charset="-128"/>
          <a:cs typeface="ＭＳ Ｐゴシック" charset="0"/>
        </a:defRPr>
      </a:lvl3pPr>
      <a:lvl4pPr algn="r" rtl="0" eaLnBrk="0" fontAlgn="base" hangingPunct="0">
        <a:spcBef>
          <a:spcPct val="0"/>
        </a:spcBef>
        <a:spcAft>
          <a:spcPct val="0"/>
        </a:spcAft>
        <a:defRPr kumimoji="1" sz="3600" b="1">
          <a:solidFill>
            <a:schemeClr val="hlink"/>
          </a:solidFill>
          <a:latin typeface="Arial" charset="0"/>
          <a:ea typeface="MS PGothic" pitchFamily="34" charset="-128"/>
          <a:cs typeface="ＭＳ Ｐゴシック" charset="0"/>
        </a:defRPr>
      </a:lvl4pPr>
      <a:lvl5pPr algn="r" rtl="0" eaLnBrk="0" fontAlgn="base" hangingPunct="0">
        <a:spcBef>
          <a:spcPct val="0"/>
        </a:spcBef>
        <a:spcAft>
          <a:spcPct val="0"/>
        </a:spcAft>
        <a:defRPr kumimoji="1" sz="3600" b="1">
          <a:solidFill>
            <a:schemeClr val="hlink"/>
          </a:solidFill>
          <a:latin typeface="Arial" charset="0"/>
          <a:ea typeface="MS PGothic" pitchFamily="34" charset="-128"/>
          <a:cs typeface="ＭＳ Ｐゴシック" charset="0"/>
        </a:defRPr>
      </a:lvl5pPr>
      <a:lvl6pPr marL="457200" algn="r" rtl="0" eaLnBrk="0" fontAlgn="base" hangingPunct="0">
        <a:spcBef>
          <a:spcPct val="0"/>
        </a:spcBef>
        <a:spcAft>
          <a:spcPct val="0"/>
        </a:spcAft>
        <a:defRPr kumimoji="1" sz="3600" b="1">
          <a:solidFill>
            <a:schemeClr val="hlink"/>
          </a:solidFill>
          <a:latin typeface="Arial" charset="0"/>
          <a:ea typeface="ＭＳ Ｐゴシック" charset="0"/>
        </a:defRPr>
      </a:lvl6pPr>
      <a:lvl7pPr marL="914400" algn="r" rtl="0" eaLnBrk="0" fontAlgn="base" hangingPunct="0">
        <a:spcBef>
          <a:spcPct val="0"/>
        </a:spcBef>
        <a:spcAft>
          <a:spcPct val="0"/>
        </a:spcAft>
        <a:defRPr kumimoji="1" sz="3600" b="1">
          <a:solidFill>
            <a:schemeClr val="hlink"/>
          </a:solidFill>
          <a:latin typeface="Arial" charset="0"/>
          <a:ea typeface="ＭＳ Ｐゴシック" charset="0"/>
        </a:defRPr>
      </a:lvl7pPr>
      <a:lvl8pPr marL="1371600" algn="r" rtl="0" eaLnBrk="0" fontAlgn="base" hangingPunct="0">
        <a:spcBef>
          <a:spcPct val="0"/>
        </a:spcBef>
        <a:spcAft>
          <a:spcPct val="0"/>
        </a:spcAft>
        <a:defRPr kumimoji="1" sz="3600" b="1">
          <a:solidFill>
            <a:schemeClr val="hlink"/>
          </a:solidFill>
          <a:latin typeface="Arial" charset="0"/>
          <a:ea typeface="ＭＳ Ｐゴシック" charset="0"/>
        </a:defRPr>
      </a:lvl8pPr>
      <a:lvl9pPr marL="1828800" algn="r" rtl="0" eaLnBrk="0" fontAlgn="base" hangingPunct="0">
        <a:spcBef>
          <a:spcPct val="0"/>
        </a:spcBef>
        <a:spcAft>
          <a:spcPct val="0"/>
        </a:spcAft>
        <a:defRPr kumimoji="1" sz="3600" b="1">
          <a:solidFill>
            <a:schemeClr val="hlink"/>
          </a:solidFill>
          <a:latin typeface="Arial" charset="0"/>
          <a:ea typeface="ＭＳ Ｐゴシック" charset="0"/>
        </a:defRPr>
      </a:lvl9pPr>
    </p:titleStyle>
    <p:bodyStyle>
      <a:lvl1pPr marL="342900" indent="-342900" algn="l" rtl="0" eaLnBrk="0" fontAlgn="base" hangingPunct="0">
        <a:spcBef>
          <a:spcPct val="20000"/>
        </a:spcBef>
        <a:spcAft>
          <a:spcPct val="0"/>
        </a:spcAft>
        <a:buClr>
          <a:schemeClr val="accent1"/>
        </a:buClr>
        <a:buSzPct val="70000"/>
        <a:buFont typeface="Monotype Sorts" charset="2"/>
        <a:buChar char="n"/>
        <a:defRPr kumimoji="1" sz="2400" b="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kumimoji="1" sz="2400" b="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kumimoji="1" sz="2400" b="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kumimoji="1" sz="2400" b="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kumimoji="1" sz="2400" b="0">
          <a:solidFill>
            <a:schemeClr val="tx1"/>
          </a:solidFill>
          <a:latin typeface="+mn-lt"/>
          <a:ea typeface="MS PGothic" pitchFamily="34" charset="-128"/>
        </a:defRPr>
      </a:lvl5pPr>
      <a:lvl6pPr marL="2514600" indent="-228600" algn="l" rtl="0" eaLnBrk="0" fontAlgn="base" hangingPunct="0">
        <a:spcBef>
          <a:spcPct val="20000"/>
        </a:spcBef>
        <a:spcAft>
          <a:spcPct val="0"/>
        </a:spcAft>
        <a:buChar char="»"/>
        <a:defRPr kumimoji="1" sz="2000" b="1">
          <a:solidFill>
            <a:schemeClr val="tx1"/>
          </a:solidFill>
          <a:latin typeface="+mn-lt"/>
          <a:ea typeface="+mn-ea"/>
        </a:defRPr>
      </a:lvl6pPr>
      <a:lvl7pPr marL="2971800" indent="-228600" algn="l" rtl="0" eaLnBrk="0" fontAlgn="base" hangingPunct="0">
        <a:spcBef>
          <a:spcPct val="20000"/>
        </a:spcBef>
        <a:spcAft>
          <a:spcPct val="0"/>
        </a:spcAft>
        <a:buChar char="»"/>
        <a:defRPr kumimoji="1" sz="2000" b="1">
          <a:solidFill>
            <a:schemeClr val="tx1"/>
          </a:solidFill>
          <a:latin typeface="+mn-lt"/>
          <a:ea typeface="+mn-ea"/>
        </a:defRPr>
      </a:lvl7pPr>
      <a:lvl8pPr marL="3429000" indent="-228600" algn="l" rtl="0" eaLnBrk="0" fontAlgn="base" hangingPunct="0">
        <a:spcBef>
          <a:spcPct val="20000"/>
        </a:spcBef>
        <a:spcAft>
          <a:spcPct val="0"/>
        </a:spcAft>
        <a:buChar char="»"/>
        <a:defRPr kumimoji="1" sz="2000" b="1">
          <a:solidFill>
            <a:schemeClr val="tx1"/>
          </a:solidFill>
          <a:latin typeface="+mn-lt"/>
          <a:ea typeface="+mn-ea"/>
        </a:defRPr>
      </a:lvl8pPr>
      <a:lvl9pPr marL="3886200" indent="-228600" algn="l" rtl="0" eaLnBrk="0" fontAlgn="base" hangingPunct="0">
        <a:spcBef>
          <a:spcPct val="20000"/>
        </a:spcBef>
        <a:spcAft>
          <a:spcPct val="0"/>
        </a:spcAft>
        <a:buChar char="»"/>
        <a:defRPr kumimoji="1" sz="2000" b="1">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4.wav"/><Relationship Id="rId7" Type="http://schemas.openxmlformats.org/officeDocument/2006/relationships/slide" Target="slide3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26.xml"/><Relationship Id="rId5" Type="http://schemas.openxmlformats.org/officeDocument/2006/relationships/slide" Target="slide15.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9.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9.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0.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2.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audio" Target="../media/audio4.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304800" y="1828800"/>
            <a:ext cx="8564563" cy="1874838"/>
          </a:xfrm>
        </p:spPr>
        <p:txBody>
          <a:bodyPr/>
          <a:lstStyle/>
          <a:p>
            <a:pPr algn="ctr"/>
            <a:r>
              <a:rPr lang="en-US" dirty="0" smtClean="0">
                <a:effectLst>
                  <a:outerShdw blurRad="38100" dist="38100" dir="2700000" algn="tl">
                    <a:srgbClr val="C0C0C0"/>
                  </a:outerShdw>
                </a:effectLst>
              </a:rPr>
              <a:t>Ethics</a:t>
            </a:r>
            <a:br>
              <a:rPr lang="en-US" dirty="0" smtClean="0">
                <a:effectLst>
                  <a:outerShdw blurRad="38100" dist="38100" dir="2700000" algn="tl">
                    <a:srgbClr val="C0C0C0"/>
                  </a:outerShdw>
                </a:effectLst>
              </a:rPr>
            </a:br>
            <a:r>
              <a:rPr lang="en-US" dirty="0" smtClean="0">
                <a:effectLst>
                  <a:outerShdw blurRad="38100" dist="38100" dir="2700000" algn="tl">
                    <a:srgbClr val="C0C0C0"/>
                  </a:outerShdw>
                </a:effectLst>
              </a:rPr>
              <a:t>in Different Religions  </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smtClean="0"/>
              <a:t>Overview</a:t>
            </a:r>
          </a:p>
        </p:txBody>
      </p:sp>
      <p:sp>
        <p:nvSpPr>
          <p:cNvPr id="18434" name="Rectangle 3"/>
          <p:cNvSpPr>
            <a:spLocks noGrp="1" noChangeArrowheads="1"/>
          </p:cNvSpPr>
          <p:nvPr>
            <p:ph idx="1"/>
          </p:nvPr>
        </p:nvSpPr>
        <p:spPr/>
        <p:txBody>
          <a:bodyPr/>
          <a:lstStyle/>
          <a:p>
            <a:pPr>
              <a:buFont typeface="Monotype Sorts" charset="2"/>
              <a:buNone/>
            </a:pPr>
            <a:r>
              <a:rPr lang="en-US" smtClean="0">
                <a:hlinkClick r:id="rId4" action="ppaction://hlinksldjump"/>
              </a:rPr>
              <a:t>1. The Christian Worldview</a:t>
            </a:r>
            <a:endParaRPr lang="en-US" smtClean="0"/>
          </a:p>
          <a:p>
            <a:pPr>
              <a:buFont typeface="Monotype Sorts" charset="2"/>
              <a:buNone/>
            </a:pPr>
            <a:r>
              <a:rPr lang="en-US" smtClean="0">
                <a:hlinkClick r:id="rId5" action="ppaction://hlinksldjump"/>
              </a:rPr>
              <a:t>2. The Navajo Worldview</a:t>
            </a:r>
            <a:endParaRPr lang="en-US" smtClean="0"/>
          </a:p>
          <a:p>
            <a:pPr>
              <a:buFont typeface="Monotype Sorts" charset="2"/>
              <a:buNone/>
            </a:pPr>
            <a:r>
              <a:rPr lang="en-US" smtClean="0">
                <a:hlinkClick r:id="rId6" action="ppaction://hlinksldjump"/>
              </a:rPr>
              <a:t>3.  Islam</a:t>
            </a:r>
            <a:endParaRPr lang="en-US" smtClean="0"/>
          </a:p>
          <a:p>
            <a:pPr>
              <a:buFont typeface="Monotype Sorts" charset="2"/>
              <a:buNone/>
            </a:pPr>
            <a:r>
              <a:rPr lang="en-US" smtClean="0">
                <a:hlinkClick r:id="rId7" action="ppaction://hlinksldjump"/>
              </a:rPr>
              <a:t>4.  Buddhism</a:t>
            </a:r>
            <a:endParaRPr lang="en-US" smtClean="0"/>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457200"/>
            <a:ext cx="7772400" cy="1143000"/>
          </a:xfrm>
        </p:spPr>
        <p:txBody>
          <a:bodyPr/>
          <a:lstStyle/>
          <a:p>
            <a:pPr algn="ctr"/>
            <a:r>
              <a:rPr lang="en-US" smtClean="0">
                <a:effectLst>
                  <a:outerShdw blurRad="38100" dist="38100" dir="2700000" algn="tl">
                    <a:srgbClr val="C0C0C0"/>
                  </a:outerShdw>
                </a:effectLst>
              </a:rPr>
              <a:t>Part 1</a:t>
            </a:r>
          </a:p>
        </p:txBody>
      </p:sp>
      <p:sp>
        <p:nvSpPr>
          <p:cNvPr id="50179" name="Rectangle 3"/>
          <p:cNvSpPr>
            <a:spLocks noGrp="1" noChangeArrowheads="1"/>
          </p:cNvSpPr>
          <p:nvPr>
            <p:ph idx="1"/>
          </p:nvPr>
        </p:nvSpPr>
        <p:spPr>
          <a:xfrm>
            <a:off x="685800" y="1524000"/>
            <a:ext cx="7772400" cy="838200"/>
          </a:xfrm>
        </p:spPr>
        <p:txBody>
          <a:bodyPr/>
          <a:lstStyle/>
          <a:p>
            <a:pPr algn="ctr">
              <a:buFont typeface="Monotype Sorts" charset="2"/>
              <a:buNone/>
            </a:pPr>
            <a:r>
              <a:rPr lang="en-US" sz="4000" b="0" dirty="0" smtClean="0">
                <a:effectLst>
                  <a:outerShdw blurRad="38100" dist="38100" dir="2700000" algn="tl">
                    <a:srgbClr val="C0C0C0"/>
                  </a:outerShdw>
                </a:effectLst>
              </a:rPr>
              <a:t>The Christian Worldview</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a:xfrm>
            <a:off x="228600" y="0"/>
            <a:ext cx="7772400" cy="990600"/>
          </a:xfrm>
        </p:spPr>
        <p:txBody>
          <a:bodyPr/>
          <a:lstStyle/>
          <a:p>
            <a:r>
              <a:rPr lang="en-US" sz="4000" smtClean="0"/>
              <a:t>Socrates</a:t>
            </a:r>
            <a:r>
              <a:rPr lang="ja-JP" altLang="en-US" sz="4000" smtClean="0"/>
              <a:t>’</a:t>
            </a:r>
            <a:r>
              <a:rPr lang="en-US" altLang="ja-JP" sz="4000" smtClean="0"/>
              <a:t> </a:t>
            </a:r>
            <a:br>
              <a:rPr lang="en-US" altLang="ja-JP" sz="4000" smtClean="0"/>
            </a:br>
            <a:r>
              <a:rPr lang="en-US" altLang="ja-JP" sz="4000" smtClean="0"/>
              <a:t>Question</a:t>
            </a:r>
            <a:endParaRPr lang="en-US" sz="4000" smtClean="0"/>
          </a:p>
        </p:txBody>
      </p:sp>
      <p:sp>
        <p:nvSpPr>
          <p:cNvPr id="22530" name="Rectangle 3"/>
          <p:cNvSpPr>
            <a:spLocks noGrp="1" noChangeArrowheads="1"/>
          </p:cNvSpPr>
          <p:nvPr>
            <p:ph idx="1"/>
          </p:nvPr>
        </p:nvSpPr>
        <p:spPr>
          <a:xfrm>
            <a:off x="685800" y="1447800"/>
            <a:ext cx="4953000" cy="4495800"/>
          </a:xfrm>
        </p:spPr>
        <p:txBody>
          <a:bodyPr/>
          <a:lstStyle/>
          <a:p>
            <a:pPr>
              <a:lnSpc>
                <a:spcPct val="90000"/>
              </a:lnSpc>
            </a:pPr>
            <a:r>
              <a:rPr lang="en-US" sz="2800" dirty="0" smtClean="0"/>
              <a:t>It</a:t>
            </a:r>
            <a:r>
              <a:rPr lang="ja-JP" altLang="en-US" sz="2800" smtClean="0"/>
              <a:t>’</a:t>
            </a:r>
            <a:r>
              <a:rPr lang="en-US" altLang="ja-JP" sz="2800" dirty="0" smtClean="0"/>
              <a:t>s helpful to begin by contrasting the Christian and the atheistic world views.</a:t>
            </a:r>
          </a:p>
          <a:p>
            <a:pPr>
              <a:lnSpc>
                <a:spcPct val="90000"/>
              </a:lnSpc>
            </a:pPr>
            <a:r>
              <a:rPr lang="en-US" sz="2800" dirty="0" smtClean="0"/>
              <a:t>In order to answer the question of how reason and religion are related, let</a:t>
            </a:r>
            <a:r>
              <a:rPr lang="ja-JP" altLang="en-US" sz="2800" smtClean="0"/>
              <a:t>’</a:t>
            </a:r>
            <a:r>
              <a:rPr lang="en-US" altLang="ja-JP" sz="2800" dirty="0" smtClean="0"/>
              <a:t>s begin with Socrates</a:t>
            </a:r>
            <a:r>
              <a:rPr lang="ja-JP" altLang="en-US" sz="2800" smtClean="0"/>
              <a:t>’</a:t>
            </a:r>
            <a:r>
              <a:rPr lang="en-US" altLang="ja-JP" sz="2800" dirty="0" smtClean="0"/>
              <a:t> question to </a:t>
            </a:r>
            <a:r>
              <a:rPr lang="en-US" altLang="ja-JP" sz="2800" i="1" dirty="0" err="1" smtClean="0"/>
              <a:t>Euthyphro</a:t>
            </a:r>
            <a:r>
              <a:rPr lang="en-US" altLang="ja-JP" sz="2800" dirty="0" smtClean="0"/>
              <a:t>.</a:t>
            </a:r>
          </a:p>
          <a:p>
            <a:pPr>
              <a:lnSpc>
                <a:spcPct val="90000"/>
              </a:lnSpc>
            </a:pPr>
            <a:r>
              <a:rPr lang="en-US" sz="2800" dirty="0" smtClean="0"/>
              <a:t>Then we will consider some positions on the relationship between religion and ethics.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1173163" y="304800"/>
            <a:ext cx="7772400" cy="685800"/>
          </a:xfrm>
        </p:spPr>
        <p:txBody>
          <a:bodyPr/>
          <a:lstStyle/>
          <a:p>
            <a:r>
              <a:rPr lang="en-US" smtClean="0"/>
              <a:t>God</a:t>
            </a:r>
            <a:r>
              <a:rPr lang="ja-JP" altLang="en-US" smtClean="0"/>
              <a:t>’</a:t>
            </a:r>
            <a:r>
              <a:rPr lang="en-US" altLang="ja-JP" smtClean="0"/>
              <a:t>s Relationship to the World</a:t>
            </a:r>
            <a:endParaRPr lang="en-US" smtClean="0"/>
          </a:p>
        </p:txBody>
      </p:sp>
      <p:sp>
        <p:nvSpPr>
          <p:cNvPr id="24578" name="Rectangle 3"/>
          <p:cNvSpPr>
            <a:spLocks noGrp="1" noChangeArrowheads="1"/>
          </p:cNvSpPr>
          <p:nvPr>
            <p:ph idx="1"/>
          </p:nvPr>
        </p:nvSpPr>
        <p:spPr>
          <a:xfrm>
            <a:off x="1371600" y="4800600"/>
            <a:ext cx="7772400" cy="1143000"/>
          </a:xfrm>
        </p:spPr>
        <p:txBody>
          <a:bodyPr/>
          <a:lstStyle/>
          <a:p>
            <a:pPr>
              <a:buFont typeface="Monotype Sorts" charset="2"/>
              <a:buNone/>
            </a:pPr>
            <a:r>
              <a:rPr lang="en-US" sz="2800" b="0" smtClean="0"/>
              <a:t>Consider the ways in which God is in touch with the world.</a:t>
            </a:r>
          </a:p>
        </p:txBody>
      </p:sp>
      <p:graphicFrame>
        <p:nvGraphicFramePr>
          <p:cNvPr id="24582" name="Object 4"/>
          <p:cNvGraphicFramePr>
            <a:graphicFrameLocks noChangeAspect="1"/>
          </p:cNvGraphicFramePr>
          <p:nvPr/>
        </p:nvGraphicFramePr>
        <p:xfrm>
          <a:off x="1524000" y="1397000"/>
          <a:ext cx="6097588" cy="4064000"/>
        </p:xfrm>
        <a:graphic>
          <a:graphicData uri="http://schemas.openxmlformats.org/presentationml/2006/ole">
            <p:oleObj spid="_x0000_s24582" name="Flash Movie" r:id="rId4" imgW="6095880" imgH="4064040" progId="">
              <p:embed/>
            </p:oleObj>
          </a:graphicData>
        </a:graphic>
      </p:graphicFrame>
      <p:graphicFrame>
        <p:nvGraphicFramePr>
          <p:cNvPr id="24583" name="Object 5" descr="Flash animation showing the theistic worldview">
            <a:hlinkClick r:id="" action="ppaction://ole?verb=0" highlightClick="1"/>
            <a:hlinkHover r:id="" action="ppaction://ole?verb=0" highlightClick="1"/>
          </p:cNvPr>
          <p:cNvGraphicFramePr>
            <a:graphicFrameLocks noChangeAspect="1"/>
          </p:cNvGraphicFramePr>
          <p:nvPr/>
        </p:nvGraphicFramePr>
        <p:xfrm>
          <a:off x="7315200" y="5410200"/>
          <a:ext cx="1066800" cy="485775"/>
        </p:xfrm>
        <a:graphic>
          <a:graphicData uri="http://schemas.openxmlformats.org/presentationml/2006/ole">
            <p:oleObj spid="_x0000_s24583" name="Package" r:id="rId5" imgW="1068404" imgH="481263" progId="Package">
              <p:embed/>
            </p:oleObj>
          </a:graphicData>
        </a:graphic>
      </p:graphicFrame>
      <p:pic>
        <p:nvPicPr>
          <p:cNvPr id="24584" name="Picture 7" descr="Theism"/>
          <p:cNvPicPr>
            <a:picLocks noChangeAspect="1" noChangeArrowheads="1"/>
          </p:cNvPicPr>
          <p:nvPr/>
        </p:nvPicPr>
        <p:blipFill>
          <a:blip r:embed="rId6"/>
          <a:srcRect/>
          <a:stretch>
            <a:fillRect/>
          </a:stretch>
        </p:blipFill>
        <p:spPr bwMode="auto">
          <a:xfrm>
            <a:off x="2438400" y="990600"/>
            <a:ext cx="5334000" cy="3617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smtClean="0"/>
              <a:t>God</a:t>
            </a:r>
            <a:r>
              <a:rPr lang="ja-JP" altLang="en-US" smtClean="0"/>
              <a:t>’</a:t>
            </a:r>
            <a:r>
              <a:rPr lang="en-US" altLang="ja-JP" smtClean="0"/>
              <a:t>s Interaction with the World</a:t>
            </a:r>
            <a:endParaRPr lang="en-US" smtClean="0"/>
          </a:p>
        </p:txBody>
      </p:sp>
      <p:sp>
        <p:nvSpPr>
          <p:cNvPr id="26626" name="Rectangle 3"/>
          <p:cNvSpPr>
            <a:spLocks noGrp="1" noChangeArrowheads="1"/>
          </p:cNvSpPr>
          <p:nvPr>
            <p:ph idx="1"/>
          </p:nvPr>
        </p:nvSpPr>
        <p:spPr>
          <a:xfrm>
            <a:off x="1173163" y="1676400"/>
            <a:ext cx="7772400" cy="4114800"/>
          </a:xfrm>
        </p:spPr>
        <p:txBody>
          <a:bodyPr/>
          <a:lstStyle/>
          <a:p>
            <a:r>
              <a:rPr lang="en-US" smtClean="0"/>
              <a:t>In this view, God interacts with the world in several ways:</a:t>
            </a:r>
          </a:p>
          <a:p>
            <a:pPr lvl="1"/>
            <a:r>
              <a:rPr lang="en-US" smtClean="0"/>
              <a:t>God creates the world</a:t>
            </a:r>
          </a:p>
          <a:p>
            <a:pPr lvl="1"/>
            <a:r>
              <a:rPr lang="en-US" smtClean="0"/>
              <a:t>God is in contact interaction with the world</a:t>
            </a:r>
          </a:p>
          <a:p>
            <a:pPr lvl="1"/>
            <a:r>
              <a:rPr lang="en-US" smtClean="0"/>
              <a:t>God</a:t>
            </a:r>
            <a:r>
              <a:rPr lang="ja-JP" altLang="en-US" smtClean="0"/>
              <a:t>’</a:t>
            </a:r>
            <a:r>
              <a:rPr lang="en-US" altLang="ja-JP" smtClean="0"/>
              <a:t>s creative act (</a:t>
            </a:r>
            <a:r>
              <a:rPr lang="en-US" altLang="ja-JP" i="1" smtClean="0"/>
              <a:t>esse</a:t>
            </a:r>
            <a:r>
              <a:rPr lang="en-US" altLang="ja-JP" smtClean="0"/>
              <a:t>) continually sustains the world in its existence</a:t>
            </a:r>
          </a:p>
          <a:p>
            <a:pPr lvl="1"/>
            <a:r>
              <a:rPr lang="en-US" smtClean="0"/>
              <a:t>God gives the world a final purpose or goal or </a:t>
            </a:r>
            <a:r>
              <a:rPr lang="en-US" i="1" smtClean="0"/>
              <a:t>telos</a:t>
            </a:r>
            <a:r>
              <a:rPr lang="en-US" smtClean="0"/>
              <a:t> toward which it strives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1173163" y="457200"/>
            <a:ext cx="7772400" cy="857250"/>
          </a:xfrm>
        </p:spPr>
        <p:txBody>
          <a:bodyPr/>
          <a:lstStyle/>
          <a:p>
            <a:r>
              <a:rPr lang="en-US" smtClean="0"/>
              <a:t>Unity, Purpose, and Value</a:t>
            </a:r>
          </a:p>
        </p:txBody>
      </p:sp>
      <p:sp>
        <p:nvSpPr>
          <p:cNvPr id="28674" name="Rectangle 3"/>
          <p:cNvSpPr>
            <a:spLocks noGrp="1" noChangeArrowheads="1"/>
          </p:cNvSpPr>
          <p:nvPr>
            <p:ph idx="1"/>
          </p:nvPr>
        </p:nvSpPr>
        <p:spPr>
          <a:xfrm>
            <a:off x="990600" y="1828800"/>
            <a:ext cx="8153400" cy="4114800"/>
          </a:xfrm>
        </p:spPr>
        <p:txBody>
          <a:bodyPr/>
          <a:lstStyle/>
          <a:p>
            <a:pPr>
              <a:lnSpc>
                <a:spcPct val="90000"/>
              </a:lnSpc>
              <a:buFont typeface="Monotype Sorts" charset="2"/>
              <a:buNone/>
            </a:pPr>
            <a:r>
              <a:rPr lang="en-US" sz="2800" smtClean="0"/>
              <a:t>As a result of these interactions, the world has:</a:t>
            </a:r>
          </a:p>
          <a:p>
            <a:pPr lvl="1">
              <a:lnSpc>
                <a:spcPct val="90000"/>
              </a:lnSpc>
            </a:pPr>
            <a:r>
              <a:rPr lang="en-US" sz="2400" smtClean="0"/>
              <a:t>Unity</a:t>
            </a:r>
          </a:p>
          <a:p>
            <a:pPr lvl="2">
              <a:lnSpc>
                <a:spcPct val="90000"/>
              </a:lnSpc>
            </a:pPr>
            <a:r>
              <a:rPr lang="en-US" sz="2000" smtClean="0"/>
              <a:t>This is a single world with structure</a:t>
            </a:r>
          </a:p>
          <a:p>
            <a:pPr lvl="1">
              <a:lnSpc>
                <a:spcPct val="90000"/>
              </a:lnSpc>
            </a:pPr>
            <a:r>
              <a:rPr lang="en-US" sz="2400" smtClean="0"/>
              <a:t>Purpose</a:t>
            </a:r>
          </a:p>
          <a:p>
            <a:pPr lvl="2">
              <a:lnSpc>
                <a:spcPct val="90000"/>
              </a:lnSpc>
            </a:pPr>
            <a:r>
              <a:rPr lang="en-US" sz="2000" smtClean="0"/>
              <a:t>Beings on earth have a goal or purpose ordained by God</a:t>
            </a:r>
          </a:p>
          <a:p>
            <a:pPr lvl="1">
              <a:lnSpc>
                <a:spcPct val="90000"/>
              </a:lnSpc>
            </a:pPr>
            <a:r>
              <a:rPr lang="en-US" sz="2400" smtClean="0"/>
              <a:t>Value</a:t>
            </a:r>
          </a:p>
          <a:p>
            <a:pPr lvl="2">
              <a:lnSpc>
                <a:spcPct val="90000"/>
              </a:lnSpc>
            </a:pPr>
            <a:r>
              <a:rPr lang="en-US" sz="2000" smtClean="0"/>
              <a:t>The world is good because:</a:t>
            </a:r>
          </a:p>
          <a:p>
            <a:pPr lvl="3">
              <a:lnSpc>
                <a:spcPct val="90000"/>
              </a:lnSpc>
            </a:pPr>
            <a:r>
              <a:rPr lang="en-US" sz="1800" smtClean="0"/>
              <a:t>It comes from God, who is all good</a:t>
            </a:r>
          </a:p>
          <a:p>
            <a:pPr lvl="3">
              <a:lnSpc>
                <a:spcPct val="90000"/>
              </a:lnSpc>
            </a:pPr>
            <a:r>
              <a:rPr lang="en-US" sz="1800" smtClean="0"/>
              <a:t>It is aiming toward God, who can only establish good purposes</a:t>
            </a:r>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US" smtClean="0"/>
              <a:t>The Atheistic Worldview</a:t>
            </a:r>
          </a:p>
        </p:txBody>
      </p:sp>
      <p:sp>
        <p:nvSpPr>
          <p:cNvPr id="30722" name="Rectangle 3"/>
          <p:cNvSpPr>
            <a:spLocks noGrp="1" noChangeArrowheads="1"/>
          </p:cNvSpPr>
          <p:nvPr>
            <p:ph idx="1"/>
          </p:nvPr>
        </p:nvSpPr>
        <p:spPr>
          <a:xfrm>
            <a:off x="1173163" y="1981200"/>
            <a:ext cx="3962400" cy="4114800"/>
          </a:xfrm>
        </p:spPr>
        <p:txBody>
          <a:bodyPr/>
          <a:lstStyle/>
          <a:p>
            <a:pPr>
              <a:buFont typeface="Monotype Sorts" charset="2"/>
              <a:buNone/>
            </a:pPr>
            <a:r>
              <a:rPr lang="en-US" smtClean="0"/>
              <a:t>For Bertrand Russell, existence has no unity, no value, and no purpose in the Christian sense of these terms.</a:t>
            </a:r>
          </a:p>
        </p:txBody>
      </p:sp>
      <p:pic>
        <p:nvPicPr>
          <p:cNvPr id="30726" name="Picture 4" descr="RUSSELL2"/>
          <p:cNvPicPr>
            <a:picLocks noChangeAspect="1" noChangeArrowheads="1"/>
          </p:cNvPicPr>
          <p:nvPr/>
        </p:nvPicPr>
        <p:blipFill>
          <a:blip r:embed="rId3"/>
          <a:srcRect/>
          <a:stretch>
            <a:fillRect/>
          </a:stretch>
        </p:blipFill>
        <p:spPr bwMode="auto">
          <a:xfrm>
            <a:off x="5562600" y="1905000"/>
            <a:ext cx="2722563"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1173163" y="228600"/>
            <a:ext cx="7772400" cy="642938"/>
          </a:xfrm>
        </p:spPr>
        <p:txBody>
          <a:bodyPr/>
          <a:lstStyle/>
          <a:p>
            <a:r>
              <a:rPr lang="ja-JP" altLang="en-US" smtClean="0"/>
              <a:t>“</a:t>
            </a:r>
            <a:r>
              <a:rPr lang="en-US" altLang="ja-JP" smtClean="0"/>
              <a:t>A Free Man</a:t>
            </a:r>
            <a:r>
              <a:rPr lang="ja-JP" altLang="en-US" smtClean="0"/>
              <a:t>’</a:t>
            </a:r>
            <a:r>
              <a:rPr lang="en-US" altLang="ja-JP" smtClean="0"/>
              <a:t>s Worship</a:t>
            </a:r>
            <a:r>
              <a:rPr lang="ja-JP" altLang="en-US" smtClean="0"/>
              <a:t>”</a:t>
            </a:r>
            <a:endParaRPr lang="en-US" smtClean="0"/>
          </a:p>
        </p:txBody>
      </p:sp>
      <p:sp>
        <p:nvSpPr>
          <p:cNvPr id="32770" name="Rectangle 3"/>
          <p:cNvSpPr>
            <a:spLocks noGrp="1" noChangeArrowheads="1"/>
          </p:cNvSpPr>
          <p:nvPr>
            <p:ph idx="1"/>
          </p:nvPr>
        </p:nvSpPr>
        <p:spPr>
          <a:xfrm>
            <a:off x="838200" y="838200"/>
            <a:ext cx="8305800" cy="4114800"/>
          </a:xfrm>
        </p:spPr>
        <p:txBody>
          <a:bodyPr/>
          <a:lstStyle/>
          <a:p>
            <a:pPr>
              <a:lnSpc>
                <a:spcPct val="90000"/>
              </a:lnSpc>
            </a:pPr>
            <a:r>
              <a:rPr lang="ja-JP" altLang="en-US" sz="2000" smtClean="0"/>
              <a:t>“</a:t>
            </a:r>
            <a:r>
              <a:rPr lang="en-US" altLang="ja-JP" sz="2000" smtClean="0"/>
              <a:t>That Man is the product of causes which had no prevision of the end they were achieving;</a:t>
            </a:r>
          </a:p>
          <a:p>
            <a:pPr>
              <a:lnSpc>
                <a:spcPct val="90000"/>
              </a:lnSpc>
            </a:pPr>
            <a:r>
              <a:rPr lang="ja-JP" altLang="en-US" sz="2000" smtClean="0"/>
              <a:t>“</a:t>
            </a:r>
            <a:r>
              <a:rPr lang="en-US" altLang="ja-JP" sz="2000" smtClean="0"/>
              <a:t>That his origin, his growth, his hopes and fears, his loves and his beliefs, are but the outcome of accidental collocations of atoms;</a:t>
            </a:r>
          </a:p>
          <a:p>
            <a:pPr>
              <a:lnSpc>
                <a:spcPct val="90000"/>
              </a:lnSpc>
            </a:pPr>
            <a:r>
              <a:rPr lang="ja-JP" altLang="en-US" sz="2000" smtClean="0"/>
              <a:t>“</a:t>
            </a:r>
            <a:r>
              <a:rPr lang="en-US" altLang="ja-JP" sz="2000" smtClean="0"/>
              <a:t>That no fire, no heroism, no intensity of thought and feeling, can preserve an individual life beyond the grave,</a:t>
            </a:r>
          </a:p>
          <a:p>
            <a:pPr>
              <a:lnSpc>
                <a:spcPct val="90000"/>
              </a:lnSpc>
            </a:pPr>
            <a:r>
              <a:rPr lang="ja-JP" altLang="en-US" sz="2000" smtClean="0"/>
              <a:t>“</a:t>
            </a:r>
            <a:r>
              <a:rPr lang="en-US" altLang="ja-JP" sz="2000" smtClean="0"/>
              <a:t>That all the labors of the ages, all the devotion, all the inspiration, all the noonday brightness of human genius, are all destined to extinction in the vast death of the solar system,</a:t>
            </a:r>
          </a:p>
          <a:p>
            <a:pPr>
              <a:lnSpc>
                <a:spcPct val="90000"/>
              </a:lnSpc>
            </a:pPr>
            <a:r>
              <a:rPr lang="ja-JP" altLang="en-US" sz="2000" smtClean="0"/>
              <a:t>“</a:t>
            </a:r>
            <a:r>
              <a:rPr lang="en-US" altLang="ja-JP" sz="2000" smtClean="0"/>
              <a:t>And that the whole temple of Man</a:t>
            </a:r>
            <a:r>
              <a:rPr lang="ja-JP" altLang="en-US" sz="2000" smtClean="0"/>
              <a:t>’</a:t>
            </a:r>
            <a:r>
              <a:rPr lang="en-US" altLang="ja-JP" sz="2000" smtClean="0"/>
              <a:t>s achievement must inevitably be buried beneath the debris of a universe in ruins</a:t>
            </a:r>
          </a:p>
          <a:p>
            <a:pPr>
              <a:lnSpc>
                <a:spcPct val="90000"/>
              </a:lnSpc>
            </a:pPr>
            <a:r>
              <a:rPr lang="ja-JP" altLang="en-US" sz="2000" smtClean="0"/>
              <a:t>“</a:t>
            </a:r>
            <a:r>
              <a:rPr lang="en-US" altLang="ja-JP" sz="2000" smtClean="0"/>
              <a:t>--all these things, if not quite beyond dispute, are yet so nearly certain, that no philosophy which rejects them can hope to stand.</a:t>
            </a:r>
          </a:p>
          <a:p>
            <a:pPr>
              <a:lnSpc>
                <a:spcPct val="90000"/>
              </a:lnSpc>
            </a:pPr>
            <a:r>
              <a:rPr lang="ja-JP" altLang="en-US" sz="2000" smtClean="0"/>
              <a:t>“</a:t>
            </a:r>
            <a:r>
              <a:rPr lang="en-US" altLang="ja-JP" sz="2000" smtClean="0"/>
              <a:t>Only within the scaffolding of these truths, only on the firm foundation of unyielding despair, can the soul</a:t>
            </a:r>
            <a:r>
              <a:rPr lang="ja-JP" altLang="en-US" sz="2000" smtClean="0"/>
              <a:t>’</a:t>
            </a:r>
            <a:r>
              <a:rPr lang="en-US" altLang="ja-JP" sz="2000" smtClean="0"/>
              <a:t>s habitation henceforth be safely built.</a:t>
            </a:r>
            <a:r>
              <a:rPr lang="ja-JP" altLang="en-US" sz="2000" smtClean="0"/>
              <a:t>”</a:t>
            </a:r>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533400" y="0"/>
            <a:ext cx="7086600" cy="838200"/>
          </a:xfrm>
        </p:spPr>
        <p:txBody>
          <a:bodyPr/>
          <a:lstStyle/>
          <a:p>
            <a:r>
              <a:rPr lang="en-US" dirty="0" smtClean="0"/>
              <a:t>The Contrast</a:t>
            </a:r>
          </a:p>
        </p:txBody>
      </p:sp>
      <p:sp>
        <p:nvSpPr>
          <p:cNvPr id="34818" name="Rectangle 3"/>
          <p:cNvSpPr>
            <a:spLocks noGrp="1" noChangeArrowheads="1"/>
          </p:cNvSpPr>
          <p:nvPr>
            <p:ph idx="1"/>
          </p:nvPr>
        </p:nvSpPr>
        <p:spPr>
          <a:xfrm>
            <a:off x="914400" y="838200"/>
            <a:ext cx="4038600" cy="4114800"/>
          </a:xfrm>
        </p:spPr>
        <p:txBody>
          <a:bodyPr/>
          <a:lstStyle/>
          <a:p>
            <a:pPr>
              <a:lnSpc>
                <a:spcPct val="90000"/>
              </a:lnSpc>
              <a:buFont typeface="Monotype Sorts" charset="2"/>
              <a:buNone/>
            </a:pPr>
            <a:r>
              <a:rPr lang="en-US" sz="2800" smtClean="0"/>
              <a:t>The contrast between these two worldview could not be sharper.</a:t>
            </a:r>
          </a:p>
          <a:p>
            <a:pPr lvl="1">
              <a:lnSpc>
                <a:spcPct val="90000"/>
              </a:lnSpc>
            </a:pPr>
            <a:r>
              <a:rPr lang="en-US" sz="2400" smtClean="0"/>
              <a:t>No place for preordained purposes in Russell</a:t>
            </a:r>
            <a:r>
              <a:rPr lang="ja-JP" altLang="en-US" sz="2400" smtClean="0"/>
              <a:t>’</a:t>
            </a:r>
            <a:r>
              <a:rPr lang="en-US" altLang="ja-JP" sz="2400" smtClean="0"/>
              <a:t>s view</a:t>
            </a:r>
          </a:p>
          <a:p>
            <a:pPr lvl="1">
              <a:lnSpc>
                <a:spcPct val="90000"/>
              </a:lnSpc>
            </a:pPr>
            <a:r>
              <a:rPr lang="en-US" sz="2400" smtClean="0"/>
              <a:t>No goodness inherent in the world for him</a:t>
            </a:r>
          </a:p>
          <a:p>
            <a:pPr lvl="1">
              <a:lnSpc>
                <a:spcPct val="90000"/>
              </a:lnSpc>
            </a:pPr>
            <a:r>
              <a:rPr lang="en-US" sz="2400" smtClean="0"/>
              <a:t>No privileged place for humanity within his view</a:t>
            </a:r>
            <a:endParaRPr lang="en-US" smtClean="0"/>
          </a:p>
        </p:txBody>
      </p:sp>
      <p:pic>
        <p:nvPicPr>
          <p:cNvPr id="20484"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257800" y="2057400"/>
            <a:ext cx="3581400" cy="388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US" smtClean="0"/>
              <a:t>Implications for Ethics</a:t>
            </a:r>
          </a:p>
        </p:txBody>
      </p:sp>
      <p:sp>
        <p:nvSpPr>
          <p:cNvPr id="36866" name="Rectangle 3"/>
          <p:cNvSpPr>
            <a:spLocks noGrp="1" noChangeArrowheads="1"/>
          </p:cNvSpPr>
          <p:nvPr>
            <p:ph idx="1"/>
          </p:nvPr>
        </p:nvSpPr>
        <p:spPr>
          <a:xfrm>
            <a:off x="1066800" y="1524000"/>
            <a:ext cx="5334000" cy="4724400"/>
          </a:xfrm>
        </p:spPr>
        <p:txBody>
          <a:bodyPr/>
          <a:lstStyle/>
          <a:p>
            <a:pPr>
              <a:lnSpc>
                <a:spcPct val="90000"/>
              </a:lnSpc>
            </a:pPr>
            <a:r>
              <a:rPr lang="en-US" sz="2400" smtClean="0"/>
              <a:t>The implications of these differences for ethics are profound</a:t>
            </a:r>
          </a:p>
          <a:p>
            <a:pPr lvl="1">
              <a:lnSpc>
                <a:spcPct val="90000"/>
              </a:lnSpc>
            </a:pPr>
            <a:r>
              <a:rPr lang="en-US" sz="2000" smtClean="0"/>
              <a:t>No ultimate purpose for humanity</a:t>
            </a:r>
          </a:p>
          <a:p>
            <a:pPr lvl="1">
              <a:lnSpc>
                <a:spcPct val="90000"/>
              </a:lnSpc>
            </a:pPr>
            <a:r>
              <a:rPr lang="en-US" sz="2000" smtClean="0"/>
              <a:t>No ultimate reward or punishment</a:t>
            </a:r>
          </a:p>
          <a:p>
            <a:pPr lvl="2">
              <a:lnSpc>
                <a:spcPct val="90000"/>
              </a:lnSpc>
            </a:pPr>
            <a:r>
              <a:rPr lang="en-US" sz="1800" smtClean="0"/>
              <a:t>Nietzsche's question: if God is dead, is everything permitted?</a:t>
            </a:r>
          </a:p>
          <a:p>
            <a:pPr lvl="1">
              <a:lnSpc>
                <a:spcPct val="90000"/>
              </a:lnSpc>
            </a:pPr>
            <a:r>
              <a:rPr lang="en-US" sz="2000" smtClean="0"/>
              <a:t>No guarantee that nature is good or bad</a:t>
            </a:r>
          </a:p>
          <a:p>
            <a:pPr lvl="2">
              <a:lnSpc>
                <a:spcPct val="90000"/>
              </a:lnSpc>
            </a:pPr>
            <a:r>
              <a:rPr lang="ja-JP" altLang="en-US" sz="1800" smtClean="0"/>
              <a:t>“</a:t>
            </a:r>
            <a:r>
              <a:rPr lang="en-US" altLang="ja-JP" sz="1800" smtClean="0"/>
              <a:t>Unnatural</a:t>
            </a:r>
            <a:r>
              <a:rPr lang="ja-JP" altLang="en-US" sz="1800" smtClean="0"/>
              <a:t>”</a:t>
            </a:r>
            <a:r>
              <a:rPr lang="en-US" altLang="ja-JP" sz="1800" smtClean="0"/>
              <a:t> becomes a purely descriptive term</a:t>
            </a:r>
          </a:p>
          <a:p>
            <a:pPr>
              <a:lnSpc>
                <a:spcPct val="90000"/>
              </a:lnSpc>
            </a:pPr>
            <a:r>
              <a:rPr lang="en-US" sz="2400" smtClean="0"/>
              <a:t>Now let</a:t>
            </a:r>
            <a:r>
              <a:rPr lang="ja-JP" altLang="en-US" sz="2400" smtClean="0"/>
              <a:t>’</a:t>
            </a:r>
            <a:r>
              <a:rPr lang="en-US" altLang="ja-JP" sz="2400" smtClean="0"/>
              <a:t>s expand the discussion beyond Christianity.</a:t>
            </a:r>
            <a:endParaRPr lang="en-US" sz="2400" smtClean="0"/>
          </a:p>
        </p:txBody>
      </p:sp>
      <p:pic>
        <p:nvPicPr>
          <p:cNvPr id="36870" name="Picture 5" descr="Master Morality"/>
          <p:cNvPicPr>
            <a:picLocks noChangeAspect="1" noChangeArrowheads="1"/>
          </p:cNvPicPr>
          <p:nvPr/>
        </p:nvPicPr>
        <p:blipFill>
          <a:blip r:embed="rId3"/>
          <a:srcRect/>
          <a:stretch>
            <a:fillRect/>
          </a:stretch>
        </p:blipFill>
        <p:spPr bwMode="auto">
          <a:xfrm>
            <a:off x="6400800" y="1981200"/>
            <a:ext cx="2571750" cy="2822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r>
              <a:rPr lang="en-US" smtClean="0"/>
              <a:t>The Diversity of Religious Traditions: Central Themes</a:t>
            </a:r>
          </a:p>
        </p:txBody>
      </p:sp>
      <p:sp>
        <p:nvSpPr>
          <p:cNvPr id="38914" name="Rectangle 3"/>
          <p:cNvSpPr>
            <a:spLocks noGrp="1" noChangeArrowheads="1"/>
          </p:cNvSpPr>
          <p:nvPr>
            <p:ph idx="1"/>
          </p:nvPr>
        </p:nvSpPr>
        <p:spPr/>
        <p:txBody>
          <a:bodyPr/>
          <a:lstStyle/>
          <a:p>
            <a:r>
              <a:rPr lang="en-US" smtClean="0"/>
              <a:t>Navajo</a:t>
            </a:r>
          </a:p>
          <a:p>
            <a:pPr lvl="1"/>
            <a:r>
              <a:rPr lang="en-US" smtClean="0"/>
              <a:t>An Ethic of Harmony</a:t>
            </a:r>
          </a:p>
          <a:p>
            <a:r>
              <a:rPr lang="en-US" smtClean="0"/>
              <a:t>Islam</a:t>
            </a:r>
          </a:p>
          <a:p>
            <a:pPr lvl="1"/>
            <a:r>
              <a:rPr lang="en-US" smtClean="0"/>
              <a:t>An Ethic of Law</a:t>
            </a:r>
          </a:p>
          <a:p>
            <a:r>
              <a:rPr lang="en-US" smtClean="0"/>
              <a:t>Buddhism</a:t>
            </a:r>
          </a:p>
          <a:p>
            <a:pPr lvl="1"/>
            <a:r>
              <a:rPr lang="en-US" smtClean="0"/>
              <a:t>An Ethic of Compassion</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US" smtClean="0"/>
              <a:t>The Diversity of Religious Traditions: God and World</a:t>
            </a:r>
          </a:p>
        </p:txBody>
      </p:sp>
      <p:sp>
        <p:nvSpPr>
          <p:cNvPr id="40962" name="Rectangle 3"/>
          <p:cNvSpPr>
            <a:spLocks noGrp="1" noChangeArrowheads="1"/>
          </p:cNvSpPr>
          <p:nvPr>
            <p:ph idx="1"/>
          </p:nvPr>
        </p:nvSpPr>
        <p:spPr/>
        <p:txBody>
          <a:bodyPr/>
          <a:lstStyle/>
          <a:p>
            <a:r>
              <a:rPr lang="en-US" smtClean="0"/>
              <a:t>Navajo</a:t>
            </a:r>
          </a:p>
          <a:p>
            <a:pPr lvl="1"/>
            <a:r>
              <a:rPr lang="en-US" smtClean="0"/>
              <a:t>A plurality of gods, not necessarily in agreement with one another</a:t>
            </a:r>
          </a:p>
          <a:p>
            <a:r>
              <a:rPr lang="en-US" smtClean="0"/>
              <a:t>Islam</a:t>
            </a:r>
          </a:p>
          <a:p>
            <a:pPr lvl="1"/>
            <a:r>
              <a:rPr lang="en-US" smtClean="0"/>
              <a:t>One God</a:t>
            </a:r>
          </a:p>
          <a:p>
            <a:r>
              <a:rPr lang="en-US" smtClean="0"/>
              <a:t>Buddhism</a:t>
            </a:r>
          </a:p>
          <a:p>
            <a:pPr lvl="1"/>
            <a:r>
              <a:rPr lang="en-US" smtClean="0"/>
              <a:t>No personal God</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1173163" y="304800"/>
            <a:ext cx="7772400" cy="914400"/>
          </a:xfrm>
        </p:spPr>
        <p:txBody>
          <a:bodyPr/>
          <a:lstStyle/>
          <a:p>
            <a:r>
              <a:rPr lang="en-US" smtClean="0"/>
              <a:t>Overview</a:t>
            </a:r>
          </a:p>
        </p:txBody>
      </p:sp>
      <p:graphicFrame>
        <p:nvGraphicFramePr>
          <p:cNvPr id="61508" name="Group 68"/>
          <p:cNvGraphicFramePr>
            <a:graphicFrameLocks noGrp="1"/>
          </p:cNvGraphicFramePr>
          <p:nvPr>
            <p:ph type="tbl" idx="1"/>
          </p:nvPr>
        </p:nvGraphicFramePr>
        <p:xfrm>
          <a:off x="1173163" y="1295400"/>
          <a:ext cx="7513637" cy="4703772"/>
        </p:xfrm>
        <a:graphic>
          <a:graphicData uri="http://schemas.openxmlformats.org/drawingml/2006/table">
            <a:tbl>
              <a:tblPr/>
              <a:tblGrid>
                <a:gridCol w="2263775"/>
                <a:gridCol w="2625725"/>
                <a:gridCol w="2624137"/>
              </a:tblGrid>
              <a:tr h="939725">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endParaRPr kumimoji="1" lang="en-US" sz="2800" b="1" i="0" u="none" strike="noStrike" cap="none" normalizeH="0" baseline="0">
                        <a:ln>
                          <a:noFill/>
                        </a:ln>
                        <a:solidFill>
                          <a:schemeClr val="tx2"/>
                        </a:solidFill>
                        <a:effectLst/>
                        <a:latin typeface="Arial" charset="0"/>
                        <a:ea typeface="ＭＳ Ｐゴシック" charset="0"/>
                      </a:endParaRP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3600" b="1" i="0" u="none" strike="noStrike" cap="none" normalizeH="0" baseline="0">
                          <a:ln>
                            <a:noFill/>
                          </a:ln>
                          <a:solidFill>
                            <a:schemeClr val="tx2"/>
                          </a:solidFill>
                          <a:effectLst/>
                          <a:latin typeface="Arial" charset="0"/>
                          <a:ea typeface="ＭＳ Ｐゴシック" charset="0"/>
                        </a:rPr>
                        <a:t>Theme</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3600" b="1" i="0" u="none" strike="noStrike" cap="none" normalizeH="0" baseline="0">
                          <a:ln>
                            <a:noFill/>
                          </a:ln>
                          <a:solidFill>
                            <a:schemeClr val="tx2"/>
                          </a:solidFill>
                          <a:effectLst/>
                          <a:latin typeface="Arial" charset="0"/>
                          <a:ea typeface="ＭＳ Ｐゴシック" charset="0"/>
                        </a:rPr>
                        <a:t>God</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9725">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Navajo</a:t>
                      </a: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Harmony</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Many gods</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9725">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Islam</a:t>
                      </a: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Law</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One God</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44862">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Buddhism</a:t>
                      </a: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Compassion</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No personal God</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9725">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Christianity</a:t>
                      </a:r>
                    </a:p>
                  </a:txBody>
                  <a:tcPr marT="45716" marB="4571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Love</a:t>
                      </a:r>
                    </a:p>
                  </a:txBody>
                  <a:tcPr marT="45716" marB="4571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800" b="1" i="0" u="none" strike="noStrike" cap="none" normalizeH="0" baseline="0">
                          <a:ln>
                            <a:noFill/>
                          </a:ln>
                          <a:solidFill>
                            <a:schemeClr val="tx2"/>
                          </a:solidFill>
                          <a:effectLst/>
                          <a:latin typeface="Arial" charset="0"/>
                          <a:ea typeface="ＭＳ Ｐゴシック" charset="0"/>
                        </a:rPr>
                        <a:t>One God</a:t>
                      </a:r>
                    </a:p>
                  </a:txBody>
                  <a:tcPr marT="45716" marB="4571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split orient="vert"/>
    <p:sndAc>
      <p:stSnd>
        <p:snd r:embed="rId3" name="CAMERA.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990600" y="457200"/>
            <a:ext cx="7954963" cy="1524000"/>
          </a:xfrm>
        </p:spPr>
        <p:txBody>
          <a:bodyPr/>
          <a:lstStyle/>
          <a:p>
            <a:pPr algn="ctr"/>
            <a:r>
              <a:rPr lang="en-US" smtClean="0">
                <a:effectLst>
                  <a:outerShdw blurRad="38100" dist="38100" dir="2700000" algn="tl">
                    <a:srgbClr val="C0C0C0"/>
                  </a:outerShdw>
                </a:effectLst>
              </a:rPr>
              <a:t>Part 2</a:t>
            </a:r>
            <a:br>
              <a:rPr lang="en-US" smtClean="0">
                <a:effectLst>
                  <a:outerShdw blurRad="38100" dist="38100" dir="2700000" algn="tl">
                    <a:srgbClr val="C0C0C0"/>
                  </a:outerShdw>
                </a:effectLst>
              </a:rPr>
            </a:br>
            <a:r>
              <a:rPr lang="en-US" sz="4400" smtClean="0">
                <a:effectLst>
                  <a:outerShdw blurRad="38100" dist="38100" dir="2700000" algn="tl">
                    <a:srgbClr val="C0C0C0"/>
                  </a:outerShdw>
                </a:effectLst>
              </a:rPr>
              <a:t>The Navajo Religion</a:t>
            </a:r>
          </a:p>
        </p:txBody>
      </p:sp>
      <p:pic>
        <p:nvPicPr>
          <p:cNvPr id="45061" name="Picture 4" descr="rug"/>
          <p:cNvPicPr>
            <a:picLocks noChangeAspect="1" noChangeArrowheads="1"/>
          </p:cNvPicPr>
          <p:nvPr/>
        </p:nvPicPr>
        <p:blipFill>
          <a:blip r:embed="rId4"/>
          <a:srcRect/>
          <a:stretch>
            <a:fillRect/>
          </a:stretch>
        </p:blipFill>
        <p:spPr bwMode="auto">
          <a:xfrm>
            <a:off x="2286000" y="1981200"/>
            <a:ext cx="4724400" cy="3916363"/>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en-US" smtClean="0"/>
              <a:t>The Navajo Holy Wind</a:t>
            </a:r>
          </a:p>
        </p:txBody>
      </p:sp>
      <p:sp>
        <p:nvSpPr>
          <p:cNvPr id="47106" name="Rectangle 3"/>
          <p:cNvSpPr>
            <a:spLocks noGrp="1" noChangeArrowheads="1"/>
          </p:cNvSpPr>
          <p:nvPr>
            <p:ph idx="1"/>
          </p:nvPr>
        </p:nvSpPr>
        <p:spPr>
          <a:xfrm>
            <a:off x="914400" y="1828800"/>
            <a:ext cx="4495800" cy="3048000"/>
          </a:xfrm>
        </p:spPr>
        <p:txBody>
          <a:bodyPr/>
          <a:lstStyle/>
          <a:p>
            <a:r>
              <a:rPr lang="en-US" sz="1800" smtClean="0"/>
              <a:t>Tradition and Society</a:t>
            </a:r>
          </a:p>
          <a:p>
            <a:pPr lvl="1"/>
            <a:r>
              <a:rPr lang="en-US" sz="1600" smtClean="0"/>
              <a:t>Oriented toward how Navajo treat one another</a:t>
            </a:r>
          </a:p>
          <a:p>
            <a:pPr lvl="1"/>
            <a:r>
              <a:rPr lang="en-US" sz="1600" smtClean="0"/>
              <a:t>Small society</a:t>
            </a:r>
          </a:p>
          <a:p>
            <a:pPr lvl="1"/>
            <a:r>
              <a:rPr lang="en-US" sz="1600" smtClean="0"/>
              <a:t>Practical, not theoretical</a:t>
            </a:r>
          </a:p>
          <a:p>
            <a:r>
              <a:rPr lang="en-US" sz="1800" smtClean="0"/>
              <a:t>Dualisms and Antagonisms </a:t>
            </a:r>
          </a:p>
          <a:p>
            <a:pPr lvl="1"/>
            <a:r>
              <a:rPr lang="en-US" sz="1600" smtClean="0"/>
              <a:t>No Western mind-body split</a:t>
            </a:r>
          </a:p>
          <a:p>
            <a:pPr lvl="1"/>
            <a:r>
              <a:rPr lang="en-US" sz="1600" smtClean="0"/>
              <a:t>Don</a:t>
            </a:r>
            <a:r>
              <a:rPr lang="ja-JP" altLang="en-US" sz="1600" smtClean="0"/>
              <a:t>’</a:t>
            </a:r>
            <a:r>
              <a:rPr lang="en-US" altLang="ja-JP" sz="1600" smtClean="0"/>
              <a:t>t choose one side of the dualism</a:t>
            </a:r>
            <a:endParaRPr lang="en-US" sz="1600" smtClean="0"/>
          </a:p>
        </p:txBody>
      </p:sp>
      <p:pic>
        <p:nvPicPr>
          <p:cNvPr id="47110" name="Picture 4" descr="mountway2"/>
          <p:cNvPicPr>
            <a:picLocks noChangeAspect="1" noChangeArrowheads="1"/>
          </p:cNvPicPr>
          <p:nvPr/>
        </p:nvPicPr>
        <p:blipFill>
          <a:blip r:embed="rId4"/>
          <a:srcRect/>
          <a:stretch>
            <a:fillRect/>
          </a:stretch>
        </p:blipFill>
        <p:spPr bwMode="auto">
          <a:xfrm>
            <a:off x="4800600" y="2514600"/>
            <a:ext cx="3962400" cy="2892425"/>
          </a:xfrm>
          <a:prstGeom prst="rect">
            <a:avLst/>
          </a:prstGeom>
          <a:noFill/>
          <a:ln w="9525">
            <a:noFill/>
            <a:miter lim="800000"/>
            <a:headEnd/>
            <a:tailEnd/>
          </a:ln>
        </p:spPr>
      </p:pic>
      <p:sp>
        <p:nvSpPr>
          <p:cNvPr id="24581" name="Text Box 5"/>
          <p:cNvSpPr txBox="1">
            <a:spLocks noChangeArrowheads="1"/>
          </p:cNvSpPr>
          <p:nvPr/>
        </p:nvSpPr>
        <p:spPr bwMode="auto">
          <a:xfrm>
            <a:off x="1371600" y="5562600"/>
            <a:ext cx="7467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endParaRPr lang="en-US">
              <a:latin typeface="Times New Roman" charset="0"/>
              <a:ea typeface="ＭＳ Ｐゴシック" charset="0"/>
            </a:endParaRPr>
          </a:p>
        </p:txBody>
      </p:sp>
      <p:sp>
        <p:nvSpPr>
          <p:cNvPr id="24582" name="Text Box 6"/>
          <p:cNvSpPr txBox="1">
            <a:spLocks noChangeArrowheads="1"/>
          </p:cNvSpPr>
          <p:nvPr/>
        </p:nvSpPr>
        <p:spPr bwMode="auto">
          <a:xfrm>
            <a:off x="1143000" y="5638800"/>
            <a:ext cx="76200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800" b="1">
                <a:solidFill>
                  <a:schemeClr val="tx2"/>
                </a:solidFill>
                <a:latin typeface="Arial" charset="0"/>
                <a:ea typeface="ＭＳ Ｐゴシック" charset="0"/>
              </a:rPr>
              <a:t>The Mountain Chant: Great Plumed Arrows Sequence</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US" smtClean="0"/>
              <a:t>Navajo Medicine</a:t>
            </a:r>
          </a:p>
        </p:txBody>
      </p:sp>
      <p:sp>
        <p:nvSpPr>
          <p:cNvPr id="49154" name="Rectangle 3"/>
          <p:cNvSpPr>
            <a:spLocks noGrp="1" noChangeArrowheads="1"/>
          </p:cNvSpPr>
          <p:nvPr>
            <p:ph idx="1"/>
          </p:nvPr>
        </p:nvSpPr>
        <p:spPr>
          <a:xfrm>
            <a:off x="838200" y="1219200"/>
            <a:ext cx="3962400" cy="4876800"/>
          </a:xfrm>
        </p:spPr>
        <p:txBody>
          <a:bodyPr/>
          <a:lstStyle/>
          <a:p>
            <a:pPr>
              <a:lnSpc>
                <a:spcPct val="90000"/>
              </a:lnSpc>
            </a:pPr>
            <a:r>
              <a:rPr lang="en-US" sz="2800" b="0" smtClean="0"/>
              <a:t>Western view</a:t>
            </a:r>
          </a:p>
          <a:p>
            <a:pPr lvl="1">
              <a:lnSpc>
                <a:spcPct val="90000"/>
              </a:lnSpc>
            </a:pPr>
            <a:r>
              <a:rPr lang="en-US" sz="2400" b="0" smtClean="0"/>
              <a:t>mind/body split (Descartes)</a:t>
            </a:r>
          </a:p>
          <a:p>
            <a:pPr lvl="1">
              <a:lnSpc>
                <a:spcPct val="90000"/>
              </a:lnSpc>
            </a:pPr>
            <a:r>
              <a:rPr lang="en-US" sz="2400" b="0" smtClean="0"/>
              <a:t>heal the body</a:t>
            </a:r>
          </a:p>
          <a:p>
            <a:pPr lvl="1">
              <a:lnSpc>
                <a:spcPct val="90000"/>
              </a:lnSpc>
            </a:pPr>
            <a:r>
              <a:rPr lang="en-US" sz="2400" b="0" smtClean="0"/>
              <a:t>Stamp out </a:t>
            </a:r>
            <a:br>
              <a:rPr lang="en-US" sz="2400" b="0" smtClean="0"/>
            </a:br>
            <a:r>
              <a:rPr lang="en-US" sz="2400" b="0" smtClean="0"/>
              <a:t>disease</a:t>
            </a:r>
          </a:p>
          <a:p>
            <a:pPr>
              <a:lnSpc>
                <a:spcPct val="90000"/>
              </a:lnSpc>
            </a:pPr>
            <a:r>
              <a:rPr lang="en-US" sz="2800" b="0" smtClean="0"/>
              <a:t>Navajo view</a:t>
            </a:r>
          </a:p>
          <a:p>
            <a:pPr lvl="1">
              <a:lnSpc>
                <a:spcPct val="90000"/>
              </a:lnSpc>
            </a:pPr>
            <a:r>
              <a:rPr lang="en-US" sz="2400" b="0" smtClean="0"/>
              <a:t>Mind and body together</a:t>
            </a:r>
          </a:p>
          <a:p>
            <a:pPr lvl="1">
              <a:lnSpc>
                <a:spcPct val="90000"/>
              </a:lnSpc>
            </a:pPr>
            <a:r>
              <a:rPr lang="en-US" sz="2400" b="0" smtClean="0"/>
              <a:t>Heal the whole person</a:t>
            </a:r>
          </a:p>
          <a:p>
            <a:pPr lvl="1">
              <a:lnSpc>
                <a:spcPct val="90000"/>
              </a:lnSpc>
            </a:pPr>
            <a:r>
              <a:rPr lang="en-US" sz="2400" b="0" smtClean="0"/>
              <a:t>Seek harmony</a:t>
            </a:r>
          </a:p>
        </p:txBody>
      </p:sp>
      <p:pic>
        <p:nvPicPr>
          <p:cNvPr id="49158" name="Picture 4" descr="poster_medicinechart_lg"/>
          <p:cNvPicPr>
            <a:picLocks noChangeAspect="1" noChangeArrowheads="1"/>
          </p:cNvPicPr>
          <p:nvPr/>
        </p:nvPicPr>
        <p:blipFill>
          <a:blip r:embed="rId4"/>
          <a:srcRect/>
          <a:stretch>
            <a:fillRect/>
          </a:stretch>
        </p:blipFill>
        <p:spPr bwMode="auto">
          <a:xfrm>
            <a:off x="4267200" y="1676400"/>
            <a:ext cx="4562475" cy="3767138"/>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US" smtClean="0"/>
              <a:t>Evil</a:t>
            </a:r>
          </a:p>
        </p:txBody>
      </p:sp>
      <p:sp>
        <p:nvSpPr>
          <p:cNvPr id="51202" name="Rectangle 3"/>
          <p:cNvSpPr>
            <a:spLocks noGrp="1" noChangeArrowheads="1"/>
          </p:cNvSpPr>
          <p:nvPr>
            <p:ph idx="1"/>
          </p:nvPr>
        </p:nvSpPr>
        <p:spPr/>
        <p:txBody>
          <a:bodyPr/>
          <a:lstStyle/>
          <a:p>
            <a:r>
              <a:rPr lang="en-US" smtClean="0"/>
              <a:t>Western attitude:</a:t>
            </a:r>
          </a:p>
          <a:p>
            <a:pPr lvl="1"/>
            <a:r>
              <a:rPr lang="en-US" smtClean="0"/>
              <a:t>stomp it out</a:t>
            </a:r>
          </a:p>
          <a:p>
            <a:r>
              <a:rPr lang="en-US" smtClean="0"/>
              <a:t>Navajo</a:t>
            </a:r>
          </a:p>
          <a:p>
            <a:pPr lvl="1"/>
            <a:r>
              <a:rPr lang="en-US" smtClean="0"/>
              <a:t>Evil is a part of life; it just </a:t>
            </a:r>
            <a:r>
              <a:rPr lang="ja-JP" altLang="en-US" smtClean="0"/>
              <a:t>“</a:t>
            </a:r>
            <a:r>
              <a:rPr lang="en-US" altLang="ja-JP" smtClean="0"/>
              <a:t>is</a:t>
            </a:r>
            <a:r>
              <a:rPr lang="ja-JP" altLang="en-US" smtClean="0"/>
              <a:t>”</a:t>
            </a:r>
            <a:endParaRPr lang="en-US" altLang="ja-JP" smtClean="0"/>
          </a:p>
          <a:p>
            <a:pPr lvl="1"/>
            <a:r>
              <a:rPr lang="en-US" smtClean="0"/>
              <a:t>Avoid it instead of eliminate it</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990600" y="0"/>
            <a:ext cx="5380037" cy="457200"/>
          </a:xfrm>
        </p:spPr>
        <p:txBody>
          <a:bodyPr/>
          <a:lstStyle/>
          <a:p>
            <a:r>
              <a:rPr lang="en-US" dirty="0" err="1" smtClean="0"/>
              <a:t>Hozho</a:t>
            </a:r>
            <a:endParaRPr lang="en-US" dirty="0" smtClean="0"/>
          </a:p>
        </p:txBody>
      </p:sp>
      <p:sp>
        <p:nvSpPr>
          <p:cNvPr id="53250" name="Rectangle 3"/>
          <p:cNvSpPr>
            <a:spLocks noGrp="1" noChangeArrowheads="1"/>
          </p:cNvSpPr>
          <p:nvPr>
            <p:ph idx="1"/>
          </p:nvPr>
        </p:nvSpPr>
        <p:spPr>
          <a:xfrm>
            <a:off x="1173163" y="609600"/>
            <a:ext cx="3627437" cy="5486400"/>
          </a:xfrm>
        </p:spPr>
        <p:txBody>
          <a:bodyPr/>
          <a:lstStyle/>
          <a:p>
            <a:r>
              <a:rPr lang="en-US" sz="2800" b="0" dirty="0" err="1" smtClean="0"/>
              <a:t>Hozho</a:t>
            </a:r>
            <a:r>
              <a:rPr lang="en-US" sz="2800" b="0" dirty="0" smtClean="0"/>
              <a:t> </a:t>
            </a:r>
          </a:p>
          <a:p>
            <a:pPr lvl="1"/>
            <a:r>
              <a:rPr lang="en-US" sz="2400" b="0" dirty="0" smtClean="0"/>
              <a:t>harmony</a:t>
            </a:r>
            <a:r>
              <a:rPr lang="en-US" sz="2400" b="0" dirty="0" smtClean="0">
                <a:solidFill>
                  <a:schemeClr val="tx1"/>
                </a:solidFill>
              </a:rPr>
              <a:t>, </a:t>
            </a:r>
            <a:r>
              <a:rPr lang="en-US" sz="2400" b="0" dirty="0" smtClean="0"/>
              <a:t>beauty, peace of mind, goodness, health, well-being or success</a:t>
            </a:r>
            <a:endParaRPr lang="en-US" sz="2400" b="0" dirty="0" smtClean="0">
              <a:solidFill>
                <a:schemeClr val="tx1"/>
              </a:solidFill>
            </a:endParaRPr>
          </a:p>
          <a:p>
            <a:r>
              <a:rPr lang="en-US" sz="2800" b="0" dirty="0" smtClean="0">
                <a:solidFill>
                  <a:schemeClr val="tx1"/>
                </a:solidFill>
              </a:rPr>
              <a:t>Morality guides an individual back into a state of harmony with all that surrounds the individual</a:t>
            </a:r>
          </a:p>
          <a:p>
            <a:endParaRPr lang="en-US" sz="2800" b="0" dirty="0" smtClean="0">
              <a:solidFill>
                <a:schemeClr val="tx1"/>
              </a:solidFill>
            </a:endParaRPr>
          </a:p>
        </p:txBody>
      </p:sp>
      <p:pic>
        <p:nvPicPr>
          <p:cNvPr id="53254" name="Picture 4" descr="whirlold"/>
          <p:cNvPicPr>
            <a:picLocks noChangeAspect="1" noChangeArrowheads="1"/>
          </p:cNvPicPr>
          <p:nvPr/>
        </p:nvPicPr>
        <p:blipFill>
          <a:blip r:embed="rId4"/>
          <a:srcRect/>
          <a:stretch>
            <a:fillRect/>
          </a:stretch>
        </p:blipFill>
        <p:spPr bwMode="auto">
          <a:xfrm>
            <a:off x="4953000" y="1752600"/>
            <a:ext cx="3679825" cy="3429000"/>
          </a:xfrm>
          <a:prstGeom prst="rect">
            <a:avLst/>
          </a:prstGeom>
          <a:noFill/>
          <a:ln w="9525">
            <a:noFill/>
            <a:miter lim="800000"/>
            <a:headEnd/>
            <a:tailEnd/>
          </a:ln>
        </p:spPr>
      </p:pic>
      <p:sp>
        <p:nvSpPr>
          <p:cNvPr id="27653" name="Text Box 5"/>
          <p:cNvSpPr txBox="1">
            <a:spLocks noChangeArrowheads="1"/>
          </p:cNvSpPr>
          <p:nvPr/>
        </p:nvSpPr>
        <p:spPr bwMode="auto">
          <a:xfrm>
            <a:off x="5029200" y="5410200"/>
            <a:ext cx="36576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800" b="1">
                <a:solidFill>
                  <a:schemeClr val="tx2"/>
                </a:solidFill>
                <a:latin typeface="Arial" charset="0"/>
                <a:ea typeface="ＭＳ Ｐゴシック" charset="0"/>
              </a:rPr>
              <a:t>Nightway Chant:</a:t>
            </a:r>
            <a:br>
              <a:rPr lang="en-US" sz="1800" b="1">
                <a:solidFill>
                  <a:schemeClr val="tx2"/>
                </a:solidFill>
                <a:latin typeface="Arial" charset="0"/>
                <a:ea typeface="ＭＳ Ｐゴシック" charset="0"/>
              </a:rPr>
            </a:br>
            <a:r>
              <a:rPr lang="en-US" sz="1800" b="1">
                <a:solidFill>
                  <a:schemeClr val="tx2"/>
                </a:solidFill>
                <a:latin typeface="Arial" charset="0"/>
                <a:ea typeface="ＭＳ Ｐゴシック" charset="0"/>
              </a:rPr>
              <a:t>Whirling Logs</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r>
              <a:rPr lang="en-US" smtClean="0"/>
              <a:t>Hozho</a:t>
            </a:r>
          </a:p>
        </p:txBody>
      </p:sp>
      <p:sp>
        <p:nvSpPr>
          <p:cNvPr id="55298" name="Rectangle 3"/>
          <p:cNvSpPr>
            <a:spLocks noGrp="1" noChangeArrowheads="1"/>
          </p:cNvSpPr>
          <p:nvPr>
            <p:ph idx="1"/>
          </p:nvPr>
        </p:nvSpPr>
        <p:spPr>
          <a:xfrm>
            <a:off x="1173163" y="1524000"/>
            <a:ext cx="7772400" cy="4114800"/>
          </a:xfrm>
        </p:spPr>
        <p:txBody>
          <a:bodyPr/>
          <a:lstStyle/>
          <a:p>
            <a:pPr>
              <a:lnSpc>
                <a:spcPct val="90000"/>
              </a:lnSpc>
            </a:pPr>
            <a:r>
              <a:rPr lang="en-US" smtClean="0">
                <a:solidFill>
                  <a:schemeClr val="tx1"/>
                </a:solidFill>
              </a:rPr>
              <a:t>Three levels to harmonize:</a:t>
            </a:r>
          </a:p>
          <a:p>
            <a:pPr lvl="1">
              <a:lnSpc>
                <a:spcPct val="90000"/>
              </a:lnSpc>
            </a:pPr>
            <a:r>
              <a:rPr lang="en-US" smtClean="0">
                <a:solidFill>
                  <a:schemeClr val="tx1"/>
                </a:solidFill>
              </a:rPr>
              <a:t>natural </a:t>
            </a:r>
          </a:p>
          <a:p>
            <a:pPr lvl="1">
              <a:lnSpc>
                <a:spcPct val="90000"/>
              </a:lnSpc>
            </a:pPr>
            <a:r>
              <a:rPr lang="en-US" smtClean="0">
                <a:solidFill>
                  <a:schemeClr val="tx1"/>
                </a:solidFill>
              </a:rPr>
              <a:t>human</a:t>
            </a:r>
          </a:p>
          <a:p>
            <a:pPr lvl="1">
              <a:lnSpc>
                <a:spcPct val="90000"/>
              </a:lnSpc>
            </a:pPr>
            <a:r>
              <a:rPr lang="en-US" smtClean="0">
                <a:solidFill>
                  <a:schemeClr val="tx1"/>
                </a:solidFill>
              </a:rPr>
              <a:t>supernatural</a:t>
            </a:r>
          </a:p>
          <a:p>
            <a:pPr>
              <a:lnSpc>
                <a:spcPct val="90000"/>
              </a:lnSpc>
            </a:pPr>
            <a:r>
              <a:rPr lang="en-US" smtClean="0">
                <a:solidFill>
                  <a:schemeClr val="tx1"/>
                </a:solidFill>
              </a:rPr>
              <a:t>Create harmony rather than domination</a:t>
            </a:r>
          </a:p>
          <a:p>
            <a:pPr lvl="1">
              <a:lnSpc>
                <a:spcPct val="90000"/>
              </a:lnSpc>
            </a:pPr>
            <a:r>
              <a:rPr lang="en-US" smtClean="0">
                <a:solidFill>
                  <a:schemeClr val="tx1"/>
                </a:solidFill>
              </a:rPr>
              <a:t>Example: moving to higher ground rather than building a dam</a:t>
            </a:r>
          </a:p>
          <a:p>
            <a:pPr lvl="1">
              <a:lnSpc>
                <a:spcPct val="90000"/>
              </a:lnSpc>
            </a:pPr>
            <a:r>
              <a:rPr lang="en-US" smtClean="0">
                <a:solidFill>
                  <a:schemeClr val="tx1"/>
                </a:solidFill>
              </a:rPr>
              <a:t>Respecting the rattlesnake</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1173163" y="457200"/>
            <a:ext cx="7772400" cy="685800"/>
          </a:xfrm>
        </p:spPr>
        <p:txBody>
          <a:bodyPr/>
          <a:lstStyle/>
          <a:p>
            <a:r>
              <a:rPr lang="en-US" smtClean="0"/>
              <a:t>The Holy Wind</a:t>
            </a:r>
          </a:p>
        </p:txBody>
      </p:sp>
      <p:sp>
        <p:nvSpPr>
          <p:cNvPr id="57346" name="Rectangle 3"/>
          <p:cNvSpPr>
            <a:spLocks noGrp="1" noChangeArrowheads="1"/>
          </p:cNvSpPr>
          <p:nvPr>
            <p:ph idx="1"/>
          </p:nvPr>
        </p:nvSpPr>
        <p:spPr>
          <a:xfrm>
            <a:off x="1143000" y="1219200"/>
            <a:ext cx="7772400" cy="4114800"/>
          </a:xfrm>
        </p:spPr>
        <p:txBody>
          <a:bodyPr/>
          <a:lstStyle/>
          <a:p>
            <a:pPr>
              <a:lnSpc>
                <a:spcPct val="90000"/>
              </a:lnSpc>
            </a:pPr>
            <a:r>
              <a:rPr lang="en-US" sz="2800" smtClean="0"/>
              <a:t>The wind is both:</a:t>
            </a:r>
          </a:p>
          <a:p>
            <a:pPr lvl="1">
              <a:lnSpc>
                <a:spcPct val="90000"/>
              </a:lnSpc>
            </a:pPr>
            <a:r>
              <a:rPr lang="en-US" sz="2400" smtClean="0"/>
              <a:t>physical (we feel it on our faces);</a:t>
            </a:r>
          </a:p>
          <a:p>
            <a:pPr lvl="1">
              <a:lnSpc>
                <a:spcPct val="90000"/>
              </a:lnSpc>
            </a:pPr>
            <a:r>
              <a:rPr lang="en-US" sz="2400" smtClean="0"/>
              <a:t>ephemeral (we cannot see it).</a:t>
            </a:r>
          </a:p>
          <a:p>
            <a:pPr>
              <a:lnSpc>
                <a:spcPct val="90000"/>
              </a:lnSpc>
            </a:pPr>
            <a:r>
              <a:rPr lang="en-US" sz="2800" smtClean="0"/>
              <a:t>The wind is both:</a:t>
            </a:r>
          </a:p>
          <a:p>
            <a:pPr lvl="1">
              <a:lnSpc>
                <a:spcPct val="90000"/>
              </a:lnSpc>
            </a:pPr>
            <a:r>
              <a:rPr lang="en-US" sz="2400" smtClean="0"/>
              <a:t>one</a:t>
            </a:r>
          </a:p>
          <a:p>
            <a:pPr lvl="1">
              <a:lnSpc>
                <a:spcPct val="90000"/>
              </a:lnSpc>
            </a:pPr>
            <a:r>
              <a:rPr lang="en-US" sz="2400" smtClean="0"/>
              <a:t>many</a:t>
            </a:r>
          </a:p>
          <a:p>
            <a:pPr>
              <a:lnSpc>
                <a:spcPct val="90000"/>
              </a:lnSpc>
            </a:pPr>
            <a:r>
              <a:rPr lang="en-US" sz="2800" smtClean="0"/>
              <a:t>The wind comes from the four principal directions, the four mountains</a:t>
            </a:r>
          </a:p>
          <a:p>
            <a:pPr>
              <a:lnSpc>
                <a:spcPct val="90000"/>
              </a:lnSpc>
            </a:pPr>
            <a:r>
              <a:rPr lang="en-US" sz="2800" smtClean="0"/>
              <a:t>Is local</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US" smtClean="0"/>
              <a:t>The Messenger Wind</a:t>
            </a:r>
          </a:p>
        </p:txBody>
      </p:sp>
      <p:sp>
        <p:nvSpPr>
          <p:cNvPr id="59394" name="Rectangle 3"/>
          <p:cNvSpPr>
            <a:spLocks noGrp="1" noChangeArrowheads="1"/>
          </p:cNvSpPr>
          <p:nvPr>
            <p:ph idx="1"/>
          </p:nvPr>
        </p:nvSpPr>
        <p:spPr/>
        <p:txBody>
          <a:bodyPr/>
          <a:lstStyle/>
          <a:p>
            <a:r>
              <a:rPr lang="en-US" smtClean="0"/>
              <a:t>Acts like Christian conscience</a:t>
            </a:r>
          </a:p>
          <a:p>
            <a:pPr lvl="1"/>
            <a:r>
              <a:rPr lang="en-US" smtClean="0"/>
              <a:t>Swirls around an individual through a hidden point in the ear</a:t>
            </a:r>
          </a:p>
          <a:p>
            <a:pPr lvl="1"/>
            <a:r>
              <a:rPr lang="en-US" smtClean="0"/>
              <a:t>Warns individuals of impending disruptions of </a:t>
            </a:r>
            <a:r>
              <a:rPr lang="en-US" i="1" smtClean="0"/>
              <a:t>hozho</a:t>
            </a:r>
            <a:endParaRPr lang="en-US" smtClean="0"/>
          </a:p>
          <a:p>
            <a:pPr lvl="1"/>
            <a:r>
              <a:rPr lang="en-US" smtClean="0"/>
              <a:t>Does not punish</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r>
              <a:rPr lang="en-US" smtClean="0"/>
              <a:t>Practical Ethics</a:t>
            </a:r>
          </a:p>
        </p:txBody>
      </p:sp>
      <p:sp>
        <p:nvSpPr>
          <p:cNvPr id="61442" name="Rectangle 3"/>
          <p:cNvSpPr>
            <a:spLocks noGrp="1" noChangeArrowheads="1"/>
          </p:cNvSpPr>
          <p:nvPr>
            <p:ph idx="1"/>
          </p:nvPr>
        </p:nvSpPr>
        <p:spPr>
          <a:xfrm>
            <a:off x="1143000" y="1600200"/>
            <a:ext cx="7772400" cy="4114800"/>
          </a:xfrm>
        </p:spPr>
        <p:txBody>
          <a:bodyPr/>
          <a:lstStyle/>
          <a:p>
            <a:r>
              <a:rPr lang="en-US" smtClean="0"/>
              <a:t>Basic premise: life is very, very dangerous</a:t>
            </a:r>
          </a:p>
          <a:p>
            <a:r>
              <a:rPr lang="en-US" smtClean="0"/>
              <a:t>Maxims:</a:t>
            </a:r>
          </a:p>
          <a:p>
            <a:pPr lvl="1" algn="just">
              <a:spcBef>
                <a:spcPts val="600"/>
              </a:spcBef>
            </a:pPr>
            <a:r>
              <a:rPr lang="ja-JP" altLang="en-US" sz="2000" smtClean="0"/>
              <a:t>“</a:t>
            </a:r>
            <a:r>
              <a:rPr lang="en-US" altLang="ja-JP" sz="2000" smtClean="0"/>
              <a:t>Maintain orderliness [i.e., harmony] in those sectors of life which are little subject to human control;</a:t>
            </a:r>
            <a:r>
              <a:rPr lang="ja-JP" altLang="en-US" sz="2000" smtClean="0"/>
              <a:t>”</a:t>
            </a:r>
            <a:endParaRPr lang="en-US" altLang="ja-JP" sz="2000" smtClean="0"/>
          </a:p>
          <a:p>
            <a:pPr lvl="1" algn="just">
              <a:spcBef>
                <a:spcPts val="600"/>
              </a:spcBef>
            </a:pPr>
            <a:r>
              <a:rPr lang="ja-JP" altLang="en-US" sz="2000" smtClean="0"/>
              <a:t>“</a:t>
            </a:r>
            <a:r>
              <a:rPr lang="en-US" altLang="ja-JP" sz="2000" smtClean="0"/>
              <a:t>Be wary of non-relatives;</a:t>
            </a:r>
            <a:r>
              <a:rPr lang="ja-JP" altLang="en-US" sz="2000" smtClean="0"/>
              <a:t>”</a:t>
            </a:r>
            <a:endParaRPr lang="en-US" altLang="ja-JP" sz="2000" smtClean="0"/>
          </a:p>
          <a:p>
            <a:pPr lvl="1" algn="just">
              <a:spcBef>
                <a:spcPts val="600"/>
              </a:spcBef>
            </a:pPr>
            <a:r>
              <a:rPr lang="ja-JP" altLang="en-US" sz="2000" smtClean="0"/>
              <a:t>“</a:t>
            </a:r>
            <a:r>
              <a:rPr lang="en-US" altLang="ja-JP" sz="2000" smtClean="0"/>
              <a:t>Avoid excesses;</a:t>
            </a:r>
            <a:r>
              <a:rPr lang="ja-JP" altLang="en-US" sz="2000" smtClean="0"/>
              <a:t>”</a:t>
            </a:r>
            <a:endParaRPr lang="en-US" altLang="ja-JP" sz="2000" smtClean="0"/>
          </a:p>
          <a:p>
            <a:pPr lvl="1" algn="just">
              <a:spcBef>
                <a:spcPts val="600"/>
              </a:spcBef>
            </a:pPr>
            <a:r>
              <a:rPr lang="ja-JP" altLang="en-US" sz="2000" smtClean="0"/>
              <a:t>“</a:t>
            </a:r>
            <a:r>
              <a:rPr lang="en-US" altLang="ja-JP" sz="2000" smtClean="0"/>
              <a:t>When in a new situation, do nothing;</a:t>
            </a:r>
            <a:r>
              <a:rPr lang="ja-JP" altLang="en-US" sz="2000" smtClean="0"/>
              <a:t>”</a:t>
            </a:r>
            <a:endParaRPr lang="en-US" altLang="ja-JP" sz="2000" smtClean="0"/>
          </a:p>
          <a:p>
            <a:pPr lvl="1" algn="just"/>
            <a:r>
              <a:rPr lang="ja-JP" altLang="en-US" sz="2000" smtClean="0"/>
              <a:t>“</a:t>
            </a:r>
            <a:r>
              <a:rPr lang="en-US" altLang="ja-JP" sz="2000" smtClean="0"/>
              <a:t>Escape.</a:t>
            </a:r>
            <a:r>
              <a:rPr lang="ja-JP" altLang="en-US" sz="2000" smtClean="0"/>
              <a:t>”</a:t>
            </a:r>
            <a:endParaRPr lang="en-US" altLang="ja-JP" smtClean="0"/>
          </a:p>
          <a:p>
            <a:pPr algn="just"/>
            <a:endParaRPr lang="en-US" smtClean="0">
              <a:solidFill>
                <a:schemeClr val="tx1"/>
              </a:solidFill>
            </a:endParaRP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r>
              <a:rPr lang="en-US" smtClean="0"/>
              <a:t>The Role of Rituals</a:t>
            </a:r>
          </a:p>
        </p:txBody>
      </p:sp>
      <p:sp>
        <p:nvSpPr>
          <p:cNvPr id="63490" name="Rectangle 3"/>
          <p:cNvSpPr>
            <a:spLocks noGrp="1" noChangeArrowheads="1"/>
          </p:cNvSpPr>
          <p:nvPr>
            <p:ph idx="1"/>
          </p:nvPr>
        </p:nvSpPr>
        <p:spPr/>
        <p:txBody>
          <a:bodyPr/>
          <a:lstStyle/>
          <a:p>
            <a:r>
              <a:rPr lang="en-US" smtClean="0"/>
              <a:t>Rituals are intended to reestablish or insure </a:t>
            </a:r>
            <a:r>
              <a:rPr lang="en-US" i="1" smtClean="0"/>
              <a:t>hozho</a:t>
            </a:r>
            <a:r>
              <a:rPr lang="en-US" smtClean="0"/>
              <a:t>, harmony</a:t>
            </a:r>
          </a:p>
          <a:p>
            <a:r>
              <a:rPr lang="en-US" smtClean="0"/>
              <a:t>The Blessingway is one of the ceremonies performed to reestablish harmony when there has been a disruption</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r>
              <a:rPr lang="en-US" smtClean="0"/>
              <a:t>An Ethic of Harmony</a:t>
            </a:r>
          </a:p>
        </p:txBody>
      </p:sp>
      <p:sp>
        <p:nvSpPr>
          <p:cNvPr id="65538" name="Rectangle 3"/>
          <p:cNvSpPr>
            <a:spLocks noGrp="1" noChangeArrowheads="1"/>
          </p:cNvSpPr>
          <p:nvPr>
            <p:ph idx="1"/>
          </p:nvPr>
        </p:nvSpPr>
        <p:spPr>
          <a:xfrm>
            <a:off x="1173163" y="1981200"/>
            <a:ext cx="2865437" cy="4114800"/>
          </a:xfrm>
        </p:spPr>
        <p:txBody>
          <a:bodyPr/>
          <a:lstStyle/>
          <a:p>
            <a:pPr marL="0" indent="0">
              <a:lnSpc>
                <a:spcPct val="90000"/>
              </a:lnSpc>
              <a:buFont typeface="Monotype Sorts" charset="2"/>
              <a:buNone/>
            </a:pPr>
            <a:r>
              <a:rPr lang="en-US" sz="2800" b="0" smtClean="0"/>
              <a:t>Ultimately, the Navajo way suggests an ethics of harmony among the natural, human, and supernatural world.</a:t>
            </a:r>
          </a:p>
        </p:txBody>
      </p:sp>
      <p:pic>
        <p:nvPicPr>
          <p:cNvPr id="65542" name="Picture 4" descr="whirllog"/>
          <p:cNvPicPr>
            <a:picLocks noChangeAspect="1" noChangeArrowheads="1"/>
          </p:cNvPicPr>
          <p:nvPr/>
        </p:nvPicPr>
        <p:blipFill>
          <a:blip r:embed="rId4"/>
          <a:srcRect/>
          <a:stretch>
            <a:fillRect/>
          </a:stretch>
        </p:blipFill>
        <p:spPr bwMode="auto">
          <a:xfrm>
            <a:off x="4114800" y="1524000"/>
            <a:ext cx="4724400" cy="4706938"/>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algn="ctr"/>
            <a:r>
              <a:rPr lang="en-US" sz="4400" smtClean="0">
                <a:effectLst>
                  <a:outerShdw blurRad="38100" dist="38100" dir="2700000" algn="tl">
                    <a:srgbClr val="C0C0C0"/>
                  </a:outerShdw>
                </a:effectLst>
              </a:rPr>
              <a:t>Part 3</a:t>
            </a:r>
          </a:p>
        </p:txBody>
      </p:sp>
      <p:sp>
        <p:nvSpPr>
          <p:cNvPr id="52227" name="Rectangle 3"/>
          <p:cNvSpPr>
            <a:spLocks noGrp="1" noChangeArrowheads="1"/>
          </p:cNvSpPr>
          <p:nvPr>
            <p:ph idx="1"/>
          </p:nvPr>
        </p:nvSpPr>
        <p:spPr>
          <a:xfrm>
            <a:off x="1173163" y="1600200"/>
            <a:ext cx="7772400" cy="4495800"/>
          </a:xfrm>
        </p:spPr>
        <p:txBody>
          <a:bodyPr/>
          <a:lstStyle/>
          <a:p>
            <a:pPr algn="ctr">
              <a:buFont typeface="Monotype Sorts" charset="2"/>
              <a:buNone/>
            </a:pPr>
            <a:r>
              <a:rPr lang="en-US" sz="4000" b="0" smtClean="0">
                <a:effectLst>
                  <a:outerShdw blurRad="38100" dist="38100" dir="2700000" algn="tl">
                    <a:srgbClr val="C0C0C0"/>
                  </a:outerShdw>
                </a:effectLst>
              </a:rPr>
              <a:t>Islam</a:t>
            </a:r>
          </a:p>
        </p:txBody>
      </p:sp>
      <p:pic>
        <p:nvPicPr>
          <p:cNvPr id="67590" name="Picture 4" descr="mecca1"/>
          <p:cNvPicPr>
            <a:picLocks noChangeAspect="1" noChangeArrowheads="1"/>
          </p:cNvPicPr>
          <p:nvPr/>
        </p:nvPicPr>
        <p:blipFill>
          <a:blip r:embed="rId4"/>
          <a:srcRect/>
          <a:stretch>
            <a:fillRect/>
          </a:stretch>
        </p:blipFill>
        <p:spPr bwMode="auto">
          <a:xfrm>
            <a:off x="1981200" y="2362200"/>
            <a:ext cx="6324600" cy="3036888"/>
          </a:xfrm>
          <a:prstGeom prst="rect">
            <a:avLst/>
          </a:prstGeom>
          <a:noFill/>
          <a:ln w="9525">
            <a:noFill/>
            <a:miter lim="800000"/>
            <a:headEnd/>
            <a:tailEnd/>
          </a:ln>
        </p:spPr>
      </p:pic>
      <p:sp>
        <p:nvSpPr>
          <p:cNvPr id="52229" name="Text Box 5"/>
          <p:cNvSpPr txBox="1">
            <a:spLocks noChangeArrowheads="1"/>
          </p:cNvSpPr>
          <p:nvPr/>
        </p:nvSpPr>
        <p:spPr bwMode="auto">
          <a:xfrm>
            <a:off x="3962400" y="5715000"/>
            <a:ext cx="2743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b="1">
                <a:solidFill>
                  <a:schemeClr val="tx2"/>
                </a:solidFill>
                <a:latin typeface="Arial" charset="0"/>
                <a:ea typeface="ＭＳ Ｐゴシック" charset="0"/>
              </a:rPr>
              <a:t>Mecca</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r>
              <a:rPr lang="en-US" smtClean="0"/>
              <a:t>The Islamic Shari</a:t>
            </a:r>
            <a:r>
              <a:rPr lang="ja-JP" altLang="en-US" smtClean="0"/>
              <a:t>’</a:t>
            </a:r>
            <a:r>
              <a:rPr lang="en-US" altLang="ja-JP" smtClean="0"/>
              <a:t>ah</a:t>
            </a:r>
            <a:endParaRPr lang="en-US" smtClean="0"/>
          </a:p>
        </p:txBody>
      </p:sp>
      <p:sp>
        <p:nvSpPr>
          <p:cNvPr id="69634" name="Rectangle 3"/>
          <p:cNvSpPr>
            <a:spLocks noGrp="1" noChangeArrowheads="1"/>
          </p:cNvSpPr>
          <p:nvPr>
            <p:ph idx="1"/>
          </p:nvPr>
        </p:nvSpPr>
        <p:spPr/>
        <p:txBody>
          <a:bodyPr/>
          <a:lstStyle/>
          <a:p>
            <a:r>
              <a:rPr lang="en-US" smtClean="0"/>
              <a:t>Rejects traditional Western distinctions between</a:t>
            </a:r>
          </a:p>
          <a:p>
            <a:pPr lvl="1"/>
            <a:r>
              <a:rPr lang="en-US" smtClean="0"/>
              <a:t>Church and state</a:t>
            </a:r>
          </a:p>
          <a:p>
            <a:pPr lvl="1"/>
            <a:r>
              <a:rPr lang="en-US" smtClean="0"/>
              <a:t>Religion and ethics</a:t>
            </a:r>
          </a:p>
          <a:p>
            <a:r>
              <a:rPr lang="en-US" smtClean="0"/>
              <a:t>Islam: </a:t>
            </a:r>
            <a:r>
              <a:rPr lang="ja-JP" altLang="en-US" smtClean="0"/>
              <a:t>“</a:t>
            </a:r>
            <a:r>
              <a:rPr lang="en-US" altLang="ja-JP" smtClean="0"/>
              <a:t>surrender to the will of God</a:t>
            </a:r>
            <a:r>
              <a:rPr lang="ja-JP" altLang="en-US" smtClean="0"/>
              <a:t>”</a:t>
            </a:r>
            <a:endParaRPr lang="en-US" altLang="ja-JP" smtClean="0"/>
          </a:p>
          <a:p>
            <a:r>
              <a:rPr lang="en-US" smtClean="0"/>
              <a:t>Concerned with all behavior</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US" smtClean="0"/>
              <a:t>The Three Canonical Elements</a:t>
            </a:r>
          </a:p>
        </p:txBody>
      </p:sp>
      <p:sp>
        <p:nvSpPr>
          <p:cNvPr id="71682" name="Rectangle 3"/>
          <p:cNvSpPr>
            <a:spLocks noGrp="1" noChangeArrowheads="1"/>
          </p:cNvSpPr>
          <p:nvPr>
            <p:ph idx="1"/>
          </p:nvPr>
        </p:nvSpPr>
        <p:spPr>
          <a:xfrm>
            <a:off x="1173163" y="1981200"/>
            <a:ext cx="4237037" cy="4114800"/>
          </a:xfrm>
        </p:spPr>
        <p:txBody>
          <a:bodyPr/>
          <a:lstStyle/>
          <a:p>
            <a:r>
              <a:rPr lang="en-US" smtClean="0"/>
              <a:t>belief or faith </a:t>
            </a:r>
          </a:p>
          <a:p>
            <a:pPr lvl="1"/>
            <a:r>
              <a:rPr lang="en-US" b="0" smtClean="0"/>
              <a:t>imam</a:t>
            </a:r>
          </a:p>
          <a:p>
            <a:r>
              <a:rPr lang="en-US" smtClean="0"/>
              <a:t>practice or action </a:t>
            </a:r>
          </a:p>
          <a:p>
            <a:pPr lvl="1"/>
            <a:r>
              <a:rPr lang="en-US" b="0" smtClean="0"/>
              <a:t>islam</a:t>
            </a:r>
          </a:p>
          <a:p>
            <a:r>
              <a:rPr lang="en-US" smtClean="0"/>
              <a:t>virtue </a:t>
            </a:r>
          </a:p>
          <a:p>
            <a:pPr lvl="1"/>
            <a:r>
              <a:rPr lang="en-US" b="0" smtClean="0"/>
              <a:t>ihsan</a:t>
            </a:r>
            <a:r>
              <a:rPr lang="en-US" b="0" smtClean="0">
                <a:solidFill>
                  <a:schemeClr val="tx1"/>
                </a:solidFill>
              </a:rPr>
              <a:t> </a:t>
            </a:r>
          </a:p>
        </p:txBody>
      </p:sp>
      <p:pic>
        <p:nvPicPr>
          <p:cNvPr id="71686" name="Picture 4" descr="Koran1"/>
          <p:cNvPicPr>
            <a:picLocks noChangeAspect="1" noChangeArrowheads="1"/>
          </p:cNvPicPr>
          <p:nvPr/>
        </p:nvPicPr>
        <p:blipFill>
          <a:blip r:embed="rId4"/>
          <a:srcRect/>
          <a:stretch>
            <a:fillRect/>
          </a:stretch>
        </p:blipFill>
        <p:spPr bwMode="auto">
          <a:xfrm>
            <a:off x="5562600" y="1447800"/>
            <a:ext cx="2881313" cy="4572000"/>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en-US" smtClean="0"/>
              <a:t>Divine Command</a:t>
            </a:r>
          </a:p>
        </p:txBody>
      </p:sp>
      <p:sp>
        <p:nvSpPr>
          <p:cNvPr id="73730" name="Rectangle 3"/>
          <p:cNvSpPr>
            <a:spLocks noGrp="1" noChangeArrowheads="1"/>
          </p:cNvSpPr>
          <p:nvPr>
            <p:ph idx="1"/>
          </p:nvPr>
        </p:nvSpPr>
        <p:spPr/>
        <p:txBody>
          <a:bodyPr/>
          <a:lstStyle/>
          <a:p>
            <a:r>
              <a:rPr lang="ja-JP" altLang="en-US" smtClean="0"/>
              <a:t>“</a:t>
            </a:r>
            <a:r>
              <a:rPr lang="en-US" altLang="ja-JP" smtClean="0"/>
              <a:t>What should I do?</a:t>
            </a:r>
            <a:r>
              <a:rPr lang="ja-JP" altLang="en-US" smtClean="0"/>
              <a:t>”</a:t>
            </a:r>
            <a:r>
              <a:rPr lang="en-US" altLang="ja-JP" smtClean="0"/>
              <a:t> = </a:t>
            </a:r>
            <a:r>
              <a:rPr lang="ja-JP" altLang="en-US" smtClean="0"/>
              <a:t>“</a:t>
            </a:r>
            <a:r>
              <a:rPr lang="en-US" altLang="ja-JP" smtClean="0"/>
              <a:t>What is Allah</a:t>
            </a:r>
            <a:r>
              <a:rPr lang="ja-JP" altLang="en-US" smtClean="0"/>
              <a:t>’</a:t>
            </a:r>
            <a:r>
              <a:rPr lang="en-US" altLang="ja-JP" smtClean="0"/>
              <a:t>s will?</a:t>
            </a:r>
            <a:r>
              <a:rPr lang="ja-JP" altLang="en-US" smtClean="0"/>
              <a:t>”</a:t>
            </a:r>
            <a:endParaRPr lang="en-US" altLang="ja-JP" smtClean="0"/>
          </a:p>
          <a:p>
            <a:r>
              <a:rPr lang="ja-JP" altLang="en-US" smtClean="0"/>
              <a:t>“</a:t>
            </a:r>
            <a:r>
              <a:rPr lang="en-US" altLang="ja-JP" smtClean="0"/>
              <a:t>What is right</a:t>
            </a:r>
            <a:r>
              <a:rPr lang="ja-JP" altLang="en-US" smtClean="0"/>
              <a:t>”</a:t>
            </a:r>
            <a:r>
              <a:rPr lang="en-US" altLang="ja-JP" smtClean="0"/>
              <a:t> = </a:t>
            </a:r>
            <a:r>
              <a:rPr lang="ja-JP" altLang="en-US" smtClean="0"/>
              <a:t>“</a:t>
            </a:r>
            <a:r>
              <a:rPr lang="en-US" altLang="ja-JP" smtClean="0"/>
              <a:t>What Allah wills</a:t>
            </a:r>
            <a:r>
              <a:rPr lang="ja-JP" altLang="en-US" smtClean="0"/>
              <a:t>”</a:t>
            </a:r>
            <a:endParaRPr lang="en-US" altLang="ja-JP" smtClean="0"/>
          </a:p>
          <a:p>
            <a:r>
              <a:rPr lang="en-US" smtClean="0"/>
              <a:t>The will of Allah is embodies in Shari</a:t>
            </a:r>
            <a:r>
              <a:rPr lang="ja-JP" altLang="en-US" smtClean="0"/>
              <a:t>’</a:t>
            </a:r>
            <a:r>
              <a:rPr lang="en-US" altLang="ja-JP" smtClean="0"/>
              <a:t>ah, divine Islamic law</a:t>
            </a:r>
          </a:p>
          <a:p>
            <a:r>
              <a:rPr lang="en-US" smtClean="0"/>
              <a:t>Note primacy of the will</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r>
              <a:rPr lang="en-US" smtClean="0"/>
              <a:t>Shari</a:t>
            </a:r>
            <a:r>
              <a:rPr lang="ja-JP" altLang="en-US" smtClean="0"/>
              <a:t>’</a:t>
            </a:r>
            <a:r>
              <a:rPr lang="en-US" altLang="ja-JP" smtClean="0"/>
              <a:t>ah</a:t>
            </a:r>
            <a:endParaRPr lang="en-US" smtClean="0"/>
          </a:p>
        </p:txBody>
      </p:sp>
      <p:sp>
        <p:nvSpPr>
          <p:cNvPr id="75778" name="Rectangle 3"/>
          <p:cNvSpPr>
            <a:spLocks noGrp="1" noChangeArrowheads="1"/>
          </p:cNvSpPr>
          <p:nvPr>
            <p:ph idx="1"/>
          </p:nvPr>
        </p:nvSpPr>
        <p:spPr/>
        <p:txBody>
          <a:bodyPr/>
          <a:lstStyle/>
          <a:p>
            <a:r>
              <a:rPr lang="en-US" smtClean="0"/>
              <a:t>Covers all areas of human behavior</a:t>
            </a:r>
          </a:p>
          <a:p>
            <a:r>
              <a:rPr lang="en-US" smtClean="0"/>
              <a:t>Tells what is:</a:t>
            </a:r>
          </a:p>
          <a:p>
            <a:pPr lvl="1"/>
            <a:r>
              <a:rPr lang="en-US" smtClean="0"/>
              <a:t>required</a:t>
            </a:r>
          </a:p>
          <a:p>
            <a:pPr lvl="1"/>
            <a:r>
              <a:rPr lang="en-US" smtClean="0"/>
              <a:t>recommended</a:t>
            </a:r>
          </a:p>
          <a:p>
            <a:pPr lvl="1"/>
            <a:r>
              <a:rPr lang="en-US" smtClean="0"/>
              <a:t>permitted</a:t>
            </a:r>
          </a:p>
          <a:p>
            <a:pPr lvl="1"/>
            <a:r>
              <a:rPr lang="en-US" smtClean="0"/>
              <a:t>discouraged</a:t>
            </a:r>
          </a:p>
          <a:p>
            <a:pPr lvl="1"/>
            <a:r>
              <a:rPr lang="en-US" smtClean="0"/>
              <a:t>forbidden</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US" smtClean="0"/>
              <a:t>Shari</a:t>
            </a:r>
            <a:r>
              <a:rPr lang="ja-JP" altLang="en-US" smtClean="0"/>
              <a:t>’</a:t>
            </a:r>
            <a:r>
              <a:rPr lang="en-US" altLang="ja-JP" smtClean="0"/>
              <a:t>ah</a:t>
            </a:r>
            <a:endParaRPr lang="en-US" smtClean="0"/>
          </a:p>
        </p:txBody>
      </p:sp>
      <p:sp>
        <p:nvSpPr>
          <p:cNvPr id="77826" name="Rectangle 3"/>
          <p:cNvSpPr>
            <a:spLocks noGrp="1" noChangeArrowheads="1"/>
          </p:cNvSpPr>
          <p:nvPr>
            <p:ph idx="1"/>
          </p:nvPr>
        </p:nvSpPr>
        <p:spPr>
          <a:xfrm>
            <a:off x="1173163" y="1295400"/>
            <a:ext cx="4084637" cy="4800600"/>
          </a:xfrm>
        </p:spPr>
        <p:txBody>
          <a:bodyPr/>
          <a:lstStyle/>
          <a:p>
            <a:r>
              <a:rPr lang="en-US" smtClean="0"/>
              <a:t>Two areas of law:</a:t>
            </a:r>
          </a:p>
          <a:p>
            <a:pPr lvl="1"/>
            <a:r>
              <a:rPr lang="en-US" smtClean="0"/>
              <a:t>How Muslims act toward God</a:t>
            </a:r>
          </a:p>
          <a:p>
            <a:pPr lvl="2"/>
            <a:r>
              <a:rPr lang="en-US" smtClean="0"/>
              <a:t>Described in the Five Pillars</a:t>
            </a:r>
          </a:p>
          <a:p>
            <a:pPr lvl="1"/>
            <a:r>
              <a:rPr lang="en-US" smtClean="0"/>
              <a:t>How Muslims act toward other human beings</a:t>
            </a:r>
          </a:p>
          <a:p>
            <a:pPr lvl="2"/>
            <a:r>
              <a:rPr lang="en-US" smtClean="0"/>
              <a:t>Describes in civil law</a:t>
            </a:r>
          </a:p>
        </p:txBody>
      </p:sp>
      <p:pic>
        <p:nvPicPr>
          <p:cNvPr id="77830" name="Picture 4" descr="Noahs Ark2"/>
          <p:cNvPicPr>
            <a:picLocks noChangeAspect="1" noChangeArrowheads="1"/>
          </p:cNvPicPr>
          <p:nvPr/>
        </p:nvPicPr>
        <p:blipFill>
          <a:blip r:embed="rId4"/>
          <a:srcRect/>
          <a:stretch>
            <a:fillRect/>
          </a:stretch>
        </p:blipFill>
        <p:spPr bwMode="auto">
          <a:xfrm>
            <a:off x="5943600" y="1295400"/>
            <a:ext cx="2395538" cy="4343400"/>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a:xfrm>
            <a:off x="1173163" y="457200"/>
            <a:ext cx="7772400" cy="762000"/>
          </a:xfrm>
        </p:spPr>
        <p:txBody>
          <a:bodyPr/>
          <a:lstStyle/>
          <a:p>
            <a:r>
              <a:rPr lang="en-US" smtClean="0"/>
              <a:t>The Five Pillars</a:t>
            </a:r>
          </a:p>
        </p:txBody>
      </p:sp>
      <p:sp>
        <p:nvSpPr>
          <p:cNvPr id="79874" name="Rectangle 3"/>
          <p:cNvSpPr>
            <a:spLocks noGrp="1" noChangeArrowheads="1"/>
          </p:cNvSpPr>
          <p:nvPr>
            <p:ph idx="1"/>
          </p:nvPr>
        </p:nvSpPr>
        <p:spPr>
          <a:xfrm>
            <a:off x="1143000" y="1371600"/>
            <a:ext cx="7772400" cy="4724400"/>
          </a:xfrm>
        </p:spPr>
        <p:txBody>
          <a:bodyPr/>
          <a:lstStyle/>
          <a:p>
            <a:pPr algn="just">
              <a:spcBef>
                <a:spcPts val="600"/>
              </a:spcBef>
            </a:pPr>
            <a:r>
              <a:rPr lang="en-US" sz="2000" b="0" i="1" smtClean="0"/>
              <a:t>Shahadah:</a:t>
            </a:r>
            <a:r>
              <a:rPr lang="en-US" sz="2000" b="0" smtClean="0"/>
              <a:t>	the profession of faith that </a:t>
            </a:r>
            <a:r>
              <a:rPr lang="ja-JP" altLang="en-US" sz="2000" b="0" smtClean="0"/>
              <a:t>“</a:t>
            </a:r>
            <a:r>
              <a:rPr lang="en-US" altLang="ja-JP" sz="2000" b="0" smtClean="0"/>
              <a:t>there is no god but God (Allah) and that Mohammed is the Messenger of God;</a:t>
            </a:r>
            <a:r>
              <a:rPr lang="ja-JP" altLang="en-US" sz="2000" b="0" smtClean="0"/>
              <a:t>”</a:t>
            </a:r>
            <a:r>
              <a:rPr lang="en-US" altLang="ja-JP" sz="2000" b="0" smtClean="0"/>
              <a:t> </a:t>
            </a:r>
          </a:p>
          <a:p>
            <a:pPr algn="just">
              <a:spcBef>
                <a:spcPts val="600"/>
              </a:spcBef>
            </a:pPr>
            <a:r>
              <a:rPr lang="en-US" sz="2000" b="0" i="1" smtClean="0"/>
              <a:t>Salah:</a:t>
            </a:r>
            <a:r>
              <a:rPr lang="en-US" sz="2000" b="0" smtClean="0"/>
              <a:t>  ritual prayer and ablutions, undertaken five times a day while facing the holy city of Mecca;</a:t>
            </a:r>
          </a:p>
          <a:p>
            <a:pPr algn="just">
              <a:spcBef>
                <a:spcPts val="600"/>
              </a:spcBef>
            </a:pPr>
            <a:r>
              <a:rPr lang="en-US" sz="2000" b="0" i="1" smtClean="0"/>
              <a:t>Zakah:</a:t>
            </a:r>
            <a:r>
              <a:rPr lang="en-US" sz="2000" b="0" smtClean="0"/>
              <a:t> the obligatory giving of alms (at an annual rate of approximately 2.5% of one</a:t>
            </a:r>
            <a:r>
              <a:rPr lang="ja-JP" altLang="en-US" sz="2000" b="0" smtClean="0"/>
              <a:t>’</a:t>
            </a:r>
            <a:r>
              <a:rPr lang="en-US" altLang="ja-JP" sz="2000" b="0" smtClean="0"/>
              <a:t>s net worth) to the poor to alleviate suffering and promote the spread of Islam;</a:t>
            </a:r>
          </a:p>
          <a:p>
            <a:pPr algn="just">
              <a:spcBef>
                <a:spcPts val="600"/>
              </a:spcBef>
            </a:pPr>
            <a:r>
              <a:rPr lang="en-US" sz="2000" b="0" i="1" smtClean="0"/>
              <a:t>Saum:</a:t>
            </a:r>
            <a:r>
              <a:rPr lang="en-US" sz="2000" b="0" smtClean="0"/>
              <a:t> ritual fasting and abstinence from sexual intercourse and smoking, especially the obligatory month-long fast from sun-up to sun-down during the month of Ramadan to commemorate the first revelations to Mohammed;</a:t>
            </a:r>
          </a:p>
          <a:p>
            <a:pPr algn="just"/>
            <a:r>
              <a:rPr lang="en-US" sz="2000" b="0" i="1" smtClean="0">
                <a:solidFill>
                  <a:schemeClr val="tx1"/>
                </a:solidFill>
              </a:rPr>
              <a:t>Hajj:</a:t>
            </a:r>
            <a:r>
              <a:rPr lang="en-US" sz="2000" b="0" smtClean="0">
                <a:solidFill>
                  <a:schemeClr val="tx1"/>
                </a:solidFill>
              </a:rPr>
              <a:t> </a:t>
            </a:r>
            <a:r>
              <a:rPr lang="en-US" sz="2000" b="0" smtClean="0"/>
              <a:t>a ritual pilgrimage, especially the journey to Mecca which traditionally occurs in the month after Ramadan and which Muslims should undertake at least once in a lifetime.</a:t>
            </a:r>
            <a:endParaRPr lang="en-US" sz="2000" smtClean="0">
              <a:latin typeface="Times New Roman" pitchFamily="18" charset="0"/>
            </a:endParaRP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p:txBody>
          <a:bodyPr/>
          <a:lstStyle/>
          <a:p>
            <a:r>
              <a:rPr lang="en-US" smtClean="0"/>
              <a:t>Virtue</a:t>
            </a:r>
          </a:p>
        </p:txBody>
      </p:sp>
      <p:sp>
        <p:nvSpPr>
          <p:cNvPr id="81922" name="Rectangle 3"/>
          <p:cNvSpPr>
            <a:spLocks noGrp="1" noChangeArrowheads="1"/>
          </p:cNvSpPr>
          <p:nvPr>
            <p:ph idx="1"/>
          </p:nvPr>
        </p:nvSpPr>
        <p:spPr/>
        <p:txBody>
          <a:bodyPr/>
          <a:lstStyle/>
          <a:p>
            <a:r>
              <a:rPr lang="en-US" i="1" smtClean="0"/>
              <a:t>Ihsan</a:t>
            </a:r>
            <a:r>
              <a:rPr lang="en-US" smtClean="0"/>
              <a:t>, or virtue</a:t>
            </a:r>
          </a:p>
          <a:p>
            <a:pPr lvl="1"/>
            <a:r>
              <a:rPr lang="en-US" smtClean="0"/>
              <a:t>worshipping God</a:t>
            </a:r>
          </a:p>
          <a:p>
            <a:pPr lvl="2"/>
            <a:r>
              <a:rPr lang="en-US" smtClean="0"/>
              <a:t>Strictly religious</a:t>
            </a:r>
          </a:p>
          <a:p>
            <a:pPr lvl="1"/>
            <a:r>
              <a:rPr lang="en-US" smtClean="0"/>
              <a:t>pursuing an aim</a:t>
            </a:r>
          </a:p>
          <a:p>
            <a:pPr lvl="2"/>
            <a:r>
              <a:rPr lang="en-US" smtClean="0"/>
              <a:t>Similar to Aristotle</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a:xfrm>
            <a:off x="838200" y="0"/>
            <a:ext cx="6142037" cy="609600"/>
          </a:xfrm>
        </p:spPr>
        <p:txBody>
          <a:bodyPr/>
          <a:lstStyle/>
          <a:p>
            <a:r>
              <a:rPr lang="en-US" dirty="0" err="1" smtClean="0"/>
              <a:t>Ulama</a:t>
            </a:r>
            <a:endParaRPr lang="en-US" dirty="0" smtClean="0"/>
          </a:p>
        </p:txBody>
      </p:sp>
      <p:sp>
        <p:nvSpPr>
          <p:cNvPr id="83970" name="Rectangle 3"/>
          <p:cNvSpPr>
            <a:spLocks noGrp="1" noChangeArrowheads="1"/>
          </p:cNvSpPr>
          <p:nvPr>
            <p:ph idx="1"/>
          </p:nvPr>
        </p:nvSpPr>
        <p:spPr>
          <a:xfrm>
            <a:off x="1173163" y="1143000"/>
            <a:ext cx="4922837" cy="4953000"/>
          </a:xfrm>
        </p:spPr>
        <p:txBody>
          <a:bodyPr/>
          <a:lstStyle/>
          <a:p>
            <a:pPr>
              <a:lnSpc>
                <a:spcPct val="90000"/>
              </a:lnSpc>
            </a:pPr>
            <a:r>
              <a:rPr lang="en-US" smtClean="0"/>
              <a:t>The Ulama, or clergy, give the definitive interpretation of Allah</a:t>
            </a:r>
            <a:r>
              <a:rPr lang="ja-JP" altLang="en-US" smtClean="0"/>
              <a:t>’</a:t>
            </a:r>
            <a:r>
              <a:rPr lang="en-US" altLang="ja-JP" smtClean="0"/>
              <a:t>s will</a:t>
            </a:r>
          </a:p>
          <a:p>
            <a:pPr>
              <a:lnSpc>
                <a:spcPct val="90000"/>
              </a:lnSpc>
            </a:pPr>
            <a:r>
              <a:rPr lang="en-US" smtClean="0"/>
              <a:t>No separation between church and state</a:t>
            </a:r>
          </a:p>
          <a:p>
            <a:pPr>
              <a:lnSpc>
                <a:spcPct val="90000"/>
              </a:lnSpc>
            </a:pPr>
            <a:r>
              <a:rPr lang="en-US" smtClean="0"/>
              <a:t>The Ulama also have an executive role in implementing Allah</a:t>
            </a:r>
            <a:r>
              <a:rPr lang="ja-JP" altLang="en-US" smtClean="0"/>
              <a:t>’</a:t>
            </a:r>
            <a:r>
              <a:rPr lang="en-US" altLang="ja-JP" smtClean="0"/>
              <a:t>s will</a:t>
            </a:r>
            <a:endParaRPr lang="en-US" smtClean="0"/>
          </a:p>
        </p:txBody>
      </p:sp>
      <p:pic>
        <p:nvPicPr>
          <p:cNvPr id="83974" name="Picture 4" descr="khomeini"/>
          <p:cNvPicPr>
            <a:picLocks noChangeAspect="1" noChangeArrowheads="1"/>
          </p:cNvPicPr>
          <p:nvPr/>
        </p:nvPicPr>
        <p:blipFill>
          <a:blip r:embed="rId4"/>
          <a:srcRect/>
          <a:stretch>
            <a:fillRect/>
          </a:stretch>
        </p:blipFill>
        <p:spPr bwMode="auto">
          <a:xfrm>
            <a:off x="5791200" y="1600200"/>
            <a:ext cx="2898775" cy="3657600"/>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a:xfrm>
            <a:off x="1404938" y="304800"/>
            <a:ext cx="7772400" cy="1143000"/>
          </a:xfrm>
        </p:spPr>
        <p:txBody>
          <a:bodyPr/>
          <a:lstStyle/>
          <a:p>
            <a:r>
              <a:rPr lang="en-US" smtClean="0"/>
              <a:t>Jihad</a:t>
            </a:r>
          </a:p>
        </p:txBody>
      </p:sp>
      <p:sp>
        <p:nvSpPr>
          <p:cNvPr id="86018" name="Rectangle 3"/>
          <p:cNvSpPr>
            <a:spLocks noGrp="1" noChangeArrowheads="1"/>
          </p:cNvSpPr>
          <p:nvPr>
            <p:ph idx="1"/>
          </p:nvPr>
        </p:nvSpPr>
        <p:spPr/>
        <p:txBody>
          <a:bodyPr/>
          <a:lstStyle/>
          <a:p>
            <a:r>
              <a:rPr lang="en-US" smtClean="0"/>
              <a:t>Literally means </a:t>
            </a:r>
            <a:r>
              <a:rPr lang="ja-JP" altLang="en-US" smtClean="0"/>
              <a:t>“</a:t>
            </a:r>
            <a:r>
              <a:rPr lang="en-US" altLang="ja-JP" smtClean="0"/>
              <a:t>striving</a:t>
            </a:r>
            <a:r>
              <a:rPr lang="ja-JP" altLang="en-US" smtClean="0"/>
              <a:t>”</a:t>
            </a:r>
            <a:endParaRPr lang="en-US" altLang="ja-JP" smtClean="0"/>
          </a:p>
          <a:p>
            <a:r>
              <a:rPr lang="en-US" smtClean="0"/>
              <a:t>Focus on resisting, overcoming evil</a:t>
            </a:r>
          </a:p>
          <a:p>
            <a:r>
              <a:rPr lang="en-US" smtClean="0"/>
              <a:t>Greater Jihad:</a:t>
            </a:r>
          </a:p>
          <a:p>
            <a:pPr lvl="1"/>
            <a:r>
              <a:rPr lang="en-US" smtClean="0"/>
              <a:t>focus on internal striving</a:t>
            </a:r>
          </a:p>
          <a:p>
            <a:r>
              <a:rPr lang="en-US" smtClean="0"/>
              <a:t>Lesser Jihad</a:t>
            </a:r>
          </a:p>
          <a:p>
            <a:pPr lvl="1"/>
            <a:r>
              <a:rPr lang="en-US" smtClean="0"/>
              <a:t>focus on external striving</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a:xfrm>
            <a:off x="1143000" y="533400"/>
            <a:ext cx="7772400" cy="1143000"/>
          </a:xfrm>
        </p:spPr>
        <p:txBody>
          <a:bodyPr/>
          <a:lstStyle/>
          <a:p>
            <a:r>
              <a:rPr lang="en-US" sz="3200" smtClean="0"/>
              <a:t>Moderate &amp; fundamentalist Factors</a:t>
            </a:r>
          </a:p>
        </p:txBody>
      </p:sp>
      <p:sp>
        <p:nvSpPr>
          <p:cNvPr id="88066" name="Rectangle 3"/>
          <p:cNvSpPr>
            <a:spLocks noGrp="1" noChangeArrowheads="1"/>
          </p:cNvSpPr>
          <p:nvPr>
            <p:ph idx="1"/>
          </p:nvPr>
        </p:nvSpPr>
        <p:spPr>
          <a:xfrm>
            <a:off x="1173163" y="1752600"/>
            <a:ext cx="7772400" cy="4114800"/>
          </a:xfrm>
        </p:spPr>
        <p:txBody>
          <a:bodyPr/>
          <a:lstStyle/>
          <a:p>
            <a:r>
              <a:rPr lang="en-US" smtClean="0"/>
              <a:t>Islam, like many religions, has various factions.  </a:t>
            </a:r>
          </a:p>
          <a:p>
            <a:pPr lvl="1"/>
            <a:r>
              <a:rPr lang="en-US" smtClean="0">
                <a:solidFill>
                  <a:schemeClr val="folHlink"/>
                </a:solidFill>
              </a:rPr>
              <a:t>Fundamentalist</a:t>
            </a:r>
            <a:r>
              <a:rPr lang="en-US" smtClean="0"/>
              <a:t> factions see little room for compromise with other religions</a:t>
            </a:r>
          </a:p>
          <a:p>
            <a:pPr lvl="2"/>
            <a:r>
              <a:rPr lang="en-US" smtClean="0"/>
              <a:t>Leads to attacks against others, including attacks against the United States and against Hindus</a:t>
            </a:r>
          </a:p>
          <a:p>
            <a:pPr lvl="1"/>
            <a:r>
              <a:rPr lang="en-US" smtClean="0">
                <a:solidFill>
                  <a:schemeClr val="folHlink"/>
                </a:solidFill>
              </a:rPr>
              <a:t>Moderate</a:t>
            </a:r>
            <a:r>
              <a:rPr lang="en-US" smtClean="0"/>
              <a:t> factions see Islam as coexisting with other major religions.</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algn="ctr"/>
            <a:r>
              <a:rPr lang="en-US" smtClean="0">
                <a:effectLst>
                  <a:outerShdw blurRad="38100" dist="38100" dir="2700000" algn="tl">
                    <a:srgbClr val="C0C0C0"/>
                  </a:outerShdw>
                </a:effectLst>
              </a:rPr>
              <a:t>Part 4</a:t>
            </a:r>
          </a:p>
        </p:txBody>
      </p:sp>
      <p:sp>
        <p:nvSpPr>
          <p:cNvPr id="53251" name="Rectangle 3"/>
          <p:cNvSpPr>
            <a:spLocks noGrp="1" noChangeArrowheads="1"/>
          </p:cNvSpPr>
          <p:nvPr>
            <p:ph idx="1"/>
          </p:nvPr>
        </p:nvSpPr>
        <p:spPr>
          <a:xfrm>
            <a:off x="1524000" y="1676400"/>
            <a:ext cx="3627438" cy="1676400"/>
          </a:xfrm>
        </p:spPr>
        <p:txBody>
          <a:bodyPr/>
          <a:lstStyle/>
          <a:p>
            <a:pPr>
              <a:buFont typeface="Monotype Sorts" charset="2"/>
              <a:buNone/>
            </a:pPr>
            <a:r>
              <a:rPr lang="en-US" sz="4000" b="0" smtClean="0">
                <a:effectLst>
                  <a:outerShdw blurRad="38100" dist="38100" dir="2700000" algn="tl">
                    <a:srgbClr val="C0C0C0"/>
                  </a:outerShdw>
                </a:effectLst>
              </a:rPr>
              <a:t>Buddhism</a:t>
            </a:r>
          </a:p>
        </p:txBody>
      </p:sp>
      <p:pic>
        <p:nvPicPr>
          <p:cNvPr id="90118" name="Picture 4" descr="612947"/>
          <p:cNvPicPr>
            <a:picLocks noChangeAspect="1" noChangeArrowheads="1"/>
          </p:cNvPicPr>
          <p:nvPr/>
        </p:nvPicPr>
        <p:blipFill>
          <a:blip r:embed="rId4"/>
          <a:srcRect/>
          <a:stretch>
            <a:fillRect/>
          </a:stretch>
        </p:blipFill>
        <p:spPr bwMode="auto">
          <a:xfrm>
            <a:off x="5486400" y="1600200"/>
            <a:ext cx="2922588" cy="4578350"/>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p:txBody>
          <a:bodyPr/>
          <a:lstStyle/>
          <a:p>
            <a:r>
              <a:rPr lang="en-US" sz="4000" smtClean="0"/>
              <a:t>Buddhism</a:t>
            </a:r>
          </a:p>
        </p:txBody>
      </p:sp>
      <p:sp>
        <p:nvSpPr>
          <p:cNvPr id="92162" name="Rectangle 3"/>
          <p:cNvSpPr>
            <a:spLocks noGrp="1" noChangeArrowheads="1"/>
          </p:cNvSpPr>
          <p:nvPr>
            <p:ph idx="1"/>
          </p:nvPr>
        </p:nvSpPr>
        <p:spPr>
          <a:xfrm>
            <a:off x="1173163" y="1828800"/>
            <a:ext cx="4084637" cy="4114800"/>
          </a:xfrm>
        </p:spPr>
        <p:txBody>
          <a:bodyPr/>
          <a:lstStyle/>
          <a:p>
            <a:pPr>
              <a:lnSpc>
                <a:spcPct val="90000"/>
              </a:lnSpc>
            </a:pPr>
            <a:r>
              <a:rPr lang="en-US" smtClean="0"/>
              <a:t>An Ethic of Compassion for all</a:t>
            </a:r>
          </a:p>
          <a:p>
            <a:pPr>
              <a:lnSpc>
                <a:spcPct val="90000"/>
              </a:lnSpc>
            </a:pPr>
            <a:r>
              <a:rPr lang="en-US" smtClean="0"/>
              <a:t>An Ethic of renunciation for monks</a:t>
            </a:r>
          </a:p>
          <a:p>
            <a:pPr>
              <a:lnSpc>
                <a:spcPct val="90000"/>
              </a:lnSpc>
            </a:pPr>
            <a:r>
              <a:rPr lang="en-US" smtClean="0"/>
              <a:t>An Ethic of reincarnation for lay persons</a:t>
            </a:r>
          </a:p>
        </p:txBody>
      </p:sp>
      <p:pic>
        <p:nvPicPr>
          <p:cNvPr id="92166" name="Picture 4" descr="Buddhist temple"/>
          <p:cNvPicPr>
            <a:picLocks noChangeAspect="1" noChangeArrowheads="1"/>
          </p:cNvPicPr>
          <p:nvPr/>
        </p:nvPicPr>
        <p:blipFill>
          <a:blip r:embed="rId4"/>
          <a:srcRect/>
          <a:stretch>
            <a:fillRect/>
          </a:stretch>
        </p:blipFill>
        <p:spPr bwMode="auto">
          <a:xfrm>
            <a:off x="5562600" y="1752600"/>
            <a:ext cx="2900363" cy="4311650"/>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US" smtClean="0"/>
              <a:t>The Four Noble Truths</a:t>
            </a:r>
          </a:p>
        </p:txBody>
      </p:sp>
      <p:sp>
        <p:nvSpPr>
          <p:cNvPr id="94210" name="Rectangle 3"/>
          <p:cNvSpPr>
            <a:spLocks noGrp="1" noChangeArrowheads="1"/>
          </p:cNvSpPr>
          <p:nvPr>
            <p:ph idx="1"/>
          </p:nvPr>
        </p:nvSpPr>
        <p:spPr>
          <a:xfrm>
            <a:off x="1173163" y="1676400"/>
            <a:ext cx="3322637" cy="4419600"/>
          </a:xfrm>
        </p:spPr>
        <p:txBody>
          <a:bodyPr/>
          <a:lstStyle/>
          <a:p>
            <a:pPr>
              <a:lnSpc>
                <a:spcPct val="90000"/>
              </a:lnSpc>
            </a:pPr>
            <a:r>
              <a:rPr lang="en-US" sz="2800" b="0" smtClean="0"/>
              <a:t>The Four Noble Truths deal with</a:t>
            </a:r>
          </a:p>
          <a:p>
            <a:pPr lvl="1">
              <a:lnSpc>
                <a:spcPct val="90000"/>
              </a:lnSpc>
            </a:pPr>
            <a:r>
              <a:rPr lang="en-US" sz="2400" b="0" smtClean="0"/>
              <a:t>The inevitability of suffering</a:t>
            </a:r>
          </a:p>
          <a:p>
            <a:pPr lvl="1">
              <a:lnSpc>
                <a:spcPct val="90000"/>
              </a:lnSpc>
            </a:pPr>
            <a:r>
              <a:rPr lang="en-US" sz="2400" b="0" smtClean="0"/>
              <a:t>The sources of suffering</a:t>
            </a:r>
          </a:p>
          <a:p>
            <a:pPr lvl="1">
              <a:lnSpc>
                <a:spcPct val="90000"/>
              </a:lnSpc>
            </a:pPr>
            <a:r>
              <a:rPr lang="en-US" sz="2400" b="0" smtClean="0"/>
              <a:t>The elimination of suffering</a:t>
            </a:r>
          </a:p>
          <a:p>
            <a:pPr lvl="1">
              <a:lnSpc>
                <a:spcPct val="90000"/>
              </a:lnSpc>
            </a:pPr>
            <a:r>
              <a:rPr lang="en-US" sz="2400" b="0" smtClean="0"/>
              <a:t>The paths to the elimination of suffering</a:t>
            </a:r>
          </a:p>
        </p:txBody>
      </p:sp>
      <p:pic>
        <p:nvPicPr>
          <p:cNvPr id="94214" name="Picture 4" descr="mainbuddha"/>
          <p:cNvPicPr>
            <a:picLocks noChangeAspect="1" noChangeArrowheads="1"/>
          </p:cNvPicPr>
          <p:nvPr/>
        </p:nvPicPr>
        <p:blipFill>
          <a:blip r:embed="rId4"/>
          <a:srcRect/>
          <a:stretch>
            <a:fillRect/>
          </a:stretch>
        </p:blipFill>
        <p:spPr bwMode="auto">
          <a:xfrm>
            <a:off x="4800600" y="1905000"/>
            <a:ext cx="3962400" cy="3465513"/>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p:txBody>
          <a:bodyPr/>
          <a:lstStyle/>
          <a:p>
            <a:r>
              <a:rPr lang="en-US" smtClean="0"/>
              <a:t>Two Ways of Reducing Suffering</a:t>
            </a:r>
          </a:p>
        </p:txBody>
      </p:sp>
      <p:sp>
        <p:nvSpPr>
          <p:cNvPr id="96258" name="Rectangle 3"/>
          <p:cNvSpPr>
            <a:spLocks noGrp="1" noChangeArrowheads="1"/>
          </p:cNvSpPr>
          <p:nvPr>
            <p:ph idx="1"/>
          </p:nvPr>
        </p:nvSpPr>
        <p:spPr/>
        <p:txBody>
          <a:bodyPr/>
          <a:lstStyle/>
          <a:p>
            <a:r>
              <a:rPr lang="en-US" smtClean="0"/>
              <a:t>Suffering arises from a discrepancy between desire and actuality</a:t>
            </a:r>
          </a:p>
          <a:p>
            <a:pPr lvl="1"/>
            <a:r>
              <a:rPr lang="en-US" smtClean="0"/>
              <a:t>change the actual world--Western technology</a:t>
            </a:r>
          </a:p>
          <a:p>
            <a:pPr lvl="1"/>
            <a:r>
              <a:rPr lang="en-US" smtClean="0"/>
              <a:t>change the desire, extinguish the individual self--Buddhism</a:t>
            </a:r>
          </a:p>
          <a:p>
            <a:endParaRPr lang="en-US" smtClean="0"/>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r>
              <a:rPr lang="en-US" smtClean="0"/>
              <a:t>Reincarnation</a:t>
            </a:r>
          </a:p>
        </p:txBody>
      </p:sp>
      <p:sp>
        <p:nvSpPr>
          <p:cNvPr id="98306" name="Rectangle 3"/>
          <p:cNvSpPr>
            <a:spLocks noGrp="1" noChangeArrowheads="1"/>
          </p:cNvSpPr>
          <p:nvPr>
            <p:ph idx="1"/>
          </p:nvPr>
        </p:nvSpPr>
        <p:spPr>
          <a:xfrm>
            <a:off x="914400" y="1143000"/>
            <a:ext cx="4343400" cy="4724400"/>
          </a:xfrm>
        </p:spPr>
        <p:txBody>
          <a:bodyPr/>
          <a:lstStyle/>
          <a:p>
            <a:r>
              <a:rPr lang="en-US" sz="2400" b="0" smtClean="0"/>
              <a:t>Personal self moves through the wheel of existence like a flame being passed from one candle to another</a:t>
            </a:r>
          </a:p>
          <a:p>
            <a:r>
              <a:rPr lang="en-US" sz="2400" b="0" i="1" smtClean="0"/>
              <a:t>Karma</a:t>
            </a:r>
            <a:r>
              <a:rPr lang="en-US" sz="2400" b="0" smtClean="0"/>
              <a:t>: each individual action helps to set free or bind us to the personal self</a:t>
            </a:r>
          </a:p>
          <a:p>
            <a:r>
              <a:rPr lang="en-US" sz="2400" b="0" smtClean="0"/>
              <a:t>Moral commandments are generated by demands of karma</a:t>
            </a:r>
          </a:p>
          <a:p>
            <a:endParaRPr lang="en-US" sz="2400" b="0" smtClean="0"/>
          </a:p>
        </p:txBody>
      </p:sp>
      <p:pic>
        <p:nvPicPr>
          <p:cNvPr id="98310" name="Picture 4" descr="Wheel_of_Life"/>
          <p:cNvPicPr>
            <a:picLocks noChangeAspect="1" noChangeArrowheads="1"/>
          </p:cNvPicPr>
          <p:nvPr/>
        </p:nvPicPr>
        <p:blipFill>
          <a:blip r:embed="rId4"/>
          <a:srcRect/>
          <a:stretch>
            <a:fillRect/>
          </a:stretch>
        </p:blipFill>
        <p:spPr bwMode="auto">
          <a:xfrm>
            <a:off x="5181600" y="1600200"/>
            <a:ext cx="3657600" cy="4267200"/>
          </a:xfrm>
          <a:prstGeom prst="rect">
            <a:avLst/>
          </a:prstGeom>
          <a:noFill/>
          <a:ln w="9525">
            <a:noFill/>
            <a:miter lim="800000"/>
            <a:headEnd/>
            <a:tailEnd/>
          </a:ln>
        </p:spPr>
      </p:pic>
    </p:spTree>
  </p:cSld>
  <p:clrMapOvr>
    <a:masterClrMapping/>
  </p:clrMapOvr>
  <p:transition>
    <p:split orient="vert"/>
    <p:sndAc>
      <p:stSnd>
        <p:snd r:embed="rId3" name="CAMERA.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a:xfrm>
            <a:off x="1173163" y="457200"/>
            <a:ext cx="7772400" cy="914400"/>
          </a:xfrm>
        </p:spPr>
        <p:txBody>
          <a:bodyPr/>
          <a:lstStyle/>
          <a:p>
            <a:r>
              <a:rPr lang="en-US" smtClean="0"/>
              <a:t>The Eight-fold Path</a:t>
            </a:r>
          </a:p>
        </p:txBody>
      </p:sp>
      <p:sp>
        <p:nvSpPr>
          <p:cNvPr id="100354" name="Rectangle 3"/>
          <p:cNvSpPr>
            <a:spLocks noGrp="1" noChangeArrowheads="1"/>
          </p:cNvSpPr>
          <p:nvPr>
            <p:ph idx="1"/>
          </p:nvPr>
        </p:nvSpPr>
        <p:spPr>
          <a:xfrm>
            <a:off x="1066800" y="1447800"/>
            <a:ext cx="7970838" cy="4114800"/>
          </a:xfrm>
        </p:spPr>
        <p:txBody>
          <a:bodyPr/>
          <a:lstStyle/>
          <a:p>
            <a:pPr algn="just"/>
            <a:r>
              <a:rPr lang="en-US" sz="2400" dirty="0" smtClean="0"/>
              <a:t>right views;          		Wisdom		</a:t>
            </a:r>
            <a:r>
              <a:rPr lang="en-US" sz="2400" dirty="0" err="1" smtClean="0"/>
              <a:t>Prajna</a:t>
            </a:r>
            <a:endParaRPr lang="en-US" sz="2400" dirty="0" smtClean="0"/>
          </a:p>
          <a:p>
            <a:pPr algn="just"/>
            <a:r>
              <a:rPr lang="en-US" sz="2400" dirty="0" smtClean="0"/>
              <a:t>right intention;		Wisdom		</a:t>
            </a:r>
            <a:r>
              <a:rPr lang="en-US" sz="2400" dirty="0" err="1" smtClean="0"/>
              <a:t>Prajna</a:t>
            </a:r>
            <a:endParaRPr lang="en-US" sz="2400" dirty="0" smtClean="0"/>
          </a:p>
          <a:p>
            <a:pPr algn="just"/>
            <a:r>
              <a:rPr lang="en-US" sz="2400" dirty="0" smtClean="0"/>
              <a:t>right speech;		Wisdom		</a:t>
            </a:r>
            <a:r>
              <a:rPr lang="en-US" sz="2400" dirty="0" err="1" smtClean="0"/>
              <a:t>Prajna</a:t>
            </a:r>
            <a:endParaRPr lang="en-US" sz="2400" dirty="0" smtClean="0"/>
          </a:p>
          <a:p>
            <a:pPr algn="just"/>
            <a:r>
              <a:rPr lang="en-US" sz="2400" dirty="0" smtClean="0"/>
              <a:t>right action;		Morality		</a:t>
            </a:r>
            <a:r>
              <a:rPr lang="en-US" sz="2400" dirty="0" err="1" smtClean="0"/>
              <a:t>Sila</a:t>
            </a:r>
            <a:endParaRPr lang="en-US" sz="2400" dirty="0" smtClean="0"/>
          </a:p>
          <a:p>
            <a:pPr algn="just"/>
            <a:r>
              <a:rPr lang="en-US" sz="2400" dirty="0" smtClean="0"/>
              <a:t>right livelihood;		Morality		</a:t>
            </a:r>
            <a:r>
              <a:rPr lang="en-US" sz="2400" dirty="0" err="1" smtClean="0"/>
              <a:t>Sila</a:t>
            </a:r>
            <a:endParaRPr lang="en-US" sz="2400" dirty="0" smtClean="0"/>
          </a:p>
          <a:p>
            <a:pPr algn="just"/>
            <a:r>
              <a:rPr lang="en-US" sz="2400" dirty="0" smtClean="0"/>
              <a:t>right effort;			Morality		</a:t>
            </a:r>
            <a:r>
              <a:rPr lang="en-US" sz="2400" dirty="0" err="1" smtClean="0"/>
              <a:t>Sila</a:t>
            </a:r>
            <a:endParaRPr lang="en-US" sz="2400" dirty="0" smtClean="0"/>
          </a:p>
          <a:p>
            <a:pPr algn="just"/>
            <a:r>
              <a:rPr lang="en-US" sz="2400" dirty="0" smtClean="0"/>
              <a:t>right mindfulness		Concentration	Samadhi</a:t>
            </a:r>
          </a:p>
          <a:p>
            <a:pPr algn="just"/>
            <a:r>
              <a:rPr lang="en-US" sz="2400" dirty="0" smtClean="0"/>
              <a:t>right concentration	</a:t>
            </a:r>
            <a:r>
              <a:rPr lang="en-US" sz="2400" dirty="0" err="1" smtClean="0"/>
              <a:t>Concentration</a:t>
            </a:r>
            <a:r>
              <a:rPr lang="en-US" sz="2400" dirty="0" smtClean="0"/>
              <a:t>	 Samadhi</a:t>
            </a:r>
          </a:p>
          <a:p>
            <a:endParaRPr lang="en-US" dirty="0" smtClean="0"/>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r>
              <a:rPr lang="en-US" smtClean="0"/>
              <a:t>Compassion</a:t>
            </a:r>
          </a:p>
        </p:txBody>
      </p:sp>
      <p:sp>
        <p:nvSpPr>
          <p:cNvPr id="102402" name="Rectangle 3"/>
          <p:cNvSpPr>
            <a:spLocks noGrp="1" noChangeArrowheads="1"/>
          </p:cNvSpPr>
          <p:nvPr>
            <p:ph idx="1"/>
          </p:nvPr>
        </p:nvSpPr>
        <p:spPr/>
        <p:txBody>
          <a:bodyPr/>
          <a:lstStyle/>
          <a:p>
            <a:r>
              <a:rPr lang="en-US" smtClean="0">
                <a:solidFill>
                  <a:schemeClr val="tx1"/>
                </a:solidFill>
              </a:rPr>
              <a:t>Theravada Buddhism stresses an ethic of self-renunciation, self-purification, detachment</a:t>
            </a:r>
          </a:p>
          <a:p>
            <a:r>
              <a:rPr lang="en-US" smtClean="0">
                <a:solidFill>
                  <a:schemeClr val="tx1"/>
                </a:solidFill>
              </a:rPr>
              <a:t>Mahayana Buddhism stresses an ethics of compassion for all living things</a:t>
            </a:r>
          </a:p>
        </p:txBody>
      </p:sp>
    </p:spTree>
  </p:cSld>
  <p:clrMapOvr>
    <a:masterClrMapping/>
  </p:clrMapOvr>
  <p:transition>
    <p:split orient="vert"/>
    <p:sndAc>
      <p:stSnd>
        <p:snd r:embed="rId3" name="CAMERA.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p:txBody>
          <a:bodyPr/>
          <a:lstStyle/>
          <a:p>
            <a:r>
              <a:rPr lang="en-US" smtClean="0"/>
              <a:t>Overview</a:t>
            </a:r>
          </a:p>
        </p:txBody>
      </p:sp>
      <p:graphicFrame>
        <p:nvGraphicFramePr>
          <p:cNvPr id="59432" name="Group 40"/>
          <p:cNvGraphicFramePr>
            <a:graphicFrameLocks noGrp="1"/>
          </p:cNvGraphicFramePr>
          <p:nvPr>
            <p:ph type="tbl" idx="1"/>
          </p:nvPr>
        </p:nvGraphicFramePr>
        <p:xfrm>
          <a:off x="1447800" y="1462088"/>
          <a:ext cx="6994525" cy="4114800"/>
        </p:xfrm>
        <a:graphic>
          <a:graphicData uri="http://schemas.openxmlformats.org/drawingml/2006/table">
            <a:tbl>
              <a:tblPr/>
              <a:tblGrid>
                <a:gridCol w="1276350"/>
                <a:gridCol w="1481138"/>
                <a:gridCol w="1479550"/>
                <a:gridCol w="1276350"/>
                <a:gridCol w="1481137"/>
              </a:tblGrid>
              <a:tr h="13716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endParaRPr kumimoji="1" lang="en-US" sz="2000" b="1" i="0" u="none" strike="noStrike" cap="none" normalizeH="0" baseline="0" dirty="0">
                        <a:ln>
                          <a:noFill/>
                        </a:ln>
                        <a:solidFill>
                          <a:schemeClr val="folHlink"/>
                        </a:solidFill>
                        <a:effectLst/>
                        <a:latin typeface="Arial" charset="0"/>
                        <a:ea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1800" b="1" i="0" u="none" strike="noStrike" cap="none" normalizeH="0" baseline="0">
                          <a:ln>
                            <a:noFill/>
                          </a:ln>
                          <a:solidFill>
                            <a:schemeClr val="folHlink"/>
                          </a:solidFill>
                          <a:effectLst/>
                          <a:latin typeface="Arial" charset="0"/>
                          <a:ea typeface="ＭＳ Ｐゴシック" charset="0"/>
                        </a:rPr>
                        <a:t>Christianity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a:ln>
                            <a:noFill/>
                          </a:ln>
                          <a:solidFill>
                            <a:schemeClr val="folHlink"/>
                          </a:solidFill>
                          <a:effectLst/>
                          <a:latin typeface="Arial" charset="0"/>
                          <a:ea typeface="ＭＳ Ｐゴシック" charset="0"/>
                        </a:rPr>
                        <a:t>Navajo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a:ln>
                            <a:noFill/>
                          </a:ln>
                          <a:solidFill>
                            <a:schemeClr val="folHlink"/>
                          </a:solidFill>
                          <a:effectLst/>
                          <a:latin typeface="Arial" charset="0"/>
                          <a:ea typeface="ＭＳ Ｐゴシック" charset="0"/>
                        </a:rPr>
                        <a:t>Islam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a:ln>
                            <a:noFill/>
                          </a:ln>
                          <a:solidFill>
                            <a:schemeClr val="folHlink"/>
                          </a:solidFill>
                          <a:effectLst/>
                          <a:latin typeface="Arial" charset="0"/>
                          <a:ea typeface="ＭＳ Ｐゴシック" charset="0"/>
                        </a:rPr>
                        <a:t>Buddhism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dirty="0">
                          <a:ln>
                            <a:noFill/>
                          </a:ln>
                          <a:solidFill>
                            <a:schemeClr val="folHlink"/>
                          </a:solidFill>
                          <a:effectLst/>
                          <a:latin typeface="Arial" charset="0"/>
                          <a:ea typeface="ＭＳ Ｐゴシック" charset="0"/>
                        </a:rPr>
                        <a:t>Ideal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dirty="0">
                          <a:ln>
                            <a:noFill/>
                          </a:ln>
                          <a:solidFill>
                            <a:schemeClr val="tx2"/>
                          </a:solidFill>
                          <a:effectLst/>
                          <a:latin typeface="Arial" charset="0"/>
                          <a:ea typeface="ＭＳ Ｐゴシック" charset="0"/>
                        </a:rPr>
                        <a:t>Love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a:ln>
                            <a:noFill/>
                          </a:ln>
                          <a:solidFill>
                            <a:schemeClr val="tx2"/>
                          </a:solidFill>
                          <a:effectLst/>
                          <a:latin typeface="Arial" charset="0"/>
                          <a:ea typeface="ＭＳ Ｐゴシック" charset="0"/>
                        </a:rPr>
                        <a:t>Harmony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a:ln>
                            <a:noFill/>
                          </a:ln>
                          <a:solidFill>
                            <a:schemeClr val="tx2"/>
                          </a:solidFill>
                          <a:effectLst/>
                          <a:latin typeface="Arial" charset="0"/>
                          <a:ea typeface="ＭＳ Ｐゴシック" charset="0"/>
                        </a:rPr>
                        <a:t>Law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1800" b="1" i="0" u="none" strike="noStrike" cap="none" normalizeH="0" baseline="0">
                          <a:ln>
                            <a:noFill/>
                          </a:ln>
                          <a:solidFill>
                            <a:schemeClr val="tx2"/>
                          </a:solidFill>
                          <a:effectLst/>
                          <a:latin typeface="Arial" charset="0"/>
                          <a:ea typeface="ＭＳ Ｐゴシック" charset="0"/>
                        </a:rPr>
                        <a:t>Compassion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a:ln>
                            <a:noFill/>
                          </a:ln>
                          <a:solidFill>
                            <a:schemeClr val="folHlink"/>
                          </a:solidFill>
                          <a:effectLst/>
                          <a:latin typeface="Arial" charset="0"/>
                          <a:ea typeface="ＭＳ Ｐゴシック" charset="0"/>
                        </a:rPr>
                        <a:t>View of God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dirty="0">
                          <a:ln>
                            <a:noFill/>
                          </a:ln>
                          <a:solidFill>
                            <a:schemeClr val="tx2"/>
                          </a:solidFill>
                          <a:effectLst/>
                          <a:latin typeface="Arial" charset="0"/>
                          <a:ea typeface="ＭＳ Ｐゴシック" charset="0"/>
                        </a:rPr>
                        <a:t>One God,</a:t>
                      </a:r>
                    </a:p>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dirty="0">
                          <a:ln>
                            <a:noFill/>
                          </a:ln>
                          <a:solidFill>
                            <a:schemeClr val="tx2"/>
                          </a:solidFill>
                          <a:effectLst/>
                          <a:latin typeface="Arial" charset="0"/>
                          <a:ea typeface="ＭＳ Ｐゴシック" charset="0"/>
                        </a:rPr>
                        <a:t>Three Persons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dirty="0">
                          <a:ln>
                            <a:noFill/>
                          </a:ln>
                          <a:solidFill>
                            <a:schemeClr val="tx2"/>
                          </a:solidFill>
                          <a:effectLst/>
                          <a:latin typeface="Arial" charset="0"/>
                          <a:ea typeface="ＭＳ Ｐゴシック" charset="0"/>
                        </a:rPr>
                        <a:t>Many Gods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dirty="0">
                          <a:ln>
                            <a:noFill/>
                          </a:ln>
                          <a:solidFill>
                            <a:schemeClr val="tx2"/>
                          </a:solidFill>
                          <a:effectLst/>
                          <a:latin typeface="Arial" charset="0"/>
                          <a:ea typeface="ＭＳ Ｐゴシック" charset="0"/>
                        </a:rPr>
                        <a:t>One God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70000"/>
                        <a:buFont typeface="Monotype Sorts" charset="0"/>
                        <a:buNone/>
                        <a:tabLst/>
                      </a:pPr>
                      <a:r>
                        <a:rPr kumimoji="1" lang="en-US" sz="2000" b="1" i="0" u="none" strike="noStrike" cap="none" normalizeH="0" baseline="0" dirty="0">
                          <a:ln>
                            <a:noFill/>
                          </a:ln>
                          <a:solidFill>
                            <a:schemeClr val="tx2"/>
                          </a:solidFill>
                          <a:effectLst/>
                          <a:latin typeface="Arial" charset="0"/>
                          <a:ea typeface="ＭＳ Ｐゴシック" charset="0"/>
                        </a:rPr>
                        <a:t>No personal/</a:t>
                      </a:r>
                      <a:br>
                        <a:rPr kumimoji="1" lang="en-US" sz="2000" b="1" i="0" u="none" strike="noStrike" cap="none" normalizeH="0" baseline="0" dirty="0">
                          <a:ln>
                            <a:noFill/>
                          </a:ln>
                          <a:solidFill>
                            <a:schemeClr val="tx2"/>
                          </a:solidFill>
                          <a:effectLst/>
                          <a:latin typeface="Arial" charset="0"/>
                          <a:ea typeface="ＭＳ Ｐゴシック" charset="0"/>
                        </a:rPr>
                      </a:br>
                      <a:r>
                        <a:rPr kumimoji="1" lang="en-US" sz="2000" b="1" i="0" u="none" strike="noStrike" cap="none" normalizeH="0" baseline="0" dirty="0">
                          <a:ln>
                            <a:noFill/>
                          </a:ln>
                          <a:solidFill>
                            <a:schemeClr val="tx2"/>
                          </a:solidFill>
                          <a:effectLst/>
                          <a:latin typeface="Arial" charset="0"/>
                          <a:ea typeface="ＭＳ Ｐゴシック" charset="0"/>
                        </a:rPr>
                        <a:t>individual God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split orient="vert"/>
    <p:sndAc>
      <p:stSnd>
        <p:snd r:embed="rId3" name="CAMERA.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r>
              <a:rPr lang="en-US" smtClean="0"/>
              <a:t>Religion and Reason in Ethics</a:t>
            </a:r>
          </a:p>
        </p:txBody>
      </p:sp>
      <p:graphicFrame>
        <p:nvGraphicFramePr>
          <p:cNvPr id="7" name="Table Placeholder 6"/>
          <p:cNvGraphicFramePr>
            <a:graphicFrameLocks noGrp="1"/>
          </p:cNvGraphicFramePr>
          <p:nvPr>
            <p:ph type="tbl" idx="1"/>
          </p:nvPr>
        </p:nvGraphicFramePr>
        <p:xfrm>
          <a:off x="1173163" y="1981200"/>
          <a:ext cx="7772400" cy="4114800"/>
        </p:xfrm>
        <a:graphic>
          <a:graphicData uri="http://schemas.openxmlformats.org/drawingml/2006/table">
            <a:tbl>
              <a:tblPr/>
              <a:tblGrid>
                <a:gridCol w="1943100"/>
                <a:gridCol w="1943100"/>
                <a:gridCol w="1943100"/>
                <a:gridCol w="1943100"/>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Arial" pitchFamily="34" charset="0"/>
                        <a:ea typeface="MS PGothic"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pitchFamily="34" charset="0"/>
                          <a:ea typeface="MS PGothic" pitchFamily="34" charset="-128"/>
                        </a:rPr>
                        <a:t>Supremacy of Religion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pitchFamily="34" charset="0"/>
                          <a:ea typeface="MS PGothic" pitchFamily="34" charset="-128"/>
                        </a:rPr>
                        <a:t>Compatibilist Theories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pitchFamily="34" charset="0"/>
                          <a:ea typeface="MS PGothic" pitchFamily="34" charset="-128"/>
                        </a:rPr>
                        <a:t>Supremacy of Reason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Strong Version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All morality is based on divine commands (Islamic shari</a:t>
                      </a:r>
                      <a:r>
                        <a:rPr kumimoji="0" lang="en-US" altLang="en-US" sz="1800" b="0" i="0" u="none" strike="noStrike" cap="none" normalizeH="0" baseline="0" smtClean="0">
                          <a:ln>
                            <a:noFill/>
                          </a:ln>
                          <a:solidFill>
                            <a:srgbClr val="000000"/>
                          </a:solidFill>
                          <a:effectLst/>
                          <a:latin typeface="Arial" pitchFamily="34" charset="0"/>
                          <a:ea typeface="MS PGothic" pitchFamily="34" charset="-128"/>
                        </a:rPr>
                        <a:t>’</a:t>
                      </a:r>
                      <a:r>
                        <a:rPr kumimoji="0" lang="en-US" sz="1800" b="0" i="0" u="none" strike="noStrike" cap="none" normalizeH="0" baseline="0" smtClean="0">
                          <a:ln>
                            <a:noFill/>
                          </a:ln>
                          <a:solidFill>
                            <a:srgbClr val="000000"/>
                          </a:solidFill>
                          <a:effectLst/>
                          <a:latin typeface="Arial" pitchFamily="34" charset="0"/>
                          <a:ea typeface="MS PGothic" pitchFamily="34" charset="-128"/>
                        </a:rPr>
                        <a:t>ah)</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Reason and religion are iddenitcal in content (Hegel)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Ethics is based only on reason (agnostic or atheistic)</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EEC"/>
                    </a:solidFill>
                  </a:tcPr>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Weak Version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6"/>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Divine commands sometimes override ethics (Kierkegaard</a:t>
                      </a:r>
                      <a:r>
                        <a:rPr kumimoji="0" lang="en-US" altLang="en-US" sz="1800" b="0" i="0" u="none" strike="noStrike" cap="none" normalizeH="0" baseline="0" smtClean="0">
                          <a:ln>
                            <a:noFill/>
                          </a:ln>
                          <a:solidFill>
                            <a:srgbClr val="000000"/>
                          </a:solidFill>
                          <a:effectLst/>
                          <a:latin typeface="Arial" pitchFamily="34" charset="0"/>
                          <a:ea typeface="MS PGothic" pitchFamily="34" charset="-128"/>
                        </a:rPr>
                        <a:t>’</a:t>
                      </a:r>
                      <a:r>
                        <a:rPr kumimoji="0" lang="en-US" sz="1800" b="0" i="0" u="none" strike="noStrike" cap="none" normalizeH="0" baseline="0" smtClean="0">
                          <a:ln>
                            <a:noFill/>
                          </a:ln>
                          <a:solidFill>
                            <a:srgbClr val="000000"/>
                          </a:solidFill>
                          <a:effectLst/>
                          <a:latin typeface="Arial" pitchFamily="34" charset="0"/>
                          <a:ea typeface="MS PGothic" pitchFamily="34" charset="-128"/>
                        </a:rPr>
                        <a:t>s teleological suspension of the ethical)</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6"/>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Reason and religion may be different but do not contradict one another.</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(Aquinas)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6"/>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Even God must follow dictates of reason.</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pitchFamily="34" charset="0"/>
                          <a:ea typeface="MS PGothic" pitchFamily="34" charset="-128"/>
                        </a:rPr>
                        <a:t>(Kant)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FF6"/>
                    </a:solidFill>
                  </a:tcPr>
                </a:tc>
              </a:tr>
            </a:tbl>
          </a:graphicData>
        </a:graphic>
      </p:graphicFrame>
    </p:spTree>
  </p:cSld>
  <p:clrMapOvr>
    <a:masterClrMapping/>
  </p:clrMapOvr>
  <p:transition>
    <p:split orient="vert"/>
    <p:sndAc>
      <p:stSnd>
        <p:snd r:embed="rId2" name="CAMERA.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smtClean="0"/>
              <a:t>Weakness of Divine Command Theories</a:t>
            </a:r>
          </a:p>
        </p:txBody>
      </p:sp>
      <p:graphicFrame>
        <p:nvGraphicFramePr>
          <p:cNvPr id="7" name="Table Placeholder 6"/>
          <p:cNvGraphicFramePr>
            <a:graphicFrameLocks noGrp="1"/>
          </p:cNvGraphicFramePr>
          <p:nvPr>
            <p:ph type="tbl" idx="1"/>
          </p:nvPr>
        </p:nvGraphicFramePr>
        <p:xfrm>
          <a:off x="1173163" y="1981200"/>
          <a:ext cx="7772400" cy="371475"/>
        </p:xfrm>
        <a:graphic>
          <a:graphicData uri="http://schemas.openxmlformats.org/drawingml/2006/table">
            <a:tbl>
              <a:tblPr firstRow="1" bandRow="1">
                <a:tableStyleId>{5C22544A-7EE6-4342-B048-85BDC9FD1C3A}</a:tableStyleId>
              </a:tblPr>
              <a:tblGrid>
                <a:gridCol w="7772400"/>
              </a:tblGrid>
              <a:tr h="371475">
                <a:tc>
                  <a:txBody>
                    <a:bodyPr/>
                    <a:lstStyle/>
                    <a:p>
                      <a:endParaRPr lang="en-US" sz="1800" dirty="0"/>
                    </a:p>
                  </a:txBody>
                  <a:tcPr marT="45798" marB="45798"/>
                </a:tc>
              </a:tr>
            </a:tbl>
          </a:graphicData>
        </a:graphic>
      </p:graphicFrame>
      <p:sp>
        <p:nvSpPr>
          <p:cNvPr id="9" name="TextBox 8"/>
          <p:cNvSpPr txBox="1"/>
          <p:nvPr/>
        </p:nvSpPr>
        <p:spPr>
          <a:xfrm>
            <a:off x="1371600" y="2438400"/>
            <a:ext cx="7467600" cy="3540125"/>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marL="342900" indent="-342900">
              <a:buFontTx/>
              <a:buChar char="•"/>
            </a:pPr>
            <a:r>
              <a:rPr lang="en-US" sz="2800" b="1">
                <a:solidFill>
                  <a:srgbClr val="000000"/>
                </a:solidFill>
              </a:rPr>
              <a:t>How can we know God</a:t>
            </a:r>
            <a:r>
              <a:rPr lang="en-US" altLang="en-US" sz="2800" b="1">
                <a:solidFill>
                  <a:srgbClr val="000000"/>
                </a:solidFill>
              </a:rPr>
              <a:t>’</a:t>
            </a:r>
            <a:r>
              <a:rPr lang="en-US" sz="2800" b="1">
                <a:solidFill>
                  <a:srgbClr val="000000"/>
                </a:solidFill>
              </a:rPr>
              <a:t>s will? </a:t>
            </a:r>
            <a:r>
              <a:rPr lang="en-US" sz="1800">
                <a:solidFill>
                  <a:srgbClr val="000000"/>
                </a:solidFill>
              </a:rPr>
              <a:t>Sacred texts? Which ones? Which tradition? What exactly is God</a:t>
            </a:r>
            <a:r>
              <a:rPr lang="en-US" altLang="en-US" sz="1800">
                <a:solidFill>
                  <a:srgbClr val="000000"/>
                </a:solidFill>
              </a:rPr>
              <a:t>’</a:t>
            </a:r>
            <a:r>
              <a:rPr lang="en-US" sz="1800">
                <a:solidFill>
                  <a:srgbClr val="000000"/>
                </a:solidFill>
              </a:rPr>
              <a:t>s will?  Inner voice? Clergy? Community consensus? Natural events?</a:t>
            </a:r>
          </a:p>
          <a:p>
            <a:pPr marL="342900" indent="-342900">
              <a:buFontTx/>
              <a:buChar char="•"/>
            </a:pPr>
            <a:r>
              <a:rPr lang="en-US" sz="2800" b="1">
                <a:solidFill>
                  <a:srgbClr val="000000"/>
                </a:solidFill>
              </a:rPr>
              <a:t>God and the Criteria for the Divine</a:t>
            </a:r>
            <a:r>
              <a:rPr lang="en-US" sz="2000">
                <a:solidFill>
                  <a:srgbClr val="000000"/>
                </a:solidFill>
              </a:rPr>
              <a:t>: is something good because God wills it, or does God will it because it</a:t>
            </a:r>
            <a:r>
              <a:rPr lang="en-US" altLang="en-US" sz="2000">
                <a:solidFill>
                  <a:srgbClr val="000000"/>
                </a:solidFill>
              </a:rPr>
              <a:t>’</a:t>
            </a:r>
            <a:r>
              <a:rPr lang="en-US" sz="2000">
                <a:solidFill>
                  <a:srgbClr val="000000"/>
                </a:solidFill>
              </a:rPr>
              <a:t>s good?  </a:t>
            </a:r>
          </a:p>
          <a:p>
            <a:pPr marL="342900" indent="-342900">
              <a:buFontTx/>
              <a:buChar char="•"/>
            </a:pPr>
            <a:r>
              <a:rPr lang="en-US" sz="2800" b="1">
                <a:solidFill>
                  <a:srgbClr val="000000"/>
                </a:solidFill>
              </a:rPr>
              <a:t>Human Autonomy</a:t>
            </a:r>
            <a:r>
              <a:rPr lang="en-US" sz="2000">
                <a:solidFill>
                  <a:srgbClr val="000000"/>
                </a:solidFill>
              </a:rPr>
              <a:t>: human moral life depends solely on God</a:t>
            </a:r>
            <a:r>
              <a:rPr lang="en-US" altLang="en-US" sz="2000">
                <a:solidFill>
                  <a:srgbClr val="000000"/>
                </a:solidFill>
              </a:rPr>
              <a:t>’</a:t>
            </a:r>
            <a:r>
              <a:rPr lang="en-US" sz="2000">
                <a:solidFill>
                  <a:srgbClr val="000000"/>
                </a:solidFill>
              </a:rPr>
              <a:t>s will. Omnipotence of God, no independent human reason or choice.</a:t>
            </a:r>
          </a:p>
          <a:p>
            <a:pPr marL="342900" indent="-342900">
              <a:buFontTx/>
              <a:buChar char="•"/>
            </a:pPr>
            <a:endParaRPr lang="en-US">
              <a:solidFill>
                <a:srgbClr val="000000"/>
              </a:solidFill>
            </a:endParaRPr>
          </a:p>
        </p:txBody>
      </p:sp>
    </p:spTree>
  </p:cSld>
  <p:clrMapOvr>
    <a:masterClrMapping/>
  </p:clrMapOvr>
  <p:transition>
    <p:split orient="vert"/>
    <p:sndAc>
      <p:stSnd>
        <p:snd r:embed="rId2" name="CAMERA.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5" name="Title 1"/>
          <p:cNvSpPr>
            <a:spLocks noGrp="1"/>
          </p:cNvSpPr>
          <p:nvPr>
            <p:ph type="title"/>
          </p:nvPr>
        </p:nvSpPr>
        <p:spPr/>
        <p:txBody>
          <a:bodyPr/>
          <a:lstStyle/>
          <a:p>
            <a:r>
              <a:rPr lang="en-US" smtClean="0"/>
              <a:t>Autonomy of Ethics Theories:</a:t>
            </a:r>
            <a:br>
              <a:rPr lang="en-US" smtClean="0"/>
            </a:br>
            <a:r>
              <a:rPr lang="en-US" sz="2800" smtClean="0"/>
              <a:t>Reason should override divine command</a:t>
            </a:r>
          </a:p>
        </p:txBody>
      </p:sp>
      <p:sp>
        <p:nvSpPr>
          <p:cNvPr id="108546" name="Content Placeholder 6"/>
          <p:cNvSpPr>
            <a:spLocks noGrp="1"/>
          </p:cNvSpPr>
          <p:nvPr>
            <p:ph idx="1"/>
          </p:nvPr>
        </p:nvSpPr>
        <p:spPr/>
        <p:txBody>
          <a:bodyPr/>
          <a:lstStyle/>
          <a:p>
            <a:r>
              <a:rPr lang="en-US" sz="2400" smtClean="0"/>
              <a:t>Heritage of the Enlightenment – </a:t>
            </a:r>
            <a:r>
              <a:rPr lang="en-US" sz="1800" b="0" smtClean="0"/>
              <a:t>reason is autonomous and effective.</a:t>
            </a:r>
          </a:p>
          <a:p>
            <a:r>
              <a:rPr lang="en-US" sz="2400" smtClean="0"/>
              <a:t>Autonomy of Reason: </a:t>
            </a:r>
            <a:r>
              <a:rPr lang="en-US" sz="1800" b="0" smtClean="0"/>
              <a:t>nothing outside of itself taken for granted. (Descartes)</a:t>
            </a:r>
          </a:p>
          <a:p>
            <a:r>
              <a:rPr lang="en-US" sz="2400" smtClean="0"/>
              <a:t>Efficacy of Reason</a:t>
            </a:r>
            <a:r>
              <a:rPr lang="en-US" sz="1800" smtClean="0"/>
              <a:t>: </a:t>
            </a:r>
            <a:r>
              <a:rPr lang="en-US" sz="1800" b="0" smtClean="0"/>
              <a:t>force for changing the world</a:t>
            </a:r>
            <a:r>
              <a:rPr lang="en-US" sz="2400" b="0" smtClean="0"/>
              <a:t>.</a:t>
            </a:r>
          </a:p>
          <a:p>
            <a:r>
              <a:rPr lang="en-US" sz="2400" smtClean="0"/>
              <a:t>Theistic versions: </a:t>
            </a:r>
            <a:r>
              <a:rPr lang="en-US" sz="1800" b="0" smtClean="0"/>
              <a:t>Kant – reason is the same for God and human</a:t>
            </a:r>
          </a:p>
          <a:p>
            <a:r>
              <a:rPr lang="en-US" sz="2400" smtClean="0"/>
              <a:t>Agnostic and Atheistic versions: </a:t>
            </a:r>
            <a:r>
              <a:rPr lang="en-US" sz="1800" b="0" smtClean="0"/>
              <a:t>disregard God.</a:t>
            </a:r>
          </a:p>
          <a:p>
            <a:r>
              <a:rPr lang="en-US" sz="2400" smtClean="0"/>
              <a:t>Compatibilist Theories: </a:t>
            </a:r>
            <a:r>
              <a:rPr lang="en-US" sz="1800" b="0" smtClean="0"/>
              <a:t>faith and reason don</a:t>
            </a:r>
            <a:r>
              <a:rPr lang="en-US" altLang="en-US" sz="1800" b="0" smtClean="0"/>
              <a:t>’</a:t>
            </a:r>
            <a:r>
              <a:rPr lang="en-US" sz="1800" b="0" smtClean="0"/>
              <a:t>t conflict – Hegel and Aquinas.</a:t>
            </a:r>
            <a:endParaRPr lang="en-US" sz="2400" smtClean="0"/>
          </a:p>
          <a:p>
            <a:endParaRPr lang="en-US" sz="2800" smtClean="0"/>
          </a:p>
        </p:txBody>
      </p:sp>
    </p:spTree>
  </p:cSld>
  <p:clrMapOvr>
    <a:masterClrMapping/>
  </p:clrMapOvr>
  <p:transition>
    <p:split orient="vert"/>
    <p:sndAc>
      <p:stSnd>
        <p:snd r:embed="rId2" name="CAMERA.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69" name="Title 1"/>
          <p:cNvSpPr>
            <a:spLocks noGrp="1"/>
          </p:cNvSpPr>
          <p:nvPr>
            <p:ph type="title"/>
          </p:nvPr>
        </p:nvSpPr>
        <p:spPr/>
        <p:txBody>
          <a:bodyPr/>
          <a:lstStyle/>
          <a:p>
            <a:r>
              <a:rPr lang="en-US" smtClean="0"/>
              <a:t>Saints and Moral Exemplars</a:t>
            </a:r>
          </a:p>
        </p:txBody>
      </p:sp>
      <p:sp>
        <p:nvSpPr>
          <p:cNvPr id="109570" name="Content Placeholder 2"/>
          <p:cNvSpPr>
            <a:spLocks noGrp="1"/>
          </p:cNvSpPr>
          <p:nvPr>
            <p:ph idx="1"/>
          </p:nvPr>
        </p:nvSpPr>
        <p:spPr/>
        <p:txBody>
          <a:bodyPr/>
          <a:lstStyle/>
          <a:p>
            <a:r>
              <a:rPr lang="en-US" smtClean="0"/>
              <a:t>Models of moral goodness more compatible among religions than dogmas</a:t>
            </a:r>
          </a:p>
          <a:p>
            <a:r>
              <a:rPr lang="en-US" smtClean="0"/>
              <a:t>Stories: allow cross-cultural identification more easily than dogmas.</a:t>
            </a:r>
          </a:p>
        </p:txBody>
      </p:sp>
    </p:spTree>
  </p:cSld>
  <p:clrMapOvr>
    <a:masterClrMapping/>
  </p:clrMapOvr>
  <p:transition>
    <p:split orient="vert"/>
    <p:sndAc>
      <p:stSnd>
        <p:snd r:embed="rId2" name="CAMERA.WAV"/>
      </p:stSnd>
    </p:sndAc>
  </p:transition>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3" name="Title 1"/>
          <p:cNvSpPr>
            <a:spLocks noGrp="1"/>
          </p:cNvSpPr>
          <p:nvPr>
            <p:ph type="title"/>
          </p:nvPr>
        </p:nvSpPr>
        <p:spPr/>
        <p:txBody>
          <a:bodyPr/>
          <a:lstStyle/>
          <a:p>
            <a:r>
              <a:rPr lang="en-US" smtClean="0"/>
              <a:t>Is Religion Harmful to Morality?	</a:t>
            </a:r>
          </a:p>
        </p:txBody>
      </p:sp>
      <p:sp>
        <p:nvSpPr>
          <p:cNvPr id="110594" name="Content Placeholder 2"/>
          <p:cNvSpPr>
            <a:spLocks noGrp="1"/>
          </p:cNvSpPr>
          <p:nvPr>
            <p:ph idx="1"/>
          </p:nvPr>
        </p:nvSpPr>
        <p:spPr/>
        <p:txBody>
          <a:bodyPr/>
          <a:lstStyle/>
          <a:p>
            <a:r>
              <a:rPr lang="en-US" smtClean="0"/>
              <a:t>Marx and the </a:t>
            </a:r>
            <a:r>
              <a:rPr lang="en-US" altLang="en-US" smtClean="0"/>
              <a:t>“</a:t>
            </a:r>
            <a:r>
              <a:rPr lang="en-US" smtClean="0"/>
              <a:t>opiate of the people</a:t>
            </a:r>
            <a:r>
              <a:rPr lang="en-US" altLang="en-US" smtClean="0"/>
              <a:t>”</a:t>
            </a:r>
            <a:endParaRPr lang="en-US" smtClean="0"/>
          </a:p>
          <a:p>
            <a:r>
              <a:rPr lang="en-US" smtClean="0"/>
              <a:t>Nietzsche, morality and the Death of God</a:t>
            </a:r>
          </a:p>
          <a:p>
            <a:r>
              <a:rPr lang="en-US" smtClean="0"/>
              <a:t>New atheism: Dawkins, Dennett, Harris and Hitchens: religion is false, delusional and harmful</a:t>
            </a:r>
          </a:p>
          <a:p>
            <a:r>
              <a:rPr lang="en-US" smtClean="0"/>
              <a:t>Are the bad effects necessary or accidental to history?</a:t>
            </a:r>
          </a:p>
        </p:txBody>
      </p:sp>
    </p:spTree>
  </p:cSld>
  <p:clrMapOvr>
    <a:masterClrMapping/>
  </p:clrMapOvr>
  <p:transition>
    <p:split orient="vert"/>
    <p:sndAc>
      <p:stSnd>
        <p:snd r:embed="rId2" name="CAMERA.WAV"/>
      </p:stSnd>
    </p:sndAc>
  </p:transition>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7" name="Title 1"/>
          <p:cNvSpPr>
            <a:spLocks noGrp="1"/>
          </p:cNvSpPr>
          <p:nvPr>
            <p:ph type="title"/>
          </p:nvPr>
        </p:nvSpPr>
        <p:spPr/>
        <p:txBody>
          <a:bodyPr/>
          <a:lstStyle/>
          <a:p>
            <a:r>
              <a:rPr lang="en-US" smtClean="0"/>
              <a:t>Does Morality Need Religion?	</a:t>
            </a:r>
          </a:p>
        </p:txBody>
      </p:sp>
      <p:sp>
        <p:nvSpPr>
          <p:cNvPr id="111618" name="Content Placeholder 2"/>
          <p:cNvSpPr>
            <a:spLocks noGrp="1"/>
          </p:cNvSpPr>
          <p:nvPr>
            <p:ph idx="1"/>
          </p:nvPr>
        </p:nvSpPr>
        <p:spPr/>
        <p:txBody>
          <a:bodyPr/>
          <a:lstStyle/>
          <a:p>
            <a:r>
              <a:rPr lang="en-US" sz="2800" smtClean="0"/>
              <a:t>Ultimate reckoning: God will balance the scales</a:t>
            </a:r>
          </a:p>
          <a:p>
            <a:r>
              <a:rPr lang="en-US" sz="2800" smtClean="0"/>
              <a:t>Motivation of reward and punishment</a:t>
            </a:r>
          </a:p>
          <a:p>
            <a:r>
              <a:rPr lang="en-US" sz="2800" smtClean="0"/>
              <a:t>Practices and community that support values</a:t>
            </a:r>
          </a:p>
          <a:p>
            <a:r>
              <a:rPr lang="en-US" sz="2800" smtClean="0"/>
              <a:t>Religion as liberating: Civil Rights, peaceful change, cause of the poor</a:t>
            </a:r>
          </a:p>
          <a:p>
            <a:r>
              <a:rPr lang="en-US" sz="2800" smtClean="0"/>
              <a:t>Moral significance of suffering</a:t>
            </a:r>
          </a:p>
        </p:txBody>
      </p:sp>
    </p:spTree>
  </p:cSld>
  <p:clrMapOvr>
    <a:masterClrMapping/>
  </p:clrMapOvr>
  <p:transition>
    <p:split orient="vert"/>
    <p:sndAc>
      <p:stSnd>
        <p:snd r:embed="rId2" name="CAMERA.WAV"/>
      </p:stSnd>
    </p:sndAc>
  </p:transition>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1" name="Title 1"/>
          <p:cNvSpPr>
            <a:spLocks noGrp="1"/>
          </p:cNvSpPr>
          <p:nvPr>
            <p:ph type="title"/>
          </p:nvPr>
        </p:nvSpPr>
        <p:spPr/>
        <p:txBody>
          <a:bodyPr/>
          <a:lstStyle/>
          <a:p>
            <a:r>
              <a:rPr lang="en-US" smtClean="0"/>
              <a:t>Religious Belief: Diversity and Dialogue</a:t>
            </a:r>
          </a:p>
        </p:txBody>
      </p:sp>
      <p:sp>
        <p:nvSpPr>
          <p:cNvPr id="112642" name="Content Placeholder 2"/>
          <p:cNvSpPr>
            <a:spLocks noGrp="1"/>
          </p:cNvSpPr>
          <p:nvPr>
            <p:ph idx="1"/>
          </p:nvPr>
        </p:nvSpPr>
        <p:spPr/>
        <p:txBody>
          <a:bodyPr/>
          <a:lstStyle/>
          <a:p>
            <a:r>
              <a:rPr lang="en-US" sz="2800" smtClean="0"/>
              <a:t>Jihad vs.MacWorld</a:t>
            </a:r>
          </a:p>
          <a:p>
            <a:r>
              <a:rPr lang="en-US" sz="2800" smtClean="0"/>
              <a:t>Fundamentalism: </a:t>
            </a:r>
            <a:r>
              <a:rPr lang="en-US" sz="2400" b="0" smtClean="0"/>
              <a:t>beliefs as literal and spelled out; beliefs are absolute; beliefs are true for everyone for all times.  Intolerant of disagreement</a:t>
            </a:r>
          </a:p>
          <a:p>
            <a:r>
              <a:rPr lang="en-US" sz="2800" smtClean="0"/>
              <a:t>Ecumenism: Pluralism Project – </a:t>
            </a:r>
            <a:r>
              <a:rPr lang="en-US" sz="2400" b="0" smtClean="0"/>
              <a:t>statements of belief are metaphorical, not absolute, language distorts.  Disagreement tolerated.</a:t>
            </a:r>
          </a:p>
        </p:txBody>
      </p:sp>
    </p:spTree>
  </p:cSld>
  <p:clrMapOvr>
    <a:masterClrMapping/>
  </p:clrMapOvr>
  <p:transition>
    <p:split orient="vert"/>
    <p:sndAc>
      <p:stSnd>
        <p:snd r:embed="rId2" name="CAMERA.WAV"/>
      </p:stSnd>
    </p:sndAc>
  </p:transition>
</p:sld>
</file>

<file path=ppt/theme/theme1.xml><?xml version="1.0" encoding="utf-8"?>
<a:theme xmlns:a="http://schemas.openxmlformats.org/drawingml/2006/main" name="USD">
  <a:themeElements>
    <a:clrScheme name="">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A50021"/>
      </a:hlink>
      <a:folHlink>
        <a:srgbClr val="9C1A00"/>
      </a:folHlink>
    </a:clrScheme>
    <a:fontScheme name="USD">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ea typeface="ＭＳ Ｐゴシック" charset="0"/>
          </a:defRPr>
        </a:defPPr>
      </a:lstStyle>
    </a:lnDef>
  </a:objectDefaults>
  <a:extraClrSchemeLst>
    <a:extraClrScheme>
      <a:clrScheme name="USD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USD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USD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D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USD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USD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478</TotalTime>
  <Words>2235</Words>
  <Application>Microsoft Macintosh PowerPoint</Application>
  <PresentationFormat>On-screen Show (4:3)</PresentationFormat>
  <Paragraphs>433</Paragraphs>
  <Slides>51</Slides>
  <Notes>44</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51</vt:i4>
      </vt:variant>
    </vt:vector>
  </HeadingPairs>
  <TitlesOfParts>
    <vt:vector size="55" baseType="lpstr">
      <vt:lpstr>USD</vt:lpstr>
      <vt:lpstr>Photo Editor Photo</vt:lpstr>
      <vt:lpstr>Flash Movie</vt:lpstr>
      <vt:lpstr>Package</vt:lpstr>
      <vt:lpstr>Ethics in Different Religions  </vt:lpstr>
      <vt:lpstr>Overview</vt:lpstr>
      <vt:lpstr>Part 1</vt:lpstr>
      <vt:lpstr>Socrates’  Question</vt:lpstr>
      <vt:lpstr>God’s Relationship to the World</vt:lpstr>
      <vt:lpstr>God’s Interaction with the World</vt:lpstr>
      <vt:lpstr>Unity, Purpose, and Value</vt:lpstr>
      <vt:lpstr>The Atheistic Worldview</vt:lpstr>
      <vt:lpstr>“A Free Man’s Worship”</vt:lpstr>
      <vt:lpstr>The Contrast</vt:lpstr>
      <vt:lpstr>Implications for Ethics</vt:lpstr>
      <vt:lpstr>The Diversity of Religious Traditions: Central Themes</vt:lpstr>
      <vt:lpstr>The Diversity of Religious Traditions: God and World</vt:lpstr>
      <vt:lpstr>Overview</vt:lpstr>
      <vt:lpstr>Part 2 The Navajo Religion</vt:lpstr>
      <vt:lpstr>The Navajo Holy Wind</vt:lpstr>
      <vt:lpstr>Navajo Medicine</vt:lpstr>
      <vt:lpstr>Evil</vt:lpstr>
      <vt:lpstr>Hozho</vt:lpstr>
      <vt:lpstr>Hozho</vt:lpstr>
      <vt:lpstr>The Holy Wind</vt:lpstr>
      <vt:lpstr>The Messenger Wind</vt:lpstr>
      <vt:lpstr>Practical Ethics</vt:lpstr>
      <vt:lpstr>The Role of Rituals</vt:lpstr>
      <vt:lpstr>An Ethic of Harmony</vt:lpstr>
      <vt:lpstr>Part 3</vt:lpstr>
      <vt:lpstr>The Islamic Shari’ah</vt:lpstr>
      <vt:lpstr>The Three Canonical Elements</vt:lpstr>
      <vt:lpstr>Divine Command</vt:lpstr>
      <vt:lpstr>Shari’ah</vt:lpstr>
      <vt:lpstr>Shari’ah</vt:lpstr>
      <vt:lpstr>The Five Pillars</vt:lpstr>
      <vt:lpstr>Virtue</vt:lpstr>
      <vt:lpstr>Ulama</vt:lpstr>
      <vt:lpstr>Jihad</vt:lpstr>
      <vt:lpstr>Moderate &amp; fundamentalist Factors</vt:lpstr>
      <vt:lpstr>Part 4</vt:lpstr>
      <vt:lpstr>Buddhism</vt:lpstr>
      <vt:lpstr>The Four Noble Truths</vt:lpstr>
      <vt:lpstr>Two Ways of Reducing Suffering</vt:lpstr>
      <vt:lpstr>Reincarnation</vt:lpstr>
      <vt:lpstr>The Eight-fold Path</vt:lpstr>
      <vt:lpstr>Compassion</vt:lpstr>
      <vt:lpstr>Overview</vt:lpstr>
      <vt:lpstr>Religion and Reason in Ethics</vt:lpstr>
      <vt:lpstr>Weakness of Divine Command Theories</vt:lpstr>
      <vt:lpstr>Autonomy of Ethics Theories: Reason should override divine command</vt:lpstr>
      <vt:lpstr>Saints and Moral Exemplars</vt:lpstr>
      <vt:lpstr>Is Religion Harmful to Morality? </vt:lpstr>
      <vt:lpstr>Does Morality Need Religion? </vt:lpstr>
      <vt:lpstr>Religious Belief: Diversity and Dialogue</vt:lpstr>
    </vt:vector>
  </TitlesOfParts>
  <Company>University of San Diego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Religion and Ethics</dc:title>
  <dc:creator>Lawrence M. Hinman</dc:creator>
  <cp:lastModifiedBy>stdc_lp</cp:lastModifiedBy>
  <cp:revision>44</cp:revision>
  <dcterms:created xsi:type="dcterms:W3CDTF">1998-09-24T11:28:32Z</dcterms:created>
  <dcterms:modified xsi:type="dcterms:W3CDTF">2014-07-15T06:23:51Z</dcterms:modified>
</cp:coreProperties>
</file>