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notesMasterIdLst>
    <p:notesMasterId r:id="rId56"/>
  </p:notesMasterIdLst>
  <p:handoutMasterIdLst>
    <p:handoutMasterId r:id="rId57"/>
  </p:handoutMasterIdLst>
  <p:sldIdLst>
    <p:sldId id="305" r:id="rId2"/>
    <p:sldId id="257" r:id="rId3"/>
    <p:sldId id="315" r:id="rId4"/>
    <p:sldId id="258" r:id="rId5"/>
    <p:sldId id="259" r:id="rId6"/>
    <p:sldId id="260" r:id="rId7"/>
    <p:sldId id="261" r:id="rId8"/>
    <p:sldId id="262" r:id="rId9"/>
    <p:sldId id="263" r:id="rId10"/>
    <p:sldId id="308" r:id="rId11"/>
    <p:sldId id="309" r:id="rId12"/>
    <p:sldId id="269" r:id="rId13"/>
    <p:sldId id="264" r:id="rId14"/>
    <p:sldId id="265" r:id="rId15"/>
    <p:sldId id="266" r:id="rId16"/>
    <p:sldId id="268" r:id="rId17"/>
    <p:sldId id="270" r:id="rId18"/>
    <p:sldId id="271" r:id="rId19"/>
    <p:sldId id="307" r:id="rId20"/>
    <p:sldId id="272" r:id="rId21"/>
    <p:sldId id="274" r:id="rId22"/>
    <p:sldId id="275" r:id="rId23"/>
    <p:sldId id="276" r:id="rId24"/>
    <p:sldId id="277" r:id="rId25"/>
    <p:sldId id="278" r:id="rId26"/>
    <p:sldId id="279" r:id="rId27"/>
    <p:sldId id="310" r:id="rId28"/>
    <p:sldId id="280" r:id="rId29"/>
    <p:sldId id="281" r:id="rId30"/>
    <p:sldId id="282" r:id="rId31"/>
    <p:sldId id="283" r:id="rId32"/>
    <p:sldId id="284" r:id="rId33"/>
    <p:sldId id="285" r:id="rId34"/>
    <p:sldId id="286" r:id="rId35"/>
    <p:sldId id="287" r:id="rId36"/>
    <p:sldId id="288" r:id="rId37"/>
    <p:sldId id="306" r:id="rId38"/>
    <p:sldId id="289" r:id="rId39"/>
    <p:sldId id="290" r:id="rId40"/>
    <p:sldId id="291" r:id="rId41"/>
    <p:sldId id="293" r:id="rId42"/>
    <p:sldId id="294" r:id="rId43"/>
    <p:sldId id="295" r:id="rId44"/>
    <p:sldId id="296" r:id="rId45"/>
    <p:sldId id="301" r:id="rId46"/>
    <p:sldId id="298" r:id="rId47"/>
    <p:sldId id="311" r:id="rId48"/>
    <p:sldId id="299" r:id="rId49"/>
    <p:sldId id="300" r:id="rId50"/>
    <p:sldId id="312" r:id="rId51"/>
    <p:sldId id="316" r:id="rId52"/>
    <p:sldId id="313" r:id="rId53"/>
    <p:sldId id="314" r:id="rId54"/>
    <p:sldId id="317"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et Young" initials="" lastIdx="1" clrIdx="0"/>
  <p:cmAuthor id="1" name="TL User"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6462"/>
    <a:srgbClr val="CC6600"/>
    <a:srgbClr val="FF66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392" autoAdjust="0"/>
    <p:restoredTop sz="94660" autoAdjust="0"/>
  </p:normalViewPr>
  <p:slideViewPr>
    <p:cSldViewPr>
      <p:cViewPr>
        <p:scale>
          <a:sx n="70" d="100"/>
          <a:sy n="70" d="100"/>
        </p:scale>
        <p:origin x="-1392" y="-168"/>
      </p:cViewPr>
      <p:guideLst>
        <p:guide orient="horz" pos="2160"/>
        <p:guide orient="horz" pos="960"/>
        <p:guide orient="horz" pos="4006"/>
        <p:guide pos="2880"/>
        <p:guide pos="4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7101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7101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7101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8DFCF88-7D0A-489B-9636-2640A3BCCBE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648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648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48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648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1AEE148D-55D8-4486-BE7A-1FBDA99F0F8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59396" name="Slide Number Placeholder 3"/>
          <p:cNvSpPr>
            <a:spLocks noGrp="1"/>
          </p:cNvSpPr>
          <p:nvPr>
            <p:ph type="sldNum" sz="quarter" idx="5"/>
          </p:nvPr>
        </p:nvSpPr>
        <p:spPr>
          <a:noFill/>
        </p:spPr>
        <p:txBody>
          <a:bodyPr/>
          <a:lstStyle/>
          <a:p>
            <a:fld id="{40843965-9C92-40AD-B6C9-E62F117A6161}" type="slidenum">
              <a:rPr lang="en-US" smtClean="0">
                <a:latin typeface="Arial" pitchFamily="34" charset="0"/>
              </a:rPr>
              <a:pPr/>
              <a:t>1</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E4064439-CCFE-4E74-9DAA-AD26064E3E14}" type="slidenum">
              <a:rPr lang="en-US" smtClean="0">
                <a:latin typeface="Arial" pitchFamily="34" charset="0"/>
              </a:rPr>
              <a:pPr/>
              <a:t>2</a:t>
            </a:fld>
            <a:endParaRPr lang="en-US" smtClean="0">
              <a:latin typeface="Arial"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F04D5B0-4FF7-4927-85D6-385A28F9E0DC}" type="slidenum">
              <a:rPr lang="en-US" smtClean="0">
                <a:latin typeface="Arial" pitchFamily="34" charset="0"/>
              </a:rPr>
              <a:pPr/>
              <a:t>3</a:t>
            </a:fld>
            <a:endParaRPr lang="en-US"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C57FA69-0A76-46D8-B68B-1029626AFE2F}" type="slidenum">
              <a:rPr lang="en-US" smtClean="0">
                <a:latin typeface="Arial" pitchFamily="34" charset="0"/>
              </a:rPr>
              <a:pPr/>
              <a:t>4</a:t>
            </a:fld>
            <a:endParaRPr lang="en-US" smtClean="0">
              <a:latin typeface="Arial"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92908332-D69A-4B98-8593-49B6800CD06D}" type="slidenum">
              <a:rPr lang="en-US" smtClean="0">
                <a:latin typeface="Arial" pitchFamily="34" charset="0"/>
              </a:rPr>
              <a:pPr/>
              <a:t>5</a:t>
            </a:fld>
            <a:endParaRPr lang="en-US" smtClean="0">
              <a:latin typeface="Arial"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DC9A3039-39B8-4E87-9918-0C3DB55379F7}" type="slidenum">
              <a:rPr lang="en-US" smtClean="0">
                <a:latin typeface="Arial" pitchFamily="34" charset="0"/>
              </a:rPr>
              <a:pPr/>
              <a:t>6</a:t>
            </a:fld>
            <a:endParaRPr lang="en-US" smtClean="0">
              <a:latin typeface="Arial"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02222321-EF0D-4821-8581-D56C94287BF0}" type="slidenum">
              <a:rPr lang="en-US" smtClean="0">
                <a:latin typeface="Arial" pitchFamily="34" charset="0"/>
              </a:rPr>
              <a:pPr/>
              <a:t>7</a:t>
            </a:fld>
            <a:endParaRPr lang="en-US" smtClean="0">
              <a:latin typeface="Arial"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F70B0F9-FE35-450C-A9FE-FED53D48B303}" type="slidenum">
              <a:rPr lang="en-US" smtClean="0">
                <a:latin typeface="Arial" pitchFamily="34" charset="0"/>
              </a:rPr>
              <a:pPr/>
              <a:t>8</a:t>
            </a:fld>
            <a:endParaRPr lang="en-US" smtClean="0">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158E30E-5518-49D5-B4DB-0103F07B32DA}" type="slidenum">
              <a:rPr lang="en-US" smtClean="0">
                <a:latin typeface="Arial" pitchFamily="34" charset="0"/>
              </a:rPr>
              <a:pPr/>
              <a:t>9</a:t>
            </a:fld>
            <a:endParaRPr lang="en-US" smtClean="0">
              <a:latin typeface="Arial"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latin typeface="Arial" pitchFamily="34" charset="0"/>
            </a:endParaRPr>
          </a:p>
        </p:txBody>
      </p:sp>
      <p:sp>
        <p:nvSpPr>
          <p:cNvPr id="68612" name="Slide Number Placeholder 3"/>
          <p:cNvSpPr>
            <a:spLocks noGrp="1"/>
          </p:cNvSpPr>
          <p:nvPr>
            <p:ph type="sldNum" sz="quarter" idx="5"/>
          </p:nvPr>
        </p:nvSpPr>
        <p:spPr>
          <a:noFill/>
        </p:spPr>
        <p:txBody>
          <a:bodyPr/>
          <a:lstStyle/>
          <a:p>
            <a:fld id="{C816F92A-36AD-41C6-A94B-8983A786BECC}" type="slidenum">
              <a:rPr lang="en-US" smtClean="0">
                <a:latin typeface="Arial" pitchFamily="34" charset="0"/>
              </a:rPr>
              <a:pPr/>
              <a:t>10</a:t>
            </a:fld>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endParaRPr lang="en-US" smtClean="0">
              <a:latin typeface="Arial" pitchFamily="34" charset="0"/>
            </a:endParaRPr>
          </a:p>
        </p:txBody>
      </p:sp>
      <p:sp>
        <p:nvSpPr>
          <p:cNvPr id="69636" name="Slide Number Placeholder 3"/>
          <p:cNvSpPr>
            <a:spLocks noGrp="1"/>
          </p:cNvSpPr>
          <p:nvPr>
            <p:ph type="sldNum" sz="quarter" idx="5"/>
          </p:nvPr>
        </p:nvSpPr>
        <p:spPr>
          <a:noFill/>
        </p:spPr>
        <p:txBody>
          <a:bodyPr/>
          <a:lstStyle/>
          <a:p>
            <a:fld id="{B2D54B51-E833-48E7-806F-353D57248970}" type="slidenum">
              <a:rPr lang="en-US" smtClean="0">
                <a:latin typeface="Arial" pitchFamily="34" charset="0"/>
              </a:rPr>
              <a:pPr/>
              <a:t>11</a:t>
            </a:fld>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9306B30-0D07-47D7-B449-DFEF92A02EF3}" type="slidenum">
              <a:rPr lang="en-US" smtClean="0">
                <a:latin typeface="Arial" pitchFamily="34" charset="0"/>
              </a:rPr>
              <a:pPr/>
              <a:t>12</a:t>
            </a:fld>
            <a:endParaRPr lang="en-US" smtClean="0">
              <a:latin typeface="Arial"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D2D17BB-7E6D-40F6-A382-E4059CF38631}" type="slidenum">
              <a:rPr lang="en-US" smtClean="0">
                <a:latin typeface="Arial" pitchFamily="34" charset="0"/>
              </a:rPr>
              <a:pPr/>
              <a:t>13</a:t>
            </a:fld>
            <a:endParaRPr lang="en-US" smtClean="0">
              <a:latin typeface="Arial" pitchFamily="34"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6331E166-9998-48B6-AE28-9D35E381BE27}" type="slidenum">
              <a:rPr lang="en-US" smtClean="0">
                <a:latin typeface="Arial" pitchFamily="34" charset="0"/>
              </a:rPr>
              <a:pPr/>
              <a:t>14</a:t>
            </a:fld>
            <a:endParaRPr lang="en-US" smtClean="0">
              <a:latin typeface="Arial"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DF05DB3-6131-4090-8881-F3C28EE2481E}" type="slidenum">
              <a:rPr lang="en-US" smtClean="0">
                <a:latin typeface="Arial" pitchFamily="34" charset="0"/>
              </a:rPr>
              <a:pPr/>
              <a:t>15</a:t>
            </a:fld>
            <a:endParaRPr lang="en-US" smtClean="0">
              <a:latin typeface="Arial"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54E86B41-855E-4C4F-9BDD-1FF4A8923FB0}" type="slidenum">
              <a:rPr lang="en-US" smtClean="0">
                <a:latin typeface="Arial" pitchFamily="34" charset="0"/>
              </a:rPr>
              <a:pPr/>
              <a:t>16</a:t>
            </a:fld>
            <a:endParaRPr lang="en-US" smtClean="0">
              <a:latin typeface="Arial"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B20CB15-3972-4CF0-A854-809C8A4263D6}" type="slidenum">
              <a:rPr lang="en-US" smtClean="0">
                <a:latin typeface="Arial" pitchFamily="34" charset="0"/>
              </a:rPr>
              <a:pPr/>
              <a:t>17</a:t>
            </a:fld>
            <a:endParaRPr lang="en-US" smtClean="0">
              <a:latin typeface="Arial"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5CF1E87-1C60-4D7B-87AC-4E21974605F8}" type="slidenum">
              <a:rPr lang="en-US" smtClean="0">
                <a:latin typeface="Arial" pitchFamily="34" charset="0"/>
              </a:rPr>
              <a:pPr/>
              <a:t>18</a:t>
            </a:fld>
            <a:endParaRPr lang="en-US" smtClean="0">
              <a:latin typeface="Arial"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n-US" smtClean="0">
              <a:latin typeface="Arial" pitchFamily="34" charset="0"/>
            </a:endParaRPr>
          </a:p>
        </p:txBody>
      </p:sp>
      <p:sp>
        <p:nvSpPr>
          <p:cNvPr id="77828" name="Slide Number Placeholder 3"/>
          <p:cNvSpPr>
            <a:spLocks noGrp="1"/>
          </p:cNvSpPr>
          <p:nvPr>
            <p:ph type="sldNum" sz="quarter" idx="5"/>
          </p:nvPr>
        </p:nvSpPr>
        <p:spPr>
          <a:noFill/>
        </p:spPr>
        <p:txBody>
          <a:bodyPr/>
          <a:lstStyle/>
          <a:p>
            <a:fld id="{0BACF26E-9D5B-42C9-993F-4580FF11B719}" type="slidenum">
              <a:rPr lang="en-US" smtClean="0">
                <a:latin typeface="Arial" pitchFamily="34" charset="0"/>
              </a:rPr>
              <a:pPr/>
              <a:t>19</a:t>
            </a:fld>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2634CCE0-1D0C-4BC2-A2BF-4F7841A656F7}" type="slidenum">
              <a:rPr lang="en-US" smtClean="0">
                <a:latin typeface="Arial" pitchFamily="34" charset="0"/>
              </a:rPr>
              <a:pPr/>
              <a:t>20</a:t>
            </a:fld>
            <a:endParaRPr lang="en-US" smtClean="0">
              <a:latin typeface="Arial" pitchFamily="34"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C6A0BAE6-C5EF-4C40-B02F-609F5A11376B}" type="slidenum">
              <a:rPr lang="en-US" smtClean="0">
                <a:latin typeface="Arial" pitchFamily="34" charset="0"/>
              </a:rPr>
              <a:pPr/>
              <a:t>21</a:t>
            </a:fld>
            <a:endParaRPr lang="en-US" smtClean="0">
              <a:latin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CE358167-9A09-4E28-94D7-6CB522EC8EE6}" type="slidenum">
              <a:rPr lang="en-US" smtClean="0">
                <a:latin typeface="Arial" pitchFamily="34" charset="0"/>
              </a:rPr>
              <a:pPr/>
              <a:t>22</a:t>
            </a:fld>
            <a:endParaRPr lang="en-US" smtClean="0">
              <a:latin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5397BAE-C5F8-4C2E-9901-BCE7EFBA3779}" type="slidenum">
              <a:rPr lang="en-US" smtClean="0">
                <a:latin typeface="Arial" pitchFamily="34" charset="0"/>
              </a:rPr>
              <a:pPr/>
              <a:t>23</a:t>
            </a:fld>
            <a:endParaRPr lang="en-US" smtClean="0">
              <a:latin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8CBE9C4-C6E3-4FEA-BC47-80DE18241261}" type="slidenum">
              <a:rPr lang="en-US" smtClean="0">
                <a:latin typeface="Arial" pitchFamily="34" charset="0"/>
              </a:rPr>
              <a:pPr/>
              <a:t>24</a:t>
            </a:fld>
            <a:endParaRPr lang="en-US" smtClean="0">
              <a:latin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57CA6BFC-265C-4F48-A2A4-95E506328A0B}" type="slidenum">
              <a:rPr lang="en-US" smtClean="0">
                <a:latin typeface="Arial" pitchFamily="34" charset="0"/>
              </a:rPr>
              <a:pPr/>
              <a:t>25</a:t>
            </a:fld>
            <a:endParaRPr lang="en-US" smtClean="0">
              <a:latin typeface="Arial"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7B8FD9B5-20E6-4BA6-92BB-B1E63B415A94}" type="slidenum">
              <a:rPr lang="en-US" smtClean="0">
                <a:latin typeface="Arial" pitchFamily="34" charset="0"/>
              </a:rPr>
              <a:pPr/>
              <a:t>26</a:t>
            </a:fld>
            <a:endParaRPr lang="en-US" smtClean="0">
              <a:latin typeface="Arial"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smtClean="0">
              <a:latin typeface="Arial" pitchFamily="34" charset="0"/>
            </a:endParaRPr>
          </a:p>
        </p:txBody>
      </p:sp>
      <p:sp>
        <p:nvSpPr>
          <p:cNvPr id="86020" name="Slide Number Placeholder 3"/>
          <p:cNvSpPr>
            <a:spLocks noGrp="1"/>
          </p:cNvSpPr>
          <p:nvPr>
            <p:ph type="sldNum" sz="quarter" idx="5"/>
          </p:nvPr>
        </p:nvSpPr>
        <p:spPr>
          <a:noFill/>
        </p:spPr>
        <p:txBody>
          <a:bodyPr/>
          <a:lstStyle/>
          <a:p>
            <a:fld id="{79C97FA3-5898-4292-BA27-15B5886A1A17}" type="slidenum">
              <a:rPr lang="en-US" smtClean="0">
                <a:latin typeface="Arial" pitchFamily="34" charset="0"/>
              </a:rPr>
              <a:pPr/>
              <a:t>27</a:t>
            </a:fld>
            <a:endParaRPr 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93CA069-3C04-4CCB-B0A6-1D5BD1D65E1D}" type="slidenum">
              <a:rPr lang="en-US" smtClean="0">
                <a:latin typeface="Arial" pitchFamily="34" charset="0"/>
              </a:rPr>
              <a:pPr/>
              <a:t>28</a:t>
            </a:fld>
            <a:endParaRPr lang="en-US" smtClean="0">
              <a:latin typeface="Arial" pitchFamily="34"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7C34CD5E-643D-4BE1-96CF-FABA3043B3AD}" type="slidenum">
              <a:rPr lang="en-US" smtClean="0">
                <a:latin typeface="Arial" pitchFamily="34" charset="0"/>
              </a:rPr>
              <a:pPr/>
              <a:t>29</a:t>
            </a:fld>
            <a:endParaRPr lang="en-US" smtClean="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4A3D01F8-9341-491E-9EA9-E83BAFCCBC77}" type="slidenum">
              <a:rPr lang="en-US" smtClean="0">
                <a:latin typeface="Arial" pitchFamily="34" charset="0"/>
              </a:rPr>
              <a:pPr/>
              <a:t>30</a:t>
            </a:fld>
            <a:endParaRPr lang="en-US" smtClean="0">
              <a:latin typeface="Arial"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884D4FB-79B5-4B27-9F2A-68D4D45F6F08}" type="slidenum">
              <a:rPr lang="en-US" smtClean="0">
                <a:latin typeface="Arial" pitchFamily="34" charset="0"/>
              </a:rPr>
              <a:pPr/>
              <a:t>31</a:t>
            </a:fld>
            <a:endParaRPr lang="en-US" smtClean="0">
              <a:latin typeface="Arial"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84DBF96D-5720-4141-864E-D58D4128E3B7}" type="slidenum">
              <a:rPr lang="en-US" smtClean="0">
                <a:latin typeface="Arial" pitchFamily="34" charset="0"/>
              </a:rPr>
              <a:pPr/>
              <a:t>32</a:t>
            </a:fld>
            <a:endParaRPr lang="en-US" smtClean="0">
              <a:latin typeface="Arial"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A7AE174-1089-493D-9545-86D77550A621}" type="slidenum">
              <a:rPr lang="en-US" smtClean="0">
                <a:latin typeface="Arial" pitchFamily="34" charset="0"/>
              </a:rPr>
              <a:pPr/>
              <a:t>33</a:t>
            </a:fld>
            <a:endParaRPr lang="en-US" smtClean="0">
              <a:latin typeface="Arial"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928F96D4-B0A4-4891-8246-70ADDC3D8E7F}" type="slidenum">
              <a:rPr lang="en-US" smtClean="0">
                <a:latin typeface="Arial" pitchFamily="34" charset="0"/>
              </a:rPr>
              <a:pPr/>
              <a:t>34</a:t>
            </a:fld>
            <a:endParaRPr lang="en-US" smtClean="0">
              <a:latin typeface="Arial"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3F0A512F-18FB-4BE1-A28D-419CE6A35249}" type="slidenum">
              <a:rPr lang="en-US" smtClean="0">
                <a:latin typeface="Arial" pitchFamily="34" charset="0"/>
              </a:rPr>
              <a:pPr/>
              <a:t>35</a:t>
            </a:fld>
            <a:endParaRPr lang="en-US" smtClean="0">
              <a:latin typeface="Arial"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BB95A5A7-7915-4871-9220-648C085AF589}" type="slidenum">
              <a:rPr lang="en-US" smtClean="0">
                <a:latin typeface="Arial" pitchFamily="34" charset="0"/>
              </a:rPr>
              <a:pPr/>
              <a:t>36</a:t>
            </a:fld>
            <a:endParaRPr lang="en-US" smtClean="0">
              <a:latin typeface="Arial"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latin typeface="Arial" pitchFamily="34" charset="0"/>
            </a:endParaRPr>
          </a:p>
        </p:txBody>
      </p:sp>
      <p:sp>
        <p:nvSpPr>
          <p:cNvPr id="96260" name="Slide Number Placeholder 3"/>
          <p:cNvSpPr>
            <a:spLocks noGrp="1"/>
          </p:cNvSpPr>
          <p:nvPr>
            <p:ph type="sldNum" sz="quarter" idx="5"/>
          </p:nvPr>
        </p:nvSpPr>
        <p:spPr>
          <a:noFill/>
        </p:spPr>
        <p:txBody>
          <a:bodyPr/>
          <a:lstStyle/>
          <a:p>
            <a:fld id="{E0BD323F-B607-4165-8657-1CA6BC0177AC}" type="slidenum">
              <a:rPr lang="en-US" smtClean="0">
                <a:latin typeface="Arial" pitchFamily="34" charset="0"/>
              </a:rPr>
              <a:pPr/>
              <a:t>37</a:t>
            </a:fld>
            <a:endParaRPr lang="en-US"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84BBBF9B-9B49-4B91-BAF1-A6B09FE8F7B0}" type="slidenum">
              <a:rPr lang="en-US" smtClean="0">
                <a:latin typeface="Arial" pitchFamily="34" charset="0"/>
              </a:rPr>
              <a:pPr/>
              <a:t>38</a:t>
            </a:fld>
            <a:endParaRPr lang="en-US" smtClean="0">
              <a:latin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9F9BC567-49F2-4C7D-9F77-8B71E72F25FC}" type="slidenum">
              <a:rPr lang="en-US" smtClean="0">
                <a:latin typeface="Arial" pitchFamily="34" charset="0"/>
              </a:rPr>
              <a:pPr/>
              <a:t>39</a:t>
            </a:fld>
            <a:endParaRPr lang="en-US" smtClean="0">
              <a:latin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E47438DC-0A83-444E-86EF-E5700826683C}" type="slidenum">
              <a:rPr lang="en-US" smtClean="0">
                <a:latin typeface="Arial" pitchFamily="34" charset="0"/>
              </a:rPr>
              <a:pPr/>
              <a:t>40</a:t>
            </a:fld>
            <a:endParaRPr lang="en-US" smtClean="0">
              <a:latin typeface="Arial" pitchFamily="34"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34B3FAD7-FC34-4A09-B936-4785422643EF}" type="slidenum">
              <a:rPr lang="en-US" smtClean="0">
                <a:latin typeface="Arial" pitchFamily="34" charset="0"/>
              </a:rPr>
              <a:pPr/>
              <a:t>41</a:t>
            </a:fld>
            <a:endParaRPr lang="en-US" smtClean="0">
              <a:latin typeface="Arial"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B8C3C3B-ACDD-457E-B6EC-241A7CDE9380}" type="slidenum">
              <a:rPr lang="en-US" smtClean="0">
                <a:latin typeface="Arial" pitchFamily="34" charset="0"/>
              </a:rPr>
              <a:pPr/>
              <a:t>42</a:t>
            </a:fld>
            <a:endParaRPr lang="en-US" smtClean="0">
              <a:latin typeface="Arial" pitchFamily="34"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E331270B-3F3D-4AB0-AACE-C177F9F02DB9}" type="slidenum">
              <a:rPr lang="en-US" smtClean="0">
                <a:latin typeface="Arial" pitchFamily="34" charset="0"/>
              </a:rPr>
              <a:pPr/>
              <a:t>43</a:t>
            </a:fld>
            <a:endParaRPr lang="en-US" smtClean="0">
              <a:latin typeface="Arial"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A5CF4E22-B212-4E2F-9035-D6622D731AB6}" type="slidenum">
              <a:rPr lang="en-US" smtClean="0">
                <a:latin typeface="Arial" pitchFamily="34" charset="0"/>
              </a:rPr>
              <a:pPr/>
              <a:t>44</a:t>
            </a:fld>
            <a:endParaRPr lang="en-US" smtClean="0">
              <a:latin typeface="Arial"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25A68C63-525D-470A-B76C-08436F065A12}" type="slidenum">
              <a:rPr lang="en-US" smtClean="0">
                <a:latin typeface="Arial" pitchFamily="34" charset="0"/>
              </a:rPr>
              <a:pPr/>
              <a:t>45</a:t>
            </a:fld>
            <a:endParaRPr lang="en-US" smtClean="0">
              <a:latin typeface="Arial"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18042FD4-DE34-4CCC-BA80-69AC40860B8C}" type="slidenum">
              <a:rPr lang="en-US" smtClean="0">
                <a:latin typeface="Arial" pitchFamily="34" charset="0"/>
              </a:rPr>
              <a:pPr/>
              <a:t>46</a:t>
            </a:fld>
            <a:endParaRPr lang="en-US" smtClean="0">
              <a:latin typeface="Arial"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endParaRPr lang="en-US" smtClean="0">
              <a:latin typeface="Arial" pitchFamily="34" charset="0"/>
            </a:endParaRPr>
          </a:p>
        </p:txBody>
      </p:sp>
      <p:sp>
        <p:nvSpPr>
          <p:cNvPr id="106500" name="Slide Number Placeholder 3"/>
          <p:cNvSpPr>
            <a:spLocks noGrp="1"/>
          </p:cNvSpPr>
          <p:nvPr>
            <p:ph type="sldNum" sz="quarter" idx="5"/>
          </p:nvPr>
        </p:nvSpPr>
        <p:spPr>
          <a:noFill/>
        </p:spPr>
        <p:txBody>
          <a:bodyPr/>
          <a:lstStyle/>
          <a:p>
            <a:fld id="{B3FA5D83-C53D-4D08-B032-8FECDB0ACEC0}" type="slidenum">
              <a:rPr lang="en-US" smtClean="0">
                <a:latin typeface="Arial" pitchFamily="34" charset="0"/>
              </a:rPr>
              <a:pPr/>
              <a:t>47</a:t>
            </a:fld>
            <a:endParaRPr lang="en-US"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E578805B-7DA7-4627-B32E-0858FF083DCF}" type="slidenum">
              <a:rPr lang="en-US" smtClean="0">
                <a:latin typeface="Arial" pitchFamily="34" charset="0"/>
              </a:rPr>
              <a:pPr/>
              <a:t>48</a:t>
            </a:fld>
            <a:endParaRPr lang="en-US" smtClean="0">
              <a:latin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4F20E587-4C8B-4CB9-A2B7-FD43DDF19732}" type="slidenum">
              <a:rPr lang="en-US" smtClean="0">
                <a:latin typeface="Arial" pitchFamily="34" charset="0"/>
              </a:rPr>
              <a:pPr/>
              <a:t>49</a:t>
            </a:fld>
            <a:endParaRPr lang="en-US" smtClean="0">
              <a:latin typeface="Arial" pitchFamily="34"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latin typeface="Arial" pitchFamily="34" charset="0"/>
            </a:endParaRPr>
          </a:p>
        </p:txBody>
      </p:sp>
      <p:sp>
        <p:nvSpPr>
          <p:cNvPr id="109572" name="Slide Number Placeholder 3"/>
          <p:cNvSpPr>
            <a:spLocks noGrp="1"/>
          </p:cNvSpPr>
          <p:nvPr>
            <p:ph type="sldNum" sz="quarter" idx="5"/>
          </p:nvPr>
        </p:nvSpPr>
        <p:spPr>
          <a:noFill/>
        </p:spPr>
        <p:txBody>
          <a:bodyPr/>
          <a:lstStyle/>
          <a:p>
            <a:fld id="{1654A442-4DDD-4803-811C-8CE62066C6ED}" type="slidenum">
              <a:rPr lang="en-US" smtClean="0">
                <a:latin typeface="Arial" pitchFamily="34" charset="0"/>
              </a:rPr>
              <a:pPr/>
              <a:t>50</a:t>
            </a:fld>
            <a:endParaRPr lang="en-US"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latin typeface="Arial" pitchFamily="34" charset="0"/>
            </a:endParaRPr>
          </a:p>
        </p:txBody>
      </p:sp>
      <p:sp>
        <p:nvSpPr>
          <p:cNvPr id="110596" name="Slide Number Placeholder 3"/>
          <p:cNvSpPr>
            <a:spLocks noGrp="1"/>
          </p:cNvSpPr>
          <p:nvPr>
            <p:ph type="sldNum" sz="quarter" idx="5"/>
          </p:nvPr>
        </p:nvSpPr>
        <p:spPr>
          <a:noFill/>
        </p:spPr>
        <p:txBody>
          <a:bodyPr/>
          <a:lstStyle/>
          <a:p>
            <a:fld id="{A90D92E6-5B41-48B5-ACD0-C2E3ED970DE3}" type="slidenum">
              <a:rPr lang="en-US" smtClean="0">
                <a:latin typeface="Arial" pitchFamily="34" charset="0"/>
              </a:rPr>
              <a:pPr/>
              <a:t>51</a:t>
            </a:fld>
            <a:endParaRPr lang="en-US"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endParaRPr lang="en-US" smtClean="0">
              <a:latin typeface="Arial" pitchFamily="34" charset="0"/>
            </a:endParaRPr>
          </a:p>
        </p:txBody>
      </p:sp>
      <p:sp>
        <p:nvSpPr>
          <p:cNvPr id="111620" name="Slide Number Placeholder 3"/>
          <p:cNvSpPr>
            <a:spLocks noGrp="1"/>
          </p:cNvSpPr>
          <p:nvPr>
            <p:ph type="sldNum" sz="quarter" idx="5"/>
          </p:nvPr>
        </p:nvSpPr>
        <p:spPr>
          <a:noFill/>
        </p:spPr>
        <p:txBody>
          <a:bodyPr/>
          <a:lstStyle/>
          <a:p>
            <a:fld id="{6B1FF90E-C79F-4FD6-9073-E1BD6EEEF66D}" type="slidenum">
              <a:rPr lang="en-US" smtClean="0">
                <a:latin typeface="Arial" pitchFamily="34" charset="0"/>
              </a:rPr>
              <a:pPr/>
              <a:t>52</a:t>
            </a:fld>
            <a:endParaRPr lang="en-US"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en-US" smtClean="0">
              <a:latin typeface="Arial" pitchFamily="34" charset="0"/>
            </a:endParaRPr>
          </a:p>
        </p:txBody>
      </p:sp>
      <p:sp>
        <p:nvSpPr>
          <p:cNvPr id="112644" name="Slide Number Placeholder 3"/>
          <p:cNvSpPr>
            <a:spLocks noGrp="1"/>
          </p:cNvSpPr>
          <p:nvPr>
            <p:ph type="sldNum" sz="quarter" idx="5"/>
          </p:nvPr>
        </p:nvSpPr>
        <p:spPr>
          <a:noFill/>
        </p:spPr>
        <p:txBody>
          <a:bodyPr/>
          <a:lstStyle/>
          <a:p>
            <a:fld id="{01E5F206-CD8B-470F-B7B8-4025C37AE164}" type="slidenum">
              <a:rPr lang="en-US" smtClean="0">
                <a:latin typeface="Arial" pitchFamily="34" charset="0"/>
              </a:rPr>
              <a:pPr/>
              <a:t>53</a:t>
            </a:fld>
            <a:endParaRPr lang="en-US"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p:spPr>
        <p:txBody>
          <a:bodyPr/>
          <a:lstStyle/>
          <a:p>
            <a:endParaRPr lang="en-US" smtClean="0">
              <a:latin typeface="Arial" pitchFamily="34" charset="0"/>
            </a:endParaRPr>
          </a:p>
        </p:txBody>
      </p:sp>
      <p:sp>
        <p:nvSpPr>
          <p:cNvPr id="113668" name="Slide Number Placeholder 3"/>
          <p:cNvSpPr>
            <a:spLocks noGrp="1"/>
          </p:cNvSpPr>
          <p:nvPr>
            <p:ph type="sldNum" sz="quarter" idx="5"/>
          </p:nvPr>
        </p:nvSpPr>
        <p:spPr>
          <a:noFill/>
        </p:spPr>
        <p:txBody>
          <a:bodyPr/>
          <a:lstStyle/>
          <a:p>
            <a:fld id="{BF98E2E7-8DA6-47F8-AECB-49CB24D38A80}" type="slidenum">
              <a:rPr lang="en-US" smtClean="0">
                <a:latin typeface="Arial" pitchFamily="34" charset="0"/>
              </a:rPr>
              <a:pPr/>
              <a:t>54</a:t>
            </a:fld>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fob2e_cover.png"/>
          <p:cNvPicPr>
            <a:picLocks noChangeAspect="1"/>
          </p:cNvPicPr>
          <p:nvPr/>
        </p:nvPicPr>
        <p:blipFill>
          <a:blip r:embed="rId2"/>
          <a:srcRect/>
          <a:stretch>
            <a:fillRect/>
          </a:stretch>
        </p:blipFill>
        <p:spPr bwMode="auto">
          <a:xfrm>
            <a:off x="533400" y="1524000"/>
            <a:ext cx="3810000" cy="4686300"/>
          </a:xfrm>
          <a:prstGeom prst="rect">
            <a:avLst/>
          </a:prstGeom>
          <a:noFill/>
          <a:ln w="9525">
            <a:noFill/>
            <a:miter lim="800000"/>
            <a:headEnd/>
            <a:tailEnd/>
          </a:ln>
        </p:spPr>
      </p:pic>
      <p:sp>
        <p:nvSpPr>
          <p:cNvPr id="328706" name="Rectangle 2"/>
          <p:cNvSpPr>
            <a:spLocks noGrp="1" noChangeArrowheads="1"/>
          </p:cNvSpPr>
          <p:nvPr>
            <p:ph type="ctrTitle"/>
          </p:nvPr>
        </p:nvSpPr>
        <p:spPr>
          <a:xfrm>
            <a:off x="4724400" y="2057400"/>
            <a:ext cx="4191000" cy="990600"/>
          </a:xfrm>
        </p:spPr>
        <p:txBody>
          <a:bodyPr/>
          <a:lstStyle>
            <a:lvl1pPr>
              <a:defRPr sz="4000" spc="-50" baseline="0">
                <a:solidFill>
                  <a:schemeClr val="accent5">
                    <a:lumMod val="50000"/>
                  </a:schemeClr>
                </a:solidFill>
              </a:defRPr>
            </a:lvl1pPr>
          </a:lstStyle>
          <a:p>
            <a:r>
              <a:rPr lang="en-US" smtClean="0"/>
              <a:t>Click to edit Master title style</a:t>
            </a:r>
            <a:endParaRPr lang="en-US" dirty="0"/>
          </a:p>
        </p:txBody>
      </p:sp>
      <p:sp>
        <p:nvSpPr>
          <p:cNvPr id="328707" name="Rectangle 3"/>
          <p:cNvSpPr>
            <a:spLocks noGrp="1" noChangeArrowheads="1"/>
          </p:cNvSpPr>
          <p:nvPr>
            <p:ph type="subTitle" idx="1"/>
          </p:nvPr>
        </p:nvSpPr>
        <p:spPr>
          <a:xfrm>
            <a:off x="4572000" y="3124200"/>
            <a:ext cx="4419600" cy="1752600"/>
          </a:xfrm>
        </p:spPr>
        <p:txBody>
          <a:bodyPr/>
          <a:lstStyle>
            <a:lvl1pPr marL="0" indent="0" algn="ctr">
              <a:lnSpc>
                <a:spcPts val="3500"/>
              </a:lnSpc>
              <a:buFontTx/>
              <a:buNone/>
              <a:defRPr sz="3200" b="1">
                <a:solidFill>
                  <a:schemeClr val="accent6">
                    <a:lumMod val="50000"/>
                  </a:schemeClr>
                </a:solidFill>
              </a:defRPr>
            </a:lvl1pPr>
          </a:lstStyle>
          <a:p>
            <a:r>
              <a:rPr lang="en-US" smtClean="0"/>
              <a:t>Click to edit Master subtitle style</a:t>
            </a:r>
            <a:endParaRPr lang="en-US" dirty="0"/>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accent4">
                    <a:lumMod val="10000"/>
                  </a:schemeClr>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accent4">
                    <a:lumMod val="10000"/>
                  </a:schemeClr>
                </a:solidFill>
                <a:latin typeface="Arial" pitchFamily="34" charset="0"/>
                <a:cs typeface="Arial" pitchFamily="34" charset="0"/>
              </a:defRPr>
            </a:lvl1pPr>
            <a:lvl2pPr>
              <a:buClr>
                <a:schemeClr val="accent5">
                  <a:lumMod val="50000"/>
                </a:schemeClr>
              </a:buClr>
              <a:buSzPct val="90000"/>
              <a:buFont typeface="Wingdings" pitchFamily="2" charset="2"/>
              <a:buChar char="§"/>
              <a:defRPr sz="2400">
                <a:solidFill>
                  <a:schemeClr val="accent4">
                    <a:lumMod val="10000"/>
                  </a:schemeClr>
                </a:solidFill>
                <a:latin typeface="Arial" pitchFamily="34" charset="0"/>
                <a:cs typeface="Arial" pitchFamily="34" charset="0"/>
              </a:defRPr>
            </a:lvl2pPr>
            <a:lvl3pPr>
              <a:buClr>
                <a:schemeClr val="accent5">
                  <a:lumMod val="50000"/>
                </a:schemeClr>
              </a:buClr>
              <a:buSzPct val="100000"/>
              <a:buFont typeface="Arial" pitchFamily="34" charset="0"/>
              <a:buChar char="•"/>
              <a:defRPr sz="2400">
                <a:solidFill>
                  <a:schemeClr val="accent4">
                    <a:lumMod val="10000"/>
                  </a:schemeClr>
                </a:solidFill>
                <a:latin typeface="Arial" pitchFamily="34" charset="0"/>
                <a:cs typeface="Arial" pitchFamily="34" charset="0"/>
              </a:defRPr>
            </a:lvl3pPr>
            <a:lvl4pPr>
              <a:buClr>
                <a:schemeClr val="accent5">
                  <a:lumMod val="50000"/>
                </a:schemeClr>
              </a:buClr>
              <a:buSzPct val="80000"/>
              <a:buFont typeface="Arial" pitchFamily="34" charset="0"/>
              <a:buChar char="–"/>
              <a:defRPr sz="2400">
                <a:solidFill>
                  <a:schemeClr val="accent4">
                    <a:lumMod val="10000"/>
                  </a:schemeClr>
                </a:solidFill>
                <a:latin typeface="Arial" pitchFamily="34" charset="0"/>
                <a:cs typeface="Arial" pitchFamily="34" charset="0"/>
              </a:defRPr>
            </a:lvl4pPr>
            <a:lvl5pPr>
              <a:buClr>
                <a:schemeClr val="accent5">
                  <a:lumMod val="50000"/>
                </a:schemeClr>
              </a:buClr>
              <a:buSzPct val="60000"/>
              <a:buFont typeface="Courier New" pitchFamily="49" charset="0"/>
              <a:buChar char="o"/>
              <a:defRPr sz="2400">
                <a:solidFill>
                  <a:schemeClr val="accent4">
                    <a:lumMod val="10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62088"/>
            <a:ext cx="4038600" cy="4862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62088"/>
            <a:ext cx="4038600" cy="4862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3825"/>
            <a:ext cx="2057400" cy="62007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3825"/>
            <a:ext cx="6019800" cy="62007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3825"/>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462088"/>
            <a:ext cx="8229600" cy="4862512"/>
          </a:xfrm>
        </p:spPr>
        <p:txBody>
          <a:bodyPr/>
          <a:lstStyle/>
          <a:p>
            <a:pPr lvl="0"/>
            <a:r>
              <a:rPr lang="en-US" noProof="0" smtClean="0"/>
              <a:t>Click icon to add chart</a:t>
            </a: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123825"/>
            <a:ext cx="8229600" cy="1019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2051" name="Rectangle 3"/>
          <p:cNvSpPr>
            <a:spLocks noGrp="1" noChangeArrowheads="1"/>
          </p:cNvSpPr>
          <p:nvPr>
            <p:ph type="body" idx="1"/>
          </p:nvPr>
        </p:nvSpPr>
        <p:spPr bwMode="auto">
          <a:xfrm>
            <a:off x="457200" y="1462088"/>
            <a:ext cx="8229600" cy="4862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27684" name="Text Box 4"/>
          <p:cNvSpPr txBox="1">
            <a:spLocks noChangeArrowheads="1"/>
          </p:cNvSpPr>
          <p:nvPr/>
        </p:nvSpPr>
        <p:spPr bwMode="auto">
          <a:xfrm>
            <a:off x="1244600" y="6511925"/>
            <a:ext cx="3344863" cy="260350"/>
          </a:xfrm>
          <a:prstGeom prst="rect">
            <a:avLst/>
          </a:prstGeom>
          <a:noFill/>
          <a:ln w="9525">
            <a:noFill/>
            <a:miter lim="800000"/>
            <a:headEnd/>
            <a:tailEnd/>
          </a:ln>
          <a:effectLst/>
        </p:spPr>
        <p:txBody>
          <a:bodyPr wrap="none">
            <a:spAutoFit/>
          </a:bodyPr>
          <a:lstStyle/>
          <a:p>
            <a:pPr>
              <a:spcBef>
                <a:spcPct val="20000"/>
              </a:spcBef>
              <a:buSzPct val="75000"/>
              <a:buFont typeface="Wingdings" pitchFamily="2" charset="2"/>
              <a:buNone/>
            </a:pPr>
            <a:r>
              <a:rPr lang="en-US" sz="1100">
                <a:solidFill>
                  <a:srgbClr val="000000"/>
                </a:solidFill>
              </a:rPr>
              <a:t>Copyright © Cengage Learning. All rights reserved.</a:t>
            </a:r>
          </a:p>
        </p:txBody>
      </p:sp>
      <p:sp>
        <p:nvSpPr>
          <p:cNvPr id="327685" name="Text Box 5"/>
          <p:cNvSpPr txBox="1">
            <a:spLocks noChangeArrowheads="1"/>
          </p:cNvSpPr>
          <p:nvPr/>
        </p:nvSpPr>
        <p:spPr bwMode="auto">
          <a:xfrm>
            <a:off x="7561263" y="6505575"/>
            <a:ext cx="1373187" cy="274638"/>
          </a:xfrm>
          <a:prstGeom prst="rect">
            <a:avLst/>
          </a:prstGeom>
          <a:noFill/>
          <a:ln w="9525">
            <a:noFill/>
            <a:miter lim="800000"/>
            <a:headEnd/>
            <a:tailEnd/>
          </a:ln>
          <a:effectLst/>
        </p:spPr>
        <p:txBody>
          <a:bodyPr wrap="none">
            <a:spAutoFit/>
          </a:bodyPr>
          <a:lstStyle/>
          <a:p>
            <a:pPr algn="r">
              <a:spcBef>
                <a:spcPct val="20000"/>
              </a:spcBef>
              <a:buSzPct val="75000"/>
              <a:buFont typeface="Wingdings" pitchFamily="2" charset="2"/>
              <a:buNone/>
              <a:defRPr/>
            </a:pPr>
            <a:r>
              <a:rPr lang="en-US" sz="1000" b="1" dirty="0">
                <a:solidFill>
                  <a:srgbClr val="002060"/>
                </a:solidFill>
                <a:latin typeface="Arial" charset="0"/>
              </a:rPr>
              <a:t>Chapter 2 </a:t>
            </a:r>
            <a:r>
              <a:rPr lang="en-US" sz="1200" b="1" dirty="0">
                <a:solidFill>
                  <a:schemeClr val="tx1">
                    <a:lumMod val="50000"/>
                  </a:schemeClr>
                </a:solidFill>
                <a:latin typeface="Arial" charset="0"/>
              </a:rPr>
              <a:t>|</a:t>
            </a:r>
            <a:r>
              <a:rPr lang="en-US" sz="1000" b="1" dirty="0">
                <a:solidFill>
                  <a:srgbClr val="002060"/>
                </a:solidFill>
                <a:latin typeface="Arial" charset="0"/>
              </a:rPr>
              <a:t> Slide </a:t>
            </a:r>
            <a:fld id="{CF42BBD8-9353-456D-9D9B-F21F9B40CB44}" type="slidenum">
              <a:rPr lang="en-US" sz="1000" b="1">
                <a:solidFill>
                  <a:srgbClr val="002060"/>
                </a:solidFill>
                <a:latin typeface="Arial" charset="0"/>
              </a:rPr>
              <a:pPr algn="r">
                <a:spcBef>
                  <a:spcPct val="20000"/>
                </a:spcBef>
                <a:buSzPct val="75000"/>
                <a:buFont typeface="Wingdings" pitchFamily="2" charset="2"/>
                <a:buNone/>
                <a:defRPr/>
              </a:pPr>
              <a:t>‹#›</a:t>
            </a:fld>
            <a:endParaRPr lang="en-US" sz="1000" b="1" dirty="0">
              <a:solidFill>
                <a:srgbClr val="002060"/>
              </a:solidFill>
              <a:latin typeface="Arial" charset="0"/>
            </a:endParaRPr>
          </a:p>
        </p:txBody>
      </p:sp>
    </p:spTree>
  </p:cSld>
  <p:clrMap bg1="dk2" tx1="lt1" bg2="dk1" tx2="lt2" accent1="accent1" accent2="accent2" accent3="accent3" accent4="accent4" accent5="accent5" accent6="accent6" hlink="hlink" folHlink="folHlink"/>
  <p:sldLayoutIdLst>
    <p:sldLayoutId id="2147483862"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Lst>
  <p:transition spd="slow">
    <p:fade/>
  </p:transition>
  <p:txStyles>
    <p:titleStyle>
      <a:lvl1pPr algn="ctr" rtl="0" eaLnBrk="0" fontAlgn="base" hangingPunct="0">
        <a:lnSpc>
          <a:spcPts val="3300"/>
        </a:lnSpc>
        <a:spcBef>
          <a:spcPct val="0"/>
        </a:spcBef>
        <a:spcAft>
          <a:spcPct val="0"/>
        </a:spcAft>
        <a:defRPr sz="3000" b="1" spc="-50">
          <a:solidFill>
            <a:srgbClr val="2D2E5E"/>
          </a:solidFill>
          <a:latin typeface="+mj-lt"/>
          <a:ea typeface="+mj-ea"/>
          <a:cs typeface="+mj-cs"/>
        </a:defRPr>
      </a:lvl1pPr>
      <a:lvl2pPr algn="ctr" rtl="0" eaLnBrk="0" fontAlgn="base" hangingPunct="0">
        <a:lnSpc>
          <a:spcPts val="3300"/>
        </a:lnSpc>
        <a:spcBef>
          <a:spcPct val="0"/>
        </a:spcBef>
        <a:spcAft>
          <a:spcPct val="0"/>
        </a:spcAft>
        <a:defRPr sz="3000" b="1">
          <a:solidFill>
            <a:srgbClr val="2D2E5E"/>
          </a:solidFill>
          <a:latin typeface="Arial" charset="0"/>
        </a:defRPr>
      </a:lvl2pPr>
      <a:lvl3pPr algn="ctr" rtl="0" eaLnBrk="0" fontAlgn="base" hangingPunct="0">
        <a:lnSpc>
          <a:spcPts val="3300"/>
        </a:lnSpc>
        <a:spcBef>
          <a:spcPct val="0"/>
        </a:spcBef>
        <a:spcAft>
          <a:spcPct val="0"/>
        </a:spcAft>
        <a:defRPr sz="3000" b="1">
          <a:solidFill>
            <a:srgbClr val="2D2E5E"/>
          </a:solidFill>
          <a:latin typeface="Arial" charset="0"/>
        </a:defRPr>
      </a:lvl3pPr>
      <a:lvl4pPr algn="ctr" rtl="0" eaLnBrk="0" fontAlgn="base" hangingPunct="0">
        <a:lnSpc>
          <a:spcPts val="3300"/>
        </a:lnSpc>
        <a:spcBef>
          <a:spcPct val="0"/>
        </a:spcBef>
        <a:spcAft>
          <a:spcPct val="0"/>
        </a:spcAft>
        <a:defRPr sz="3000" b="1">
          <a:solidFill>
            <a:srgbClr val="2D2E5E"/>
          </a:solidFill>
          <a:latin typeface="Arial" charset="0"/>
        </a:defRPr>
      </a:lvl4pPr>
      <a:lvl5pPr algn="ctr" rtl="0" eaLnBrk="0" fontAlgn="base" hangingPunct="0">
        <a:lnSpc>
          <a:spcPts val="3300"/>
        </a:lnSpc>
        <a:spcBef>
          <a:spcPct val="0"/>
        </a:spcBef>
        <a:spcAft>
          <a:spcPct val="0"/>
        </a:spcAft>
        <a:defRPr sz="3000" b="1">
          <a:solidFill>
            <a:srgbClr val="2D2E5E"/>
          </a:solidFill>
          <a:latin typeface="Arial" charset="0"/>
        </a:defRPr>
      </a:lvl5pPr>
      <a:lvl6pPr marL="457200" algn="ctr" rtl="0" eaLnBrk="1" fontAlgn="base" hangingPunct="1">
        <a:spcBef>
          <a:spcPct val="0"/>
        </a:spcBef>
        <a:spcAft>
          <a:spcPct val="0"/>
        </a:spcAft>
        <a:defRPr sz="3600" b="1" u="sng">
          <a:solidFill>
            <a:schemeClr val="tx1"/>
          </a:solidFill>
          <a:latin typeface="Arial" charset="0"/>
        </a:defRPr>
      </a:lvl6pPr>
      <a:lvl7pPr marL="914400" algn="ctr" rtl="0" eaLnBrk="1" fontAlgn="base" hangingPunct="1">
        <a:spcBef>
          <a:spcPct val="0"/>
        </a:spcBef>
        <a:spcAft>
          <a:spcPct val="0"/>
        </a:spcAft>
        <a:defRPr sz="3600" b="1" u="sng">
          <a:solidFill>
            <a:schemeClr val="tx1"/>
          </a:solidFill>
          <a:latin typeface="Arial" charset="0"/>
        </a:defRPr>
      </a:lvl7pPr>
      <a:lvl8pPr marL="1371600" algn="ctr" rtl="0" eaLnBrk="1" fontAlgn="base" hangingPunct="1">
        <a:spcBef>
          <a:spcPct val="0"/>
        </a:spcBef>
        <a:spcAft>
          <a:spcPct val="0"/>
        </a:spcAft>
        <a:defRPr sz="3600" b="1" u="sng">
          <a:solidFill>
            <a:schemeClr val="tx1"/>
          </a:solidFill>
          <a:latin typeface="Arial" charset="0"/>
        </a:defRPr>
      </a:lvl8pPr>
      <a:lvl9pPr marL="1828800" algn="ctr" rtl="0" eaLnBrk="1" fontAlgn="base" hangingPunct="1">
        <a:spcBef>
          <a:spcPct val="0"/>
        </a:spcBef>
        <a:spcAft>
          <a:spcPct val="0"/>
        </a:spcAft>
        <a:defRPr sz="3600" b="1" u="sng">
          <a:solidFill>
            <a:schemeClr val="tx1"/>
          </a:solidFill>
          <a:latin typeface="Arial" charset="0"/>
        </a:defRPr>
      </a:lvl9pPr>
    </p:titleStyle>
    <p:bodyStyle>
      <a:lvl1pPr marL="342900" indent="-342900" algn="l" rtl="0" eaLnBrk="0" fontAlgn="base" hangingPunct="0">
        <a:spcBef>
          <a:spcPct val="20000"/>
        </a:spcBef>
        <a:spcAft>
          <a:spcPct val="0"/>
        </a:spcAft>
        <a:buClr>
          <a:schemeClr val="tx1"/>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latin typeface="+mn-lt"/>
        </a:defRPr>
      </a:lvl2pPr>
      <a:lvl3pPr marL="1143000" indent="-228600" algn="l" rtl="0" eaLnBrk="0" fontAlgn="base" hangingPunct="0">
        <a:spcBef>
          <a:spcPct val="20000"/>
        </a:spcBef>
        <a:spcAft>
          <a:spcPct val="0"/>
        </a:spcAft>
        <a:buClr>
          <a:schemeClr val="tx1"/>
        </a:buClr>
        <a:buChar char="•"/>
        <a:defRPr sz="2800">
          <a:solidFill>
            <a:schemeClr val="tx1"/>
          </a:solidFill>
          <a:latin typeface="+mn-lt"/>
        </a:defRPr>
      </a:lvl3pPr>
      <a:lvl4pPr marL="1600200" indent="-228600" algn="l" rtl="0" eaLnBrk="0" fontAlgn="base" hangingPunct="0">
        <a:spcBef>
          <a:spcPct val="20000"/>
        </a:spcBef>
        <a:spcAft>
          <a:spcPct val="0"/>
        </a:spcAft>
        <a:buClr>
          <a:schemeClr val="tx1"/>
        </a:buClr>
        <a:buChar char="–"/>
        <a:defRPr sz="2800">
          <a:solidFill>
            <a:schemeClr val="tx1"/>
          </a:solidFill>
          <a:latin typeface="+mn-lt"/>
        </a:defRPr>
      </a:lvl4pPr>
      <a:lvl5pPr marL="2057400" indent="-228600" algn="l" rtl="0" eaLnBrk="0" fontAlgn="base" hangingPunct="0">
        <a:spcBef>
          <a:spcPct val="20000"/>
        </a:spcBef>
        <a:spcAft>
          <a:spcPct val="0"/>
        </a:spcAft>
        <a:buClr>
          <a:schemeClr val="tx1"/>
        </a:buClr>
        <a:buChar char="»"/>
        <a:defRPr sz="2800">
          <a:solidFill>
            <a:schemeClr val="tx1"/>
          </a:solidFill>
          <a:latin typeface="+mn-lt"/>
        </a:defRPr>
      </a:lvl5pPr>
      <a:lvl6pPr marL="2514600" indent="-228600" algn="l" rtl="0" eaLnBrk="1" fontAlgn="base" hangingPunct="1">
        <a:spcBef>
          <a:spcPct val="20000"/>
        </a:spcBef>
        <a:spcAft>
          <a:spcPct val="0"/>
        </a:spcAft>
        <a:buClr>
          <a:schemeClr val="tx1"/>
        </a:buClr>
        <a:buChar char="»"/>
        <a:defRPr sz="2800">
          <a:solidFill>
            <a:schemeClr val="tx1"/>
          </a:solidFill>
          <a:latin typeface="+mn-lt"/>
        </a:defRPr>
      </a:lvl6pPr>
      <a:lvl7pPr marL="2971800" indent="-228600" algn="l" rtl="0" eaLnBrk="1" fontAlgn="base" hangingPunct="1">
        <a:spcBef>
          <a:spcPct val="20000"/>
        </a:spcBef>
        <a:spcAft>
          <a:spcPct val="0"/>
        </a:spcAft>
        <a:buClr>
          <a:schemeClr val="tx1"/>
        </a:buClr>
        <a:buChar char="»"/>
        <a:defRPr sz="2800">
          <a:solidFill>
            <a:schemeClr val="tx1"/>
          </a:solidFill>
          <a:latin typeface="+mn-lt"/>
        </a:defRPr>
      </a:lvl7pPr>
      <a:lvl8pPr marL="3429000" indent="-228600" algn="l" rtl="0" eaLnBrk="1" fontAlgn="base" hangingPunct="1">
        <a:spcBef>
          <a:spcPct val="20000"/>
        </a:spcBef>
        <a:spcAft>
          <a:spcPct val="0"/>
        </a:spcAft>
        <a:buClr>
          <a:schemeClr val="tx1"/>
        </a:buClr>
        <a:buChar char="»"/>
        <a:defRPr sz="2800">
          <a:solidFill>
            <a:schemeClr val="tx1"/>
          </a:solidFill>
          <a:latin typeface="+mn-lt"/>
        </a:defRPr>
      </a:lvl8pPr>
      <a:lvl9pPr marL="3886200" indent="-228600" algn="l" rtl="0" eaLnBrk="1" fontAlgn="base" hangingPunct="1">
        <a:spcBef>
          <a:spcPct val="20000"/>
        </a:spcBef>
        <a:spcAft>
          <a:spcPct val="0"/>
        </a:spcAft>
        <a:buClr>
          <a:schemeClr val="tx1"/>
        </a:buClr>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josephsoninstitute.org/MED/MED-2sixpillar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business-ethics.or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hyperlink" Target="http://www.portfolio.mvm.ed.ac.uk/studentwebs/session4/27/citydiff.htm" TargetMode="External"/><Relationship Id="rId4" Type="http://schemas.openxmlformats.org/officeDocument/2006/relationships/oleObject" Target="../embeddings/Microsoft_Office_Excel_Chart1.xls"/></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6"/>
          <p:cNvSpPr>
            <a:spLocks noGrp="1" noChangeArrowheads="1"/>
          </p:cNvSpPr>
          <p:nvPr>
            <p:ph type="subTitle" idx="1"/>
          </p:nvPr>
        </p:nvSpPr>
        <p:spPr>
          <a:xfrm>
            <a:off x="1905000" y="2209800"/>
            <a:ext cx="5791200" cy="3276600"/>
          </a:xfrm>
        </p:spPr>
        <p:txBody>
          <a:bodyPr/>
          <a:lstStyle/>
          <a:p>
            <a:pPr eaLnBrk="1" hangingPunct="1">
              <a:defRPr/>
            </a:pPr>
            <a:r>
              <a:rPr lang="en-US" sz="3600" dirty="0" smtClean="0">
                <a:solidFill>
                  <a:schemeClr val="accent4">
                    <a:lumMod val="10000"/>
                  </a:schemeClr>
                </a:solidFill>
              </a:rPr>
              <a:t>Being Ethical and</a:t>
            </a:r>
            <a:br>
              <a:rPr lang="en-US" sz="3600" dirty="0" smtClean="0">
                <a:solidFill>
                  <a:schemeClr val="accent4">
                    <a:lumMod val="10000"/>
                  </a:schemeClr>
                </a:solidFill>
              </a:rPr>
            </a:br>
            <a:r>
              <a:rPr lang="en-US" sz="3600" dirty="0" smtClean="0">
                <a:solidFill>
                  <a:schemeClr val="accent4">
                    <a:lumMod val="10000"/>
                  </a:schemeClr>
                </a:solidFill>
              </a:rPr>
              <a:t>Socially Responsible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Learning Objectives</a:t>
            </a:r>
          </a:p>
        </p:txBody>
      </p:sp>
      <p:sp>
        <p:nvSpPr>
          <p:cNvPr id="4099" name="Rectangle 3"/>
          <p:cNvSpPr>
            <a:spLocks noGrp="1" noChangeArrowheads="1"/>
          </p:cNvSpPr>
          <p:nvPr>
            <p:ph idx="1"/>
          </p:nvPr>
        </p:nvSpPr>
        <p:spPr>
          <a:xfrm>
            <a:off x="457200" y="1462088"/>
            <a:ext cx="8382000" cy="4570412"/>
          </a:xfrm>
        </p:spPr>
        <p:txBody>
          <a:bodyPr/>
          <a:lstStyle/>
          <a:p>
            <a:pPr marL="457200" indent="-457200" eaLnBrk="1" hangingPunct="1">
              <a:lnSpc>
                <a:spcPct val="90000"/>
              </a:lnSpc>
              <a:spcAft>
                <a:spcPts val="1200"/>
              </a:spcAft>
              <a:buClr>
                <a:schemeClr val="accent5">
                  <a:lumMod val="50000"/>
                </a:schemeClr>
              </a:buClr>
              <a:buFontTx/>
              <a:buAutoNum type="arabicPeriod"/>
              <a:defRPr/>
            </a:pPr>
            <a:r>
              <a:rPr lang="en-US" sz="2200" dirty="0" smtClean="0">
                <a:cs typeface="Times New Roman" pitchFamily="18" charset="0"/>
              </a:rPr>
              <a:t>Understand what is meant by </a:t>
            </a:r>
            <a:r>
              <a:rPr lang="en-US" sz="2200" i="1" dirty="0" smtClean="0">
                <a:cs typeface="Times New Roman" pitchFamily="18" charset="0"/>
              </a:rPr>
              <a:t>business ethics</a:t>
            </a:r>
            <a:r>
              <a:rPr lang="en-US" sz="2200" dirty="0" smtClean="0">
                <a:cs typeface="Times New Roman" pitchFamily="18" charset="0"/>
              </a:rPr>
              <a:t>.</a:t>
            </a:r>
          </a:p>
          <a:p>
            <a:pPr marL="457200" indent="-457200" eaLnBrk="1" hangingPunct="1">
              <a:lnSpc>
                <a:spcPct val="90000"/>
              </a:lnSpc>
              <a:spcAft>
                <a:spcPts val="1200"/>
              </a:spcAft>
              <a:buClr>
                <a:schemeClr val="accent5">
                  <a:lumMod val="50000"/>
                </a:schemeClr>
              </a:buClr>
              <a:buFontTx/>
              <a:buAutoNum type="arabicPeriod"/>
              <a:defRPr/>
            </a:pPr>
            <a:r>
              <a:rPr lang="en-US" sz="2200" dirty="0" smtClean="0">
                <a:cs typeface="Times New Roman" pitchFamily="18" charset="0"/>
              </a:rPr>
              <a:t>Identify the types of ethical concerns that arise in the </a:t>
            </a:r>
            <a:br>
              <a:rPr lang="en-US" sz="2200" dirty="0" smtClean="0">
                <a:cs typeface="Times New Roman" pitchFamily="18" charset="0"/>
              </a:rPr>
            </a:br>
            <a:r>
              <a:rPr lang="en-US" sz="2200" dirty="0" smtClean="0">
                <a:cs typeface="Times New Roman" pitchFamily="18" charset="0"/>
              </a:rPr>
              <a:t>business world.</a:t>
            </a:r>
          </a:p>
          <a:p>
            <a:pPr marL="457200" indent="-457200" eaLnBrk="1" hangingPunct="1">
              <a:lnSpc>
                <a:spcPct val="90000"/>
              </a:lnSpc>
              <a:spcAft>
                <a:spcPts val="1200"/>
              </a:spcAft>
              <a:buClr>
                <a:schemeClr val="accent5">
                  <a:lumMod val="50000"/>
                </a:schemeClr>
              </a:buClr>
              <a:buFontTx/>
              <a:buAutoNum type="arabicPeriod"/>
              <a:defRPr/>
            </a:pPr>
            <a:r>
              <a:rPr lang="en-US" sz="2200" dirty="0" smtClean="0">
                <a:cs typeface="Times New Roman" pitchFamily="18" charset="0"/>
              </a:rPr>
              <a:t>Discuss the factors that affect the level of ethical behavior </a:t>
            </a:r>
            <a:br>
              <a:rPr lang="en-US" sz="2200" dirty="0" smtClean="0">
                <a:cs typeface="Times New Roman" pitchFamily="18" charset="0"/>
              </a:rPr>
            </a:br>
            <a:r>
              <a:rPr lang="en-US" sz="2200" dirty="0" smtClean="0">
                <a:cs typeface="Times New Roman" pitchFamily="18" charset="0"/>
              </a:rPr>
              <a:t>in organizations.</a:t>
            </a:r>
          </a:p>
          <a:p>
            <a:pPr marL="457200" indent="-457200" eaLnBrk="1" hangingPunct="1">
              <a:lnSpc>
                <a:spcPct val="90000"/>
              </a:lnSpc>
              <a:spcAft>
                <a:spcPts val="1200"/>
              </a:spcAft>
              <a:buClr>
                <a:schemeClr val="accent5">
                  <a:lumMod val="50000"/>
                </a:schemeClr>
              </a:buClr>
              <a:buFontTx/>
              <a:buAutoNum type="arabicPeriod"/>
              <a:defRPr/>
            </a:pPr>
            <a:r>
              <a:rPr lang="en-US" sz="2200" dirty="0" smtClean="0">
                <a:cs typeface="Times New Roman" pitchFamily="18" charset="0"/>
              </a:rPr>
              <a:t>Explain how ethical decision making can be encouraged.</a:t>
            </a:r>
          </a:p>
          <a:p>
            <a:pPr marL="457200" indent="-457200" eaLnBrk="1" hangingPunct="1">
              <a:lnSpc>
                <a:spcPct val="90000"/>
              </a:lnSpc>
              <a:spcAft>
                <a:spcPts val="1200"/>
              </a:spcAft>
              <a:buClr>
                <a:schemeClr val="accent5">
                  <a:lumMod val="50000"/>
                </a:schemeClr>
              </a:buClr>
              <a:buFontTx/>
              <a:buAutoNum type="arabicPeriod"/>
              <a:defRPr/>
            </a:pPr>
            <a:r>
              <a:rPr lang="en-US" sz="2200" dirty="0" smtClean="0">
                <a:cs typeface="Times New Roman" pitchFamily="18" charset="0"/>
              </a:rPr>
              <a:t>Describe how our current views on the social responsibility </a:t>
            </a:r>
            <a:br>
              <a:rPr lang="en-US" sz="2200" dirty="0" smtClean="0">
                <a:cs typeface="Times New Roman" pitchFamily="18" charset="0"/>
              </a:rPr>
            </a:br>
            <a:r>
              <a:rPr lang="en-US" sz="2200" dirty="0" smtClean="0">
                <a:cs typeface="Times New Roman" pitchFamily="18" charset="0"/>
              </a:rPr>
              <a:t>of business have evolved.</a:t>
            </a:r>
          </a:p>
          <a:p>
            <a:pPr marL="457200" indent="-457200" algn="r" eaLnBrk="1" hangingPunct="1">
              <a:lnSpc>
                <a:spcPct val="90000"/>
              </a:lnSpc>
              <a:spcAft>
                <a:spcPts val="1200"/>
              </a:spcAft>
              <a:buClr>
                <a:schemeClr val="accent5">
                  <a:lumMod val="50000"/>
                </a:schemeClr>
              </a:buClr>
              <a:buFontTx/>
              <a:buNone/>
              <a:defRPr/>
            </a:pPr>
            <a:r>
              <a:rPr lang="en-US" sz="2200" b="1" dirty="0" smtClean="0">
                <a:cs typeface="Times New Roman" pitchFamily="18" charset="0"/>
              </a:rPr>
              <a:t>(cont.)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fade">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fade">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fade">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fade">
                                      <p:cBhvr>
                                        <p:cTn id="22" dur="500"/>
                                        <p:tgtEl>
                                          <p:spTgt spid="40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Effect transition="in" filter="fade">
                                      <p:cBhvr>
                                        <p:cTn id="27" dur="500"/>
                                        <p:tgtEl>
                                          <p:spTgt spid="40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99">
                                            <p:txEl>
                                              <p:pRg st="5" end="5"/>
                                            </p:txEl>
                                          </p:spTgt>
                                        </p:tgtEl>
                                        <p:attrNameLst>
                                          <p:attrName>style.visibility</p:attrName>
                                        </p:attrNameLst>
                                      </p:cBhvr>
                                      <p:to>
                                        <p:strVal val="visible"/>
                                      </p:to>
                                    </p:set>
                                    <p:animEffect transition="in" filter="fade">
                                      <p:cBhvr>
                                        <p:cTn id="32"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Learning Objectives (cont.)</a:t>
            </a:r>
          </a:p>
        </p:txBody>
      </p:sp>
      <p:sp>
        <p:nvSpPr>
          <p:cNvPr id="4099" name="Rectangle 3"/>
          <p:cNvSpPr>
            <a:spLocks noGrp="1" noChangeArrowheads="1"/>
          </p:cNvSpPr>
          <p:nvPr>
            <p:ph idx="1"/>
          </p:nvPr>
        </p:nvSpPr>
        <p:spPr>
          <a:xfrm>
            <a:off x="457200" y="1462088"/>
            <a:ext cx="8382000" cy="4570412"/>
          </a:xfrm>
        </p:spPr>
        <p:txBody>
          <a:bodyPr/>
          <a:lstStyle/>
          <a:p>
            <a:pPr marL="457200" indent="-457200" eaLnBrk="1" hangingPunct="1">
              <a:lnSpc>
                <a:spcPct val="90000"/>
              </a:lnSpc>
              <a:spcAft>
                <a:spcPts val="600"/>
              </a:spcAft>
              <a:buClr>
                <a:schemeClr val="accent5">
                  <a:lumMod val="50000"/>
                </a:schemeClr>
              </a:buClr>
              <a:buFontTx/>
              <a:buAutoNum type="arabicPeriod" startAt="6"/>
              <a:defRPr/>
            </a:pPr>
            <a:r>
              <a:rPr lang="en-US" sz="2200" dirty="0" smtClean="0">
                <a:solidFill>
                  <a:srgbClr val="2D2E5E"/>
                </a:solidFill>
                <a:cs typeface="Times New Roman" pitchFamily="18" charset="0"/>
              </a:rPr>
              <a:t>Explain the two views on the social responsibility of business and understand the arguments for and against increased social responsibility.</a:t>
            </a:r>
          </a:p>
          <a:p>
            <a:pPr marL="457200" indent="-457200" eaLnBrk="1" hangingPunct="1">
              <a:lnSpc>
                <a:spcPct val="90000"/>
              </a:lnSpc>
              <a:spcAft>
                <a:spcPts val="600"/>
              </a:spcAft>
              <a:buClr>
                <a:schemeClr val="accent5">
                  <a:lumMod val="50000"/>
                </a:schemeClr>
              </a:buClr>
              <a:buFontTx/>
              <a:buAutoNum type="arabicPeriod" startAt="6"/>
              <a:defRPr/>
            </a:pPr>
            <a:r>
              <a:rPr lang="en-US" sz="2200" dirty="0" smtClean="0">
                <a:solidFill>
                  <a:srgbClr val="2D2E5E"/>
                </a:solidFill>
                <a:cs typeface="Times New Roman" pitchFamily="18" charset="0"/>
              </a:rPr>
              <a:t>Discuss the factors that led to the consumer movement </a:t>
            </a:r>
            <a:br>
              <a:rPr lang="en-US" sz="2200" dirty="0" smtClean="0">
                <a:solidFill>
                  <a:srgbClr val="2D2E5E"/>
                </a:solidFill>
                <a:cs typeface="Times New Roman" pitchFamily="18" charset="0"/>
              </a:rPr>
            </a:br>
            <a:r>
              <a:rPr lang="en-US" sz="2200" dirty="0" smtClean="0">
                <a:solidFill>
                  <a:srgbClr val="2D2E5E"/>
                </a:solidFill>
                <a:cs typeface="Times New Roman" pitchFamily="18" charset="0"/>
              </a:rPr>
              <a:t>and list some of its results.</a:t>
            </a:r>
          </a:p>
          <a:p>
            <a:pPr marL="457200" indent="-457200" eaLnBrk="1" hangingPunct="1">
              <a:lnSpc>
                <a:spcPct val="90000"/>
              </a:lnSpc>
              <a:spcAft>
                <a:spcPts val="600"/>
              </a:spcAft>
              <a:buClr>
                <a:schemeClr val="accent5">
                  <a:lumMod val="50000"/>
                </a:schemeClr>
              </a:buClr>
              <a:buFontTx/>
              <a:buAutoNum type="arabicPeriod" startAt="6"/>
              <a:defRPr/>
            </a:pPr>
            <a:r>
              <a:rPr lang="en-US" sz="2200" dirty="0" smtClean="0">
                <a:solidFill>
                  <a:srgbClr val="2D2E5E"/>
                </a:solidFill>
                <a:cs typeface="Times New Roman" pitchFamily="18" charset="0"/>
              </a:rPr>
              <a:t>Analyze how present employment practices are being used </a:t>
            </a:r>
            <a:br>
              <a:rPr lang="en-US" sz="2200" dirty="0" smtClean="0">
                <a:solidFill>
                  <a:srgbClr val="2D2E5E"/>
                </a:solidFill>
                <a:cs typeface="Times New Roman" pitchFamily="18" charset="0"/>
              </a:rPr>
            </a:br>
            <a:r>
              <a:rPr lang="en-US" sz="2200" dirty="0" smtClean="0">
                <a:solidFill>
                  <a:srgbClr val="2D2E5E"/>
                </a:solidFill>
                <a:cs typeface="Times New Roman" pitchFamily="18" charset="0"/>
              </a:rPr>
              <a:t>to counteract past abuses.</a:t>
            </a:r>
          </a:p>
          <a:p>
            <a:pPr marL="457200" indent="-457200" eaLnBrk="1" hangingPunct="1">
              <a:lnSpc>
                <a:spcPct val="90000"/>
              </a:lnSpc>
              <a:spcAft>
                <a:spcPts val="600"/>
              </a:spcAft>
              <a:buClr>
                <a:schemeClr val="accent5">
                  <a:lumMod val="50000"/>
                </a:schemeClr>
              </a:buClr>
              <a:buFontTx/>
              <a:buAutoNum type="arabicPeriod" startAt="6"/>
              <a:defRPr/>
            </a:pPr>
            <a:r>
              <a:rPr lang="en-US" sz="2200" dirty="0" smtClean="0">
                <a:solidFill>
                  <a:srgbClr val="2D2E5E"/>
                </a:solidFill>
              </a:rPr>
              <a:t>Describe the major types of pollution, their causes, </a:t>
            </a:r>
            <a:br>
              <a:rPr lang="en-US" sz="2200" dirty="0" smtClean="0">
                <a:solidFill>
                  <a:srgbClr val="2D2E5E"/>
                </a:solidFill>
              </a:rPr>
            </a:br>
            <a:r>
              <a:rPr lang="en-US" sz="2200" dirty="0" smtClean="0">
                <a:solidFill>
                  <a:srgbClr val="2D2E5E"/>
                </a:solidFill>
              </a:rPr>
              <a:t>and their cures.</a:t>
            </a:r>
          </a:p>
          <a:p>
            <a:pPr marL="457200" indent="-457200" eaLnBrk="1" hangingPunct="1">
              <a:lnSpc>
                <a:spcPct val="90000"/>
              </a:lnSpc>
              <a:spcAft>
                <a:spcPts val="600"/>
              </a:spcAft>
              <a:buClr>
                <a:schemeClr val="accent5">
                  <a:lumMod val="50000"/>
                </a:schemeClr>
              </a:buClr>
              <a:buFontTx/>
              <a:buAutoNum type="arabicPeriod" startAt="6"/>
              <a:defRPr/>
            </a:pPr>
            <a:r>
              <a:rPr lang="en-US" sz="2200" dirty="0" smtClean="0">
                <a:solidFill>
                  <a:srgbClr val="2D2E5E"/>
                </a:solidFill>
                <a:cs typeface="Times New Roman" pitchFamily="18" charset="0"/>
              </a:rPr>
              <a:t>Identify the steps a business must take to implement a program of social responsibility.</a:t>
            </a:r>
            <a:r>
              <a:rPr lang="en-US" sz="2200" dirty="0" smtClean="0">
                <a:solidFill>
                  <a:srgbClr val="2D2E5E"/>
                </a:solidFill>
              </a:rPr>
              <a:t>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Effect transition="in" filter="fade">
                                      <p:cBhvr>
                                        <p:cTn id="7" dur="500"/>
                                        <p:tgtEl>
                                          <p:spTgt spid="40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fade">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Effect transition="in" filter="fade">
                                      <p:cBhvr>
                                        <p:cTn id="17" dur="500"/>
                                        <p:tgtEl>
                                          <p:spTgt spid="40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99">
                                            <p:txEl>
                                              <p:pRg st="4" end="4"/>
                                            </p:txEl>
                                          </p:spTgt>
                                        </p:tgtEl>
                                        <p:attrNameLst>
                                          <p:attrName>style.visibility</p:attrName>
                                        </p:attrNameLst>
                                      </p:cBhvr>
                                      <p:to>
                                        <p:strVal val="visible"/>
                                      </p:to>
                                    </p:set>
                                    <p:animEffect transition="in" filter="fade">
                                      <p:cBhvr>
                                        <p:cTn id="22"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Ethics</a:t>
            </a:r>
          </a:p>
        </p:txBody>
      </p:sp>
      <p:sp>
        <p:nvSpPr>
          <p:cNvPr id="5123" name="Rectangle 3"/>
          <p:cNvSpPr>
            <a:spLocks noGrp="1" noChangeArrowheads="1"/>
          </p:cNvSpPr>
          <p:nvPr>
            <p:ph idx="1"/>
          </p:nvPr>
        </p:nvSpPr>
        <p:spPr>
          <a:xfrm>
            <a:off x="1028700" y="1524000"/>
            <a:ext cx="7086600" cy="3429000"/>
          </a:xfrm>
        </p:spPr>
        <p:txBody>
          <a:bodyPr anchor="ctr"/>
          <a:lstStyle/>
          <a:p>
            <a:pPr marL="0" indent="0" algn="ctr" eaLnBrk="1" hangingPunct="1">
              <a:lnSpc>
                <a:spcPct val="90000"/>
              </a:lnSpc>
              <a:buFontTx/>
              <a:buNone/>
              <a:defRPr/>
            </a:pPr>
            <a:r>
              <a:rPr lang="en-US" dirty="0" smtClean="0"/>
              <a:t>…the study of right and wrong </a:t>
            </a:r>
            <a:br>
              <a:rPr lang="en-US" dirty="0" smtClean="0"/>
            </a:br>
            <a:r>
              <a:rPr lang="en-US" dirty="0" smtClean="0"/>
              <a:t>and of the majority of the choices individuals make.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Business Ethics</a:t>
            </a:r>
          </a:p>
        </p:txBody>
      </p:sp>
      <p:sp>
        <p:nvSpPr>
          <p:cNvPr id="6147" name="Rectangle 3"/>
          <p:cNvSpPr>
            <a:spLocks noGrp="1" noChangeArrowheads="1"/>
          </p:cNvSpPr>
          <p:nvPr>
            <p:ph idx="1"/>
          </p:nvPr>
        </p:nvSpPr>
        <p:spPr>
          <a:xfrm>
            <a:off x="457200" y="1371600"/>
            <a:ext cx="8229600" cy="3338513"/>
          </a:xfrm>
        </p:spPr>
        <p:txBody>
          <a:bodyPr anchor="ctr"/>
          <a:lstStyle/>
          <a:p>
            <a:pPr marL="0" indent="0" algn="ctr" eaLnBrk="1" hangingPunct="1">
              <a:lnSpc>
                <a:spcPct val="90000"/>
              </a:lnSpc>
              <a:buFontTx/>
              <a:buNone/>
              <a:defRPr/>
            </a:pPr>
            <a:r>
              <a:rPr lang="en-US" dirty="0" smtClean="0"/>
              <a:t>…the application of moral</a:t>
            </a:r>
            <a:br>
              <a:rPr lang="en-US" dirty="0" smtClean="0"/>
            </a:br>
            <a:r>
              <a:rPr lang="en-US" dirty="0" smtClean="0"/>
              <a:t>standards to business situations.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5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solidFill>
                  <a:srgbClr val="2D2E5E"/>
                </a:solidFill>
              </a:rPr>
              <a:t>Companies </a:t>
            </a:r>
            <a:br>
              <a:rPr lang="en-US" dirty="0" smtClean="0">
                <a:solidFill>
                  <a:srgbClr val="2D2E5E"/>
                </a:solidFill>
              </a:rPr>
            </a:br>
            <a:r>
              <a:rPr lang="en-US" dirty="0" smtClean="0">
                <a:solidFill>
                  <a:srgbClr val="2D2E5E"/>
                </a:solidFill>
              </a:rPr>
              <a:t>Today Monitor Employees’...</a:t>
            </a:r>
          </a:p>
        </p:txBody>
      </p:sp>
      <p:sp>
        <p:nvSpPr>
          <p:cNvPr id="7171" name="Rectangle 3"/>
          <p:cNvSpPr>
            <a:spLocks noGrp="1" noChangeArrowheads="1"/>
          </p:cNvSpPr>
          <p:nvPr>
            <p:ph idx="1"/>
          </p:nvPr>
        </p:nvSpPr>
        <p:spPr>
          <a:xfrm>
            <a:off x="762000" y="1538288"/>
            <a:ext cx="4191000" cy="4862512"/>
          </a:xfrm>
        </p:spPr>
        <p:txBody>
          <a:bodyPr/>
          <a:lstStyle/>
          <a:p>
            <a:pPr eaLnBrk="1" hangingPunct="1">
              <a:lnSpc>
                <a:spcPct val="90000"/>
              </a:lnSpc>
              <a:buClr>
                <a:srgbClr val="51605F"/>
              </a:buClr>
              <a:buFont typeface="Wingdings" pitchFamily="2" charset="2"/>
              <a:buChar char="ü"/>
            </a:pPr>
            <a:r>
              <a:rPr lang="en-US" smtClean="0">
                <a:solidFill>
                  <a:srgbClr val="2D2E5E"/>
                </a:solidFill>
              </a:rPr>
              <a:t>Phone calls</a:t>
            </a:r>
          </a:p>
          <a:p>
            <a:pPr eaLnBrk="1" hangingPunct="1">
              <a:lnSpc>
                <a:spcPct val="90000"/>
              </a:lnSpc>
              <a:buClr>
                <a:srgbClr val="51605F"/>
              </a:buClr>
              <a:buFont typeface="Wingdings" pitchFamily="2" charset="2"/>
              <a:buChar char="ü"/>
            </a:pPr>
            <a:r>
              <a:rPr lang="en-US" smtClean="0">
                <a:solidFill>
                  <a:srgbClr val="2D2E5E"/>
                </a:solidFill>
              </a:rPr>
              <a:t>E-mail</a:t>
            </a:r>
          </a:p>
          <a:p>
            <a:pPr eaLnBrk="1" hangingPunct="1">
              <a:lnSpc>
                <a:spcPct val="90000"/>
              </a:lnSpc>
              <a:buClr>
                <a:srgbClr val="51605F"/>
              </a:buClr>
              <a:buFont typeface="Wingdings" pitchFamily="2" charset="2"/>
              <a:buChar char="ü"/>
            </a:pPr>
            <a:r>
              <a:rPr lang="en-US" smtClean="0">
                <a:solidFill>
                  <a:srgbClr val="2D2E5E"/>
                </a:solidFill>
              </a:rPr>
              <a:t>Internet usage</a:t>
            </a:r>
          </a:p>
          <a:p>
            <a:pPr eaLnBrk="1" hangingPunct="1">
              <a:lnSpc>
                <a:spcPct val="90000"/>
              </a:lnSpc>
              <a:buClr>
                <a:srgbClr val="51605F"/>
              </a:buClr>
              <a:buFont typeface="Wingdings" pitchFamily="2" charset="2"/>
              <a:buChar char="ü"/>
            </a:pPr>
            <a:r>
              <a:rPr lang="en-US" smtClean="0">
                <a:solidFill>
                  <a:srgbClr val="2D2E5E"/>
                </a:solidFill>
              </a:rPr>
              <a:t>Computer activities</a:t>
            </a:r>
          </a:p>
          <a:p>
            <a:pPr eaLnBrk="1" hangingPunct="1">
              <a:lnSpc>
                <a:spcPct val="90000"/>
              </a:lnSpc>
              <a:buClr>
                <a:srgbClr val="51605F"/>
              </a:buClr>
              <a:buFont typeface="Wingdings" pitchFamily="2" charset="2"/>
              <a:buChar char="ü"/>
            </a:pPr>
            <a:r>
              <a:rPr lang="en-US" smtClean="0">
                <a:solidFill>
                  <a:srgbClr val="2D2E5E"/>
                </a:solidFill>
              </a:rPr>
              <a:t>Movements in the building</a:t>
            </a:r>
          </a:p>
        </p:txBody>
      </p:sp>
      <p:pic>
        <p:nvPicPr>
          <p:cNvPr id="9220"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fade">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fade">
                                      <p:cBhvr>
                                        <p:cTn id="22" dur="500"/>
                                        <p:tgtEl>
                                          <p:spTgt spid="71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fade">
                                      <p:cBhvr>
                                        <p:cTn id="27"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Picture 17" descr="44510-CO-02.png"/>
          <p:cNvPicPr>
            <a:picLocks noChangeAspect="1"/>
          </p:cNvPicPr>
          <p:nvPr/>
        </p:nvPicPr>
        <p:blipFill>
          <a:blip r:embed="rId3"/>
          <a:stretch>
            <a:fillRect/>
          </a:stretch>
        </p:blipFill>
        <p:spPr>
          <a:xfrm>
            <a:off x="2641600" y="2362200"/>
            <a:ext cx="3860800" cy="3556000"/>
          </a:xfrm>
          <a:prstGeom prst="rect">
            <a:avLst/>
          </a:prstGeom>
          <a:effectLst>
            <a:outerShdw blurRad="63500" sx="102000" sy="102000" algn="ctr" rotWithShape="0">
              <a:prstClr val="black">
                <a:alpha val="40000"/>
              </a:prstClr>
            </a:outerShdw>
          </a:effectLst>
        </p:spPr>
      </p:pic>
      <p:sp>
        <p:nvSpPr>
          <p:cNvPr id="8194" name="Rectangle 4"/>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z="2800" dirty="0" smtClean="0"/>
              <a:t>A Business Has Ethical Issues and </a:t>
            </a:r>
            <a:br>
              <a:rPr lang="en-US" sz="2800" dirty="0" smtClean="0"/>
            </a:br>
            <a:r>
              <a:rPr lang="en-US" sz="2800" dirty="0" smtClean="0"/>
              <a:t>Business Relationships with...</a:t>
            </a:r>
          </a:p>
        </p:txBody>
      </p:sp>
      <p:sp>
        <p:nvSpPr>
          <p:cNvPr id="176134" name="Text Box 6"/>
          <p:cNvSpPr txBox="1">
            <a:spLocks noChangeArrowheads="1"/>
          </p:cNvSpPr>
          <p:nvPr/>
        </p:nvSpPr>
        <p:spPr bwMode="auto">
          <a:xfrm>
            <a:off x="533400" y="2443163"/>
            <a:ext cx="2133600" cy="528637"/>
          </a:xfrm>
          <a:prstGeom prst="rect">
            <a:avLst/>
          </a:prstGeom>
          <a:noFill/>
          <a:ln w="9525">
            <a:noFill/>
            <a:miter lim="800000"/>
            <a:headEnd/>
            <a:tailEnd/>
          </a:ln>
          <a:effectLst/>
        </p:spPr>
        <p:txBody>
          <a:bodyPr>
            <a:spAutoFit/>
          </a:bodyPr>
          <a:lstStyle/>
          <a:p>
            <a:pPr algn="ctr">
              <a:spcBef>
                <a:spcPct val="50000"/>
              </a:spcBef>
              <a:defRPr/>
            </a:pPr>
            <a:r>
              <a:rPr lang="en-US" sz="2800" b="1" dirty="0">
                <a:solidFill>
                  <a:schemeClr val="bg1"/>
                </a:solidFill>
                <a:effectLst>
                  <a:outerShdw blurRad="38100" dist="38100" dir="2700000" algn="tl">
                    <a:srgbClr val="000000"/>
                  </a:outerShdw>
                </a:effectLst>
                <a:latin typeface="Arial" charset="0"/>
              </a:rPr>
              <a:t>Investors</a:t>
            </a:r>
          </a:p>
        </p:txBody>
      </p:sp>
      <p:sp>
        <p:nvSpPr>
          <p:cNvPr id="176135" name="Text Box 7"/>
          <p:cNvSpPr txBox="1">
            <a:spLocks noChangeArrowheads="1"/>
          </p:cNvSpPr>
          <p:nvPr/>
        </p:nvSpPr>
        <p:spPr bwMode="auto">
          <a:xfrm>
            <a:off x="6629400" y="5110163"/>
            <a:ext cx="2362200" cy="528637"/>
          </a:xfrm>
          <a:prstGeom prst="rect">
            <a:avLst/>
          </a:prstGeom>
          <a:noFill/>
          <a:ln w="9525">
            <a:noFill/>
            <a:miter lim="800000"/>
            <a:headEnd/>
            <a:tailEnd/>
          </a:ln>
          <a:effectLst/>
        </p:spPr>
        <p:txBody>
          <a:bodyPr>
            <a:spAutoFit/>
          </a:bodyPr>
          <a:lstStyle/>
          <a:p>
            <a:pPr algn="ctr">
              <a:spcBef>
                <a:spcPct val="50000"/>
              </a:spcBef>
              <a:defRPr/>
            </a:pPr>
            <a:r>
              <a:rPr lang="en-US" sz="2800" b="1" dirty="0">
                <a:solidFill>
                  <a:schemeClr val="bg1"/>
                </a:solidFill>
                <a:effectLst>
                  <a:outerShdw blurRad="38100" dist="38100" dir="2700000" algn="tl">
                    <a:srgbClr val="000000"/>
                  </a:outerShdw>
                </a:effectLst>
                <a:latin typeface="Arial" charset="0"/>
              </a:rPr>
              <a:t>Competitors</a:t>
            </a:r>
          </a:p>
        </p:txBody>
      </p:sp>
      <p:sp>
        <p:nvSpPr>
          <p:cNvPr id="176136" name="Text Box 8"/>
          <p:cNvSpPr txBox="1">
            <a:spLocks noChangeArrowheads="1"/>
          </p:cNvSpPr>
          <p:nvPr/>
        </p:nvSpPr>
        <p:spPr bwMode="auto">
          <a:xfrm>
            <a:off x="457200" y="5033963"/>
            <a:ext cx="2133600" cy="528637"/>
          </a:xfrm>
          <a:prstGeom prst="rect">
            <a:avLst/>
          </a:prstGeom>
          <a:noFill/>
          <a:ln w="9525">
            <a:noFill/>
            <a:miter lim="800000"/>
            <a:headEnd/>
            <a:tailEnd/>
          </a:ln>
          <a:effectLst/>
        </p:spPr>
        <p:txBody>
          <a:bodyPr>
            <a:spAutoFit/>
          </a:bodyPr>
          <a:lstStyle/>
          <a:p>
            <a:pPr algn="ctr">
              <a:spcBef>
                <a:spcPct val="50000"/>
              </a:spcBef>
              <a:defRPr/>
            </a:pPr>
            <a:r>
              <a:rPr lang="en-US" sz="2800" b="1" dirty="0">
                <a:solidFill>
                  <a:schemeClr val="bg1"/>
                </a:solidFill>
                <a:effectLst>
                  <a:outerShdw blurRad="38100" dist="38100" dir="2700000" algn="tl">
                    <a:srgbClr val="000000"/>
                  </a:outerShdw>
                </a:effectLst>
                <a:latin typeface="Arial" charset="0"/>
              </a:rPr>
              <a:t>Creditors</a:t>
            </a:r>
          </a:p>
        </p:txBody>
      </p:sp>
      <p:sp>
        <p:nvSpPr>
          <p:cNvPr id="176137" name="Text Box 9"/>
          <p:cNvSpPr txBox="1">
            <a:spLocks noChangeArrowheads="1"/>
          </p:cNvSpPr>
          <p:nvPr/>
        </p:nvSpPr>
        <p:spPr bwMode="auto">
          <a:xfrm>
            <a:off x="3505200" y="1219200"/>
            <a:ext cx="2133600" cy="528638"/>
          </a:xfrm>
          <a:prstGeom prst="rect">
            <a:avLst/>
          </a:prstGeom>
          <a:noFill/>
          <a:ln w="9525">
            <a:solidFill>
              <a:schemeClr val="tx1"/>
            </a:solidFill>
            <a:miter lim="800000"/>
            <a:headEnd/>
            <a:tailEnd/>
          </a:ln>
          <a:effectLst/>
        </p:spPr>
        <p:txBody>
          <a:bodyPr>
            <a:spAutoFit/>
          </a:bodyPr>
          <a:lstStyle/>
          <a:p>
            <a:pPr algn="ctr">
              <a:spcBef>
                <a:spcPct val="50000"/>
              </a:spcBef>
              <a:defRPr/>
            </a:pPr>
            <a:r>
              <a:rPr lang="en-US" sz="2800" b="1" dirty="0">
                <a:solidFill>
                  <a:schemeClr val="bg1"/>
                </a:solidFill>
                <a:effectLst>
                  <a:outerShdw blurRad="38100" dist="38100" dir="2700000" algn="tl">
                    <a:srgbClr val="000000"/>
                  </a:outerShdw>
                </a:effectLst>
                <a:latin typeface="Arial" charset="0"/>
              </a:rPr>
              <a:t>Customers</a:t>
            </a:r>
          </a:p>
        </p:txBody>
      </p:sp>
      <p:sp>
        <p:nvSpPr>
          <p:cNvPr id="176138" name="Text Box 10"/>
          <p:cNvSpPr txBox="1">
            <a:spLocks noChangeArrowheads="1"/>
          </p:cNvSpPr>
          <p:nvPr/>
        </p:nvSpPr>
        <p:spPr bwMode="auto">
          <a:xfrm>
            <a:off x="6553200" y="2443163"/>
            <a:ext cx="2133600" cy="528637"/>
          </a:xfrm>
          <a:prstGeom prst="rect">
            <a:avLst/>
          </a:prstGeom>
          <a:noFill/>
          <a:ln w="9525">
            <a:noFill/>
            <a:miter lim="800000"/>
            <a:headEnd/>
            <a:tailEnd/>
          </a:ln>
          <a:effectLst/>
        </p:spPr>
        <p:txBody>
          <a:bodyPr>
            <a:spAutoFit/>
          </a:bodyPr>
          <a:lstStyle/>
          <a:p>
            <a:pPr algn="ctr">
              <a:spcBef>
                <a:spcPct val="50000"/>
              </a:spcBef>
              <a:defRPr/>
            </a:pPr>
            <a:r>
              <a:rPr lang="en-US" sz="2800" b="1" dirty="0">
                <a:solidFill>
                  <a:schemeClr val="bg1"/>
                </a:solidFill>
                <a:effectLst>
                  <a:outerShdw blurRad="38100" dist="38100" dir="2700000" algn="tl">
                    <a:srgbClr val="000000"/>
                  </a:outerShdw>
                </a:effectLst>
                <a:latin typeface="Arial" charset="0"/>
              </a:rPr>
              <a:t>Employees</a:t>
            </a:r>
          </a:p>
        </p:txBody>
      </p:sp>
      <p:pic>
        <p:nvPicPr>
          <p:cNvPr id="10249" name="Picture 18" descr="check"/>
          <p:cNvPicPr>
            <a:picLocks noChangeAspect="1" noChangeArrowheads="1"/>
          </p:cNvPicPr>
          <p:nvPr/>
        </p:nvPicPr>
        <p:blipFill>
          <a:blip r:embed="rId4"/>
          <a:srcRect/>
          <a:stretch>
            <a:fillRect/>
          </a:stretch>
        </p:blipFill>
        <p:spPr bwMode="auto">
          <a:xfrm>
            <a:off x="8534400" y="0"/>
            <a:ext cx="609600" cy="577850"/>
          </a:xfrm>
          <a:prstGeom prst="rect">
            <a:avLst/>
          </a:prstGeom>
          <a:noFill/>
          <a:ln w="9525">
            <a:noFill/>
            <a:miter lim="800000"/>
            <a:headEnd/>
            <a:tailEnd/>
          </a:ln>
        </p:spPr>
      </p:pic>
      <p:sp>
        <p:nvSpPr>
          <p:cNvPr id="19" name="Right Arrow 18"/>
          <p:cNvSpPr/>
          <p:nvPr/>
        </p:nvSpPr>
        <p:spPr>
          <a:xfrm rot="1800000">
            <a:off x="2455863" y="2525713"/>
            <a:ext cx="571500" cy="833437"/>
          </a:xfrm>
          <a:prstGeom prst="rightArrow">
            <a:avLst>
              <a:gd name="adj1" fmla="val 50000"/>
              <a:gd name="adj2" fmla="val 77037"/>
            </a:avLst>
          </a:prstGeom>
          <a:solidFill>
            <a:srgbClr val="00646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ight Arrow 28"/>
          <p:cNvSpPr/>
          <p:nvPr/>
        </p:nvSpPr>
        <p:spPr>
          <a:xfrm rot="19649581">
            <a:off x="2373313" y="4716463"/>
            <a:ext cx="571500" cy="833437"/>
          </a:xfrm>
          <a:prstGeom prst="rightArrow">
            <a:avLst>
              <a:gd name="adj1" fmla="val 50000"/>
              <a:gd name="adj2" fmla="val 77037"/>
            </a:avLst>
          </a:prstGeom>
          <a:solidFill>
            <a:srgbClr val="00646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ight Arrow 32"/>
          <p:cNvSpPr/>
          <p:nvPr/>
        </p:nvSpPr>
        <p:spPr>
          <a:xfrm rot="19800000" flipH="1">
            <a:off x="6113463" y="2508250"/>
            <a:ext cx="571500" cy="833438"/>
          </a:xfrm>
          <a:prstGeom prst="rightArrow">
            <a:avLst>
              <a:gd name="adj1" fmla="val 50000"/>
              <a:gd name="adj2" fmla="val 77037"/>
            </a:avLst>
          </a:prstGeom>
          <a:solidFill>
            <a:srgbClr val="00646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ight Arrow 33"/>
          <p:cNvSpPr/>
          <p:nvPr/>
        </p:nvSpPr>
        <p:spPr>
          <a:xfrm rot="1950419" flipH="1">
            <a:off x="6199188" y="4700588"/>
            <a:ext cx="571500" cy="833437"/>
          </a:xfrm>
          <a:prstGeom prst="rightArrow">
            <a:avLst>
              <a:gd name="adj1" fmla="val 50000"/>
              <a:gd name="adj2" fmla="val 77037"/>
            </a:avLst>
          </a:prstGeom>
          <a:solidFill>
            <a:srgbClr val="00646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Right Arrow 34"/>
          <p:cNvSpPr/>
          <p:nvPr/>
        </p:nvSpPr>
        <p:spPr>
          <a:xfrm rot="16200000" flipH="1">
            <a:off x="4326732" y="1545431"/>
            <a:ext cx="571500" cy="833437"/>
          </a:xfrm>
          <a:prstGeom prst="rightArrow">
            <a:avLst>
              <a:gd name="adj1" fmla="val 50000"/>
              <a:gd name="adj2" fmla="val 77037"/>
            </a:avLst>
          </a:prstGeom>
          <a:solidFill>
            <a:srgbClr val="00646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6137"/>
                                        </p:tgtEl>
                                        <p:attrNameLst>
                                          <p:attrName>style.visibility</p:attrName>
                                        </p:attrNameLst>
                                      </p:cBhvr>
                                      <p:to>
                                        <p:strVal val="visible"/>
                                      </p:to>
                                    </p:set>
                                    <p:animEffect transition="in" filter="fade">
                                      <p:cBhvr>
                                        <p:cTn id="12" dur="500"/>
                                        <p:tgtEl>
                                          <p:spTgt spid="17613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6138"/>
                                        </p:tgtEl>
                                        <p:attrNameLst>
                                          <p:attrName>style.visibility</p:attrName>
                                        </p:attrNameLst>
                                      </p:cBhvr>
                                      <p:to>
                                        <p:strVal val="visible"/>
                                      </p:to>
                                    </p:set>
                                    <p:animEffect transition="in" filter="fade">
                                      <p:cBhvr>
                                        <p:cTn id="23" dur="500"/>
                                        <p:tgtEl>
                                          <p:spTgt spid="17613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6135"/>
                                        </p:tgtEl>
                                        <p:attrNameLst>
                                          <p:attrName>style.visibility</p:attrName>
                                        </p:attrNameLst>
                                      </p:cBhvr>
                                      <p:to>
                                        <p:strVal val="visible"/>
                                      </p:to>
                                    </p:set>
                                    <p:animEffect transition="in" filter="fade">
                                      <p:cBhvr>
                                        <p:cTn id="31" dur="500"/>
                                        <p:tgtEl>
                                          <p:spTgt spid="1761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76136"/>
                                        </p:tgtEl>
                                        <p:attrNameLst>
                                          <p:attrName>style.visibility</p:attrName>
                                        </p:attrNameLst>
                                      </p:cBhvr>
                                      <p:to>
                                        <p:strVal val="visible"/>
                                      </p:to>
                                    </p:set>
                                    <p:animEffect transition="in" filter="fade">
                                      <p:cBhvr>
                                        <p:cTn id="36" dur="500"/>
                                        <p:tgtEl>
                                          <p:spTgt spid="1761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6134"/>
                                        </p:tgtEl>
                                        <p:attrNameLst>
                                          <p:attrName>style.visibility</p:attrName>
                                        </p:attrNameLst>
                                      </p:cBhvr>
                                      <p:to>
                                        <p:strVal val="visible"/>
                                      </p:to>
                                    </p:set>
                                    <p:animEffect transition="in" filter="fade">
                                      <p:cBhvr>
                                        <p:cTn id="44" dur="500"/>
                                        <p:tgtEl>
                                          <p:spTgt spid="1761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4" grpId="0"/>
      <p:bldP spid="176135" grpId="0"/>
      <p:bldP spid="176136" grpId="0"/>
      <p:bldP spid="176137" grpId="0" animBg="1"/>
      <p:bldP spid="176138" grpId="0"/>
      <p:bldP spid="19" grpId="0" animBg="1"/>
      <p:bldP spid="29" grpId="0" animBg="1"/>
      <p:bldP spid="33" grpId="0" animBg="1"/>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Ethical Issues</a:t>
            </a:r>
          </a:p>
        </p:txBody>
      </p:sp>
      <p:sp>
        <p:nvSpPr>
          <p:cNvPr id="6" name="Rectangle 3"/>
          <p:cNvSpPr txBox="1">
            <a:spLocks noChangeArrowheads="1"/>
          </p:cNvSpPr>
          <p:nvPr/>
        </p:nvSpPr>
        <p:spPr bwMode="auto">
          <a:xfrm>
            <a:off x="762000" y="1295400"/>
            <a:ext cx="7772400" cy="5181600"/>
          </a:xfrm>
          <a:prstGeom prst="rect">
            <a:avLst/>
          </a:prstGeom>
          <a:noFill/>
          <a:ln w="9525">
            <a:noFill/>
            <a:miter lim="800000"/>
            <a:headEnd/>
            <a:tailEnd/>
          </a:ln>
        </p:spPr>
        <p:txBody>
          <a:bodyPr/>
          <a:lstStyle/>
          <a:p>
            <a:pPr marL="228600" indent="-228600">
              <a:lnSpc>
                <a:spcPct val="90000"/>
              </a:lnSpc>
              <a:spcBef>
                <a:spcPct val="20000"/>
              </a:spcBef>
              <a:buClr>
                <a:schemeClr val="accent5">
                  <a:lumMod val="50000"/>
                </a:schemeClr>
              </a:buClr>
              <a:defRPr/>
            </a:pPr>
            <a:r>
              <a:rPr lang="en-US" sz="2400" b="1" kern="0" dirty="0">
                <a:solidFill>
                  <a:schemeClr val="accent6">
                    <a:lumMod val="50000"/>
                  </a:schemeClr>
                </a:solidFill>
                <a:latin typeface="+mn-lt"/>
              </a:rPr>
              <a:t>Fairness and honesty</a:t>
            </a:r>
          </a:p>
          <a:p>
            <a:pPr marL="685800" lvl="1" indent="-228600">
              <a:lnSpc>
                <a:spcPct val="90000"/>
              </a:lnSpc>
              <a:spcBef>
                <a:spcPct val="20000"/>
              </a:spcBef>
              <a:buClr>
                <a:schemeClr val="accent5">
                  <a:lumMod val="50000"/>
                </a:schemeClr>
              </a:buClr>
              <a:defRPr/>
            </a:pPr>
            <a:r>
              <a:rPr lang="en-US" sz="2200" kern="0" dirty="0">
                <a:solidFill>
                  <a:schemeClr val="accent6">
                    <a:lumMod val="50000"/>
                  </a:schemeClr>
                </a:solidFill>
                <a:latin typeface="+mn-lt"/>
              </a:rPr>
              <a:t>Businesspeople are expected to refrain from knowingly deceiving, misrepresenting, or intimidating others.</a:t>
            </a:r>
          </a:p>
          <a:p>
            <a:pPr marL="228600" indent="-228600">
              <a:lnSpc>
                <a:spcPct val="90000"/>
              </a:lnSpc>
              <a:spcBef>
                <a:spcPct val="20000"/>
              </a:spcBef>
              <a:buClr>
                <a:schemeClr val="accent5">
                  <a:lumMod val="50000"/>
                </a:schemeClr>
              </a:buClr>
              <a:defRPr/>
            </a:pPr>
            <a:r>
              <a:rPr lang="en-US" sz="2400" b="1" kern="0" dirty="0">
                <a:solidFill>
                  <a:schemeClr val="accent6">
                    <a:lumMod val="50000"/>
                  </a:schemeClr>
                </a:solidFill>
                <a:latin typeface="+mn-lt"/>
              </a:rPr>
              <a:t>Organizational relationships</a:t>
            </a:r>
          </a:p>
          <a:p>
            <a:pPr marL="685800" lvl="1" indent="-228600">
              <a:lnSpc>
                <a:spcPct val="90000"/>
              </a:lnSpc>
              <a:spcBef>
                <a:spcPct val="20000"/>
              </a:spcBef>
              <a:buClr>
                <a:schemeClr val="accent5">
                  <a:lumMod val="50000"/>
                </a:schemeClr>
              </a:buClr>
              <a:defRPr/>
            </a:pPr>
            <a:r>
              <a:rPr lang="en-US" sz="2200" kern="0" dirty="0">
                <a:solidFill>
                  <a:schemeClr val="accent6">
                    <a:lumMod val="50000"/>
                  </a:schemeClr>
                </a:solidFill>
                <a:latin typeface="+mn-lt"/>
              </a:rPr>
              <a:t>A businessperson should put the welfare of others </a:t>
            </a:r>
            <a:br>
              <a:rPr lang="en-US" sz="2200" kern="0" dirty="0">
                <a:solidFill>
                  <a:schemeClr val="accent6">
                    <a:lumMod val="50000"/>
                  </a:schemeClr>
                </a:solidFill>
                <a:latin typeface="+mn-lt"/>
              </a:rPr>
            </a:br>
            <a:r>
              <a:rPr lang="en-US" sz="2200" kern="0" dirty="0">
                <a:solidFill>
                  <a:schemeClr val="accent6">
                    <a:lumMod val="50000"/>
                  </a:schemeClr>
                </a:solidFill>
                <a:latin typeface="+mn-lt"/>
              </a:rPr>
              <a:t>and that of the organization above his or her</a:t>
            </a:r>
            <a:br>
              <a:rPr lang="en-US" sz="2200" kern="0" dirty="0">
                <a:solidFill>
                  <a:schemeClr val="accent6">
                    <a:lumMod val="50000"/>
                  </a:schemeClr>
                </a:solidFill>
                <a:latin typeface="+mn-lt"/>
              </a:rPr>
            </a:br>
            <a:r>
              <a:rPr lang="en-US" sz="2200" kern="0" dirty="0">
                <a:solidFill>
                  <a:schemeClr val="accent6">
                    <a:lumMod val="50000"/>
                  </a:schemeClr>
                </a:solidFill>
                <a:latin typeface="+mn-lt"/>
              </a:rPr>
              <a:t>personal welfare.</a:t>
            </a:r>
          </a:p>
          <a:p>
            <a:pPr marL="228600" indent="-228600">
              <a:lnSpc>
                <a:spcPct val="90000"/>
              </a:lnSpc>
              <a:spcBef>
                <a:spcPct val="20000"/>
              </a:spcBef>
              <a:buClr>
                <a:schemeClr val="accent5">
                  <a:lumMod val="50000"/>
                </a:schemeClr>
              </a:buClr>
              <a:defRPr/>
            </a:pPr>
            <a:r>
              <a:rPr lang="en-US" sz="2400" b="1" kern="0" dirty="0">
                <a:solidFill>
                  <a:schemeClr val="accent6">
                    <a:lumMod val="50000"/>
                  </a:schemeClr>
                </a:solidFill>
                <a:latin typeface="+mn-lt"/>
              </a:rPr>
              <a:t>Conflict of interest</a:t>
            </a:r>
          </a:p>
          <a:p>
            <a:pPr marL="685800" lvl="1" indent="-228600">
              <a:lnSpc>
                <a:spcPct val="90000"/>
              </a:lnSpc>
              <a:spcBef>
                <a:spcPct val="20000"/>
              </a:spcBef>
              <a:buClr>
                <a:schemeClr val="accent5">
                  <a:lumMod val="50000"/>
                </a:schemeClr>
              </a:buClr>
              <a:defRPr/>
            </a:pPr>
            <a:r>
              <a:rPr lang="en-US" sz="2200" kern="0" dirty="0">
                <a:solidFill>
                  <a:schemeClr val="accent6">
                    <a:lumMod val="50000"/>
                  </a:schemeClr>
                </a:solidFill>
                <a:latin typeface="+mn-lt"/>
              </a:rPr>
              <a:t>Issues arise when a businessperson takes advantage of a situation for personal gain rather than for the employer’s interest.</a:t>
            </a:r>
          </a:p>
          <a:p>
            <a:pPr marL="228600" indent="-228600">
              <a:lnSpc>
                <a:spcPct val="90000"/>
              </a:lnSpc>
              <a:spcBef>
                <a:spcPct val="20000"/>
              </a:spcBef>
              <a:buClr>
                <a:schemeClr val="accent5">
                  <a:lumMod val="50000"/>
                </a:schemeClr>
              </a:buClr>
              <a:defRPr/>
            </a:pPr>
            <a:r>
              <a:rPr lang="en-US" sz="2400" b="1" kern="0" dirty="0">
                <a:solidFill>
                  <a:schemeClr val="accent6">
                    <a:lumMod val="50000"/>
                  </a:schemeClr>
                </a:solidFill>
                <a:latin typeface="+mn-lt"/>
              </a:rPr>
              <a:t>Communications</a:t>
            </a:r>
          </a:p>
          <a:p>
            <a:pPr marL="685800" lvl="1" indent="-228600">
              <a:lnSpc>
                <a:spcPct val="90000"/>
              </a:lnSpc>
              <a:spcBef>
                <a:spcPct val="20000"/>
              </a:spcBef>
              <a:buClr>
                <a:schemeClr val="accent5">
                  <a:lumMod val="50000"/>
                </a:schemeClr>
              </a:buClr>
              <a:defRPr/>
            </a:pPr>
            <a:r>
              <a:rPr lang="en-US" sz="2200" kern="0" dirty="0">
                <a:solidFill>
                  <a:schemeClr val="accent6">
                    <a:lumMod val="50000"/>
                  </a:schemeClr>
                </a:solidFill>
                <a:latin typeface="+mn-lt"/>
              </a:rPr>
              <a:t>Business communications that are false, misleading, or deceptive are both illegal and unethical.</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Figure 2.1: Factors That Affect the Level of Ethical Behavior in an Organization</a:t>
            </a:r>
          </a:p>
        </p:txBody>
      </p:sp>
      <p:sp>
        <p:nvSpPr>
          <p:cNvPr id="10244" name="TextBox 4"/>
          <p:cNvSpPr txBox="1">
            <a:spLocks noChangeArrowheads="1"/>
          </p:cNvSpPr>
          <p:nvPr/>
        </p:nvSpPr>
        <p:spPr bwMode="auto">
          <a:xfrm>
            <a:off x="2057400" y="4419600"/>
            <a:ext cx="5029200" cy="646113"/>
          </a:xfrm>
          <a:prstGeom prst="rect">
            <a:avLst/>
          </a:prstGeom>
          <a:noFill/>
          <a:ln w="9525">
            <a:noFill/>
            <a:miter lim="800000"/>
            <a:headEnd/>
            <a:tailEnd/>
          </a:ln>
        </p:spPr>
        <p:txBody>
          <a:bodyPr>
            <a:spAutoFit/>
          </a:bodyPr>
          <a:lstStyle/>
          <a:p>
            <a:pPr>
              <a:defRPr/>
            </a:pPr>
            <a:r>
              <a:rPr lang="en-US" sz="1200" dirty="0">
                <a:solidFill>
                  <a:schemeClr val="accent6">
                    <a:lumMod val="50000"/>
                  </a:schemeClr>
                </a:solidFill>
                <a:latin typeface="Arial" charset="0"/>
              </a:rPr>
              <a:t>Source: Based on O. C. Ferrell and Larry Gresham, “A Contingency Framework for Understanding Ethical Decision Making in Marketing,” </a:t>
            </a:r>
            <a:r>
              <a:rPr lang="en-US" sz="1200" i="1" dirty="0">
                <a:solidFill>
                  <a:schemeClr val="accent6">
                    <a:lumMod val="50000"/>
                  </a:schemeClr>
                </a:solidFill>
                <a:latin typeface="Arial" charset="0"/>
              </a:rPr>
              <a:t>Journal of Marketing, </a:t>
            </a:r>
            <a:r>
              <a:rPr lang="en-US" sz="1200" dirty="0">
                <a:solidFill>
                  <a:schemeClr val="accent6">
                    <a:lumMod val="50000"/>
                  </a:schemeClr>
                </a:solidFill>
                <a:latin typeface="Arial" charset="0"/>
              </a:rPr>
              <a:t>Summer 1985, p. 89.</a:t>
            </a:r>
          </a:p>
        </p:txBody>
      </p:sp>
      <p:pic>
        <p:nvPicPr>
          <p:cNvPr id="6" name="Picture 5" descr="44510-f02-01.png"/>
          <p:cNvPicPr>
            <a:picLocks noChangeAspect="1"/>
          </p:cNvPicPr>
          <p:nvPr/>
        </p:nvPicPr>
        <p:blipFill>
          <a:blip r:embed="rId3"/>
          <a:srcRect/>
          <a:stretch>
            <a:fillRect/>
          </a:stretch>
        </p:blipFill>
        <p:spPr bwMode="auto">
          <a:xfrm>
            <a:off x="1143000" y="1828800"/>
            <a:ext cx="6858000" cy="2540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44"/>
                                        </p:tgtEl>
                                        <p:attrNameLst>
                                          <p:attrName>style.visibility</p:attrName>
                                        </p:attrNameLst>
                                      </p:cBhvr>
                                      <p:to>
                                        <p:strVal val="visible"/>
                                      </p:to>
                                    </p:set>
                                    <p:animEffect transition="in" filter="fade">
                                      <p:cBhvr>
                                        <p:cTn id="10"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defRPr/>
            </a:pPr>
            <a:r>
              <a:rPr lang="en-US" smtClean="0"/>
              <a:t>Factors Affecting Ethical Behavior</a:t>
            </a:r>
          </a:p>
        </p:txBody>
      </p:sp>
      <p:sp>
        <p:nvSpPr>
          <p:cNvPr id="4" name="Rectangle 3"/>
          <p:cNvSpPr>
            <a:spLocks noGrp="1" noChangeArrowheads="1"/>
          </p:cNvSpPr>
          <p:nvPr>
            <p:ph idx="1"/>
          </p:nvPr>
        </p:nvSpPr>
        <p:spPr/>
        <p:txBody>
          <a:bodyPr/>
          <a:lstStyle/>
          <a:p>
            <a:pPr marL="628650" lvl="1" indent="-228600" eaLnBrk="1" hangingPunct="1">
              <a:lnSpc>
                <a:spcPct val="90000"/>
              </a:lnSpc>
              <a:buFont typeface="Wingdings" pitchFamily="2" charset="2"/>
              <a:buNone/>
              <a:defRPr/>
            </a:pPr>
            <a:r>
              <a:rPr lang="en-US" b="1" dirty="0" smtClean="0"/>
              <a:t>Individual factors</a:t>
            </a:r>
          </a:p>
          <a:p>
            <a:pPr marL="1028700" lvl="2" eaLnBrk="1" hangingPunct="1">
              <a:lnSpc>
                <a:spcPct val="90000"/>
              </a:lnSpc>
              <a:buFont typeface="Wingdings" pitchFamily="2" charset="2"/>
              <a:buChar char="§"/>
              <a:defRPr/>
            </a:pPr>
            <a:r>
              <a:rPr lang="en-US" sz="2000" dirty="0" smtClean="0"/>
              <a:t>Individual knowledge of an issue</a:t>
            </a:r>
          </a:p>
          <a:p>
            <a:pPr marL="1028700" lvl="2" eaLnBrk="1" hangingPunct="1">
              <a:lnSpc>
                <a:spcPct val="90000"/>
              </a:lnSpc>
              <a:buFont typeface="Wingdings" pitchFamily="2" charset="2"/>
              <a:buChar char="§"/>
              <a:defRPr/>
            </a:pPr>
            <a:r>
              <a:rPr lang="en-US" sz="2000" dirty="0" smtClean="0"/>
              <a:t>Personal values</a:t>
            </a:r>
          </a:p>
          <a:p>
            <a:pPr marL="1028700" lvl="2" eaLnBrk="1" hangingPunct="1">
              <a:lnSpc>
                <a:spcPct val="90000"/>
              </a:lnSpc>
              <a:buFont typeface="Wingdings" pitchFamily="2" charset="2"/>
              <a:buChar char="§"/>
              <a:defRPr/>
            </a:pPr>
            <a:r>
              <a:rPr lang="en-US" sz="2000" dirty="0" smtClean="0"/>
              <a:t>Personal goals</a:t>
            </a:r>
          </a:p>
          <a:p>
            <a:pPr marL="628650" lvl="1" eaLnBrk="1" hangingPunct="1">
              <a:lnSpc>
                <a:spcPct val="90000"/>
              </a:lnSpc>
              <a:buFont typeface="Wingdings" pitchFamily="2" charset="2"/>
              <a:buNone/>
              <a:defRPr/>
            </a:pPr>
            <a:r>
              <a:rPr lang="en-US" b="1" dirty="0" smtClean="0"/>
              <a:t>Social factors</a:t>
            </a:r>
          </a:p>
          <a:p>
            <a:pPr marL="1028700" lvl="2" eaLnBrk="1" hangingPunct="1">
              <a:lnSpc>
                <a:spcPct val="90000"/>
              </a:lnSpc>
              <a:buFont typeface="Wingdings" pitchFamily="2" charset="2"/>
              <a:buChar char="§"/>
              <a:defRPr/>
            </a:pPr>
            <a:r>
              <a:rPr lang="en-US" sz="2000" dirty="0" smtClean="0"/>
              <a:t>Cultural norms</a:t>
            </a:r>
          </a:p>
          <a:p>
            <a:pPr marL="1028700" lvl="2" eaLnBrk="1" hangingPunct="1">
              <a:lnSpc>
                <a:spcPct val="90000"/>
              </a:lnSpc>
              <a:buFont typeface="Wingdings" pitchFamily="2" charset="2"/>
              <a:buChar char="§"/>
              <a:defRPr/>
            </a:pPr>
            <a:r>
              <a:rPr lang="en-US" sz="2000" dirty="0" smtClean="0"/>
              <a:t>Coworkers</a:t>
            </a:r>
          </a:p>
          <a:p>
            <a:pPr marL="1028700" lvl="2" eaLnBrk="1" hangingPunct="1">
              <a:lnSpc>
                <a:spcPct val="90000"/>
              </a:lnSpc>
              <a:buFont typeface="Wingdings" pitchFamily="2" charset="2"/>
              <a:buChar char="§"/>
              <a:defRPr/>
            </a:pPr>
            <a:r>
              <a:rPr lang="en-US" sz="2000" dirty="0" smtClean="0"/>
              <a:t>Significant others</a:t>
            </a:r>
          </a:p>
          <a:p>
            <a:pPr marL="1028700" lvl="2" eaLnBrk="1" hangingPunct="1">
              <a:lnSpc>
                <a:spcPct val="90000"/>
              </a:lnSpc>
              <a:buFont typeface="Wingdings" pitchFamily="2" charset="2"/>
              <a:buChar char="§"/>
              <a:defRPr/>
            </a:pPr>
            <a:r>
              <a:rPr lang="en-US" sz="2000" dirty="0" smtClean="0"/>
              <a:t>Use of the Internet</a:t>
            </a:r>
          </a:p>
          <a:p>
            <a:pPr marL="628650" lvl="1" eaLnBrk="1" hangingPunct="1">
              <a:lnSpc>
                <a:spcPct val="90000"/>
              </a:lnSpc>
              <a:buFont typeface="Wingdings" pitchFamily="2" charset="2"/>
              <a:buNone/>
              <a:defRPr/>
            </a:pPr>
            <a:r>
              <a:rPr lang="en-US" b="1" dirty="0" smtClean="0"/>
              <a:t>Opportunity</a:t>
            </a:r>
          </a:p>
          <a:p>
            <a:pPr marL="1028700" lvl="2" eaLnBrk="1" hangingPunct="1">
              <a:lnSpc>
                <a:spcPct val="90000"/>
              </a:lnSpc>
              <a:buFont typeface="Wingdings" pitchFamily="2" charset="2"/>
              <a:buChar char="§"/>
              <a:defRPr/>
            </a:pPr>
            <a:r>
              <a:rPr lang="en-US" sz="2000" dirty="0" smtClean="0"/>
              <a:t>Presence of opportunity</a:t>
            </a:r>
          </a:p>
          <a:p>
            <a:pPr marL="1028700" lvl="2" eaLnBrk="1" hangingPunct="1">
              <a:lnSpc>
                <a:spcPct val="90000"/>
              </a:lnSpc>
              <a:buFont typeface="Wingdings" pitchFamily="2" charset="2"/>
              <a:buChar char="§"/>
              <a:defRPr/>
            </a:pPr>
            <a:r>
              <a:rPr lang="en-US" sz="2000" dirty="0" smtClean="0"/>
              <a:t>Ethical codes</a:t>
            </a:r>
          </a:p>
          <a:p>
            <a:pPr marL="1028700" lvl="2" eaLnBrk="1" hangingPunct="1">
              <a:lnSpc>
                <a:spcPct val="90000"/>
              </a:lnSpc>
              <a:buFont typeface="Wingdings" pitchFamily="2" charset="2"/>
              <a:buChar char="§"/>
              <a:defRPr/>
            </a:pPr>
            <a:r>
              <a:rPr lang="en-US" sz="2000" dirty="0" smtClean="0"/>
              <a:t>Enforcement</a:t>
            </a:r>
          </a:p>
          <a:p>
            <a:pPr marL="1028700" lvl="2" eaLnBrk="1" hangingPunct="1">
              <a:lnSpc>
                <a:spcPct val="90000"/>
              </a:lnSpc>
              <a:buFontTx/>
              <a:buNone/>
              <a:defRPr/>
            </a:pPr>
            <a:endParaRPr lang="en-US" sz="1600" dirty="0" smtClean="0"/>
          </a:p>
          <a:p>
            <a:pPr marL="1028700" lvl="2" eaLnBrk="1" hangingPunct="1">
              <a:lnSpc>
                <a:spcPct val="90000"/>
              </a:lnSpc>
              <a:defRPr/>
            </a:pPr>
            <a:endParaRPr lang="en-US" sz="1600" dirty="0" smtClean="0"/>
          </a:p>
          <a:p>
            <a:pPr marL="1028700" lvl="2" eaLnBrk="1" hangingPunct="1">
              <a:lnSpc>
                <a:spcPct val="90000"/>
              </a:lnSpc>
              <a:defRPr/>
            </a:pPr>
            <a:endParaRPr lang="en-US" sz="1600" dirty="0" smtClean="0"/>
          </a:p>
          <a:p>
            <a:pPr marL="1028700" lvl="2" eaLnBrk="1" hangingPunct="1">
              <a:lnSpc>
                <a:spcPct val="90000"/>
              </a:lnSpc>
              <a:defRPr/>
            </a:pPr>
            <a:endParaRPr lang="en-US" sz="1800" dirty="0" smtClean="0"/>
          </a:p>
        </p:txBody>
      </p:sp>
      <p:pic>
        <p:nvPicPr>
          <p:cNvPr id="13316" name="Picture 4" descr="C:\Users\Larry Flick\Desktop\Consulting\Cengage Intro Project\Chapter 2\Art From Comp\44510-p02-03.jpg"/>
          <p:cNvPicPr>
            <a:picLocks noChangeAspect="1" noChangeArrowheads="1"/>
          </p:cNvPicPr>
          <p:nvPr/>
        </p:nvPicPr>
        <p:blipFill>
          <a:blip r:embed="rId3"/>
          <a:srcRect/>
          <a:stretch>
            <a:fillRect/>
          </a:stretch>
        </p:blipFill>
        <p:spPr bwMode="auto">
          <a:xfrm>
            <a:off x="4926013" y="2452688"/>
            <a:ext cx="3836987" cy="2347912"/>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500"/>
                                        <p:tgtEl>
                                          <p:spTgt spid="4">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fade">
                                      <p:cBhvr>
                                        <p:cTn id="34" dur="500"/>
                                        <p:tgtEl>
                                          <p:spTgt spid="4">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9" end="9"/>
                                            </p:txEl>
                                          </p:spTgt>
                                        </p:tgtEl>
                                        <p:attrNameLst>
                                          <p:attrName>style.visibility</p:attrName>
                                        </p:attrNameLst>
                                      </p:cBhvr>
                                      <p:to>
                                        <p:strVal val="visible"/>
                                      </p:to>
                                    </p:set>
                                    <p:animEffect transition="in" filter="fade">
                                      <p:cBhvr>
                                        <p:cTn id="42" dur="5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fade">
                                      <p:cBhvr>
                                        <p:cTn id="47" dur="500"/>
                                        <p:tgtEl>
                                          <p:spTgt spid="4">
                                            <p:txEl>
                                              <p:pRg st="10" end="1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
                                            <p:txEl>
                                              <p:pRg st="11" end="11"/>
                                            </p:txEl>
                                          </p:spTgt>
                                        </p:tgtEl>
                                        <p:attrNameLst>
                                          <p:attrName>style.visibility</p:attrName>
                                        </p:attrNameLst>
                                      </p:cBhvr>
                                      <p:to>
                                        <p:strVal val="visible"/>
                                      </p:to>
                                    </p:set>
                                    <p:animEffect transition="in" filter="fade">
                                      <p:cBhvr>
                                        <p:cTn id="50" dur="500"/>
                                        <p:tgtEl>
                                          <p:spTgt spid="4">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12" end="12"/>
                                            </p:txEl>
                                          </p:spTgt>
                                        </p:tgtEl>
                                        <p:attrNameLst>
                                          <p:attrName>style.visibility</p:attrName>
                                        </p:attrNameLst>
                                      </p:cBhvr>
                                      <p:to>
                                        <p:strVal val="visible"/>
                                      </p:to>
                                    </p:set>
                                    <p:animEffect transition="in" filter="fade">
                                      <p:cBhvr>
                                        <p:cTn id="53"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defRPr/>
            </a:pPr>
            <a:r>
              <a:rPr lang="en-US" smtClean="0"/>
              <a:t>Encouraging Ethical Behavior</a:t>
            </a:r>
          </a:p>
        </p:txBody>
      </p:sp>
      <p:sp>
        <p:nvSpPr>
          <p:cNvPr id="12290" name="Rectangle 3"/>
          <p:cNvSpPr>
            <a:spLocks noGrp="1" noChangeArrowheads="1"/>
          </p:cNvSpPr>
          <p:nvPr>
            <p:ph idx="1"/>
          </p:nvPr>
        </p:nvSpPr>
        <p:spPr/>
        <p:txBody>
          <a:bodyPr/>
          <a:lstStyle/>
          <a:p>
            <a:pPr eaLnBrk="1" hangingPunct="1">
              <a:lnSpc>
                <a:spcPct val="80000"/>
              </a:lnSpc>
              <a:defRPr/>
            </a:pPr>
            <a:r>
              <a:rPr lang="en-US" b="1" i="1" dirty="0" smtClean="0"/>
              <a:t>External</a:t>
            </a:r>
            <a:r>
              <a:rPr lang="en-US" b="1" dirty="0" smtClean="0"/>
              <a:t> to a specific organization</a:t>
            </a:r>
          </a:p>
          <a:p>
            <a:pPr lvl="1" eaLnBrk="1" hangingPunct="1">
              <a:lnSpc>
                <a:spcPct val="80000"/>
              </a:lnSpc>
              <a:defRPr/>
            </a:pPr>
            <a:r>
              <a:rPr lang="en-US" dirty="0" smtClean="0"/>
              <a:t>Governmental legislation and regulations</a:t>
            </a:r>
          </a:p>
          <a:p>
            <a:pPr lvl="1" eaLnBrk="1" hangingPunct="1">
              <a:lnSpc>
                <a:spcPct val="80000"/>
              </a:lnSpc>
              <a:defRPr/>
            </a:pPr>
            <a:r>
              <a:rPr lang="en-US" dirty="0" smtClean="0"/>
              <a:t>Trade association guidelines</a:t>
            </a:r>
          </a:p>
          <a:p>
            <a:pPr eaLnBrk="1" hangingPunct="1">
              <a:lnSpc>
                <a:spcPct val="80000"/>
              </a:lnSpc>
              <a:defRPr/>
            </a:pPr>
            <a:r>
              <a:rPr lang="en-US" b="1" i="1" dirty="0" smtClean="0"/>
              <a:t>Within</a:t>
            </a:r>
            <a:r>
              <a:rPr lang="en-US" b="1" dirty="0" smtClean="0"/>
              <a:t> an organization</a:t>
            </a:r>
          </a:p>
          <a:p>
            <a:pPr lvl="1" eaLnBrk="1" hangingPunct="1">
              <a:lnSpc>
                <a:spcPct val="80000"/>
              </a:lnSpc>
              <a:defRPr/>
            </a:pPr>
            <a:r>
              <a:rPr lang="en-US" dirty="0" smtClean="0"/>
              <a:t>Code of ethics</a:t>
            </a:r>
          </a:p>
          <a:p>
            <a:pPr lvl="1" eaLnBrk="1" hangingPunct="1">
              <a:lnSpc>
                <a:spcPct val="80000"/>
              </a:lnSpc>
              <a:defRPr/>
            </a:pPr>
            <a:r>
              <a:rPr lang="en-US" dirty="0" smtClean="0"/>
              <a:t>Organizational environment</a:t>
            </a:r>
          </a:p>
          <a:p>
            <a:pPr lvl="2" eaLnBrk="1" hangingPunct="1">
              <a:lnSpc>
                <a:spcPct val="80000"/>
              </a:lnSpc>
              <a:defRPr/>
            </a:pPr>
            <a:r>
              <a:rPr lang="en-US" sz="2400" dirty="0" smtClean="0"/>
              <a:t>Management direction</a:t>
            </a:r>
          </a:p>
          <a:p>
            <a:pPr lvl="2" eaLnBrk="1" hangingPunct="1">
              <a:lnSpc>
                <a:spcPct val="80000"/>
              </a:lnSpc>
              <a:defRPr/>
            </a:pPr>
            <a:r>
              <a:rPr lang="en-US" sz="2400" dirty="0" smtClean="0"/>
              <a:t>Employee training</a:t>
            </a:r>
          </a:p>
          <a:p>
            <a:pPr lvl="2" eaLnBrk="1" hangingPunct="1">
              <a:lnSpc>
                <a:spcPct val="80000"/>
              </a:lnSpc>
              <a:defRPr/>
            </a:pPr>
            <a:r>
              <a:rPr lang="en-US" sz="2400" dirty="0" smtClean="0"/>
              <a:t>Ethics officer</a:t>
            </a:r>
          </a:p>
          <a:p>
            <a:pPr lvl="2" eaLnBrk="1" hangingPunct="1">
              <a:lnSpc>
                <a:spcPct val="80000"/>
              </a:lnSpc>
              <a:defRPr/>
            </a:pPr>
            <a:endParaRPr lang="en-US" sz="2000" dirty="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fade">
                                      <p:cBhvr>
                                        <p:cTn id="7" dur="500"/>
                                        <p:tgtEl>
                                          <p:spTgt spid="12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fade">
                                      <p:cBhvr>
                                        <p:cTn id="12" dur="500"/>
                                        <p:tgtEl>
                                          <p:spTgt spid="1229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290">
                                            <p:txEl>
                                              <p:pRg st="2" end="2"/>
                                            </p:txEl>
                                          </p:spTgt>
                                        </p:tgtEl>
                                        <p:attrNameLst>
                                          <p:attrName>style.visibility</p:attrName>
                                        </p:attrNameLst>
                                      </p:cBhvr>
                                      <p:to>
                                        <p:strVal val="visible"/>
                                      </p:to>
                                    </p:set>
                                    <p:animEffect transition="in" filter="fade">
                                      <p:cBhvr>
                                        <p:cTn id="15" dur="500"/>
                                        <p:tgtEl>
                                          <p:spTgt spid="1229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290">
                                            <p:txEl>
                                              <p:pRg st="3" end="3"/>
                                            </p:txEl>
                                          </p:spTgt>
                                        </p:tgtEl>
                                        <p:attrNameLst>
                                          <p:attrName>style.visibility</p:attrName>
                                        </p:attrNameLst>
                                      </p:cBhvr>
                                      <p:to>
                                        <p:strVal val="visible"/>
                                      </p:to>
                                    </p:set>
                                    <p:animEffect transition="in" filter="fade">
                                      <p:cBhvr>
                                        <p:cTn id="20" dur="500"/>
                                        <p:tgtEl>
                                          <p:spTgt spid="12290">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290">
                                            <p:txEl>
                                              <p:pRg st="4" end="4"/>
                                            </p:txEl>
                                          </p:spTgt>
                                        </p:tgtEl>
                                        <p:attrNameLst>
                                          <p:attrName>style.visibility</p:attrName>
                                        </p:attrNameLst>
                                      </p:cBhvr>
                                      <p:to>
                                        <p:strVal val="visible"/>
                                      </p:to>
                                    </p:set>
                                    <p:animEffect transition="in" filter="fade">
                                      <p:cBhvr>
                                        <p:cTn id="25" dur="500"/>
                                        <p:tgtEl>
                                          <p:spTgt spid="12290">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290">
                                            <p:txEl>
                                              <p:pRg st="5" end="5"/>
                                            </p:txEl>
                                          </p:spTgt>
                                        </p:tgtEl>
                                        <p:attrNameLst>
                                          <p:attrName>style.visibility</p:attrName>
                                        </p:attrNameLst>
                                      </p:cBhvr>
                                      <p:to>
                                        <p:strVal val="visible"/>
                                      </p:to>
                                    </p:set>
                                    <p:animEffect transition="in" filter="fade">
                                      <p:cBhvr>
                                        <p:cTn id="30" dur="500"/>
                                        <p:tgtEl>
                                          <p:spTgt spid="12290">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290">
                                            <p:txEl>
                                              <p:pRg st="6" end="6"/>
                                            </p:txEl>
                                          </p:spTgt>
                                        </p:tgtEl>
                                        <p:attrNameLst>
                                          <p:attrName>style.visibility</p:attrName>
                                        </p:attrNameLst>
                                      </p:cBhvr>
                                      <p:to>
                                        <p:strVal val="visible"/>
                                      </p:to>
                                    </p:set>
                                    <p:animEffect transition="in" filter="fade">
                                      <p:cBhvr>
                                        <p:cTn id="35" dur="500"/>
                                        <p:tgtEl>
                                          <p:spTgt spid="12290">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290">
                                            <p:txEl>
                                              <p:pRg st="7" end="7"/>
                                            </p:txEl>
                                          </p:spTgt>
                                        </p:tgtEl>
                                        <p:attrNameLst>
                                          <p:attrName>style.visibility</p:attrName>
                                        </p:attrNameLst>
                                      </p:cBhvr>
                                      <p:to>
                                        <p:strVal val="visible"/>
                                      </p:to>
                                    </p:set>
                                    <p:animEffect transition="in" filter="fade">
                                      <p:cBhvr>
                                        <p:cTn id="40" dur="500"/>
                                        <p:tgtEl>
                                          <p:spTgt spid="12290">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290">
                                            <p:txEl>
                                              <p:pRg st="8" end="8"/>
                                            </p:txEl>
                                          </p:spTgt>
                                        </p:tgtEl>
                                        <p:attrNameLst>
                                          <p:attrName>style.visibility</p:attrName>
                                        </p:attrNameLst>
                                      </p:cBhvr>
                                      <p:to>
                                        <p:strVal val="visible"/>
                                      </p:to>
                                    </p:set>
                                    <p:animEffect transition="in" filter="fade">
                                      <p:cBhvr>
                                        <p:cTn id="45" dur="500"/>
                                        <p:tgtEl>
                                          <p:spTgt spid="1229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Whistle-Blowing</a:t>
            </a:r>
          </a:p>
        </p:txBody>
      </p:sp>
      <p:sp>
        <p:nvSpPr>
          <p:cNvPr id="13315" name="Rectangle 3"/>
          <p:cNvSpPr>
            <a:spLocks noGrp="1" noChangeArrowheads="1"/>
          </p:cNvSpPr>
          <p:nvPr>
            <p:ph idx="1"/>
          </p:nvPr>
        </p:nvSpPr>
        <p:spPr>
          <a:xfrm>
            <a:off x="381000" y="1462088"/>
            <a:ext cx="4876800" cy="4113212"/>
          </a:xfrm>
        </p:spPr>
        <p:txBody>
          <a:bodyPr anchor="ctr"/>
          <a:lstStyle/>
          <a:p>
            <a:pPr marL="0" indent="0" algn="ctr" eaLnBrk="1" hangingPunct="1">
              <a:lnSpc>
                <a:spcPct val="90000"/>
              </a:lnSpc>
              <a:buFontTx/>
              <a:buNone/>
              <a:defRPr/>
            </a:pPr>
            <a:r>
              <a:rPr lang="en-US" dirty="0" smtClean="0"/>
              <a:t>…informing the press </a:t>
            </a:r>
            <a:br>
              <a:rPr lang="en-US" dirty="0" smtClean="0"/>
            </a:br>
            <a:r>
              <a:rPr lang="en-US" dirty="0" smtClean="0"/>
              <a:t>or government officials </a:t>
            </a:r>
            <a:br>
              <a:rPr lang="en-US" dirty="0" smtClean="0"/>
            </a:br>
            <a:r>
              <a:rPr lang="en-US" dirty="0" smtClean="0"/>
              <a:t>about unethical practices</a:t>
            </a:r>
            <a:br>
              <a:rPr lang="en-US" dirty="0" smtClean="0"/>
            </a:br>
            <a:r>
              <a:rPr lang="en-US" dirty="0" smtClean="0"/>
              <a:t>within one’s organization.</a:t>
            </a:r>
          </a:p>
        </p:txBody>
      </p:sp>
      <p:pic>
        <p:nvPicPr>
          <p:cNvPr id="15364" name="Picture 5" descr="C:\Users\Larry Flick\Desktop\Consulting\Cengage Intro Project\Chapter 2\Art From Comp\44510-p02-02.jpg"/>
          <p:cNvPicPr>
            <a:picLocks noChangeAspect="1" noChangeArrowheads="1"/>
          </p:cNvPicPr>
          <p:nvPr/>
        </p:nvPicPr>
        <p:blipFill>
          <a:blip r:embed="rId3"/>
          <a:srcRect/>
          <a:stretch>
            <a:fillRect/>
          </a:stretch>
        </p:blipFill>
        <p:spPr bwMode="auto">
          <a:xfrm>
            <a:off x="5638800" y="1524000"/>
            <a:ext cx="3200400" cy="4232275"/>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500"/>
                                        <p:tgtEl>
                                          <p:spTgt spid="13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Sarbanes-Oxley Act of 2002</a:t>
            </a:r>
          </a:p>
        </p:txBody>
      </p:sp>
      <p:sp>
        <p:nvSpPr>
          <p:cNvPr id="14339" name="Rectangle 3"/>
          <p:cNvSpPr>
            <a:spLocks noGrp="1" noChangeArrowheads="1"/>
          </p:cNvSpPr>
          <p:nvPr>
            <p:ph idx="1"/>
          </p:nvPr>
        </p:nvSpPr>
        <p:spPr>
          <a:xfrm>
            <a:off x="455613" y="1462088"/>
            <a:ext cx="8231187" cy="2195512"/>
          </a:xfrm>
        </p:spPr>
        <p:txBody>
          <a:bodyPr anchor="ctr"/>
          <a:lstStyle/>
          <a:p>
            <a:pPr marL="0" indent="0" algn="ctr" eaLnBrk="1" hangingPunct="1">
              <a:lnSpc>
                <a:spcPct val="90000"/>
              </a:lnSpc>
              <a:buFontTx/>
              <a:buNone/>
              <a:defRPr/>
            </a:pPr>
            <a:r>
              <a:rPr lang="en-US" sz="3200" dirty="0" smtClean="0"/>
              <a:t>…provides sweeping new legal </a:t>
            </a:r>
            <a:br>
              <a:rPr lang="en-US" sz="3200" dirty="0" smtClean="0"/>
            </a:br>
            <a:r>
              <a:rPr lang="en-US" sz="3200" dirty="0" smtClean="0"/>
              <a:t>protection for employees who report corporate misconduct.</a:t>
            </a:r>
          </a:p>
        </p:txBody>
      </p:sp>
      <p:sp>
        <p:nvSpPr>
          <p:cNvPr id="14340" name="Text Box 4"/>
          <p:cNvSpPr txBox="1">
            <a:spLocks noChangeArrowheads="1"/>
          </p:cNvSpPr>
          <p:nvPr/>
        </p:nvSpPr>
        <p:spPr bwMode="auto">
          <a:xfrm>
            <a:off x="2057400" y="3581400"/>
            <a:ext cx="4992688" cy="1962150"/>
          </a:xfrm>
          <a:prstGeom prst="rect">
            <a:avLst/>
          </a:prstGeom>
          <a:noFill/>
          <a:ln w="9525">
            <a:noFill/>
            <a:miter lim="800000"/>
            <a:headEnd/>
            <a:tailEnd/>
          </a:ln>
        </p:spPr>
        <p:txBody>
          <a:bodyPr>
            <a:spAutoFit/>
          </a:bodyPr>
          <a:lstStyle/>
          <a:p>
            <a:pPr algn="ctr">
              <a:lnSpc>
                <a:spcPct val="80000"/>
              </a:lnSpc>
              <a:spcBef>
                <a:spcPct val="50000"/>
              </a:spcBef>
              <a:buClr>
                <a:schemeClr val="accent5">
                  <a:lumMod val="50000"/>
                </a:schemeClr>
              </a:buClr>
              <a:defRPr/>
            </a:pPr>
            <a:r>
              <a:rPr lang="en-US" sz="2800" b="1" dirty="0">
                <a:solidFill>
                  <a:schemeClr val="accent6">
                    <a:lumMod val="50000"/>
                  </a:schemeClr>
                </a:solidFill>
                <a:latin typeface="Arial" charset="0"/>
              </a:rPr>
              <a:t>Deals with</a:t>
            </a:r>
          </a:p>
          <a:p>
            <a:pPr>
              <a:lnSpc>
                <a:spcPct val="80000"/>
              </a:lnSpc>
              <a:spcBef>
                <a:spcPct val="50000"/>
              </a:spcBef>
              <a:buClr>
                <a:schemeClr val="accent5">
                  <a:lumMod val="50000"/>
                </a:schemeClr>
              </a:buClr>
              <a:buFont typeface="Wingdings" pitchFamily="2" charset="2"/>
              <a:buChar char="ü"/>
              <a:defRPr/>
            </a:pPr>
            <a:r>
              <a:rPr lang="en-US" sz="2800" b="1" dirty="0">
                <a:solidFill>
                  <a:schemeClr val="accent6">
                    <a:lumMod val="50000"/>
                  </a:schemeClr>
                </a:solidFill>
                <a:latin typeface="Arial" charset="0"/>
              </a:rPr>
              <a:t> </a:t>
            </a:r>
            <a:r>
              <a:rPr lang="en-US" sz="2800" dirty="0">
                <a:solidFill>
                  <a:schemeClr val="accent6">
                    <a:lumMod val="50000"/>
                  </a:schemeClr>
                </a:solidFill>
                <a:latin typeface="Arial" charset="0"/>
              </a:rPr>
              <a:t>Corporate Responsibility</a:t>
            </a:r>
          </a:p>
          <a:p>
            <a:pPr>
              <a:lnSpc>
                <a:spcPct val="60000"/>
              </a:lnSpc>
              <a:spcBef>
                <a:spcPct val="50000"/>
              </a:spcBef>
              <a:buClr>
                <a:schemeClr val="accent5">
                  <a:lumMod val="50000"/>
                </a:schemeClr>
              </a:buClr>
              <a:buFont typeface="Wingdings" pitchFamily="2" charset="2"/>
              <a:buChar char="ü"/>
              <a:defRPr/>
            </a:pPr>
            <a:r>
              <a:rPr lang="en-US" sz="2800" dirty="0">
                <a:solidFill>
                  <a:schemeClr val="accent6">
                    <a:lumMod val="50000"/>
                  </a:schemeClr>
                </a:solidFill>
                <a:latin typeface="Arial" charset="0"/>
              </a:rPr>
              <a:t> Conflicts of Interest</a:t>
            </a:r>
          </a:p>
          <a:p>
            <a:pPr>
              <a:lnSpc>
                <a:spcPct val="60000"/>
              </a:lnSpc>
              <a:spcBef>
                <a:spcPct val="50000"/>
              </a:spcBef>
              <a:buClr>
                <a:schemeClr val="accent5">
                  <a:lumMod val="50000"/>
                </a:schemeClr>
              </a:buClr>
              <a:buFont typeface="Wingdings" pitchFamily="2" charset="2"/>
              <a:buChar char="ü"/>
              <a:defRPr/>
            </a:pPr>
            <a:r>
              <a:rPr lang="en-US" sz="2800" dirty="0">
                <a:solidFill>
                  <a:schemeClr val="accent6">
                    <a:lumMod val="50000"/>
                  </a:schemeClr>
                </a:solidFill>
                <a:latin typeface="Arial" charset="0"/>
              </a:rPr>
              <a:t> Corporate Accountability</a:t>
            </a:r>
          </a:p>
        </p:txBody>
      </p:sp>
      <p:cxnSp>
        <p:nvCxnSpPr>
          <p:cNvPr id="8" name="Straight Connector 7"/>
          <p:cNvCxnSpPr/>
          <p:nvPr/>
        </p:nvCxnSpPr>
        <p:spPr>
          <a:xfrm rot="10800000">
            <a:off x="2133600" y="3962400"/>
            <a:ext cx="48768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40">
                                            <p:txEl>
                                              <p:pRg st="0" end="0"/>
                                            </p:txEl>
                                          </p:spTgt>
                                        </p:tgtEl>
                                        <p:attrNameLst>
                                          <p:attrName>style.visibility</p:attrName>
                                        </p:attrNameLst>
                                      </p:cBhvr>
                                      <p:to>
                                        <p:strVal val="visible"/>
                                      </p:to>
                                    </p:set>
                                    <p:animEffect transition="in" filter="fade">
                                      <p:cBhvr>
                                        <p:cTn id="12" dur="500"/>
                                        <p:tgtEl>
                                          <p:spTgt spid="14340">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340">
                                            <p:txEl>
                                              <p:pRg st="1" end="1"/>
                                            </p:txEl>
                                          </p:spTgt>
                                        </p:tgtEl>
                                        <p:attrNameLst>
                                          <p:attrName>style.visibility</p:attrName>
                                        </p:attrNameLst>
                                      </p:cBhvr>
                                      <p:to>
                                        <p:strVal val="visible"/>
                                      </p:to>
                                    </p:set>
                                    <p:animEffect transition="in" filter="fade">
                                      <p:cBhvr>
                                        <p:cTn id="20" dur="500"/>
                                        <p:tgtEl>
                                          <p:spTgt spid="14340">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4340">
                                            <p:txEl>
                                              <p:pRg st="2" end="2"/>
                                            </p:txEl>
                                          </p:spTgt>
                                        </p:tgtEl>
                                        <p:attrNameLst>
                                          <p:attrName>style.visibility</p:attrName>
                                        </p:attrNameLst>
                                      </p:cBhvr>
                                      <p:to>
                                        <p:strVal val="visible"/>
                                      </p:to>
                                    </p:set>
                                    <p:animEffect transition="in" filter="fade">
                                      <p:cBhvr>
                                        <p:cTn id="23" dur="500"/>
                                        <p:tgtEl>
                                          <p:spTgt spid="14340">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340">
                                            <p:txEl>
                                              <p:pRg st="3" end="3"/>
                                            </p:txEl>
                                          </p:spTgt>
                                        </p:tgtEl>
                                        <p:attrNameLst>
                                          <p:attrName>style.visibility</p:attrName>
                                        </p:attrNameLst>
                                      </p:cBhvr>
                                      <p:to>
                                        <p:strVal val="visible"/>
                                      </p:to>
                                    </p:set>
                                    <p:animEffect transition="in" filter="fade">
                                      <p:cBhvr>
                                        <p:cTn id="26" dur="500"/>
                                        <p:tgtEl>
                                          <p:spTgt spid="143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Code of Ethics</a:t>
            </a:r>
          </a:p>
        </p:txBody>
      </p:sp>
      <p:sp>
        <p:nvSpPr>
          <p:cNvPr id="15363" name="Rectangle 3"/>
          <p:cNvSpPr>
            <a:spLocks noGrp="1" noChangeArrowheads="1"/>
          </p:cNvSpPr>
          <p:nvPr>
            <p:ph idx="1"/>
          </p:nvPr>
        </p:nvSpPr>
        <p:spPr>
          <a:xfrm>
            <a:off x="455613" y="1462088"/>
            <a:ext cx="8229600" cy="4113212"/>
          </a:xfrm>
        </p:spPr>
        <p:txBody>
          <a:bodyPr anchor="ctr"/>
          <a:lstStyle/>
          <a:p>
            <a:pPr marL="0" indent="0" algn="ctr" eaLnBrk="1" hangingPunct="1">
              <a:lnSpc>
                <a:spcPct val="90000"/>
              </a:lnSpc>
              <a:buFontTx/>
              <a:buNone/>
              <a:defRPr/>
            </a:pPr>
            <a:r>
              <a:rPr lang="en-US" sz="3200" dirty="0" smtClean="0"/>
              <a:t>…a guide to acceptable and ethical </a:t>
            </a:r>
            <a:br>
              <a:rPr lang="en-US" sz="3200" dirty="0" smtClean="0"/>
            </a:br>
            <a:r>
              <a:rPr lang="en-US" sz="3200" dirty="0" smtClean="0"/>
              <a:t>behavior as defined by an organization;</a:t>
            </a:r>
            <a:br>
              <a:rPr lang="en-US" sz="3200" dirty="0" smtClean="0"/>
            </a:br>
            <a:r>
              <a:rPr lang="en-US" sz="3200" dirty="0" smtClean="0"/>
              <a:t>it outlines uniform policies, standards,</a:t>
            </a:r>
            <a:br>
              <a:rPr lang="en-US" sz="3200" dirty="0" smtClean="0"/>
            </a:br>
            <a:r>
              <a:rPr lang="en-US" sz="3200" dirty="0" smtClean="0"/>
              <a:t>and punishments for violations.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solidFill>
                  <a:srgbClr val="2D2E5E"/>
                </a:solidFill>
              </a:rPr>
              <a:t>How Managers Provide Direction</a:t>
            </a:r>
          </a:p>
        </p:txBody>
      </p:sp>
      <p:sp>
        <p:nvSpPr>
          <p:cNvPr id="16387" name="Rectangle 3"/>
          <p:cNvSpPr>
            <a:spLocks noGrp="1" noChangeArrowheads="1"/>
          </p:cNvSpPr>
          <p:nvPr>
            <p:ph idx="1"/>
          </p:nvPr>
        </p:nvSpPr>
        <p:spPr>
          <a:xfrm>
            <a:off x="381000" y="1600200"/>
            <a:ext cx="4191000" cy="4570413"/>
          </a:xfrm>
        </p:spPr>
        <p:txBody>
          <a:bodyPr/>
          <a:lstStyle/>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Fostering communication</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Actively modeling ethics</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Encouraging ethical</a:t>
            </a:r>
            <a:br>
              <a:rPr lang="en-US" dirty="0" smtClean="0"/>
            </a:br>
            <a:r>
              <a:rPr lang="en-US" dirty="0" smtClean="0"/>
              <a:t>decision making</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Training employees</a:t>
            </a:r>
            <a:br>
              <a:rPr lang="en-US" dirty="0" smtClean="0"/>
            </a:br>
            <a:r>
              <a:rPr lang="en-US" dirty="0" smtClean="0"/>
              <a:t>to make ethical decisions</a:t>
            </a:r>
          </a:p>
        </p:txBody>
      </p:sp>
      <p:pic>
        <p:nvPicPr>
          <p:cNvPr id="18437" name="Picture 5" descr="C:\Users\Larry Flick\Desktop\Consulting\Cengage Intro Project\Chapter 2\Art From Comp\44510-p02-02a.jpg"/>
          <p:cNvPicPr>
            <a:picLocks noChangeAspect="1" noChangeArrowheads="1"/>
          </p:cNvPicPr>
          <p:nvPr/>
        </p:nvPicPr>
        <p:blipFill>
          <a:blip r:embed="rId3"/>
          <a:srcRect/>
          <a:stretch>
            <a:fillRect/>
          </a:stretch>
        </p:blipFill>
        <p:spPr bwMode="auto">
          <a:xfrm>
            <a:off x="4648200" y="1905000"/>
            <a:ext cx="4217988" cy="304800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fade">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fade">
                                      <p:cBhvr>
                                        <p:cTn id="22" dur="500"/>
                                        <p:tgtEl>
                                          <p:spTgt spid="163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Ethics Officer</a:t>
            </a:r>
          </a:p>
        </p:txBody>
      </p:sp>
      <p:sp>
        <p:nvSpPr>
          <p:cNvPr id="17411" name="Rectangle 3"/>
          <p:cNvSpPr>
            <a:spLocks noGrp="1" noChangeArrowheads="1"/>
          </p:cNvSpPr>
          <p:nvPr>
            <p:ph idx="1"/>
          </p:nvPr>
        </p:nvSpPr>
        <p:spPr>
          <a:xfrm>
            <a:off x="455613" y="1462088"/>
            <a:ext cx="8229600" cy="4113212"/>
          </a:xfrm>
        </p:spPr>
        <p:txBody>
          <a:bodyPr anchor="ctr"/>
          <a:lstStyle/>
          <a:p>
            <a:pPr marL="0" indent="0" algn="ctr" eaLnBrk="1" hangingPunct="1">
              <a:lnSpc>
                <a:spcPct val="90000"/>
              </a:lnSpc>
              <a:buFontTx/>
              <a:buNone/>
              <a:defRPr/>
            </a:pPr>
            <a:r>
              <a:rPr lang="en-US" sz="3200" dirty="0" smtClean="0"/>
              <a:t>…coordinates ethical conduct (and) gives employees someone to consult if they are not sure of the right thing to do.</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fade">
                                      <p:cBhvr>
                                        <p:cTn id="7" dur="500"/>
                                        <p:tgtEl>
                                          <p:spTgt spid="174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2.1: Guidelines for</a:t>
            </a:r>
            <a:br>
              <a:rPr lang="en-US" dirty="0" smtClean="0"/>
            </a:br>
            <a:r>
              <a:rPr lang="en-US" dirty="0" smtClean="0"/>
              <a:t>Making Ethical Decisions</a:t>
            </a:r>
          </a:p>
        </p:txBody>
      </p:sp>
      <p:graphicFrame>
        <p:nvGraphicFramePr>
          <p:cNvPr id="4" name="Group 1068"/>
          <p:cNvGraphicFramePr>
            <a:graphicFrameLocks noGrp="1"/>
          </p:cNvGraphicFramePr>
          <p:nvPr/>
        </p:nvGraphicFramePr>
        <p:xfrm>
          <a:off x="914400" y="1487314"/>
          <a:ext cx="7543800" cy="4075286"/>
        </p:xfrm>
        <a:graphic>
          <a:graphicData uri="http://schemas.openxmlformats.org/drawingml/2006/table">
            <a:tbl>
              <a:tblPr>
                <a:effectLst>
                  <a:outerShdw blurRad="50800" dist="38100" dir="2700000" algn="tl" rotWithShape="0">
                    <a:prstClr val="black">
                      <a:alpha val="40000"/>
                    </a:prstClr>
                  </a:outerShdw>
                </a:effectLst>
              </a:tblPr>
              <a:tblGrid>
                <a:gridCol w="3493971"/>
                <a:gridCol w="4049829"/>
              </a:tblGrid>
              <a:tr h="65809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1. Listen and learn.</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Recognize the problem or opportunity; </a:t>
                      </a:r>
                      <a:br>
                        <a:rPr kumimoji="0" lang="en-US" sz="1500" b="1" i="0" u="none" strike="noStrike" cap="none" normalizeH="0" baseline="0" dirty="0" smtClean="0">
                          <a:ln>
                            <a:noFill/>
                          </a:ln>
                          <a:solidFill>
                            <a:schemeClr val="accent6">
                              <a:lumMod val="50000"/>
                            </a:schemeClr>
                          </a:solidFill>
                          <a:effectLst/>
                          <a:latin typeface="Arial" charset="0"/>
                        </a:rPr>
                      </a:br>
                      <a:r>
                        <a:rPr kumimoji="0" lang="en-US" sz="1500" b="1" i="0" u="none" strike="noStrike" cap="none" normalizeH="0" baseline="0" dirty="0" smtClean="0">
                          <a:ln>
                            <a:noFill/>
                          </a:ln>
                          <a:solidFill>
                            <a:schemeClr val="accent6">
                              <a:lumMod val="50000"/>
                            </a:schemeClr>
                          </a:solidFill>
                          <a:effectLst/>
                          <a:latin typeface="Arial" charset="0"/>
                        </a:rPr>
                        <a:t>be sure you understand others.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10441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2. Identify the ethical issues.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Examine how others are affected by the situation; understand the viewpoint of those involved in the decision or its consequences.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8280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3. Create and analyze options.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Put aside strong feelings; come up with alternatives; assess which options offer the best results.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8294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4. Identify the best option </a:t>
                      </a:r>
                      <a:br>
                        <a:rPr kumimoji="0" lang="en-US" sz="1500" b="1" i="0" u="none" strike="noStrike" cap="none" normalizeH="0" baseline="0" dirty="0" smtClean="0">
                          <a:ln>
                            <a:noFill/>
                          </a:ln>
                          <a:solidFill>
                            <a:schemeClr val="accent6">
                              <a:lumMod val="50000"/>
                            </a:schemeClr>
                          </a:solidFill>
                          <a:effectLst/>
                          <a:latin typeface="Arial" charset="0"/>
                        </a:rPr>
                      </a:br>
                      <a:r>
                        <a:rPr kumimoji="0" lang="en-US" sz="1500" b="1" i="0" u="none" strike="noStrike" cap="none" normalizeH="0" baseline="0" dirty="0" smtClean="0">
                          <a:ln>
                            <a:noFill/>
                          </a:ln>
                          <a:solidFill>
                            <a:schemeClr val="accent6">
                              <a:lumMod val="50000"/>
                            </a:schemeClr>
                          </a:solidFill>
                          <a:effectLst/>
                          <a:latin typeface="Arial" charset="0"/>
                        </a:rPr>
                        <a:t>    from your point of view.</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Consider the option and test it against criteria such as respect, understanding, caring, fairness, honesty, and openness.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7154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5. Explain your decision and </a:t>
                      </a:r>
                      <a:br>
                        <a:rPr kumimoji="0" lang="en-US" sz="1500" b="1" i="0" u="none" strike="noStrike" cap="none" normalizeH="0" baseline="0" dirty="0" smtClean="0">
                          <a:ln>
                            <a:noFill/>
                          </a:ln>
                          <a:solidFill>
                            <a:schemeClr val="accent6">
                              <a:lumMod val="50000"/>
                            </a:schemeClr>
                          </a:solidFill>
                          <a:effectLst/>
                          <a:latin typeface="Arial" charset="0"/>
                        </a:rPr>
                      </a:br>
                      <a:r>
                        <a:rPr kumimoji="0" lang="en-US" sz="1500" b="1" i="0" u="none" strike="noStrike" cap="none" normalizeH="0" baseline="0" dirty="0" smtClean="0">
                          <a:ln>
                            <a:noFill/>
                          </a:ln>
                          <a:solidFill>
                            <a:schemeClr val="accent6">
                              <a:lumMod val="50000"/>
                            </a:schemeClr>
                          </a:solidFill>
                          <a:effectLst/>
                          <a:latin typeface="Arial" charset="0"/>
                        </a:rPr>
                        <a:t>    resolve any differences that arise.</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May involve arbitration or additional proposals.</a:t>
                      </a:r>
                    </a:p>
                  </a:txBody>
                  <a:tcPr marL="78970" marR="78970" marT="39485" marB="39485"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Social Responsibility</a:t>
            </a:r>
          </a:p>
        </p:txBody>
      </p:sp>
      <p:sp>
        <p:nvSpPr>
          <p:cNvPr id="19459" name="Rectangle 3"/>
          <p:cNvSpPr>
            <a:spLocks noGrp="1" noChangeArrowheads="1"/>
          </p:cNvSpPr>
          <p:nvPr>
            <p:ph idx="1"/>
          </p:nvPr>
        </p:nvSpPr>
        <p:spPr>
          <a:xfrm>
            <a:off x="457200" y="1233488"/>
            <a:ext cx="8229600" cy="2119312"/>
          </a:xfrm>
        </p:spPr>
        <p:txBody>
          <a:bodyPr anchor="ctr"/>
          <a:lstStyle/>
          <a:p>
            <a:pPr marL="0" indent="0" algn="ctr" eaLnBrk="1" hangingPunct="1">
              <a:lnSpc>
                <a:spcPct val="90000"/>
              </a:lnSpc>
              <a:buFontTx/>
              <a:buNone/>
              <a:defRPr/>
            </a:pPr>
            <a:r>
              <a:rPr lang="en-US" sz="3200" dirty="0" smtClean="0"/>
              <a:t>…the recognition that business</a:t>
            </a:r>
            <a:br>
              <a:rPr lang="en-US" sz="3200" dirty="0" smtClean="0"/>
            </a:br>
            <a:r>
              <a:rPr lang="en-US" sz="3200" dirty="0" smtClean="0"/>
              <a:t>activities have an impact on society</a:t>
            </a:r>
            <a:br>
              <a:rPr lang="en-US" sz="3200" dirty="0" smtClean="0"/>
            </a:br>
            <a:r>
              <a:rPr lang="en-US" sz="3200" dirty="0" smtClean="0"/>
              <a:t>and the consideration of that impact</a:t>
            </a:r>
            <a:br>
              <a:rPr lang="en-US" sz="3200" dirty="0" smtClean="0"/>
            </a:br>
            <a:r>
              <a:rPr lang="en-US" sz="3200" dirty="0" smtClean="0"/>
              <a:t>in business decision making.</a:t>
            </a:r>
          </a:p>
        </p:txBody>
      </p:sp>
      <p:sp>
        <p:nvSpPr>
          <p:cNvPr id="4" name="Content Placeholder 2"/>
          <p:cNvSpPr txBox="1">
            <a:spLocks/>
          </p:cNvSpPr>
          <p:nvPr/>
        </p:nvSpPr>
        <p:spPr bwMode="auto">
          <a:xfrm>
            <a:off x="457200" y="3733800"/>
            <a:ext cx="8229600" cy="1966913"/>
          </a:xfrm>
          <a:prstGeom prst="rect">
            <a:avLst/>
          </a:prstGeom>
          <a:noFill/>
          <a:ln w="9525">
            <a:noFill/>
            <a:miter lim="800000"/>
            <a:headEnd/>
            <a:tailEnd/>
          </a:ln>
        </p:spPr>
        <p:txBody>
          <a:bodyPr/>
          <a:lstStyle/>
          <a:p>
            <a:pPr marL="742950" lvl="1" indent="-285750">
              <a:lnSpc>
                <a:spcPct val="90000"/>
              </a:lnSpc>
              <a:spcBef>
                <a:spcPct val="20000"/>
              </a:spcBef>
              <a:spcAft>
                <a:spcPts val="600"/>
              </a:spcAft>
              <a:buClr>
                <a:srgbClr val="51605F"/>
              </a:buClr>
              <a:buFont typeface="Wingdings" pitchFamily="2" charset="2"/>
              <a:buChar char="§"/>
            </a:pPr>
            <a:r>
              <a:rPr lang="en-US" sz="2200">
                <a:solidFill>
                  <a:srgbClr val="2D2E5E"/>
                </a:solidFill>
              </a:rPr>
              <a:t>Social responsibility costs money but is also </a:t>
            </a:r>
            <a:br>
              <a:rPr lang="en-US" sz="2200">
                <a:solidFill>
                  <a:srgbClr val="2D2E5E"/>
                </a:solidFill>
              </a:rPr>
            </a:br>
            <a:r>
              <a:rPr lang="en-US" sz="2200">
                <a:solidFill>
                  <a:srgbClr val="2D2E5E"/>
                </a:solidFill>
              </a:rPr>
              <a:t>good business.</a:t>
            </a:r>
          </a:p>
          <a:p>
            <a:pPr marL="742950" lvl="1" indent="-285750">
              <a:lnSpc>
                <a:spcPct val="90000"/>
              </a:lnSpc>
              <a:spcBef>
                <a:spcPct val="20000"/>
              </a:spcBef>
              <a:spcAft>
                <a:spcPts val="600"/>
              </a:spcAft>
              <a:buClr>
                <a:srgbClr val="51605F"/>
              </a:buClr>
              <a:buFont typeface="Wingdings" pitchFamily="2" charset="2"/>
              <a:buChar char="§"/>
            </a:pPr>
            <a:r>
              <a:rPr lang="en-US" sz="2200">
                <a:solidFill>
                  <a:srgbClr val="2D2E5E"/>
                </a:solidFill>
              </a:rPr>
              <a:t>How socially responsible a firm acts may affect the decisions of customers to do or continue to do business with the firm.</a:t>
            </a:r>
          </a:p>
          <a:p>
            <a:pPr marL="342900" indent="-342900" eaLnBrk="0" hangingPunct="0">
              <a:spcBef>
                <a:spcPct val="20000"/>
              </a:spcBef>
              <a:buClr>
                <a:schemeClr val="tx1"/>
              </a:buClr>
            </a:pPr>
            <a:endParaRPr lang="en-US" sz="280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dirty="0" smtClean="0"/>
              <a:t>The Six Pillars of Character</a:t>
            </a:r>
            <a:endParaRPr lang="en-US" sz="4400" dirty="0" smtClean="0"/>
          </a:p>
        </p:txBody>
      </p:sp>
      <p:sp>
        <p:nvSpPr>
          <p:cNvPr id="5" name="Rectangle 3"/>
          <p:cNvSpPr txBox="1">
            <a:spLocks noChangeArrowheads="1"/>
          </p:cNvSpPr>
          <p:nvPr/>
        </p:nvSpPr>
        <p:spPr bwMode="auto">
          <a:xfrm>
            <a:off x="1295400" y="1524000"/>
            <a:ext cx="7162800" cy="5181600"/>
          </a:xfrm>
          <a:prstGeom prst="rect">
            <a:avLst/>
          </a:prstGeom>
          <a:noFill/>
          <a:ln w="9525">
            <a:noFill/>
            <a:miter lim="800000"/>
            <a:headEnd/>
            <a:tailEnd/>
          </a:ln>
        </p:spPr>
        <p:txBody>
          <a:bodyPr/>
          <a:lstStyle/>
          <a:p>
            <a:pPr marL="2174875" lvl="4" indent="-346075">
              <a:lnSpc>
                <a:spcPct val="90000"/>
              </a:lnSpc>
              <a:spcBef>
                <a:spcPct val="20000"/>
              </a:spcBef>
              <a:buClr>
                <a:schemeClr val="accent5">
                  <a:lumMod val="50000"/>
                </a:schemeClr>
              </a:buClr>
              <a:buFontTx/>
              <a:buAutoNum type="arabicPeriod"/>
              <a:defRPr/>
            </a:pPr>
            <a:r>
              <a:rPr lang="en-US" sz="2400" b="1" kern="0" dirty="0">
                <a:solidFill>
                  <a:schemeClr val="accent6">
                    <a:lumMod val="50000"/>
                  </a:schemeClr>
                </a:solidFill>
                <a:latin typeface="+mn-lt"/>
              </a:rPr>
              <a:t> Trustworthiness</a:t>
            </a:r>
          </a:p>
          <a:p>
            <a:pPr marL="2174875" lvl="4" indent="-346075">
              <a:lnSpc>
                <a:spcPct val="90000"/>
              </a:lnSpc>
              <a:spcBef>
                <a:spcPct val="20000"/>
              </a:spcBef>
              <a:buClr>
                <a:schemeClr val="accent5">
                  <a:lumMod val="50000"/>
                </a:schemeClr>
              </a:buClr>
              <a:buFontTx/>
              <a:buAutoNum type="arabicPeriod"/>
              <a:defRPr/>
            </a:pPr>
            <a:r>
              <a:rPr lang="en-US" sz="2400" b="1" kern="0" dirty="0">
                <a:solidFill>
                  <a:schemeClr val="accent6">
                    <a:lumMod val="50000"/>
                  </a:schemeClr>
                </a:solidFill>
                <a:latin typeface="+mn-lt"/>
              </a:rPr>
              <a:t> Respect</a:t>
            </a:r>
          </a:p>
          <a:p>
            <a:pPr marL="2174875" lvl="4" indent="-346075">
              <a:lnSpc>
                <a:spcPct val="90000"/>
              </a:lnSpc>
              <a:spcBef>
                <a:spcPct val="20000"/>
              </a:spcBef>
              <a:buClr>
                <a:schemeClr val="accent5">
                  <a:lumMod val="50000"/>
                </a:schemeClr>
              </a:buClr>
              <a:buFontTx/>
              <a:buAutoNum type="arabicPeriod"/>
              <a:defRPr/>
            </a:pPr>
            <a:r>
              <a:rPr lang="en-US" sz="2400" b="1" kern="0" dirty="0">
                <a:solidFill>
                  <a:schemeClr val="accent6">
                    <a:lumMod val="50000"/>
                  </a:schemeClr>
                </a:solidFill>
                <a:latin typeface="+mn-lt"/>
              </a:rPr>
              <a:t> Responsibility</a:t>
            </a:r>
          </a:p>
          <a:p>
            <a:pPr marL="2174875" lvl="4" indent="-346075">
              <a:lnSpc>
                <a:spcPct val="90000"/>
              </a:lnSpc>
              <a:spcBef>
                <a:spcPct val="20000"/>
              </a:spcBef>
              <a:buClr>
                <a:schemeClr val="accent5">
                  <a:lumMod val="50000"/>
                </a:schemeClr>
              </a:buClr>
              <a:buFontTx/>
              <a:buAutoNum type="arabicPeriod"/>
              <a:defRPr/>
            </a:pPr>
            <a:r>
              <a:rPr lang="en-US" sz="2400" b="1" kern="0" dirty="0">
                <a:solidFill>
                  <a:schemeClr val="accent6">
                    <a:lumMod val="50000"/>
                  </a:schemeClr>
                </a:solidFill>
                <a:latin typeface="+mn-lt"/>
              </a:rPr>
              <a:t> Fairness</a:t>
            </a:r>
          </a:p>
          <a:p>
            <a:pPr marL="2174875" lvl="4" indent="-346075">
              <a:lnSpc>
                <a:spcPct val="90000"/>
              </a:lnSpc>
              <a:spcBef>
                <a:spcPct val="20000"/>
              </a:spcBef>
              <a:buClr>
                <a:schemeClr val="accent5">
                  <a:lumMod val="50000"/>
                </a:schemeClr>
              </a:buClr>
              <a:buFontTx/>
              <a:buAutoNum type="arabicPeriod"/>
              <a:defRPr/>
            </a:pPr>
            <a:r>
              <a:rPr lang="en-US" sz="2400" b="1" kern="0" dirty="0">
                <a:solidFill>
                  <a:schemeClr val="accent6">
                    <a:lumMod val="50000"/>
                  </a:schemeClr>
                </a:solidFill>
                <a:latin typeface="+mn-lt"/>
              </a:rPr>
              <a:t> Caring</a:t>
            </a:r>
          </a:p>
          <a:p>
            <a:pPr marL="2174875" lvl="4" indent="-346075">
              <a:lnSpc>
                <a:spcPct val="90000"/>
              </a:lnSpc>
              <a:spcBef>
                <a:spcPct val="20000"/>
              </a:spcBef>
              <a:buClr>
                <a:schemeClr val="accent5">
                  <a:lumMod val="50000"/>
                </a:schemeClr>
              </a:buClr>
              <a:buFontTx/>
              <a:buAutoNum type="arabicPeriod"/>
              <a:defRPr/>
            </a:pPr>
            <a:r>
              <a:rPr lang="en-US" sz="2400" b="1" kern="0" dirty="0">
                <a:solidFill>
                  <a:schemeClr val="accent6">
                    <a:lumMod val="50000"/>
                  </a:schemeClr>
                </a:solidFill>
                <a:latin typeface="+mn-lt"/>
              </a:rPr>
              <a:t> Citizenship</a:t>
            </a:r>
          </a:p>
          <a:p>
            <a:pPr marL="346075" indent="-346075" algn="ctr">
              <a:lnSpc>
                <a:spcPct val="90000"/>
              </a:lnSpc>
              <a:spcBef>
                <a:spcPct val="20000"/>
              </a:spcBef>
              <a:buClr>
                <a:schemeClr val="tx1"/>
              </a:buClr>
              <a:defRPr/>
            </a:pPr>
            <a:endParaRPr lang="en-US" kern="0" dirty="0">
              <a:latin typeface="+mn-lt"/>
            </a:endParaRPr>
          </a:p>
          <a:p>
            <a:pPr marL="346075" indent="-346075" algn="ctr">
              <a:lnSpc>
                <a:spcPct val="90000"/>
              </a:lnSpc>
              <a:spcBef>
                <a:spcPct val="20000"/>
              </a:spcBef>
              <a:buClr>
                <a:schemeClr val="tx1"/>
              </a:buClr>
              <a:defRPr/>
            </a:pPr>
            <a:endParaRPr lang="en-US" kern="0" dirty="0">
              <a:latin typeface="+mn-lt"/>
            </a:endParaRPr>
          </a:p>
          <a:p>
            <a:pPr marL="346075" indent="-346075" algn="ctr">
              <a:lnSpc>
                <a:spcPct val="90000"/>
              </a:lnSpc>
              <a:spcBef>
                <a:spcPct val="20000"/>
              </a:spcBef>
              <a:buClr>
                <a:schemeClr val="tx1"/>
              </a:buClr>
              <a:defRPr/>
            </a:pPr>
            <a:endParaRPr lang="en-US" sz="1100" kern="0" dirty="0">
              <a:latin typeface="+mn-lt"/>
            </a:endParaRPr>
          </a:p>
          <a:p>
            <a:pPr marL="346075" indent="-346075" algn="ctr">
              <a:lnSpc>
                <a:spcPct val="90000"/>
              </a:lnSpc>
              <a:spcBef>
                <a:spcPct val="20000"/>
              </a:spcBef>
              <a:buClr>
                <a:schemeClr val="tx1"/>
              </a:buClr>
              <a:defRPr/>
            </a:pPr>
            <a:r>
              <a:rPr lang="en-US" sz="1400" kern="0" dirty="0">
                <a:solidFill>
                  <a:schemeClr val="accent6">
                    <a:lumMod val="50000"/>
                  </a:schemeClr>
                </a:solidFill>
                <a:latin typeface="+mn-lt"/>
              </a:rPr>
              <a:t>Source: Josephson Institute of Ethics, “Resources: Making Ethical </a:t>
            </a:r>
            <a:r>
              <a:rPr lang="en-US" sz="1400" kern="0" dirty="0" err="1">
                <a:solidFill>
                  <a:schemeClr val="accent6">
                    <a:lumMod val="50000"/>
                  </a:schemeClr>
                </a:solidFill>
                <a:latin typeface="+mn-lt"/>
              </a:rPr>
              <a:t>Decisions─The</a:t>
            </a:r>
            <a:r>
              <a:rPr lang="en-US" sz="1400" kern="0" dirty="0">
                <a:solidFill>
                  <a:schemeClr val="accent6">
                    <a:lumMod val="50000"/>
                  </a:schemeClr>
                </a:solidFill>
                <a:latin typeface="+mn-lt"/>
              </a:rPr>
              <a:t> Six Pillars of Character,” </a:t>
            </a:r>
            <a:r>
              <a:rPr lang="en-US" sz="1400" kern="0" dirty="0">
                <a:solidFill>
                  <a:schemeClr val="accent6">
                    <a:lumMod val="50000"/>
                  </a:schemeClr>
                </a:solidFill>
                <a:latin typeface="+mn-lt"/>
                <a:hlinkClick r:id="rId3"/>
              </a:rPr>
              <a:t>http://josephsoninstitute.org/MED/MED-2sixpillars.html</a:t>
            </a:r>
            <a:r>
              <a:rPr lang="en-US" sz="1400" kern="0" dirty="0">
                <a:solidFill>
                  <a:schemeClr val="accent6">
                    <a:lumMod val="50000"/>
                  </a:schemeClr>
                </a:solidFill>
                <a:latin typeface="+mn-lt"/>
                <a:hlinkClick r:id="rId4"/>
              </a:rPr>
              <a:t>.  </a:t>
            </a:r>
            <a:r>
              <a:rPr lang="en-US" sz="1400" kern="0" dirty="0">
                <a:solidFill>
                  <a:schemeClr val="accent6">
                    <a:lumMod val="50000"/>
                  </a:schemeClr>
                </a:solidFill>
                <a:latin typeface="+mn-lt"/>
              </a:rPr>
              <a:t> </a:t>
            </a:r>
          </a:p>
          <a:p>
            <a:pPr marL="346075" indent="-346075">
              <a:lnSpc>
                <a:spcPct val="90000"/>
              </a:lnSpc>
              <a:spcBef>
                <a:spcPct val="20000"/>
              </a:spcBef>
              <a:buClr>
                <a:schemeClr val="tx1"/>
              </a:buClr>
              <a:defRPr/>
            </a:pPr>
            <a:endParaRPr lang="en-US" sz="1600" kern="0" dirty="0">
              <a:solidFill>
                <a:schemeClr val="accent6">
                  <a:lumMod val="50000"/>
                </a:schemeClr>
              </a:solidFill>
              <a:latin typeface="+mn-lt"/>
            </a:endParaRPr>
          </a:p>
        </p:txBody>
      </p:sp>
      <p:pic>
        <p:nvPicPr>
          <p:cNvPr id="22532" name="Picture 9" descr="check"/>
          <p:cNvPicPr>
            <a:picLocks noChangeAspect="1" noChangeArrowheads="1"/>
          </p:cNvPicPr>
          <p:nvPr/>
        </p:nvPicPr>
        <p:blipFill>
          <a:blip r:embed="rId5"/>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fade">
                                      <p:cBhvr>
                                        <p:cTn id="35"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Sample Forms</a:t>
            </a:r>
            <a:br>
              <a:rPr lang="en-US" smtClean="0"/>
            </a:br>
            <a:r>
              <a:rPr lang="en-US" smtClean="0"/>
              <a:t>of Social Responsibility</a:t>
            </a:r>
          </a:p>
        </p:txBody>
      </p:sp>
      <p:sp>
        <p:nvSpPr>
          <p:cNvPr id="21507" name="Rectangle 3"/>
          <p:cNvSpPr>
            <a:spLocks noGrp="1" noChangeArrowheads="1"/>
          </p:cNvSpPr>
          <p:nvPr>
            <p:ph idx="1"/>
          </p:nvPr>
        </p:nvSpPr>
        <p:spPr>
          <a:xfrm>
            <a:off x="457200" y="1462088"/>
            <a:ext cx="8229600" cy="4570412"/>
          </a:xfrm>
        </p:spPr>
        <p:txBody>
          <a:bodyPr/>
          <a:lstStyle/>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Ongoing organization support </a:t>
            </a:r>
            <a:br>
              <a:rPr lang="en-US" dirty="0" smtClean="0"/>
            </a:br>
            <a:r>
              <a:rPr lang="en-US" sz="2400" dirty="0" smtClean="0"/>
              <a:t>(Young Eagles)</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Specific situation support </a:t>
            </a:r>
            <a:br>
              <a:rPr lang="en-US" dirty="0" smtClean="0"/>
            </a:br>
            <a:r>
              <a:rPr lang="en-US" sz="2400" dirty="0" smtClean="0"/>
              <a:t>(Tsunami relief, Fallen Heroes Fund)</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Employee support of local community projects </a:t>
            </a:r>
            <a:br>
              <a:rPr lang="en-US" dirty="0" smtClean="0"/>
            </a:br>
            <a:r>
              <a:rPr lang="en-US" sz="2400" dirty="0" smtClean="0"/>
              <a:t>(GE, 3M)</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Product/service contribution </a:t>
            </a:r>
            <a:br>
              <a:rPr lang="en-US" dirty="0" smtClean="0"/>
            </a:br>
            <a:r>
              <a:rPr lang="en-US" sz="2400" dirty="0" smtClean="0"/>
              <a:t>(Patient Assistance Program)</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Education programs </a:t>
            </a:r>
            <a:br>
              <a:rPr lang="en-US" dirty="0" smtClean="0"/>
            </a:br>
            <a:r>
              <a:rPr lang="en-US" sz="2400" smtClean="0"/>
              <a:t>(Bayer, Merck</a:t>
            </a:r>
            <a:r>
              <a:rPr lang="en-US" sz="2400" dirty="0" smtClean="0"/>
              <a: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fade">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5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fade">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Effect transition="in" filter="fade">
                                      <p:cBhvr>
                                        <p:cTn id="2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Evolution of Social</a:t>
            </a:r>
            <a:br>
              <a:rPr lang="en-US" smtClean="0"/>
            </a:br>
            <a:r>
              <a:rPr lang="en-US" smtClean="0"/>
              <a:t>Responsibility in Business</a:t>
            </a:r>
          </a:p>
        </p:txBody>
      </p:sp>
      <p:sp>
        <p:nvSpPr>
          <p:cNvPr id="22531" name="Rectangle 3"/>
          <p:cNvSpPr>
            <a:spLocks noGrp="1" noChangeArrowheads="1"/>
          </p:cNvSpPr>
          <p:nvPr>
            <p:ph idx="1"/>
          </p:nvPr>
        </p:nvSpPr>
        <p:spPr/>
        <p:txBody>
          <a:bodyPr/>
          <a:lstStyle/>
          <a:p>
            <a:pPr marL="465138" indent="-465138" eaLnBrk="1" hangingPunct="1">
              <a:lnSpc>
                <a:spcPct val="90000"/>
              </a:lnSpc>
              <a:spcAft>
                <a:spcPts val="400"/>
              </a:spcAft>
              <a:buClr>
                <a:srgbClr val="51605F"/>
              </a:buClr>
              <a:buFont typeface="Wingdings" pitchFamily="2" charset="2"/>
              <a:buChar char="ü"/>
            </a:pPr>
            <a:r>
              <a:rPr lang="en-US" smtClean="0">
                <a:solidFill>
                  <a:srgbClr val="2D2E5E"/>
                </a:solidFill>
              </a:rPr>
              <a:t>Caveat emptor ─ “let the buyer beware”</a:t>
            </a:r>
          </a:p>
          <a:p>
            <a:pPr marL="465138" indent="-465138" eaLnBrk="1" hangingPunct="1">
              <a:lnSpc>
                <a:spcPct val="90000"/>
              </a:lnSpc>
              <a:spcAft>
                <a:spcPts val="400"/>
              </a:spcAft>
              <a:buClr>
                <a:srgbClr val="51605F"/>
              </a:buClr>
              <a:buFont typeface="Wingdings" pitchFamily="2" charset="2"/>
              <a:buChar char="ü"/>
            </a:pPr>
            <a:r>
              <a:rPr lang="en-US" smtClean="0">
                <a:solidFill>
                  <a:srgbClr val="2D2E5E"/>
                </a:solidFill>
              </a:rPr>
              <a:t>Government involvement</a:t>
            </a:r>
          </a:p>
          <a:p>
            <a:pPr marL="465138" indent="-465138" eaLnBrk="1" hangingPunct="1">
              <a:lnSpc>
                <a:spcPct val="90000"/>
              </a:lnSpc>
              <a:buClr>
                <a:srgbClr val="51605F"/>
              </a:buClr>
              <a:buFont typeface="Wingdings" pitchFamily="2" charset="2"/>
              <a:buChar char="ü"/>
            </a:pPr>
            <a:r>
              <a:rPr lang="en-US" smtClean="0">
                <a:solidFill>
                  <a:srgbClr val="2D2E5E"/>
                </a:solidFill>
              </a:rPr>
              <a:t>Franklin D. Roosevelt</a:t>
            </a:r>
          </a:p>
          <a:p>
            <a:pPr marL="914400" lvl="1" indent="-334963" eaLnBrk="1" hangingPunct="1">
              <a:lnSpc>
                <a:spcPct val="90000"/>
              </a:lnSpc>
              <a:buClr>
                <a:srgbClr val="51605F"/>
              </a:buClr>
              <a:buFont typeface="Arial" pitchFamily="34" charset="0"/>
              <a:buChar char="•"/>
            </a:pPr>
            <a:r>
              <a:rPr lang="en-US" sz="2400" smtClean="0">
                <a:solidFill>
                  <a:srgbClr val="2D2E5E"/>
                </a:solidFill>
              </a:rPr>
              <a:t>Monopoly laws</a:t>
            </a:r>
          </a:p>
          <a:p>
            <a:pPr marL="914400" lvl="1" indent="-334963" eaLnBrk="1" hangingPunct="1">
              <a:lnSpc>
                <a:spcPct val="90000"/>
              </a:lnSpc>
              <a:spcAft>
                <a:spcPts val="400"/>
              </a:spcAft>
              <a:buClr>
                <a:srgbClr val="51605F"/>
              </a:buClr>
              <a:buFont typeface="Arial" pitchFamily="34" charset="0"/>
              <a:buChar char="•"/>
            </a:pPr>
            <a:r>
              <a:rPr lang="en-US" sz="2400" smtClean="0">
                <a:solidFill>
                  <a:srgbClr val="2D2E5E"/>
                </a:solidFill>
              </a:rPr>
              <a:t>Social service</a:t>
            </a:r>
          </a:p>
          <a:p>
            <a:pPr marL="465138" indent="-465138" eaLnBrk="1" hangingPunct="1">
              <a:lnSpc>
                <a:spcPct val="90000"/>
              </a:lnSpc>
              <a:spcAft>
                <a:spcPts val="400"/>
              </a:spcAft>
              <a:buClr>
                <a:srgbClr val="51605F"/>
              </a:buClr>
              <a:buFont typeface="Wingdings" pitchFamily="2" charset="2"/>
              <a:buChar char="ü"/>
            </a:pPr>
            <a:r>
              <a:rPr lang="en-US" smtClean="0">
                <a:solidFill>
                  <a:srgbClr val="2D2E5E"/>
                </a:solidFill>
              </a:rPr>
              <a:t>Employees’ demand for better working conditions</a:t>
            </a:r>
          </a:p>
          <a:p>
            <a:pPr marL="465138" indent="-465138" eaLnBrk="1" hangingPunct="1">
              <a:lnSpc>
                <a:spcPct val="90000"/>
              </a:lnSpc>
              <a:spcAft>
                <a:spcPts val="400"/>
              </a:spcAft>
              <a:buClr>
                <a:srgbClr val="51605F"/>
              </a:buClr>
              <a:buFont typeface="Wingdings" pitchFamily="2" charset="2"/>
              <a:buChar char="ü"/>
            </a:pPr>
            <a:r>
              <a:rPr lang="en-US" smtClean="0">
                <a:solidFill>
                  <a:srgbClr val="2D2E5E"/>
                </a:solidFill>
              </a:rPr>
              <a:t>Consumers’ desire for safe, reliable products</a:t>
            </a:r>
          </a:p>
          <a:p>
            <a:pPr marL="465138" indent="-465138" eaLnBrk="1" hangingPunct="1">
              <a:lnSpc>
                <a:spcPct val="90000"/>
              </a:lnSpc>
              <a:spcAft>
                <a:spcPts val="400"/>
              </a:spcAft>
              <a:buClr>
                <a:srgbClr val="51605F"/>
              </a:buClr>
              <a:buFont typeface="Wingdings" pitchFamily="2" charset="2"/>
              <a:buChar char="ü"/>
            </a:pPr>
            <a:r>
              <a:rPr lang="en-US" smtClean="0">
                <a:solidFill>
                  <a:srgbClr val="2D2E5E"/>
                </a:solidFill>
              </a:rPr>
              <a:t>Advocacy groups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fade">
                                      <p:cBhvr>
                                        <p:cTn id="12" dur="500"/>
                                        <p:tgtEl>
                                          <p:spTgt spid="225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fade">
                                      <p:cBhvr>
                                        <p:cTn id="17" dur="500"/>
                                        <p:tgtEl>
                                          <p:spTgt spid="22531">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531">
                                            <p:txEl>
                                              <p:pRg st="3" end="3"/>
                                            </p:txEl>
                                          </p:spTgt>
                                        </p:tgtEl>
                                        <p:attrNameLst>
                                          <p:attrName>style.visibility</p:attrName>
                                        </p:attrNameLst>
                                      </p:cBhvr>
                                      <p:to>
                                        <p:strVal val="visible"/>
                                      </p:to>
                                    </p:set>
                                    <p:animEffect transition="in" filter="fade">
                                      <p:cBhvr>
                                        <p:cTn id="20" dur="500"/>
                                        <p:tgtEl>
                                          <p:spTgt spid="22531">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animEffect transition="in" filter="fade">
                                      <p:cBhvr>
                                        <p:cTn id="23" dur="500"/>
                                        <p:tgtEl>
                                          <p:spTgt spid="2253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531">
                                            <p:txEl>
                                              <p:pRg st="5" end="5"/>
                                            </p:txEl>
                                          </p:spTgt>
                                        </p:tgtEl>
                                        <p:attrNameLst>
                                          <p:attrName>style.visibility</p:attrName>
                                        </p:attrNameLst>
                                      </p:cBhvr>
                                      <p:to>
                                        <p:strVal val="visible"/>
                                      </p:to>
                                    </p:set>
                                    <p:animEffect transition="in" filter="fade">
                                      <p:cBhvr>
                                        <p:cTn id="28" dur="500"/>
                                        <p:tgtEl>
                                          <p:spTgt spid="22531">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531">
                                            <p:txEl>
                                              <p:pRg st="6" end="6"/>
                                            </p:txEl>
                                          </p:spTgt>
                                        </p:tgtEl>
                                        <p:attrNameLst>
                                          <p:attrName>style.visibility</p:attrName>
                                        </p:attrNameLst>
                                      </p:cBhvr>
                                      <p:to>
                                        <p:strVal val="visible"/>
                                      </p:to>
                                    </p:set>
                                    <p:animEffect transition="in" filter="fade">
                                      <p:cBhvr>
                                        <p:cTn id="33" dur="500"/>
                                        <p:tgtEl>
                                          <p:spTgt spid="22531">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531">
                                            <p:txEl>
                                              <p:pRg st="7" end="7"/>
                                            </p:txEl>
                                          </p:spTgt>
                                        </p:tgtEl>
                                        <p:attrNameLst>
                                          <p:attrName>style.visibility</p:attrName>
                                        </p:attrNameLst>
                                      </p:cBhvr>
                                      <p:to>
                                        <p:strVal val="visible"/>
                                      </p:to>
                                    </p:set>
                                    <p:animEffect transition="in" filter="fade">
                                      <p:cBhvr>
                                        <p:cTn id="38"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2.2: Early Government Regulations</a:t>
            </a:r>
            <a:br>
              <a:rPr lang="en-US" dirty="0" smtClean="0"/>
            </a:br>
            <a:r>
              <a:rPr lang="en-US" dirty="0" smtClean="0"/>
              <a:t>That Affected American Business</a:t>
            </a:r>
          </a:p>
        </p:txBody>
      </p:sp>
      <p:pic>
        <p:nvPicPr>
          <p:cNvPr id="25603" name="Picture 4"/>
          <p:cNvPicPr>
            <a:picLocks noChangeAspect="1" noChangeArrowheads="1"/>
          </p:cNvPicPr>
          <p:nvPr/>
        </p:nvPicPr>
        <p:blipFill>
          <a:blip r:embed="rId3"/>
          <a:srcRect/>
          <a:stretch>
            <a:fillRect/>
          </a:stretch>
        </p:blipFill>
        <p:spPr bwMode="auto">
          <a:xfrm>
            <a:off x="914400" y="1371600"/>
            <a:ext cx="7391400" cy="4437063"/>
          </a:xfrm>
          <a:prstGeom prst="rect">
            <a:avLst/>
          </a:prstGeom>
          <a:noFill/>
          <a:ln w="9525">
            <a:solidFill>
              <a:schemeClr val="accent5">
                <a:lumMod val="50000"/>
              </a:schemeClr>
            </a:solid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500"/>
                                        <p:tgtEl>
                                          <p:spTgt spid="25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Two Views of Social Responsibility</a:t>
            </a:r>
          </a:p>
        </p:txBody>
      </p:sp>
      <p:sp>
        <p:nvSpPr>
          <p:cNvPr id="24579" name="Rectangle 3"/>
          <p:cNvSpPr>
            <a:spLocks noGrp="1" noChangeArrowheads="1"/>
          </p:cNvSpPr>
          <p:nvPr>
            <p:ph idx="1"/>
          </p:nvPr>
        </p:nvSpPr>
        <p:spPr/>
        <p:txBody>
          <a:bodyPr/>
          <a:lstStyle/>
          <a:p>
            <a:pPr marL="465138" indent="-465138" eaLnBrk="1" hangingPunct="1">
              <a:lnSpc>
                <a:spcPct val="90000"/>
              </a:lnSpc>
              <a:buClr>
                <a:schemeClr val="accent5">
                  <a:lumMod val="50000"/>
                </a:schemeClr>
              </a:buClr>
              <a:buFont typeface="Wingdings" pitchFamily="2" charset="2"/>
              <a:buChar char="Ø"/>
              <a:defRPr/>
            </a:pPr>
            <a:r>
              <a:rPr lang="en-US" b="1" dirty="0" smtClean="0"/>
              <a:t>Economic Model</a:t>
            </a:r>
            <a:br>
              <a:rPr lang="en-US" b="1" dirty="0" smtClean="0"/>
            </a:br>
            <a:r>
              <a:rPr lang="en-US" dirty="0" smtClean="0"/>
              <a:t>Society will benefit most when business is left alone to produce/market profitable products that society needs.</a:t>
            </a:r>
          </a:p>
          <a:p>
            <a:pPr marL="465138" indent="-465138" eaLnBrk="1" hangingPunct="1">
              <a:lnSpc>
                <a:spcPct val="90000"/>
              </a:lnSpc>
              <a:buFontTx/>
              <a:buNone/>
              <a:defRPr/>
            </a:pPr>
            <a:endParaRPr lang="en-US" dirty="0" smtClean="0"/>
          </a:p>
          <a:p>
            <a:pPr marL="465138" indent="-465138" eaLnBrk="1" hangingPunct="1">
              <a:lnSpc>
                <a:spcPct val="90000"/>
              </a:lnSpc>
              <a:buClr>
                <a:schemeClr val="accent5">
                  <a:lumMod val="50000"/>
                </a:schemeClr>
              </a:buClr>
              <a:buFont typeface="Wingdings" pitchFamily="2" charset="2"/>
              <a:buChar char="Ø"/>
              <a:defRPr/>
            </a:pPr>
            <a:r>
              <a:rPr lang="en-US" b="1" dirty="0" smtClean="0"/>
              <a:t>Socioeconomic Model</a:t>
            </a:r>
            <a:br>
              <a:rPr lang="en-US" b="1" dirty="0" smtClean="0"/>
            </a:br>
            <a:r>
              <a:rPr lang="en-US" dirty="0" smtClean="0"/>
              <a:t>Business should emphasize not only profits </a:t>
            </a:r>
            <a:br>
              <a:rPr lang="en-US" dirty="0" smtClean="0"/>
            </a:br>
            <a:r>
              <a:rPr lang="en-US" dirty="0" smtClean="0"/>
              <a:t>but also the impact of decisions on society.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10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79">
                                            <p:txEl>
                                              <p:pRg st="2" end="2"/>
                                            </p:txEl>
                                          </p:spTgt>
                                        </p:tgtEl>
                                        <p:attrNameLst>
                                          <p:attrName>style.visibility</p:attrName>
                                        </p:attrNameLst>
                                      </p:cBhvr>
                                      <p:to>
                                        <p:strVal val="visible"/>
                                      </p:to>
                                    </p:set>
                                    <p:animEffect transition="in" filter="fade">
                                      <p:cBhvr>
                                        <p:cTn id="12" dur="10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Arguments </a:t>
            </a:r>
            <a:r>
              <a:rPr lang="en-US" i="1" dirty="0" smtClean="0"/>
              <a:t>for</a:t>
            </a:r>
            <a:r>
              <a:rPr lang="en-US" dirty="0" smtClean="0"/>
              <a:t/>
            </a:r>
            <a:br>
              <a:rPr lang="en-US" dirty="0" smtClean="0"/>
            </a:br>
            <a:r>
              <a:rPr lang="en-US" dirty="0" smtClean="0"/>
              <a:t>Increased Social Responsibility</a:t>
            </a:r>
          </a:p>
        </p:txBody>
      </p:sp>
      <p:sp>
        <p:nvSpPr>
          <p:cNvPr id="25603" name="Rectangle 3"/>
          <p:cNvSpPr>
            <a:spLocks noGrp="1" noChangeArrowheads="1"/>
          </p:cNvSpPr>
          <p:nvPr>
            <p:ph idx="1"/>
          </p:nvPr>
        </p:nvSpPr>
        <p:spPr>
          <a:xfrm>
            <a:off x="457200" y="1462088"/>
            <a:ext cx="8229600" cy="4570412"/>
          </a:xfrm>
        </p:spPr>
        <p:txBody>
          <a:bodyPr/>
          <a:lstStyle/>
          <a:p>
            <a:pPr eaLnBrk="1" hangingPunct="1">
              <a:lnSpc>
                <a:spcPct val="90000"/>
              </a:lnSpc>
              <a:spcAft>
                <a:spcPts val="600"/>
              </a:spcAft>
              <a:buClr>
                <a:schemeClr val="accent5">
                  <a:lumMod val="50000"/>
                </a:schemeClr>
              </a:buClr>
              <a:buFont typeface="Wingdings" pitchFamily="2" charset="2"/>
              <a:buChar char="§"/>
              <a:defRPr/>
            </a:pPr>
            <a:r>
              <a:rPr lang="en-US" dirty="0" smtClean="0"/>
              <a:t>Business is part of society and cannot ignore social issues.</a:t>
            </a:r>
          </a:p>
          <a:p>
            <a:pPr eaLnBrk="1" hangingPunct="1">
              <a:lnSpc>
                <a:spcPct val="90000"/>
              </a:lnSpc>
              <a:spcAft>
                <a:spcPts val="600"/>
              </a:spcAft>
              <a:buClr>
                <a:schemeClr val="accent5">
                  <a:lumMod val="50000"/>
                </a:schemeClr>
              </a:buClr>
              <a:buFont typeface="Wingdings" pitchFamily="2" charset="2"/>
              <a:buChar char="§"/>
              <a:defRPr/>
            </a:pPr>
            <a:r>
              <a:rPr lang="en-US" dirty="0" smtClean="0"/>
              <a:t>By helping resolve social issues, business </a:t>
            </a:r>
            <a:br>
              <a:rPr lang="en-US" dirty="0" smtClean="0"/>
            </a:br>
            <a:r>
              <a:rPr lang="en-US" dirty="0" smtClean="0"/>
              <a:t>can create a more stable environment for </a:t>
            </a:r>
            <a:br>
              <a:rPr lang="en-US" dirty="0" smtClean="0"/>
            </a:br>
            <a:r>
              <a:rPr lang="en-US" dirty="0" smtClean="0"/>
              <a:t>long-term profitability.</a:t>
            </a:r>
          </a:p>
          <a:p>
            <a:pPr eaLnBrk="1" hangingPunct="1">
              <a:lnSpc>
                <a:spcPct val="90000"/>
              </a:lnSpc>
              <a:spcAft>
                <a:spcPts val="600"/>
              </a:spcAft>
              <a:buClr>
                <a:schemeClr val="accent5">
                  <a:lumMod val="50000"/>
                </a:schemeClr>
              </a:buClr>
              <a:buFont typeface="Wingdings" pitchFamily="2" charset="2"/>
              <a:buChar char="§"/>
              <a:defRPr/>
            </a:pPr>
            <a:r>
              <a:rPr lang="en-US" dirty="0" smtClean="0"/>
              <a:t>Socially responsible decision making by firms can prevent increased government intervention, which could force businesses to do what they </a:t>
            </a:r>
            <a:br>
              <a:rPr lang="en-US" dirty="0" smtClean="0"/>
            </a:br>
            <a:r>
              <a:rPr lang="en-US" dirty="0" smtClean="0"/>
              <a:t>fail to do voluntarily.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fade">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fade">
                                      <p:cBhvr>
                                        <p:cTn id="17" dur="500"/>
                                        <p:tgtEl>
                                          <p:spTgt spid="25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Arguments </a:t>
            </a:r>
            <a:r>
              <a:rPr lang="en-US" i="1" dirty="0" smtClean="0"/>
              <a:t>Against</a:t>
            </a:r>
            <a:r>
              <a:rPr lang="en-US" dirty="0" smtClean="0"/>
              <a:t/>
            </a:r>
            <a:br>
              <a:rPr lang="en-US" dirty="0" smtClean="0"/>
            </a:br>
            <a:r>
              <a:rPr lang="en-US" dirty="0" smtClean="0"/>
              <a:t>Increased Social Responsibility</a:t>
            </a:r>
            <a:endParaRPr lang="en-US" i="1" dirty="0" smtClean="0"/>
          </a:p>
        </p:txBody>
      </p:sp>
      <p:sp>
        <p:nvSpPr>
          <p:cNvPr id="26627" name="Rectangle 3"/>
          <p:cNvSpPr>
            <a:spLocks noGrp="1" noChangeArrowheads="1"/>
          </p:cNvSpPr>
          <p:nvPr>
            <p:ph idx="1"/>
          </p:nvPr>
        </p:nvSpPr>
        <p:spPr>
          <a:xfrm>
            <a:off x="457200" y="1462088"/>
            <a:ext cx="8229600" cy="4570412"/>
          </a:xfrm>
        </p:spPr>
        <p:txBody>
          <a:bodyPr/>
          <a:lstStyle/>
          <a:p>
            <a:pPr eaLnBrk="1" hangingPunct="1">
              <a:lnSpc>
                <a:spcPct val="90000"/>
              </a:lnSpc>
              <a:spcAft>
                <a:spcPts val="600"/>
              </a:spcAft>
              <a:buClr>
                <a:schemeClr val="accent5">
                  <a:lumMod val="50000"/>
                </a:schemeClr>
              </a:buClr>
              <a:buFont typeface="Wingdings" pitchFamily="2" charset="2"/>
              <a:buChar char="§"/>
              <a:defRPr/>
            </a:pPr>
            <a:r>
              <a:rPr lang="en-US" dirty="0" smtClean="0"/>
              <a:t>Managers are responsible to stockholders, </a:t>
            </a:r>
            <a:br>
              <a:rPr lang="en-US" dirty="0" smtClean="0"/>
            </a:br>
            <a:r>
              <a:rPr lang="en-US" dirty="0" smtClean="0"/>
              <a:t>so want return on owners’ investment.</a:t>
            </a:r>
          </a:p>
          <a:p>
            <a:pPr eaLnBrk="1" hangingPunct="1">
              <a:lnSpc>
                <a:spcPct val="90000"/>
              </a:lnSpc>
              <a:spcAft>
                <a:spcPts val="600"/>
              </a:spcAft>
              <a:buClr>
                <a:schemeClr val="accent5">
                  <a:lumMod val="50000"/>
                </a:schemeClr>
              </a:buClr>
              <a:buFont typeface="Wingdings" pitchFamily="2" charset="2"/>
              <a:buChar char="§"/>
              <a:defRPr/>
            </a:pPr>
            <a:r>
              <a:rPr lang="en-US" dirty="0" smtClean="0"/>
              <a:t>Corporate time, money, and talent used to maximize profits, not solve society’s problems.</a:t>
            </a:r>
          </a:p>
          <a:p>
            <a:pPr eaLnBrk="1" hangingPunct="1">
              <a:lnSpc>
                <a:spcPct val="90000"/>
              </a:lnSpc>
              <a:spcAft>
                <a:spcPts val="600"/>
              </a:spcAft>
              <a:buClr>
                <a:schemeClr val="accent5">
                  <a:lumMod val="50000"/>
                </a:schemeClr>
              </a:buClr>
              <a:buFont typeface="Wingdings" pitchFamily="2" charset="2"/>
              <a:buChar char="§"/>
              <a:defRPr/>
            </a:pPr>
            <a:r>
              <a:rPr lang="en-US" dirty="0" smtClean="0"/>
              <a:t>Social problems affect society, so business should not be expect to solve these problems.</a:t>
            </a:r>
          </a:p>
          <a:p>
            <a:pPr eaLnBrk="1" hangingPunct="1">
              <a:lnSpc>
                <a:spcPct val="90000"/>
              </a:lnSpc>
              <a:spcAft>
                <a:spcPts val="600"/>
              </a:spcAft>
              <a:buClr>
                <a:schemeClr val="accent5">
                  <a:lumMod val="50000"/>
                </a:schemeClr>
              </a:buClr>
              <a:buFont typeface="Wingdings" pitchFamily="2" charset="2"/>
              <a:buChar char="§"/>
              <a:defRPr/>
            </a:pPr>
            <a:r>
              <a:rPr lang="en-US" dirty="0" smtClean="0"/>
              <a:t>Social issues are responsibility of elected officials who are accountable to voters.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fade">
                                      <p:cBhvr>
                                        <p:cTn id="17" dur="500"/>
                                        <p:tgtEl>
                                          <p:spTgt spid="26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fade">
                                      <p:cBhvr>
                                        <p:cTn id="22" dur="500"/>
                                        <p:tgtEl>
                                          <p:spTgt spid="26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2.3: A Comparison of Models</a:t>
            </a:r>
            <a:br>
              <a:rPr lang="en-US" dirty="0" smtClean="0"/>
            </a:br>
            <a:r>
              <a:rPr lang="en-US" dirty="0" smtClean="0"/>
              <a:t>of Social Responsibility</a:t>
            </a:r>
          </a:p>
        </p:txBody>
      </p:sp>
      <p:pic>
        <p:nvPicPr>
          <p:cNvPr id="29699" name="Picture 4"/>
          <p:cNvPicPr>
            <a:picLocks noChangeAspect="1" noChangeArrowheads="1"/>
          </p:cNvPicPr>
          <p:nvPr/>
        </p:nvPicPr>
        <p:blipFill>
          <a:blip r:embed="rId3"/>
          <a:srcRect/>
          <a:stretch>
            <a:fillRect/>
          </a:stretch>
        </p:blipFill>
        <p:spPr bwMode="auto">
          <a:xfrm>
            <a:off x="914400" y="1524000"/>
            <a:ext cx="7315200" cy="3857625"/>
          </a:xfrm>
          <a:prstGeom prst="rect">
            <a:avLst/>
          </a:prstGeom>
          <a:noFill/>
          <a:ln w="12700">
            <a:solidFill>
              <a:schemeClr val="accent5">
                <a:lumMod val="50000"/>
              </a:schemeClr>
            </a:solidFill>
            <a:miter lim="800000"/>
            <a:headEnd/>
            <a:tailEnd/>
          </a:ln>
          <a:effectLst>
            <a:outerShdw blurRad="50800" dist="38100" dir="2700000" algn="tl" rotWithShape="0">
              <a:prstClr val="black">
                <a:alpha val="40000"/>
              </a:prstClr>
            </a:outerShdw>
          </a:effectLst>
        </p:spPr>
      </p:pic>
      <p:sp>
        <p:nvSpPr>
          <p:cNvPr id="29700" name="TextBox 4"/>
          <p:cNvSpPr txBox="1">
            <a:spLocks noChangeArrowheads="1"/>
          </p:cNvSpPr>
          <p:nvPr/>
        </p:nvSpPr>
        <p:spPr bwMode="auto">
          <a:xfrm>
            <a:off x="990600" y="5486400"/>
            <a:ext cx="7620000" cy="430213"/>
          </a:xfrm>
          <a:prstGeom prst="rect">
            <a:avLst/>
          </a:prstGeom>
          <a:noFill/>
          <a:ln w="9525">
            <a:noFill/>
            <a:miter lim="800000"/>
            <a:headEnd/>
            <a:tailEnd/>
          </a:ln>
        </p:spPr>
        <p:txBody>
          <a:bodyPr>
            <a:spAutoFit/>
          </a:bodyPr>
          <a:lstStyle/>
          <a:p>
            <a:pPr>
              <a:defRPr/>
            </a:pPr>
            <a:r>
              <a:rPr lang="en-US" sz="1100" dirty="0">
                <a:solidFill>
                  <a:schemeClr val="accent6">
                    <a:lumMod val="50000"/>
                  </a:schemeClr>
                </a:solidFill>
                <a:latin typeface="Arial" charset="0"/>
              </a:rPr>
              <a:t>Source: Adapted from Keith Davis, William C. Frederick, and Robert L. </a:t>
            </a:r>
            <a:r>
              <a:rPr lang="en-US" sz="1100" dirty="0" err="1">
                <a:solidFill>
                  <a:schemeClr val="accent6">
                    <a:lumMod val="50000"/>
                  </a:schemeClr>
                </a:solidFill>
                <a:latin typeface="Arial" charset="0"/>
              </a:rPr>
              <a:t>Blomstron</a:t>
            </a:r>
            <a:r>
              <a:rPr lang="en-US" sz="1100" dirty="0">
                <a:solidFill>
                  <a:schemeClr val="accent6">
                    <a:lumMod val="50000"/>
                  </a:schemeClr>
                </a:solidFill>
                <a:latin typeface="Arial" charset="0"/>
              </a:rPr>
              <a:t>, </a:t>
            </a:r>
            <a:r>
              <a:rPr lang="en-US" sz="1100" i="1" dirty="0">
                <a:solidFill>
                  <a:schemeClr val="accent6">
                    <a:lumMod val="50000"/>
                  </a:schemeClr>
                </a:solidFill>
                <a:latin typeface="Arial" charset="0"/>
              </a:rPr>
              <a:t>Business and Society: Concepts </a:t>
            </a:r>
            <a:br>
              <a:rPr lang="en-US" sz="1100" i="1" dirty="0">
                <a:solidFill>
                  <a:schemeClr val="accent6">
                    <a:lumMod val="50000"/>
                  </a:schemeClr>
                </a:solidFill>
                <a:latin typeface="Arial" charset="0"/>
              </a:rPr>
            </a:br>
            <a:r>
              <a:rPr lang="en-US" sz="1100" i="1" dirty="0">
                <a:solidFill>
                  <a:schemeClr val="accent6">
                    <a:lumMod val="50000"/>
                  </a:schemeClr>
                </a:solidFill>
                <a:latin typeface="Arial" charset="0"/>
              </a:rPr>
              <a:t>and Policy Issues</a:t>
            </a:r>
            <a:r>
              <a:rPr lang="en-US" sz="1100" dirty="0">
                <a:solidFill>
                  <a:schemeClr val="accent6">
                    <a:lumMod val="50000"/>
                  </a:schemeClr>
                </a:solidFill>
                <a:latin typeface="Arial" charset="0"/>
              </a:rPr>
              <a:t>  (New York:  McGraw-Hill,1980), p. 9. Used by permission of McGraw-Hill Book Company.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500"/>
                                        <p:tgtEl>
                                          <p:spTgt spid="296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700"/>
                                        </p:tgtEl>
                                        <p:attrNameLst>
                                          <p:attrName>style.visibility</p:attrName>
                                        </p:attrNameLst>
                                      </p:cBhvr>
                                      <p:to>
                                        <p:strVal val="visible"/>
                                      </p:to>
                                    </p:set>
                                    <p:animEffect transition="in" filter="fade">
                                      <p:cBhvr>
                                        <p:cTn id="10"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defRPr/>
            </a:pPr>
            <a:r>
              <a:rPr lang="en-US" smtClean="0"/>
              <a:t>Recession and Responsibility</a:t>
            </a:r>
          </a:p>
        </p:txBody>
      </p:sp>
      <p:sp>
        <p:nvSpPr>
          <p:cNvPr id="30724" name="TextBox 4"/>
          <p:cNvSpPr txBox="1">
            <a:spLocks noChangeArrowheads="1"/>
          </p:cNvSpPr>
          <p:nvPr/>
        </p:nvSpPr>
        <p:spPr bwMode="auto">
          <a:xfrm>
            <a:off x="1676400" y="5867400"/>
            <a:ext cx="6400800" cy="461963"/>
          </a:xfrm>
          <a:prstGeom prst="rect">
            <a:avLst/>
          </a:prstGeom>
          <a:noFill/>
          <a:ln w="9525">
            <a:noFill/>
            <a:miter lim="800000"/>
            <a:headEnd/>
            <a:tailEnd/>
          </a:ln>
        </p:spPr>
        <p:txBody>
          <a:bodyPr>
            <a:spAutoFit/>
          </a:bodyPr>
          <a:lstStyle/>
          <a:p>
            <a:pPr>
              <a:defRPr/>
            </a:pPr>
            <a:r>
              <a:rPr lang="en-US" sz="1200" dirty="0">
                <a:solidFill>
                  <a:schemeClr val="accent6">
                    <a:lumMod val="50000"/>
                  </a:schemeClr>
                </a:solidFill>
                <a:latin typeface="Arial" charset="0"/>
              </a:rPr>
              <a:t>Source: Booz &amp; Co. survey of 828 chief executive officers and managers.</a:t>
            </a:r>
          </a:p>
          <a:p>
            <a:pPr>
              <a:defRPr/>
            </a:pPr>
            <a:r>
              <a:rPr lang="en-US" sz="1200" dirty="0">
                <a:solidFill>
                  <a:schemeClr val="accent6">
                    <a:lumMod val="50000"/>
                  </a:schemeClr>
                </a:solidFill>
                <a:latin typeface="Arial" charset="0"/>
              </a:rPr>
              <a:t>Margin of error: 3+/- percentage points.</a:t>
            </a:r>
          </a:p>
        </p:txBody>
      </p:sp>
      <p:pic>
        <p:nvPicPr>
          <p:cNvPr id="7" name="Picture 6" descr="44510-sp02-01.png"/>
          <p:cNvPicPr>
            <a:picLocks noChangeAspect="1"/>
          </p:cNvPicPr>
          <p:nvPr/>
        </p:nvPicPr>
        <p:blipFill>
          <a:blip r:embed="rId3"/>
          <a:srcRect/>
          <a:stretch>
            <a:fillRect/>
          </a:stretch>
        </p:blipFill>
        <p:spPr bwMode="auto">
          <a:xfrm>
            <a:off x="1555750" y="1371600"/>
            <a:ext cx="6032500" cy="4826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24"/>
                                        </p:tgtEl>
                                        <p:attrNameLst>
                                          <p:attrName>style.visibility</p:attrName>
                                        </p:attrNameLst>
                                      </p:cBhvr>
                                      <p:to>
                                        <p:strVal val="visible"/>
                                      </p:to>
                                    </p:set>
                                    <p:animEffect transition="in" filter="fade">
                                      <p:cBhvr>
                                        <p:cTn id="10"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Consumerism</a:t>
            </a:r>
          </a:p>
        </p:txBody>
      </p:sp>
      <p:sp>
        <p:nvSpPr>
          <p:cNvPr id="29699" name="Rectangle 3"/>
          <p:cNvSpPr>
            <a:spLocks noGrp="1" noChangeArrowheads="1"/>
          </p:cNvSpPr>
          <p:nvPr>
            <p:ph idx="1"/>
          </p:nvPr>
        </p:nvSpPr>
        <p:spPr>
          <a:xfrm>
            <a:off x="381000" y="1462088"/>
            <a:ext cx="8305800" cy="3338512"/>
          </a:xfrm>
        </p:spPr>
        <p:txBody>
          <a:bodyPr anchor="ctr"/>
          <a:lstStyle/>
          <a:p>
            <a:pPr marL="0" indent="0" algn="ctr" eaLnBrk="1" hangingPunct="1">
              <a:lnSpc>
                <a:spcPct val="90000"/>
              </a:lnSpc>
              <a:buFontTx/>
              <a:buNone/>
              <a:defRPr/>
            </a:pPr>
            <a:r>
              <a:rPr lang="en-US" sz="3200" dirty="0" smtClean="0"/>
              <a:t>…all activities undertaken to protect </a:t>
            </a:r>
            <a:br>
              <a:rPr lang="en-US" sz="3200" dirty="0" smtClean="0"/>
            </a:br>
            <a:r>
              <a:rPr lang="en-US" sz="3200" dirty="0" smtClean="0"/>
              <a:t>the rights of consumers.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500"/>
                                        <p:tgtEl>
                                          <p:spTgt spid="296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Six Basic Rights of Consumers</a:t>
            </a:r>
          </a:p>
        </p:txBody>
      </p:sp>
      <p:sp>
        <p:nvSpPr>
          <p:cNvPr id="30723" name="Rectangle 3"/>
          <p:cNvSpPr>
            <a:spLocks noGrp="1" noChangeArrowheads="1"/>
          </p:cNvSpPr>
          <p:nvPr>
            <p:ph idx="1"/>
          </p:nvPr>
        </p:nvSpPr>
        <p:spPr>
          <a:xfrm>
            <a:off x="457200" y="1462088"/>
            <a:ext cx="5410200" cy="4862512"/>
          </a:xfrm>
        </p:spPr>
        <p:txBody>
          <a:bodyPr/>
          <a:lstStyle/>
          <a:p>
            <a:pPr marL="465138" indent="-465138" eaLnBrk="1" hangingPunct="1">
              <a:lnSpc>
                <a:spcPct val="90000"/>
              </a:lnSpc>
              <a:buClr>
                <a:schemeClr val="accent5">
                  <a:lumMod val="50000"/>
                </a:schemeClr>
              </a:buClr>
              <a:buFontTx/>
              <a:buNone/>
              <a:defRPr/>
            </a:pPr>
            <a:r>
              <a:rPr lang="en-US" b="1" dirty="0" smtClean="0"/>
              <a:t>Consumer Bill of Rights </a:t>
            </a:r>
          </a:p>
          <a:p>
            <a:pPr marL="973138" lvl="1" indent="-393700" eaLnBrk="1" hangingPunct="1">
              <a:lnSpc>
                <a:spcPct val="90000"/>
              </a:lnSpc>
              <a:buFontTx/>
              <a:buAutoNum type="arabicPeriod"/>
              <a:defRPr/>
            </a:pPr>
            <a:r>
              <a:rPr lang="en-US" sz="2400" dirty="0" smtClean="0"/>
              <a:t>Right to Safety</a:t>
            </a:r>
          </a:p>
          <a:p>
            <a:pPr marL="973138" lvl="1" indent="-393700" eaLnBrk="1" hangingPunct="1">
              <a:lnSpc>
                <a:spcPct val="90000"/>
              </a:lnSpc>
              <a:buFontTx/>
              <a:buAutoNum type="arabicPeriod"/>
              <a:defRPr/>
            </a:pPr>
            <a:r>
              <a:rPr lang="en-US" sz="2400" dirty="0" smtClean="0"/>
              <a:t>Right to Be Informed</a:t>
            </a:r>
          </a:p>
          <a:p>
            <a:pPr marL="973138" lvl="1" indent="-393700" eaLnBrk="1" hangingPunct="1">
              <a:lnSpc>
                <a:spcPct val="90000"/>
              </a:lnSpc>
              <a:buFontTx/>
              <a:buAutoNum type="arabicPeriod"/>
              <a:defRPr/>
            </a:pPr>
            <a:r>
              <a:rPr lang="en-US" sz="2400" dirty="0" smtClean="0"/>
              <a:t>Right to Choose</a:t>
            </a:r>
          </a:p>
          <a:p>
            <a:pPr marL="973138" lvl="1" indent="-393700" eaLnBrk="1" hangingPunct="1">
              <a:lnSpc>
                <a:spcPct val="90000"/>
              </a:lnSpc>
              <a:spcAft>
                <a:spcPts val="600"/>
              </a:spcAft>
              <a:buFontTx/>
              <a:buAutoNum type="arabicPeriod"/>
              <a:defRPr/>
            </a:pPr>
            <a:r>
              <a:rPr lang="en-US" sz="2400" dirty="0" smtClean="0"/>
              <a:t>Right to Be Heard</a:t>
            </a:r>
          </a:p>
          <a:p>
            <a:pPr marL="465138" indent="-465138" eaLnBrk="1" hangingPunct="1">
              <a:lnSpc>
                <a:spcPct val="90000"/>
              </a:lnSpc>
              <a:buClr>
                <a:schemeClr val="accent5">
                  <a:lumMod val="50000"/>
                </a:schemeClr>
              </a:buClr>
              <a:buFontTx/>
              <a:buNone/>
              <a:defRPr/>
            </a:pPr>
            <a:r>
              <a:rPr lang="en-US" b="1" dirty="0" smtClean="0"/>
              <a:t>Additional Rights</a:t>
            </a:r>
          </a:p>
          <a:p>
            <a:pPr marL="973138" lvl="1" indent="-393700" eaLnBrk="1" hangingPunct="1">
              <a:lnSpc>
                <a:spcPct val="90000"/>
              </a:lnSpc>
              <a:buFontTx/>
              <a:buAutoNum type="arabicPeriod" startAt="5"/>
              <a:defRPr/>
            </a:pPr>
            <a:r>
              <a:rPr lang="en-US" sz="2400" dirty="0" smtClean="0"/>
              <a:t>Right to Consumer Education</a:t>
            </a:r>
          </a:p>
          <a:p>
            <a:pPr marL="973138" lvl="1" indent="-393700" eaLnBrk="1" hangingPunct="1">
              <a:lnSpc>
                <a:spcPct val="90000"/>
              </a:lnSpc>
              <a:buFontTx/>
              <a:buAutoNum type="arabicPeriod" startAt="5"/>
              <a:defRPr/>
            </a:pPr>
            <a:r>
              <a:rPr lang="en-US" sz="2400" dirty="0" smtClean="0"/>
              <a:t>Right to Service</a:t>
            </a:r>
          </a:p>
        </p:txBody>
      </p:sp>
      <p:pic>
        <p:nvPicPr>
          <p:cNvPr id="32773" name="Picture 4" descr="C:\Users\Larry Flick\Desktop\Consulting\Cengage Intro Project\Chapter 2\Art From Comp\44510-p02-06.jpg"/>
          <p:cNvPicPr>
            <a:picLocks noChangeAspect="1" noChangeArrowheads="1"/>
          </p:cNvPicPr>
          <p:nvPr/>
        </p:nvPicPr>
        <p:blipFill>
          <a:blip r:embed="rId3"/>
          <a:srcRect/>
          <a:stretch>
            <a:fillRect/>
          </a:stretch>
        </p:blipFill>
        <p:spPr bwMode="auto">
          <a:xfrm>
            <a:off x="5867400" y="1676400"/>
            <a:ext cx="2563813" cy="384810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fade">
                                      <p:cBhvr>
                                        <p:cTn id="12" dur="500"/>
                                        <p:tgtEl>
                                          <p:spTgt spid="30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fade">
                                      <p:cBhvr>
                                        <p:cTn id="17" dur="500"/>
                                        <p:tgtEl>
                                          <p:spTgt spid="307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fade">
                                      <p:cBhvr>
                                        <p:cTn id="22" dur="500"/>
                                        <p:tgtEl>
                                          <p:spTgt spid="307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animEffect transition="in" filter="fade">
                                      <p:cBhvr>
                                        <p:cTn id="27" dur="500"/>
                                        <p:tgtEl>
                                          <p:spTgt spid="307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723">
                                            <p:txEl>
                                              <p:pRg st="5" end="5"/>
                                            </p:txEl>
                                          </p:spTgt>
                                        </p:tgtEl>
                                        <p:attrNameLst>
                                          <p:attrName>style.visibility</p:attrName>
                                        </p:attrNameLst>
                                      </p:cBhvr>
                                      <p:to>
                                        <p:strVal val="visible"/>
                                      </p:to>
                                    </p:set>
                                    <p:animEffect transition="in" filter="fade">
                                      <p:cBhvr>
                                        <p:cTn id="32" dur="500"/>
                                        <p:tgtEl>
                                          <p:spTgt spid="30723">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723">
                                            <p:txEl>
                                              <p:pRg st="6" end="6"/>
                                            </p:txEl>
                                          </p:spTgt>
                                        </p:tgtEl>
                                        <p:attrNameLst>
                                          <p:attrName>style.visibility</p:attrName>
                                        </p:attrNameLst>
                                      </p:cBhvr>
                                      <p:to>
                                        <p:strVal val="visible"/>
                                      </p:to>
                                    </p:set>
                                    <p:animEffect transition="in" filter="fade">
                                      <p:cBhvr>
                                        <p:cTn id="35" dur="500"/>
                                        <p:tgtEl>
                                          <p:spTgt spid="3072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0723">
                                            <p:txEl>
                                              <p:pRg st="7" end="7"/>
                                            </p:txEl>
                                          </p:spTgt>
                                        </p:tgtEl>
                                        <p:attrNameLst>
                                          <p:attrName>style.visibility</p:attrName>
                                        </p:attrNameLst>
                                      </p:cBhvr>
                                      <p:to>
                                        <p:strVal val="visible"/>
                                      </p:to>
                                    </p:set>
                                    <p:animEffect transition="in" filter="fade">
                                      <p:cBhvr>
                                        <p:cTn id="40" dur="500"/>
                                        <p:tgtEl>
                                          <p:spTgt spid="30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Major Consumerism Forces</a:t>
            </a:r>
          </a:p>
        </p:txBody>
      </p:sp>
      <p:sp>
        <p:nvSpPr>
          <p:cNvPr id="31747" name="Rectangle 1027"/>
          <p:cNvSpPr>
            <a:spLocks noGrp="1" noChangeArrowheads="1"/>
          </p:cNvSpPr>
          <p:nvPr>
            <p:ph idx="1"/>
          </p:nvPr>
        </p:nvSpPr>
        <p:spPr>
          <a:xfrm>
            <a:off x="228600" y="1677988"/>
            <a:ext cx="4114800" cy="4570412"/>
          </a:xfrm>
        </p:spPr>
        <p:txBody>
          <a:bodyPr/>
          <a:lstStyle/>
          <a:p>
            <a:pPr marL="566738" indent="-566738" eaLnBrk="1" hangingPunct="1">
              <a:lnSpc>
                <a:spcPct val="90000"/>
              </a:lnSpc>
              <a:spcAft>
                <a:spcPts val="600"/>
              </a:spcAft>
              <a:buClr>
                <a:schemeClr val="accent5">
                  <a:lumMod val="50000"/>
                </a:schemeClr>
              </a:buClr>
              <a:buFont typeface="Wingdings" pitchFamily="2" charset="2"/>
              <a:buChar char="§"/>
              <a:defRPr/>
            </a:pPr>
            <a:r>
              <a:rPr lang="en-US" dirty="0" smtClean="0"/>
              <a:t>Individual Consumer Advocates</a:t>
            </a:r>
          </a:p>
          <a:p>
            <a:pPr marL="566738" indent="-566738" eaLnBrk="1" hangingPunct="1">
              <a:lnSpc>
                <a:spcPct val="90000"/>
              </a:lnSpc>
              <a:spcAft>
                <a:spcPts val="600"/>
              </a:spcAft>
              <a:buClr>
                <a:schemeClr val="accent5">
                  <a:lumMod val="50000"/>
                </a:schemeClr>
              </a:buClr>
              <a:buFont typeface="Wingdings" pitchFamily="2" charset="2"/>
              <a:buChar char="§"/>
              <a:defRPr/>
            </a:pPr>
            <a:r>
              <a:rPr lang="en-US" dirty="0" smtClean="0"/>
              <a:t>Consumer Organizations</a:t>
            </a:r>
          </a:p>
          <a:p>
            <a:pPr marL="566738" indent="-566738" eaLnBrk="1" hangingPunct="1">
              <a:lnSpc>
                <a:spcPct val="90000"/>
              </a:lnSpc>
              <a:spcAft>
                <a:spcPts val="600"/>
              </a:spcAft>
              <a:buClr>
                <a:schemeClr val="accent5">
                  <a:lumMod val="50000"/>
                </a:schemeClr>
              </a:buClr>
              <a:buFont typeface="Wingdings" pitchFamily="2" charset="2"/>
              <a:buChar char="§"/>
              <a:defRPr/>
            </a:pPr>
            <a:r>
              <a:rPr lang="en-US" dirty="0" smtClean="0"/>
              <a:t>Consumer Education Programs</a:t>
            </a:r>
          </a:p>
          <a:p>
            <a:pPr marL="566738" indent="-566738" eaLnBrk="1" hangingPunct="1">
              <a:lnSpc>
                <a:spcPct val="90000"/>
              </a:lnSpc>
              <a:spcAft>
                <a:spcPts val="600"/>
              </a:spcAft>
              <a:buClr>
                <a:schemeClr val="accent5">
                  <a:lumMod val="50000"/>
                </a:schemeClr>
              </a:buClr>
              <a:buFont typeface="Wingdings" pitchFamily="2" charset="2"/>
              <a:buChar char="§"/>
              <a:defRPr/>
            </a:pPr>
            <a:r>
              <a:rPr lang="en-US" dirty="0" smtClean="0"/>
              <a:t>Consumer Laws</a:t>
            </a:r>
          </a:p>
        </p:txBody>
      </p:sp>
      <p:pic>
        <p:nvPicPr>
          <p:cNvPr id="33796" name="Picture 5" descr="C:\Users\Larry Flick\Desktop\Consulting\Cengage Intro Project\Chapter 2\Art From Comp\44510-p02-04.jpg"/>
          <p:cNvPicPr>
            <a:picLocks noChangeAspect="1" noChangeArrowheads="1"/>
          </p:cNvPicPr>
          <p:nvPr/>
        </p:nvPicPr>
        <p:blipFill>
          <a:blip r:embed="rId3"/>
          <a:srcRect/>
          <a:stretch>
            <a:fillRect/>
          </a:stretch>
        </p:blipFill>
        <p:spPr bwMode="auto">
          <a:xfrm>
            <a:off x="4624388" y="1752600"/>
            <a:ext cx="4062412" cy="327660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fade">
                                      <p:cBhvr>
                                        <p:cTn id="12" dur="500"/>
                                        <p:tgtEl>
                                          <p:spTgt spid="3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fade">
                                      <p:cBhvr>
                                        <p:cTn id="17" dur="500"/>
                                        <p:tgtEl>
                                          <p:spTgt spid="317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47">
                                            <p:txEl>
                                              <p:pRg st="3" end="3"/>
                                            </p:txEl>
                                          </p:spTgt>
                                        </p:tgtEl>
                                        <p:attrNameLst>
                                          <p:attrName>style.visibility</p:attrName>
                                        </p:attrNameLst>
                                      </p:cBhvr>
                                      <p:to>
                                        <p:strVal val="visible"/>
                                      </p:to>
                                    </p:set>
                                    <p:animEffect transition="in" filter="fade">
                                      <p:cBhvr>
                                        <p:cTn id="22" dur="500"/>
                                        <p:tgtEl>
                                          <p:spTgt spid="317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2.4: Major Federal Legislation</a:t>
            </a:r>
            <a:br>
              <a:rPr lang="en-US" dirty="0" smtClean="0"/>
            </a:br>
            <a:r>
              <a:rPr lang="en-US" dirty="0" smtClean="0"/>
              <a:t>Protecting Consumers Since 1960</a:t>
            </a:r>
          </a:p>
        </p:txBody>
      </p:sp>
      <p:graphicFrame>
        <p:nvGraphicFramePr>
          <p:cNvPr id="4" name="Group 48"/>
          <p:cNvGraphicFramePr>
            <a:graphicFrameLocks/>
          </p:cNvGraphicFramePr>
          <p:nvPr/>
        </p:nvGraphicFramePr>
        <p:xfrm>
          <a:off x="533400" y="1371600"/>
          <a:ext cx="8077200" cy="4026580"/>
        </p:xfrm>
        <a:graphic>
          <a:graphicData uri="http://schemas.openxmlformats.org/drawingml/2006/table">
            <a:tbl>
              <a:tblPr>
                <a:effectLst>
                  <a:outerShdw blurRad="50800" dist="38100" dir="2700000" algn="tl" rotWithShape="0">
                    <a:prstClr val="black">
                      <a:alpha val="40000"/>
                    </a:prstClr>
                  </a:outerShdw>
                </a:effectLst>
              </a:tblPr>
              <a:tblGrid>
                <a:gridCol w="3317421"/>
                <a:gridCol w="4759779"/>
              </a:tblGrid>
              <a:tr h="8654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Federal Hazardous Substances Labeling Act (1960)</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Warning labels on toxic household chemicals</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7572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Kefauver-Harris Drug Amendments (1962)</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Drug testing and labeling for both generic and trade names</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3981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Cigarette Labeling Act (1965)</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Warning labels on packages and ads</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8654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Fair Packaging and Labeling Act (1966)</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Labels on products sold across states must include net weight, ingredients, and manufacturer’s name/address</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7572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Motor Vehicle Safety Act (1966)</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Standards for safer cars</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3831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Wholesome Meat Act (1967)</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chemeClr val="accent6">
                              <a:lumMod val="50000"/>
                            </a:schemeClr>
                          </a:solidFill>
                          <a:effectLst/>
                          <a:latin typeface="Arial" charset="0"/>
                        </a:rPr>
                        <a:t>Meat inspection within states</a:t>
                      </a:r>
                    </a:p>
                  </a:txBody>
                  <a:tcPr marL="86541" marR="86541" marT="43271" marB="43271"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2.4: Major Federal Legislation</a:t>
            </a:r>
            <a:br>
              <a:rPr lang="en-US" dirty="0" smtClean="0"/>
            </a:br>
            <a:r>
              <a:rPr lang="en-US" dirty="0" smtClean="0"/>
              <a:t>Protecting Consumers Since 1960 (cont.)</a:t>
            </a:r>
          </a:p>
        </p:txBody>
      </p:sp>
      <p:graphicFrame>
        <p:nvGraphicFramePr>
          <p:cNvPr id="4" name="Group 35"/>
          <p:cNvGraphicFramePr>
            <a:graphicFrameLocks/>
          </p:cNvGraphicFramePr>
          <p:nvPr/>
        </p:nvGraphicFramePr>
        <p:xfrm>
          <a:off x="762000" y="1371600"/>
          <a:ext cx="7696200" cy="4329108"/>
        </p:xfrm>
        <a:graphic>
          <a:graphicData uri="http://schemas.openxmlformats.org/drawingml/2006/table">
            <a:tbl>
              <a:tblPr>
                <a:effectLst>
                  <a:outerShdw blurRad="50800" dist="38100" dir="2700000" algn="tl" rotWithShape="0">
                    <a:prstClr val="black">
                      <a:alpha val="40000"/>
                    </a:prstClr>
                  </a:outerShdw>
                </a:effectLst>
              </a:tblPr>
              <a:tblGrid>
                <a:gridCol w="3017781"/>
                <a:gridCol w="4678419"/>
              </a:tblGrid>
              <a:tr h="7215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Flammable Fabrics Act (1967)</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Flammability standards for children’s sleepwear</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7215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Truth in Lending Act (1968)</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Finance charge disclosure in both dollars and annual percentage rates</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7215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Child Protection and Toy Act (1969)</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Toys with mechanical or electrical defects banned from interstate commerce</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7215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Credit Card Liability Act (1970)</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Card holder liability limited to $50 per card; unsolicited cards stopped</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7215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Fair Credit Reporting Act (1971)</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Consumers can get credit reports and correct errors</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7215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Consumer Product Safety Commission Act (1972)</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Established Consumer Product Safety Commission</a:t>
                      </a:r>
                    </a:p>
                  </a:txBody>
                  <a:tcPr marL="82459" marR="82459" marT="41230" marB="41230"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2.4: Major Federal Legislation</a:t>
            </a:r>
            <a:br>
              <a:rPr lang="en-US" dirty="0" smtClean="0"/>
            </a:br>
            <a:r>
              <a:rPr lang="en-US" dirty="0" smtClean="0"/>
              <a:t>Protecting Consumers Since 1960 (cont.)</a:t>
            </a:r>
          </a:p>
        </p:txBody>
      </p:sp>
      <p:graphicFrame>
        <p:nvGraphicFramePr>
          <p:cNvPr id="4" name="Group 40"/>
          <p:cNvGraphicFramePr>
            <a:graphicFrameLocks/>
          </p:cNvGraphicFramePr>
          <p:nvPr/>
        </p:nvGraphicFramePr>
        <p:xfrm>
          <a:off x="685801" y="1371600"/>
          <a:ext cx="7772399" cy="4295775"/>
        </p:xfrm>
        <a:graphic>
          <a:graphicData uri="http://schemas.openxmlformats.org/drawingml/2006/table">
            <a:tbl>
              <a:tblPr>
                <a:effectLst>
                  <a:outerShdw blurRad="50800" dist="38100" dir="2700000" algn="tl" rotWithShape="0">
                    <a:prstClr val="black">
                      <a:alpha val="40000"/>
                    </a:prstClr>
                  </a:outerShdw>
                </a:effectLst>
              </a:tblPr>
              <a:tblGrid>
                <a:gridCol w="2911758"/>
                <a:gridCol w="4860641"/>
              </a:tblGrid>
              <a:tr h="61983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Trade Regulation Rule (1972)</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Cooling off period for door-to-door sales</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6069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Fair Credit Billing Act (1974)</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Consumer can challenge billing errors</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7231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Equal Credit Opportunity Act (1974)</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Equal credit opportunities for males/females and single/married people</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8264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Magnuson-Moss Warranty-Federal Trade Commission Act</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Minimum standards for written consumer warranties for products over $15</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8264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Amendments to Equal Credit Opportunity Act (1976, 1994)</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Discrimination prohibited when granting credit</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6930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Fair Debt Collection Practices Act (1977)</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Abusive collection practices by third parties outlawed</a:t>
                      </a:r>
                    </a:p>
                  </a:txBody>
                  <a:tcPr marL="83276" marR="83276" marT="41638" marB="41638"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Table 2.4: Major Federal Legislation</a:t>
            </a:r>
            <a:br>
              <a:rPr lang="en-US" dirty="0" smtClean="0"/>
            </a:br>
            <a:r>
              <a:rPr lang="en-US" dirty="0" smtClean="0"/>
              <a:t>Protecting Consumers Since 1960 (cont.)</a:t>
            </a:r>
          </a:p>
        </p:txBody>
      </p:sp>
      <p:graphicFrame>
        <p:nvGraphicFramePr>
          <p:cNvPr id="5" name="Group 47"/>
          <p:cNvGraphicFramePr>
            <a:graphicFrameLocks noGrp="1"/>
          </p:cNvGraphicFramePr>
          <p:nvPr/>
        </p:nvGraphicFramePr>
        <p:xfrm>
          <a:off x="762000" y="1371600"/>
          <a:ext cx="7620000" cy="4451020"/>
        </p:xfrm>
        <a:graphic>
          <a:graphicData uri="http://schemas.openxmlformats.org/drawingml/2006/table">
            <a:tbl>
              <a:tblPr>
                <a:effectLst>
                  <a:outerShdw blurRad="50800" dist="38100" dir="2700000" algn="tl" rotWithShape="0">
                    <a:prstClr val="black">
                      <a:alpha val="40000"/>
                    </a:prstClr>
                  </a:outerShdw>
                </a:effectLst>
              </a:tblPr>
              <a:tblGrid>
                <a:gridCol w="3020540"/>
                <a:gridCol w="4599460"/>
              </a:tblGrid>
              <a:tr h="7900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Drug Price Competition and Patent Restoration Act (1984)</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Abbreviated procedure for registering generic drugs</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5620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Orphan Drug Act (1985)</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Tax incentives encourage drugs for rare diseases</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5620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accent6">
                              <a:lumMod val="50000"/>
                            </a:schemeClr>
                          </a:solidFill>
                          <a:effectLst/>
                          <a:latin typeface="Arial" charset="0"/>
                        </a:rPr>
                        <a:t>Nutrition Labeling and Education Act (1990)</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FDA review of food labeling and packaging</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5620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Telephone Consumer Protection Act (1991)</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Automated dialing and prerecorded-voice calling prohibited</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5899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Consumer Credit Reporting Reform Act (1997)</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Credit issuers are responsible for accurate credit data</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8041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Children’s Online Privacy Protection Act (2000)</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Parents control what info is collected from kids; commercial web sites must protect child info</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5620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accent6">
                              <a:lumMod val="50000"/>
                            </a:schemeClr>
                          </a:solidFill>
                          <a:effectLst/>
                          <a:latin typeface="Arial" charset="0"/>
                        </a:rPr>
                        <a:t>Do Not Call Implementation Act (2003)</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50000"/>
                            </a:schemeClr>
                          </a:solidFill>
                          <a:effectLst/>
                          <a:latin typeface="Arial" charset="0"/>
                        </a:rPr>
                        <a:t>Directed the FCC and FTC to apply consistent rules on telemarketing</a:t>
                      </a:r>
                    </a:p>
                  </a:txBody>
                  <a:tcPr marL="77759" marR="77759" marT="38879" marB="38879"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Minority</a:t>
            </a:r>
          </a:p>
        </p:txBody>
      </p:sp>
      <p:sp>
        <p:nvSpPr>
          <p:cNvPr id="36867" name="Rectangle 3"/>
          <p:cNvSpPr>
            <a:spLocks noGrp="1" noChangeArrowheads="1"/>
          </p:cNvSpPr>
          <p:nvPr>
            <p:ph idx="1"/>
          </p:nvPr>
        </p:nvSpPr>
        <p:spPr>
          <a:xfrm>
            <a:off x="609600" y="1462088"/>
            <a:ext cx="7924800" cy="3338512"/>
          </a:xfrm>
        </p:spPr>
        <p:txBody>
          <a:bodyPr anchor="ctr"/>
          <a:lstStyle/>
          <a:p>
            <a:pPr marL="0" indent="0" algn="ctr" eaLnBrk="1" hangingPunct="1">
              <a:lnSpc>
                <a:spcPct val="90000"/>
              </a:lnSpc>
              <a:buFontTx/>
              <a:buNone/>
              <a:defRPr/>
            </a:pPr>
            <a:r>
              <a:rPr lang="en-US" sz="3200" dirty="0" smtClean="0"/>
              <a:t>…a racial, religious, political, national, or other group regarded as different from the larger group of which it is a part and that is often singled out for unfavorable treatment.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fade">
                                      <p:cBhvr>
                                        <p:cTn id="7"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Figure 2.3: Comparative Income Levels</a:t>
            </a:r>
          </a:p>
        </p:txBody>
      </p:sp>
      <p:sp>
        <p:nvSpPr>
          <p:cNvPr id="39939" name="TextBox 4"/>
          <p:cNvSpPr txBox="1">
            <a:spLocks noChangeArrowheads="1"/>
          </p:cNvSpPr>
          <p:nvPr/>
        </p:nvSpPr>
        <p:spPr bwMode="auto">
          <a:xfrm>
            <a:off x="609600" y="1295400"/>
            <a:ext cx="7924800" cy="646113"/>
          </a:xfrm>
          <a:prstGeom prst="rect">
            <a:avLst/>
          </a:prstGeom>
          <a:noFill/>
          <a:ln w="9525">
            <a:noFill/>
            <a:miter lim="800000"/>
            <a:headEnd/>
            <a:tailEnd/>
          </a:ln>
        </p:spPr>
        <p:txBody>
          <a:bodyPr>
            <a:spAutoFit/>
          </a:bodyPr>
          <a:lstStyle/>
          <a:p>
            <a:pPr algn="ctr"/>
            <a:r>
              <a:rPr lang="en-US"/>
              <a:t>This chart shows the median household incomes of white, black, Hispanic, and Asian workers in 2007.</a:t>
            </a:r>
          </a:p>
        </p:txBody>
      </p:sp>
      <p:sp>
        <p:nvSpPr>
          <p:cNvPr id="39940" name="TextBox 6"/>
          <p:cNvSpPr txBox="1">
            <a:spLocks noChangeArrowheads="1"/>
          </p:cNvSpPr>
          <p:nvPr/>
        </p:nvSpPr>
        <p:spPr bwMode="auto">
          <a:xfrm>
            <a:off x="1295400" y="5486400"/>
            <a:ext cx="6934200" cy="738188"/>
          </a:xfrm>
          <a:prstGeom prst="rect">
            <a:avLst/>
          </a:prstGeom>
          <a:noFill/>
          <a:ln w="9525">
            <a:noFill/>
            <a:miter lim="800000"/>
            <a:headEnd/>
            <a:tailEnd/>
          </a:ln>
        </p:spPr>
        <p:txBody>
          <a:bodyPr>
            <a:spAutoFit/>
          </a:bodyPr>
          <a:lstStyle/>
          <a:p>
            <a:pPr>
              <a:defRPr/>
            </a:pPr>
            <a:r>
              <a:rPr lang="en-US" sz="1050" dirty="0">
                <a:solidFill>
                  <a:schemeClr val="accent6">
                    <a:lumMod val="50000"/>
                  </a:schemeClr>
                </a:solidFill>
                <a:latin typeface="Arial" charset="0"/>
              </a:rPr>
              <a:t>Source: U.S. Census Bureau, Current Population Survey, 1968 to 2008 Annual Social and Economic Supplements, Income, Poverty, and Health Insurance Coverage in the United States: 2007, issued August 2008, U.S. Census Bureau, U.S. Department of Commerce, p. 6, </a:t>
            </a:r>
            <a:br>
              <a:rPr lang="en-US" sz="1050" dirty="0">
                <a:solidFill>
                  <a:schemeClr val="accent6">
                    <a:lumMod val="50000"/>
                  </a:schemeClr>
                </a:solidFill>
                <a:latin typeface="Arial" charset="0"/>
              </a:rPr>
            </a:br>
            <a:r>
              <a:rPr lang="en-US" sz="1050" u="sng" dirty="0">
                <a:solidFill>
                  <a:schemeClr val="accent6">
                    <a:lumMod val="50000"/>
                  </a:schemeClr>
                </a:solidFill>
                <a:latin typeface="Arial" charset="0"/>
              </a:rPr>
              <a:t>www.census.gov/prod/2008pubs/p60-235.pdf, </a:t>
            </a:r>
            <a:r>
              <a:rPr lang="en-US" sz="1050" dirty="0">
                <a:solidFill>
                  <a:schemeClr val="accent6">
                    <a:lumMod val="50000"/>
                  </a:schemeClr>
                </a:solidFill>
                <a:latin typeface="Arial" charset="0"/>
              </a:rPr>
              <a:t>accessed May 1, 2009.</a:t>
            </a:r>
          </a:p>
        </p:txBody>
      </p:sp>
      <p:pic>
        <p:nvPicPr>
          <p:cNvPr id="8" name="Picture 7" descr="44510-f02-03.png"/>
          <p:cNvPicPr>
            <a:picLocks noChangeAspect="1"/>
          </p:cNvPicPr>
          <p:nvPr/>
        </p:nvPicPr>
        <p:blipFill>
          <a:blip r:embed="rId3"/>
          <a:srcRect/>
          <a:stretch>
            <a:fillRect/>
          </a:stretch>
        </p:blipFill>
        <p:spPr bwMode="auto">
          <a:xfrm>
            <a:off x="381000" y="1219200"/>
            <a:ext cx="8609013" cy="4572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940"/>
                                        </p:tgtEl>
                                        <p:attrNameLst>
                                          <p:attrName>style.visibility</p:attrName>
                                        </p:attrNameLst>
                                      </p:cBhvr>
                                      <p:to>
                                        <p:strVal val="visible"/>
                                      </p:to>
                                    </p:set>
                                    <p:animEffect transition="in" filter="fade">
                                      <p:cBhvr>
                                        <p:cTn id="10"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defRPr/>
            </a:pPr>
            <a:r>
              <a:rPr lang="en-US" dirty="0" smtClean="0"/>
              <a:t>Figure 2.4: Relative Earnings </a:t>
            </a:r>
            <a:br>
              <a:rPr lang="en-US" dirty="0" smtClean="0"/>
            </a:br>
            <a:r>
              <a:rPr lang="en-US" dirty="0" smtClean="0"/>
              <a:t>of Male and Female Workers</a:t>
            </a:r>
          </a:p>
        </p:txBody>
      </p:sp>
      <p:sp>
        <p:nvSpPr>
          <p:cNvPr id="40963" name="TextBox 4"/>
          <p:cNvSpPr txBox="1">
            <a:spLocks noChangeArrowheads="1"/>
          </p:cNvSpPr>
          <p:nvPr/>
        </p:nvSpPr>
        <p:spPr bwMode="auto">
          <a:xfrm>
            <a:off x="685800" y="1295400"/>
            <a:ext cx="8001000" cy="646113"/>
          </a:xfrm>
          <a:prstGeom prst="rect">
            <a:avLst/>
          </a:prstGeom>
          <a:noFill/>
          <a:ln w="9525">
            <a:noFill/>
            <a:miter lim="800000"/>
            <a:headEnd/>
            <a:tailEnd/>
          </a:ln>
        </p:spPr>
        <p:txBody>
          <a:bodyPr>
            <a:spAutoFit/>
          </a:bodyPr>
          <a:lstStyle/>
          <a:p>
            <a:r>
              <a:rPr lang="en-US"/>
              <a:t>The ratio of women’s to men’s annual full-time earnings was 78 percent in 2007, and new all-time high, up from 74 percent first reached in 1996.</a:t>
            </a:r>
          </a:p>
        </p:txBody>
      </p:sp>
      <p:sp>
        <p:nvSpPr>
          <p:cNvPr id="40965" name="TextBox 5"/>
          <p:cNvSpPr txBox="1">
            <a:spLocks noChangeArrowheads="1"/>
          </p:cNvSpPr>
          <p:nvPr/>
        </p:nvSpPr>
        <p:spPr bwMode="auto">
          <a:xfrm>
            <a:off x="1066800" y="5572125"/>
            <a:ext cx="7162800" cy="600075"/>
          </a:xfrm>
          <a:prstGeom prst="rect">
            <a:avLst/>
          </a:prstGeom>
          <a:noFill/>
          <a:ln w="9525">
            <a:noFill/>
            <a:miter lim="800000"/>
            <a:headEnd/>
            <a:tailEnd/>
          </a:ln>
        </p:spPr>
        <p:txBody>
          <a:bodyPr>
            <a:spAutoFit/>
          </a:bodyPr>
          <a:lstStyle/>
          <a:p>
            <a:pPr>
              <a:defRPr/>
            </a:pPr>
            <a:r>
              <a:rPr lang="en-US" sz="1050" dirty="0">
                <a:solidFill>
                  <a:schemeClr val="accent6">
                    <a:lumMod val="50000"/>
                  </a:schemeClr>
                </a:solidFill>
                <a:latin typeface="Arial" charset="0"/>
              </a:rPr>
              <a:t>Source: U.S. Census Bureau, Current Population Survey, 1968 to 2008 Annual Social and Economic Supplements, Income, Poverty, and Health Insurance Coverage in the United States: 2007, issued August 2008, U.S. Census Bureau, U.S. Department of Commerce, p. 11, </a:t>
            </a:r>
            <a:r>
              <a:rPr lang="en-US" sz="1050" u="sng" dirty="0">
                <a:solidFill>
                  <a:schemeClr val="accent6">
                    <a:lumMod val="50000"/>
                  </a:schemeClr>
                </a:solidFill>
                <a:latin typeface="Arial" charset="0"/>
              </a:rPr>
              <a:t>www.census.gov/prod/2008pubs/p60-235.pdf, </a:t>
            </a:r>
            <a:r>
              <a:rPr lang="en-US" sz="1050" dirty="0">
                <a:solidFill>
                  <a:schemeClr val="accent6">
                    <a:lumMod val="50000"/>
                  </a:schemeClr>
                </a:solidFill>
                <a:latin typeface="Arial" charset="0"/>
              </a:rPr>
              <a:t>accessed May 1, 2009.</a:t>
            </a:r>
          </a:p>
        </p:txBody>
      </p:sp>
      <p:pic>
        <p:nvPicPr>
          <p:cNvPr id="7" name="Picture 6" descr="44510-f02-04.png"/>
          <p:cNvPicPr>
            <a:picLocks noChangeAspect="1"/>
          </p:cNvPicPr>
          <p:nvPr/>
        </p:nvPicPr>
        <p:blipFill>
          <a:blip r:embed="rId3"/>
          <a:srcRect/>
          <a:stretch>
            <a:fillRect/>
          </a:stretch>
        </p:blipFill>
        <p:spPr bwMode="auto">
          <a:xfrm>
            <a:off x="534988" y="1143000"/>
            <a:ext cx="8609012" cy="4572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965"/>
                                        </p:tgtEl>
                                        <p:attrNameLst>
                                          <p:attrName>style.visibility</p:attrName>
                                        </p:attrNameLst>
                                      </p:cBhvr>
                                      <p:to>
                                        <p:strVal val="visible"/>
                                      </p:to>
                                    </p:set>
                                    <p:animEffect transition="in" filter="fade">
                                      <p:cBhvr>
                                        <p:cTn id="10" dur="5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Affirmative Action Program</a:t>
            </a:r>
          </a:p>
        </p:txBody>
      </p:sp>
      <p:sp>
        <p:nvSpPr>
          <p:cNvPr id="39939" name="Rectangle 3"/>
          <p:cNvSpPr>
            <a:spLocks noGrp="1" noChangeArrowheads="1"/>
          </p:cNvSpPr>
          <p:nvPr>
            <p:ph idx="1"/>
          </p:nvPr>
        </p:nvSpPr>
        <p:spPr>
          <a:xfrm>
            <a:off x="455613" y="1462088"/>
            <a:ext cx="8229600" cy="3338512"/>
          </a:xfrm>
        </p:spPr>
        <p:txBody>
          <a:bodyPr anchor="ctr"/>
          <a:lstStyle/>
          <a:p>
            <a:pPr marL="0" indent="0" algn="ctr" eaLnBrk="1" hangingPunct="1">
              <a:lnSpc>
                <a:spcPct val="90000"/>
              </a:lnSpc>
              <a:buFontTx/>
              <a:buNone/>
              <a:defRPr/>
            </a:pPr>
            <a:r>
              <a:rPr lang="en-US" sz="3200" dirty="0" smtClean="0"/>
              <a:t>…a plan designed to increase</a:t>
            </a:r>
            <a:br>
              <a:rPr lang="en-US" sz="3200" dirty="0" smtClean="0"/>
            </a:br>
            <a:r>
              <a:rPr lang="en-US" sz="3200" dirty="0" smtClean="0"/>
              <a:t>the number of minority employees</a:t>
            </a:r>
            <a:br>
              <a:rPr lang="en-US" sz="3200" dirty="0" smtClean="0"/>
            </a:br>
            <a:r>
              <a:rPr lang="en-US" sz="3200" dirty="0" smtClean="0"/>
              <a:t>at all levels within an organization.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500"/>
                                        <p:tgtEl>
                                          <p:spTgt spid="39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Problems with</a:t>
            </a:r>
            <a:br>
              <a:rPr lang="en-US" dirty="0" smtClean="0"/>
            </a:br>
            <a:r>
              <a:rPr lang="en-US" dirty="0" smtClean="0"/>
              <a:t>Affirmative Action Programs</a:t>
            </a:r>
          </a:p>
        </p:txBody>
      </p:sp>
      <p:sp>
        <p:nvSpPr>
          <p:cNvPr id="40963" name="Rectangle 3"/>
          <p:cNvSpPr>
            <a:spLocks noGrp="1" noChangeArrowheads="1"/>
          </p:cNvSpPr>
          <p:nvPr>
            <p:ph idx="1"/>
          </p:nvPr>
        </p:nvSpPr>
        <p:spPr/>
        <p:txBody>
          <a:bodyPr/>
          <a:lstStyle/>
          <a:p>
            <a:pPr eaLnBrk="1" hangingPunct="1">
              <a:lnSpc>
                <a:spcPct val="90000"/>
              </a:lnSpc>
              <a:buClr>
                <a:schemeClr val="accent5">
                  <a:lumMod val="50000"/>
                </a:schemeClr>
              </a:buClr>
              <a:buFont typeface="Wingdings" pitchFamily="2" charset="2"/>
              <a:buChar char="ü"/>
              <a:defRPr/>
            </a:pPr>
            <a:r>
              <a:rPr lang="en-US" dirty="0" smtClean="0"/>
              <a:t>Quotas ─ reverse discrimination</a:t>
            </a:r>
          </a:p>
          <a:p>
            <a:pPr eaLnBrk="1" hangingPunct="1">
              <a:lnSpc>
                <a:spcPct val="90000"/>
              </a:lnSpc>
              <a:buClr>
                <a:schemeClr val="accent5">
                  <a:lumMod val="50000"/>
                </a:schemeClr>
              </a:buClr>
              <a:buFont typeface="Wingdings" pitchFamily="2" charset="2"/>
              <a:buChar char="ü"/>
              <a:defRPr/>
            </a:pPr>
            <a:r>
              <a:rPr lang="en-US" dirty="0" smtClean="0"/>
              <a:t>Not many businesspeople in favor</a:t>
            </a:r>
          </a:p>
        </p:txBody>
      </p:sp>
      <p:pic>
        <p:nvPicPr>
          <p:cNvPr id="43012"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pic>
        <p:nvPicPr>
          <p:cNvPr id="43013" name="Picture 5" descr="C:\Users\Larry Flick\Desktop\Consulting\Cengage Intro Project\Chapter 2\Art From Comp\44510-p02-07.jpg"/>
          <p:cNvPicPr>
            <a:picLocks noChangeAspect="1" noChangeArrowheads="1"/>
          </p:cNvPicPr>
          <p:nvPr/>
        </p:nvPicPr>
        <p:blipFill>
          <a:blip r:embed="rId4"/>
          <a:srcRect/>
          <a:stretch>
            <a:fillRect/>
          </a:stretch>
        </p:blipFill>
        <p:spPr bwMode="auto">
          <a:xfrm>
            <a:off x="2428875" y="2819400"/>
            <a:ext cx="4505325" cy="304800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fade">
                                      <p:cBhvr>
                                        <p:cTn id="7" dur="500"/>
                                        <p:tgtEl>
                                          <p:spTgt spid="409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fade">
                                      <p:cBhvr>
                                        <p:cTn id="12" dur="500"/>
                                        <p:tgtEl>
                                          <p:spTgt spid="409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Equal Employment Opportunity Commission</a:t>
            </a:r>
          </a:p>
        </p:txBody>
      </p:sp>
      <p:sp>
        <p:nvSpPr>
          <p:cNvPr id="41987" name="Rectangle 3"/>
          <p:cNvSpPr>
            <a:spLocks noGrp="1" noChangeArrowheads="1"/>
          </p:cNvSpPr>
          <p:nvPr>
            <p:ph idx="1"/>
          </p:nvPr>
        </p:nvSpPr>
        <p:spPr>
          <a:xfrm>
            <a:off x="455613" y="1462088"/>
            <a:ext cx="8229600" cy="3643312"/>
          </a:xfrm>
        </p:spPr>
        <p:txBody>
          <a:bodyPr anchor="ctr"/>
          <a:lstStyle/>
          <a:p>
            <a:pPr marL="0" indent="0" algn="ctr" eaLnBrk="1" hangingPunct="1">
              <a:lnSpc>
                <a:spcPct val="90000"/>
              </a:lnSpc>
              <a:buFontTx/>
              <a:buNone/>
              <a:defRPr/>
            </a:pPr>
            <a:r>
              <a:rPr lang="en-US" sz="3200" dirty="0" smtClean="0"/>
              <a:t>…a government agency with power</a:t>
            </a:r>
            <a:br>
              <a:rPr lang="en-US" sz="3200" dirty="0" smtClean="0"/>
            </a:br>
            <a:r>
              <a:rPr lang="en-US" sz="3200" dirty="0" smtClean="0"/>
              <a:t>to investigate complaints of employment discrimination and power to sue firms</a:t>
            </a:r>
            <a:br>
              <a:rPr lang="en-US" sz="3200" dirty="0" smtClean="0"/>
            </a:br>
            <a:r>
              <a:rPr lang="en-US" sz="3200" dirty="0" smtClean="0"/>
              <a:t>that practice it.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fade">
                                      <p:cBhvr>
                                        <p:cTn id="7" dur="500"/>
                                        <p:tgtEl>
                                          <p:spTgt spid="41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Hard-Core Unemployed</a:t>
            </a:r>
          </a:p>
        </p:txBody>
      </p:sp>
      <p:sp>
        <p:nvSpPr>
          <p:cNvPr id="43011" name="Rectangle 3"/>
          <p:cNvSpPr>
            <a:spLocks noGrp="1" noChangeArrowheads="1"/>
          </p:cNvSpPr>
          <p:nvPr>
            <p:ph idx="1"/>
          </p:nvPr>
        </p:nvSpPr>
        <p:spPr>
          <a:xfrm>
            <a:off x="455613" y="1462088"/>
            <a:ext cx="8229600" cy="2347912"/>
          </a:xfrm>
        </p:spPr>
        <p:txBody>
          <a:bodyPr anchor="ctr"/>
          <a:lstStyle/>
          <a:p>
            <a:pPr marL="0" indent="0" algn="ctr" eaLnBrk="1" hangingPunct="1">
              <a:lnSpc>
                <a:spcPct val="90000"/>
              </a:lnSpc>
              <a:buFontTx/>
              <a:buNone/>
              <a:defRPr/>
            </a:pPr>
            <a:r>
              <a:rPr lang="en-US" sz="3200" dirty="0" smtClean="0"/>
              <a:t>…workers with little education or</a:t>
            </a:r>
            <a:br>
              <a:rPr lang="en-US" sz="3200" dirty="0" smtClean="0"/>
            </a:br>
            <a:r>
              <a:rPr lang="en-US" sz="3200" dirty="0" smtClean="0"/>
              <a:t>vocational training and a long history</a:t>
            </a:r>
            <a:br>
              <a:rPr lang="en-US" sz="3200" dirty="0" smtClean="0"/>
            </a:br>
            <a:r>
              <a:rPr lang="en-US" sz="3200" dirty="0" smtClean="0"/>
              <a:t>of unemployment.</a:t>
            </a:r>
          </a:p>
        </p:txBody>
      </p:sp>
      <p:sp>
        <p:nvSpPr>
          <p:cNvPr id="45060" name="Rectangle 4"/>
          <p:cNvSpPr>
            <a:spLocks noChangeArrowheads="1"/>
          </p:cNvSpPr>
          <p:nvPr/>
        </p:nvSpPr>
        <p:spPr bwMode="auto">
          <a:xfrm>
            <a:off x="457200" y="3886200"/>
            <a:ext cx="8229600" cy="1600200"/>
          </a:xfrm>
          <a:prstGeom prst="rect">
            <a:avLst/>
          </a:prstGeom>
          <a:noFill/>
          <a:ln w="9525">
            <a:noFill/>
            <a:miter lim="800000"/>
            <a:headEnd/>
            <a:tailEnd/>
          </a:ln>
        </p:spPr>
        <p:txBody>
          <a:bodyPr anchor="ctr"/>
          <a:lstStyle/>
          <a:p>
            <a:pPr algn="ctr">
              <a:defRPr/>
            </a:pPr>
            <a:r>
              <a:rPr lang="en-US" sz="2800" b="1" dirty="0">
                <a:solidFill>
                  <a:schemeClr val="accent6">
                    <a:lumMod val="50000"/>
                  </a:schemeClr>
                </a:solidFill>
                <a:latin typeface="Arial" charset="0"/>
              </a:rPr>
              <a:t>National Alliance of Business</a:t>
            </a:r>
          </a:p>
          <a:p>
            <a:pPr algn="ctr">
              <a:defRPr/>
            </a:pPr>
            <a:r>
              <a:rPr lang="en-US" sz="2800" b="1" u="sng" dirty="0">
                <a:solidFill>
                  <a:schemeClr val="accent5">
                    <a:lumMod val="50000"/>
                  </a:schemeClr>
                </a:solidFill>
                <a:latin typeface="Arial" charset="0"/>
              </a:rPr>
              <a:t/>
            </a:r>
            <a:br>
              <a:rPr lang="en-US" sz="2800" b="1" u="sng" dirty="0">
                <a:solidFill>
                  <a:schemeClr val="accent5">
                    <a:lumMod val="50000"/>
                  </a:schemeClr>
                </a:solidFill>
                <a:latin typeface="Arial" charset="0"/>
              </a:rPr>
            </a:br>
            <a:r>
              <a:rPr lang="en-US" sz="2400" dirty="0">
                <a:solidFill>
                  <a:schemeClr val="accent5">
                    <a:lumMod val="50000"/>
                  </a:schemeClr>
                </a:solidFill>
                <a:latin typeface="Arial" charset="0"/>
              </a:rPr>
              <a:t>“…</a:t>
            </a:r>
            <a:r>
              <a:rPr lang="en-US" sz="3200" dirty="0">
                <a:solidFill>
                  <a:schemeClr val="accent5">
                    <a:lumMod val="50000"/>
                  </a:schemeClr>
                </a:solidFill>
                <a:latin typeface="Arial" charset="0"/>
              </a:rPr>
              <a:t>a joint business-government program </a:t>
            </a:r>
            <a:br>
              <a:rPr lang="en-US" sz="3200" dirty="0">
                <a:solidFill>
                  <a:schemeClr val="accent5">
                    <a:lumMod val="50000"/>
                  </a:schemeClr>
                </a:solidFill>
                <a:latin typeface="Arial" charset="0"/>
              </a:rPr>
            </a:br>
            <a:r>
              <a:rPr lang="en-US" sz="3200" dirty="0">
                <a:solidFill>
                  <a:schemeClr val="accent5">
                    <a:lumMod val="50000"/>
                  </a:schemeClr>
                </a:solidFill>
                <a:latin typeface="Arial" charset="0"/>
              </a:rPr>
              <a:t>to train the hard-core unemployed.”</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fade">
                                      <p:cBhvr>
                                        <p:cTn id="7" dur="500"/>
                                        <p:tgtEl>
                                          <p:spTgt spid="43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060">
                                            <p:txEl>
                                              <p:pRg st="0" end="0"/>
                                            </p:txEl>
                                          </p:spTgt>
                                        </p:tgtEl>
                                        <p:attrNameLst>
                                          <p:attrName>style.visibility</p:attrName>
                                        </p:attrNameLst>
                                      </p:cBhvr>
                                      <p:to>
                                        <p:strVal val="visible"/>
                                      </p:to>
                                    </p:set>
                                    <p:animEffect transition="in" filter="fade">
                                      <p:cBhvr>
                                        <p:cTn id="12" dur="500"/>
                                        <p:tgtEl>
                                          <p:spTgt spid="450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5060">
                                            <p:txEl>
                                              <p:pRg st="1" end="1"/>
                                            </p:txEl>
                                          </p:spTgt>
                                        </p:tgtEl>
                                        <p:attrNameLst>
                                          <p:attrName>style.visibility</p:attrName>
                                        </p:attrNameLst>
                                      </p:cBhvr>
                                      <p:to>
                                        <p:strVal val="visible"/>
                                      </p:to>
                                    </p:set>
                                    <p:animEffect transition="in" filter="fade">
                                      <p:cBhvr>
                                        <p:cTn id="17" dur="500"/>
                                        <p:tgtEl>
                                          <p:spTgt spid="450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Pollution</a:t>
            </a:r>
          </a:p>
        </p:txBody>
      </p:sp>
      <p:sp>
        <p:nvSpPr>
          <p:cNvPr id="44035" name="Rectangle 3"/>
          <p:cNvSpPr>
            <a:spLocks noGrp="1" noChangeArrowheads="1"/>
          </p:cNvSpPr>
          <p:nvPr>
            <p:ph idx="1"/>
          </p:nvPr>
        </p:nvSpPr>
        <p:spPr>
          <a:xfrm>
            <a:off x="455613" y="1462088"/>
            <a:ext cx="8229600" cy="3338512"/>
          </a:xfrm>
        </p:spPr>
        <p:txBody>
          <a:bodyPr anchor="ctr"/>
          <a:lstStyle/>
          <a:p>
            <a:pPr marL="0" indent="0" algn="ctr" eaLnBrk="1" hangingPunct="1">
              <a:lnSpc>
                <a:spcPct val="90000"/>
              </a:lnSpc>
              <a:buFontTx/>
              <a:buNone/>
              <a:defRPr/>
            </a:pPr>
            <a:r>
              <a:rPr lang="en-US" sz="3200" dirty="0" smtClean="0"/>
              <a:t>…the contamination of water, air, or land through the actions of people in an industrialized society.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fade">
                                      <p:cBhvr>
                                        <p:cTn id="7" dur="500"/>
                                        <p:tgtEl>
                                          <p:spTgt spid="440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Table 2.5: Summary of</a:t>
            </a:r>
            <a:br>
              <a:rPr lang="en-US" smtClean="0"/>
            </a:br>
            <a:r>
              <a:rPr lang="en-US" smtClean="0"/>
              <a:t>Major Environment Laws</a:t>
            </a:r>
          </a:p>
        </p:txBody>
      </p:sp>
      <p:graphicFrame>
        <p:nvGraphicFramePr>
          <p:cNvPr id="4" name="Group 40"/>
          <p:cNvGraphicFramePr>
            <a:graphicFrameLocks noGrp="1"/>
          </p:cNvGraphicFramePr>
          <p:nvPr/>
        </p:nvGraphicFramePr>
        <p:xfrm>
          <a:off x="838200" y="1376570"/>
          <a:ext cx="7391400" cy="4386158"/>
        </p:xfrm>
        <a:graphic>
          <a:graphicData uri="http://schemas.openxmlformats.org/drawingml/2006/table">
            <a:tbl>
              <a:tblPr>
                <a:effectLst>
                  <a:outerShdw blurRad="50800" dist="38100" dir="2700000" algn="tl" rotWithShape="0">
                    <a:prstClr val="black">
                      <a:alpha val="40000"/>
                    </a:prstClr>
                  </a:outerShdw>
                </a:effectLst>
              </a:tblPr>
              <a:tblGrid>
                <a:gridCol w="2971543"/>
                <a:gridCol w="4419857"/>
              </a:tblGrid>
              <a:tr h="5653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National Environmental Policy Act (1970)</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Established EPA to enforce federal environmental laws</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5536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Clean Air Amendment (1970)</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Automotive, aircraft, and factory emission standards</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6046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chemeClr val="accent6">
                              <a:lumMod val="50000"/>
                            </a:schemeClr>
                          </a:solidFill>
                          <a:effectLst/>
                          <a:latin typeface="Arial" charset="0"/>
                        </a:rPr>
                        <a:t>Water Quality Improvement Act (1970)</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Strengthened water regulations; provided for large fines</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5653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chemeClr val="accent6">
                              <a:lumMod val="50000"/>
                            </a:schemeClr>
                          </a:solidFill>
                          <a:effectLst/>
                          <a:latin typeface="Arial" charset="0"/>
                        </a:rPr>
                        <a:t>Resource Recovery Act (1970)</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Enlarged solid-waste disposal program; EPA enforcement</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77793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chemeClr val="accent6">
                              <a:lumMod val="50000"/>
                            </a:schemeClr>
                          </a:solidFill>
                          <a:effectLst/>
                          <a:latin typeface="Arial" charset="0"/>
                        </a:rPr>
                        <a:t>Water Pollution Control Act Amendment (1972)</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Standards for cleaning navigable streams/lakes; elimination of harmful waste disposal by 1985</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r h="6596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chemeClr val="accent6">
                              <a:lumMod val="50000"/>
                            </a:schemeClr>
                          </a:solidFill>
                          <a:effectLst/>
                          <a:latin typeface="Arial" charset="0"/>
                        </a:rPr>
                        <a:t>Noise Control Act (1972)</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Standards for major sources of noise; EPA advises FAA on standards for planes</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5">
                        <a:lumMod val="20000"/>
                        <a:lumOff val="80000"/>
                      </a:schemeClr>
                    </a:solidFill>
                  </a:tcPr>
                </a:tc>
              </a:tr>
              <a:tr h="6596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chemeClr val="accent6">
                              <a:lumMod val="50000"/>
                            </a:schemeClr>
                          </a:solidFill>
                          <a:effectLst/>
                          <a:latin typeface="Arial" charset="0"/>
                        </a:rPr>
                        <a:t>Clean Air Act Amendment (1977)</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dirty="0" smtClean="0">
                          <a:ln>
                            <a:noFill/>
                          </a:ln>
                          <a:solidFill>
                            <a:schemeClr val="accent6">
                              <a:lumMod val="50000"/>
                            </a:schemeClr>
                          </a:solidFill>
                          <a:effectLst/>
                          <a:latin typeface="Arial" charset="0"/>
                        </a:rPr>
                        <a:t>New deadlines for cleaning up polluted areas; review of air quality standards</a:t>
                      </a:r>
                    </a:p>
                  </a:txBody>
                  <a:tcPr marL="75384" marR="75384" marT="37692" marB="37692" horzOverflow="overflow">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lnTlToBr>
                      <a:noFill/>
                    </a:lnTlToBr>
                    <a:lnBlToTr>
                      <a:noFill/>
                    </a:lnBlToTr>
                    <a:solidFill>
                      <a:schemeClr val="accent3">
                        <a:lumMod val="60000"/>
                        <a:lumOff val="40000"/>
                      </a:schemeClr>
                    </a:solid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Forms of Pollution</a:t>
            </a:r>
          </a:p>
        </p:txBody>
      </p:sp>
      <p:sp>
        <p:nvSpPr>
          <p:cNvPr id="46083" name="Rectangle 3"/>
          <p:cNvSpPr>
            <a:spLocks noGrp="1" noChangeArrowheads="1"/>
          </p:cNvSpPr>
          <p:nvPr>
            <p:ph idx="1"/>
          </p:nvPr>
        </p:nvSpPr>
        <p:spPr>
          <a:xfrm>
            <a:off x="457200" y="1462088"/>
            <a:ext cx="4114800" cy="4570412"/>
          </a:xfrm>
        </p:spPr>
        <p:txBody>
          <a:bodyPr/>
          <a:lstStyle/>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Water Pollution</a:t>
            </a:r>
          </a:p>
          <a:p>
            <a:pPr marL="465138" indent="-465138" eaLnBrk="1" hangingPunct="1">
              <a:lnSpc>
                <a:spcPct val="90000"/>
              </a:lnSpc>
              <a:spcAft>
                <a:spcPts val="0"/>
              </a:spcAft>
              <a:buClr>
                <a:schemeClr val="accent5">
                  <a:lumMod val="50000"/>
                </a:schemeClr>
              </a:buClr>
              <a:buFont typeface="Wingdings" pitchFamily="2" charset="2"/>
              <a:buChar char="§"/>
              <a:defRPr/>
            </a:pPr>
            <a:r>
              <a:rPr lang="en-US" dirty="0" smtClean="0"/>
              <a:t>Air Pollution</a:t>
            </a:r>
          </a:p>
          <a:p>
            <a:pPr marL="865188" lvl="1" eaLnBrk="1" hangingPunct="1">
              <a:lnSpc>
                <a:spcPct val="90000"/>
              </a:lnSpc>
              <a:spcAft>
                <a:spcPts val="0"/>
              </a:spcAft>
              <a:buFontTx/>
              <a:buChar char="•"/>
              <a:defRPr/>
            </a:pPr>
            <a:r>
              <a:rPr lang="en-US" sz="2400" dirty="0" smtClean="0"/>
              <a:t>Suspended Particles</a:t>
            </a:r>
          </a:p>
          <a:p>
            <a:pPr marL="865188" lvl="1" eaLnBrk="1" hangingPunct="1">
              <a:lnSpc>
                <a:spcPct val="90000"/>
              </a:lnSpc>
              <a:spcAft>
                <a:spcPts val="0"/>
              </a:spcAft>
              <a:buFontTx/>
              <a:buChar char="•"/>
              <a:defRPr/>
            </a:pPr>
            <a:r>
              <a:rPr lang="en-US" sz="2400" dirty="0" smtClean="0"/>
              <a:t>Sulfur Dioxide</a:t>
            </a:r>
          </a:p>
          <a:p>
            <a:pPr marL="865188" lvl="1" eaLnBrk="1" hangingPunct="1">
              <a:lnSpc>
                <a:spcPct val="90000"/>
              </a:lnSpc>
              <a:spcAft>
                <a:spcPts val="0"/>
              </a:spcAft>
              <a:buFontTx/>
              <a:buChar char="•"/>
              <a:defRPr/>
            </a:pPr>
            <a:r>
              <a:rPr lang="en-US" sz="2400" dirty="0" smtClean="0"/>
              <a:t>Nitrogen Dioxide</a:t>
            </a:r>
          </a:p>
          <a:p>
            <a:pPr marL="865188" lvl="1" eaLnBrk="1" hangingPunct="1">
              <a:lnSpc>
                <a:spcPct val="90000"/>
              </a:lnSpc>
              <a:spcAft>
                <a:spcPts val="600"/>
              </a:spcAft>
              <a:buFontTx/>
              <a:buChar char="•"/>
              <a:defRPr/>
            </a:pPr>
            <a:r>
              <a:rPr lang="en-US" sz="2400" dirty="0" smtClean="0"/>
              <a:t>Land Pollution</a:t>
            </a:r>
          </a:p>
          <a:p>
            <a:pPr marL="465138" indent="-465138" eaLnBrk="1" hangingPunct="1">
              <a:lnSpc>
                <a:spcPct val="90000"/>
              </a:lnSpc>
              <a:spcAft>
                <a:spcPts val="600"/>
              </a:spcAft>
              <a:buClr>
                <a:schemeClr val="accent5">
                  <a:lumMod val="50000"/>
                </a:schemeClr>
              </a:buClr>
              <a:buFont typeface="Wingdings" pitchFamily="2" charset="2"/>
              <a:buChar char="§"/>
              <a:defRPr/>
            </a:pPr>
            <a:r>
              <a:rPr lang="en-US" dirty="0" smtClean="0"/>
              <a:t>Noise Pollution</a:t>
            </a:r>
          </a:p>
        </p:txBody>
      </p:sp>
      <p:pic>
        <p:nvPicPr>
          <p:cNvPr id="48133" name="Picture 6" descr="C:\Users\Larry Flick\Desktop\Consulting\Cengage Intro Project\Chapter 2\Art From Comp\44510-p02-05.jpg"/>
          <p:cNvPicPr>
            <a:picLocks noChangeAspect="1" noChangeArrowheads="1"/>
          </p:cNvPicPr>
          <p:nvPr/>
        </p:nvPicPr>
        <p:blipFill>
          <a:blip r:embed="rId3"/>
          <a:srcRect/>
          <a:stretch>
            <a:fillRect/>
          </a:stretch>
        </p:blipFill>
        <p:spPr bwMode="auto">
          <a:xfrm>
            <a:off x="4800600" y="1273175"/>
            <a:ext cx="3486150" cy="451643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fade">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fade">
                                      <p:cBhvr>
                                        <p:cTn id="12" dur="500"/>
                                        <p:tgtEl>
                                          <p:spTgt spid="4608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fade">
                                      <p:cBhvr>
                                        <p:cTn id="15" dur="500"/>
                                        <p:tgtEl>
                                          <p:spTgt spid="4608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6083">
                                            <p:txEl>
                                              <p:pRg st="3" end="3"/>
                                            </p:txEl>
                                          </p:spTgt>
                                        </p:tgtEl>
                                        <p:attrNameLst>
                                          <p:attrName>style.visibility</p:attrName>
                                        </p:attrNameLst>
                                      </p:cBhvr>
                                      <p:to>
                                        <p:strVal val="visible"/>
                                      </p:to>
                                    </p:set>
                                    <p:animEffect transition="in" filter="fade">
                                      <p:cBhvr>
                                        <p:cTn id="18" dur="500"/>
                                        <p:tgtEl>
                                          <p:spTgt spid="4608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083">
                                            <p:txEl>
                                              <p:pRg st="4" end="4"/>
                                            </p:txEl>
                                          </p:spTgt>
                                        </p:tgtEl>
                                        <p:attrNameLst>
                                          <p:attrName>style.visibility</p:attrName>
                                        </p:attrNameLst>
                                      </p:cBhvr>
                                      <p:to>
                                        <p:strVal val="visible"/>
                                      </p:to>
                                    </p:set>
                                    <p:animEffect transition="in" filter="fade">
                                      <p:cBhvr>
                                        <p:cTn id="21" dur="500"/>
                                        <p:tgtEl>
                                          <p:spTgt spid="4608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083">
                                            <p:txEl>
                                              <p:pRg st="5" end="5"/>
                                            </p:txEl>
                                          </p:spTgt>
                                        </p:tgtEl>
                                        <p:attrNameLst>
                                          <p:attrName>style.visibility</p:attrName>
                                        </p:attrNameLst>
                                      </p:cBhvr>
                                      <p:to>
                                        <p:strVal val="visible"/>
                                      </p:to>
                                    </p:set>
                                    <p:animEffect transition="in" filter="fade">
                                      <p:cBhvr>
                                        <p:cTn id="24" dur="500"/>
                                        <p:tgtEl>
                                          <p:spTgt spid="4608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6083">
                                            <p:txEl>
                                              <p:pRg st="6" end="6"/>
                                            </p:txEl>
                                          </p:spTgt>
                                        </p:tgtEl>
                                        <p:attrNameLst>
                                          <p:attrName>style.visibility</p:attrName>
                                        </p:attrNameLst>
                                      </p:cBhvr>
                                      <p:to>
                                        <p:strVal val="visible"/>
                                      </p:to>
                                    </p:set>
                                    <p:animEffect transition="in" filter="fade">
                                      <p:cBhvr>
                                        <p:cTn id="29" dur="500"/>
                                        <p:tgtEl>
                                          <p:spTgt spid="460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Air Pollution City</a:t>
            </a:r>
            <a:br>
              <a:rPr lang="en-US" dirty="0" smtClean="0"/>
            </a:br>
            <a:r>
              <a:rPr lang="en-US" dirty="0" smtClean="0"/>
              <a:t>Comparisons</a:t>
            </a:r>
          </a:p>
        </p:txBody>
      </p:sp>
      <p:graphicFrame>
        <p:nvGraphicFramePr>
          <p:cNvPr id="1026" name="Object 5"/>
          <p:cNvGraphicFramePr>
            <a:graphicFrameLocks noGrp="1" noChangeAspect="1"/>
          </p:cNvGraphicFramePr>
          <p:nvPr>
            <p:ph type="chart" idx="1"/>
          </p:nvPr>
        </p:nvGraphicFramePr>
        <p:xfrm>
          <a:off x="846138" y="1377950"/>
          <a:ext cx="7383462" cy="3944938"/>
        </p:xfrm>
        <a:graphic>
          <a:graphicData uri="http://schemas.openxmlformats.org/presentationml/2006/ole">
            <p:oleObj spid="_x0000_s1026" name="Chart" r:id="rId4" imgW="7362825" imgH="3933825" progId="Excel.Chart.8">
              <p:embed/>
            </p:oleObj>
          </a:graphicData>
        </a:graphic>
      </p:graphicFrame>
      <p:sp>
        <p:nvSpPr>
          <p:cNvPr id="1028" name="Text Box 6"/>
          <p:cNvSpPr txBox="1">
            <a:spLocks noChangeArrowheads="1"/>
          </p:cNvSpPr>
          <p:nvPr/>
        </p:nvSpPr>
        <p:spPr bwMode="auto">
          <a:xfrm>
            <a:off x="1219200" y="5562600"/>
            <a:ext cx="6781800" cy="400050"/>
          </a:xfrm>
          <a:prstGeom prst="rect">
            <a:avLst/>
          </a:prstGeom>
          <a:noFill/>
          <a:ln w="9525">
            <a:noFill/>
            <a:miter lim="800000"/>
            <a:headEnd/>
            <a:tailEnd/>
          </a:ln>
        </p:spPr>
        <p:txBody>
          <a:bodyPr lIns="0">
            <a:spAutoFit/>
          </a:bodyPr>
          <a:lstStyle/>
          <a:p>
            <a:pPr>
              <a:spcBef>
                <a:spcPct val="50000"/>
              </a:spcBef>
              <a:defRPr/>
            </a:pPr>
            <a:r>
              <a:rPr lang="en-US" sz="1000" dirty="0">
                <a:solidFill>
                  <a:schemeClr val="accent6">
                    <a:lumMod val="50000"/>
                  </a:schemeClr>
                </a:solidFill>
                <a:latin typeface="Arial" charset="0"/>
              </a:rPr>
              <a:t>“Air Pollution: City Comparisons,” Air Pollution Problems Facing Cities, </a:t>
            </a:r>
            <a:r>
              <a:rPr lang="en-US" sz="1000" dirty="0">
                <a:solidFill>
                  <a:schemeClr val="accent6">
                    <a:lumMod val="50000"/>
                  </a:schemeClr>
                </a:solidFill>
                <a:latin typeface="Arial" charset="0"/>
                <a:hlinkClick r:id="rId5"/>
              </a:rPr>
              <a:t>http://www.portfolio.mvm.ed.ac.uk/studentwebs/session4/27/citydiff.htm</a:t>
            </a:r>
            <a:r>
              <a:rPr lang="en-US" sz="1000" dirty="0">
                <a:solidFill>
                  <a:schemeClr val="accent6">
                    <a:lumMod val="50000"/>
                  </a:schemeClr>
                </a:solidFill>
                <a:latin typeface="Arial" charset="0"/>
              </a:rPr>
              <a:t> </a:t>
            </a:r>
          </a:p>
        </p:txBody>
      </p:sp>
      <p:pic>
        <p:nvPicPr>
          <p:cNvPr id="1029" name="Picture 8" descr="check"/>
          <p:cNvPicPr>
            <a:picLocks noChangeAspect="1" noChangeArrowheads="1"/>
          </p:cNvPicPr>
          <p:nvPr/>
        </p:nvPicPr>
        <p:blipFill>
          <a:blip r:embed="rId6"/>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lnSpc>
                <a:spcPct val="90000"/>
              </a:lnSpc>
              <a:spcBef>
                <a:spcPct val="20000"/>
              </a:spcBef>
              <a:defRPr/>
            </a:pPr>
            <a:r>
              <a:rPr lang="en-US" dirty="0" smtClean="0"/>
              <a:t>Who Should Pay</a:t>
            </a:r>
            <a:br>
              <a:rPr lang="en-US" dirty="0" smtClean="0"/>
            </a:br>
            <a:r>
              <a:rPr lang="en-US" dirty="0" smtClean="0"/>
              <a:t>for a Clean Environment?</a:t>
            </a:r>
          </a:p>
        </p:txBody>
      </p:sp>
      <p:sp>
        <p:nvSpPr>
          <p:cNvPr id="48131" name="Rectangle 3"/>
          <p:cNvSpPr>
            <a:spLocks noGrp="1" noChangeArrowheads="1"/>
          </p:cNvSpPr>
          <p:nvPr>
            <p:ph idx="1"/>
          </p:nvPr>
        </p:nvSpPr>
        <p:spPr>
          <a:xfrm>
            <a:off x="457200" y="1981200"/>
            <a:ext cx="8229600" cy="4343400"/>
          </a:xfrm>
        </p:spPr>
        <p:txBody>
          <a:bodyPr/>
          <a:lstStyle/>
          <a:p>
            <a:pPr eaLnBrk="1" hangingPunct="1">
              <a:lnSpc>
                <a:spcPct val="90000"/>
              </a:lnSpc>
              <a:spcAft>
                <a:spcPts val="1200"/>
              </a:spcAft>
              <a:buClr>
                <a:schemeClr val="accent5">
                  <a:lumMod val="50000"/>
                </a:schemeClr>
              </a:buClr>
              <a:buSzPct val="100000"/>
              <a:buFont typeface="Arial Black" pitchFamily="34" charset="0"/>
              <a:buChar char="?"/>
              <a:defRPr/>
            </a:pPr>
            <a:r>
              <a:rPr lang="en-US" b="1" dirty="0" smtClean="0"/>
              <a:t>Government</a:t>
            </a:r>
          </a:p>
          <a:p>
            <a:pPr eaLnBrk="1" hangingPunct="1">
              <a:lnSpc>
                <a:spcPct val="90000"/>
              </a:lnSpc>
              <a:spcAft>
                <a:spcPts val="1200"/>
              </a:spcAft>
              <a:buClr>
                <a:schemeClr val="accent5">
                  <a:lumMod val="50000"/>
                </a:schemeClr>
              </a:buClr>
              <a:buSzPct val="100000"/>
              <a:buFont typeface="Arial Black" pitchFamily="34" charset="0"/>
              <a:buChar char="?"/>
              <a:defRPr/>
            </a:pPr>
            <a:r>
              <a:rPr lang="en-US" b="1" dirty="0" smtClean="0"/>
              <a:t>Business</a:t>
            </a:r>
          </a:p>
          <a:p>
            <a:pPr eaLnBrk="1" hangingPunct="1">
              <a:lnSpc>
                <a:spcPct val="90000"/>
              </a:lnSpc>
              <a:spcAft>
                <a:spcPts val="1200"/>
              </a:spcAft>
              <a:buClr>
                <a:schemeClr val="accent5">
                  <a:lumMod val="50000"/>
                </a:schemeClr>
              </a:buClr>
              <a:buSzPct val="100000"/>
              <a:buFont typeface="Arial Black" pitchFamily="34" charset="0"/>
              <a:buChar char="?"/>
              <a:defRPr/>
            </a:pPr>
            <a:r>
              <a:rPr lang="en-US" b="1" dirty="0" smtClean="0"/>
              <a:t>Consumer</a:t>
            </a:r>
          </a:p>
        </p:txBody>
      </p:sp>
      <p:pic>
        <p:nvPicPr>
          <p:cNvPr id="49156" name="Picture 11"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pic>
        <p:nvPicPr>
          <p:cNvPr id="49157" name="Picture 5" descr="C:\Users\Larry Flick\Desktop\Consulting\Cengage Intro Project\Chapter 2\Art From Comp\44510-p02-01.jpg"/>
          <p:cNvPicPr>
            <a:picLocks noChangeAspect="1" noChangeArrowheads="1"/>
          </p:cNvPicPr>
          <p:nvPr/>
        </p:nvPicPr>
        <p:blipFill>
          <a:blip r:embed="rId4"/>
          <a:srcRect/>
          <a:stretch>
            <a:fillRect/>
          </a:stretch>
        </p:blipFill>
        <p:spPr bwMode="auto">
          <a:xfrm>
            <a:off x="3929063" y="1981200"/>
            <a:ext cx="4376737" cy="304800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fade">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fade">
                                      <p:cBhvr>
                                        <p:cTn id="12" dur="500"/>
                                        <p:tgtEl>
                                          <p:spTgt spid="48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fade">
                                      <p:cBhvr>
                                        <p:cTn id="17"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5" name="Rectangle 8"/>
          <p:cNvSpPr>
            <a:spLocks noGrp="1" noChangeArrowheads="1"/>
          </p:cNvSpPr>
          <p:nvPr>
            <p:ph type="title"/>
          </p:nvPr>
        </p:nvSpPr>
        <p:spPr/>
        <p:txBody>
          <a:bodyPr/>
          <a:lstStyle/>
          <a:p>
            <a:pPr eaLnBrk="1" hangingPunct="1">
              <a:lnSpc>
                <a:spcPct val="90000"/>
              </a:lnSpc>
              <a:spcBef>
                <a:spcPts val="672"/>
              </a:spcBef>
              <a:defRPr/>
            </a:pPr>
            <a:r>
              <a:rPr lang="en-US" dirty="0" smtClean="0"/>
              <a:t>Who Should Pay?</a:t>
            </a:r>
            <a:br>
              <a:rPr lang="en-US" dirty="0" smtClean="0"/>
            </a:br>
            <a:r>
              <a:rPr lang="en-US" dirty="0" smtClean="0"/>
              <a:t>Factors to Consider</a:t>
            </a:r>
          </a:p>
        </p:txBody>
      </p:sp>
      <p:sp>
        <p:nvSpPr>
          <p:cNvPr id="49154" name="Rectangle 9"/>
          <p:cNvSpPr>
            <a:spLocks noGrp="1" noChangeArrowheads="1"/>
          </p:cNvSpPr>
          <p:nvPr>
            <p:ph idx="1"/>
          </p:nvPr>
        </p:nvSpPr>
        <p:spPr/>
        <p:txBody>
          <a:bodyPr/>
          <a:lstStyle/>
          <a:p>
            <a:pPr eaLnBrk="1" hangingPunct="1">
              <a:lnSpc>
                <a:spcPct val="90000"/>
              </a:lnSpc>
              <a:buClr>
                <a:schemeClr val="accent5">
                  <a:lumMod val="50000"/>
                </a:schemeClr>
              </a:buClr>
              <a:buFont typeface="Wingdings" pitchFamily="2" charset="2"/>
              <a:buChar char="§"/>
              <a:defRPr/>
            </a:pPr>
            <a:r>
              <a:rPr lang="en-US" sz="2400" dirty="0" smtClean="0"/>
              <a:t>Governments and businesses spend billions annually </a:t>
            </a:r>
            <a:br>
              <a:rPr lang="en-US" sz="2400" dirty="0" smtClean="0"/>
            </a:br>
            <a:r>
              <a:rPr lang="en-US" sz="2400" dirty="0" smtClean="0"/>
              <a:t>to reduce pollution.</a:t>
            </a:r>
          </a:p>
          <a:p>
            <a:pPr eaLnBrk="1" hangingPunct="1">
              <a:lnSpc>
                <a:spcPct val="90000"/>
              </a:lnSpc>
              <a:buClr>
                <a:schemeClr val="accent5">
                  <a:lumMod val="50000"/>
                </a:schemeClr>
              </a:buClr>
              <a:buFont typeface="Wingdings" pitchFamily="2" charset="2"/>
              <a:buChar char="§"/>
              <a:defRPr/>
            </a:pPr>
            <a:r>
              <a:rPr lang="en-US" sz="2400" dirty="0" smtClean="0"/>
              <a:t>Much of the money required is supposed to come </a:t>
            </a:r>
            <a:br>
              <a:rPr lang="en-US" sz="2400" dirty="0" smtClean="0"/>
            </a:br>
            <a:r>
              <a:rPr lang="en-US" sz="2400" dirty="0" smtClean="0"/>
              <a:t>from already-depressed industries.</a:t>
            </a:r>
          </a:p>
          <a:p>
            <a:pPr eaLnBrk="1" hangingPunct="1">
              <a:lnSpc>
                <a:spcPct val="90000"/>
              </a:lnSpc>
              <a:buClr>
                <a:schemeClr val="accent5">
                  <a:lumMod val="50000"/>
                </a:schemeClr>
              </a:buClr>
              <a:buFont typeface="Wingdings" pitchFamily="2" charset="2"/>
              <a:buChar char="§"/>
              <a:defRPr/>
            </a:pPr>
            <a:r>
              <a:rPr lang="en-US" sz="2400" dirty="0" smtClean="0"/>
              <a:t>A few firms have discovered it is cheaper to pay a fine than to install equipment for pollution control.</a:t>
            </a:r>
          </a:p>
          <a:p>
            <a:pPr eaLnBrk="1" hangingPunct="1">
              <a:lnSpc>
                <a:spcPct val="90000"/>
              </a:lnSpc>
              <a:buClr>
                <a:schemeClr val="accent5">
                  <a:lumMod val="50000"/>
                </a:schemeClr>
              </a:buClr>
              <a:buFont typeface="Wingdings" pitchFamily="2" charset="2"/>
              <a:buChar char="§"/>
              <a:defRPr/>
            </a:pPr>
            <a:r>
              <a:rPr lang="en-US" sz="2400" dirty="0" smtClean="0"/>
              <a:t>Many business leaders say tax money should be used because business is not the only source of pollution.</a:t>
            </a:r>
          </a:p>
          <a:p>
            <a:pPr eaLnBrk="1" hangingPunct="1">
              <a:lnSpc>
                <a:spcPct val="90000"/>
              </a:lnSpc>
              <a:buClr>
                <a:schemeClr val="accent5">
                  <a:lumMod val="50000"/>
                </a:schemeClr>
              </a:buClr>
              <a:buFont typeface="Wingdings" pitchFamily="2" charset="2"/>
              <a:buChar char="§"/>
              <a:defRPr/>
            </a:pPr>
            <a:r>
              <a:rPr lang="en-US" sz="2400" dirty="0" smtClean="0"/>
              <a:t>Environmentalists say the cost is an expense of </a:t>
            </a:r>
            <a:br>
              <a:rPr lang="en-US" sz="2400" dirty="0" smtClean="0"/>
            </a:br>
            <a:r>
              <a:rPr lang="en-US" sz="2400" dirty="0" smtClean="0"/>
              <a:t>doing business.</a:t>
            </a:r>
          </a:p>
          <a:p>
            <a:pPr eaLnBrk="1" hangingPunct="1">
              <a:lnSpc>
                <a:spcPct val="90000"/>
              </a:lnSpc>
              <a:buClr>
                <a:schemeClr val="accent5">
                  <a:lumMod val="50000"/>
                </a:schemeClr>
              </a:buClr>
              <a:buFont typeface="Wingdings" pitchFamily="2" charset="2"/>
              <a:buChar char="§"/>
              <a:defRPr/>
            </a:pPr>
            <a:r>
              <a:rPr lang="en-US" sz="2400" dirty="0" smtClean="0"/>
              <a:t>Consumers will probably pay a large part of the costs —either as taxes or in the form of higher prices.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fade">
                                      <p:cBhvr>
                                        <p:cTn id="7" dur="500"/>
                                        <p:tgtEl>
                                          <p:spTgt spid="49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9154">
                                            <p:txEl>
                                              <p:pRg st="1" end="1"/>
                                            </p:txEl>
                                          </p:spTgt>
                                        </p:tgtEl>
                                        <p:attrNameLst>
                                          <p:attrName>style.visibility</p:attrName>
                                        </p:attrNameLst>
                                      </p:cBhvr>
                                      <p:to>
                                        <p:strVal val="visible"/>
                                      </p:to>
                                    </p:set>
                                    <p:animEffect transition="in" filter="fade">
                                      <p:cBhvr>
                                        <p:cTn id="12" dur="500"/>
                                        <p:tgtEl>
                                          <p:spTgt spid="491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9154">
                                            <p:txEl>
                                              <p:pRg st="2" end="2"/>
                                            </p:txEl>
                                          </p:spTgt>
                                        </p:tgtEl>
                                        <p:attrNameLst>
                                          <p:attrName>style.visibility</p:attrName>
                                        </p:attrNameLst>
                                      </p:cBhvr>
                                      <p:to>
                                        <p:strVal val="visible"/>
                                      </p:to>
                                    </p:set>
                                    <p:animEffect transition="in" filter="fade">
                                      <p:cBhvr>
                                        <p:cTn id="17" dur="500"/>
                                        <p:tgtEl>
                                          <p:spTgt spid="491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9154">
                                            <p:txEl>
                                              <p:pRg st="3" end="3"/>
                                            </p:txEl>
                                          </p:spTgt>
                                        </p:tgtEl>
                                        <p:attrNameLst>
                                          <p:attrName>style.visibility</p:attrName>
                                        </p:attrNameLst>
                                      </p:cBhvr>
                                      <p:to>
                                        <p:strVal val="visible"/>
                                      </p:to>
                                    </p:set>
                                    <p:animEffect transition="in" filter="fade">
                                      <p:cBhvr>
                                        <p:cTn id="22" dur="500"/>
                                        <p:tgtEl>
                                          <p:spTgt spid="491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9154">
                                            <p:txEl>
                                              <p:pRg st="4" end="4"/>
                                            </p:txEl>
                                          </p:spTgt>
                                        </p:tgtEl>
                                        <p:attrNameLst>
                                          <p:attrName>style.visibility</p:attrName>
                                        </p:attrNameLst>
                                      </p:cBhvr>
                                      <p:to>
                                        <p:strVal val="visible"/>
                                      </p:to>
                                    </p:set>
                                    <p:animEffect transition="in" filter="fade">
                                      <p:cBhvr>
                                        <p:cTn id="27" dur="500"/>
                                        <p:tgtEl>
                                          <p:spTgt spid="491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9154">
                                            <p:txEl>
                                              <p:pRg st="5" end="5"/>
                                            </p:txEl>
                                          </p:spTgt>
                                        </p:tgtEl>
                                        <p:attrNameLst>
                                          <p:attrName>style.visibility</p:attrName>
                                        </p:attrNameLst>
                                      </p:cBhvr>
                                      <p:to>
                                        <p:strVal val="visible"/>
                                      </p:to>
                                    </p:set>
                                    <p:animEffect transition="in" filter="fade">
                                      <p:cBhvr>
                                        <p:cTn id="32" dur="500"/>
                                        <p:tgtEl>
                                          <p:spTgt spid="491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dirty="0" smtClean="0"/>
              <a:t>Developing a Program</a:t>
            </a:r>
            <a:br>
              <a:rPr lang="en-US" dirty="0" smtClean="0"/>
            </a:br>
            <a:r>
              <a:rPr lang="en-US" dirty="0" smtClean="0"/>
              <a:t>of Social Responsibility</a:t>
            </a:r>
          </a:p>
        </p:txBody>
      </p:sp>
      <p:sp>
        <p:nvSpPr>
          <p:cNvPr id="6" name="Rectangle 9"/>
          <p:cNvSpPr txBox="1">
            <a:spLocks noChangeArrowheads="1"/>
          </p:cNvSpPr>
          <p:nvPr/>
        </p:nvSpPr>
        <p:spPr bwMode="auto">
          <a:xfrm>
            <a:off x="685800" y="1371600"/>
            <a:ext cx="7924800" cy="4191000"/>
          </a:xfrm>
          <a:prstGeom prst="rect">
            <a:avLst/>
          </a:prstGeom>
          <a:noFill/>
          <a:ln w="9525">
            <a:noFill/>
            <a:miter lim="800000"/>
            <a:headEnd/>
            <a:tailEnd/>
          </a:ln>
        </p:spPr>
        <p:txBody>
          <a:bodyPr/>
          <a:lstStyle/>
          <a:p>
            <a:pPr marL="742950" lvl="1" indent="-365760">
              <a:spcBef>
                <a:spcPct val="20000"/>
              </a:spcBef>
              <a:spcAft>
                <a:spcPts val="600"/>
              </a:spcAft>
              <a:buClr>
                <a:schemeClr val="accent5">
                  <a:lumMod val="50000"/>
                </a:schemeClr>
              </a:buClr>
              <a:buFont typeface="Wingdings" pitchFamily="2" charset="2"/>
              <a:buChar char="ü"/>
              <a:defRPr/>
            </a:pPr>
            <a:r>
              <a:rPr lang="en-US" sz="2800" kern="0" dirty="0">
                <a:solidFill>
                  <a:schemeClr val="accent6">
                    <a:lumMod val="50000"/>
                  </a:schemeClr>
                </a:solidFill>
                <a:latin typeface="+mn-lt"/>
              </a:rPr>
              <a:t>Secure the commitment of top executives</a:t>
            </a:r>
          </a:p>
          <a:p>
            <a:pPr marL="742950" lvl="1" indent="-365760">
              <a:spcBef>
                <a:spcPct val="20000"/>
              </a:spcBef>
              <a:spcAft>
                <a:spcPts val="600"/>
              </a:spcAft>
              <a:buClr>
                <a:schemeClr val="accent5">
                  <a:lumMod val="50000"/>
                </a:schemeClr>
              </a:buClr>
              <a:buFont typeface="Wingdings" pitchFamily="2" charset="2"/>
              <a:buChar char="ü"/>
              <a:defRPr/>
            </a:pPr>
            <a:r>
              <a:rPr lang="en-US" sz="2800" kern="0" dirty="0">
                <a:solidFill>
                  <a:schemeClr val="accent6">
                    <a:lumMod val="50000"/>
                  </a:schemeClr>
                </a:solidFill>
                <a:latin typeface="+mn-lt"/>
              </a:rPr>
              <a:t>Plan the program</a:t>
            </a:r>
          </a:p>
          <a:p>
            <a:pPr marL="742950" lvl="1" indent="-365760">
              <a:lnSpc>
                <a:spcPct val="90000"/>
              </a:lnSpc>
              <a:spcBef>
                <a:spcPct val="20000"/>
              </a:spcBef>
              <a:spcAft>
                <a:spcPts val="600"/>
              </a:spcAft>
              <a:buClr>
                <a:schemeClr val="accent5">
                  <a:lumMod val="50000"/>
                </a:schemeClr>
              </a:buClr>
              <a:buFont typeface="Wingdings" pitchFamily="2" charset="2"/>
              <a:buChar char="ü"/>
              <a:defRPr/>
            </a:pPr>
            <a:r>
              <a:rPr lang="en-US" sz="2800" kern="0" dirty="0">
                <a:solidFill>
                  <a:schemeClr val="accent6">
                    <a:lumMod val="50000"/>
                  </a:schemeClr>
                </a:solidFill>
                <a:latin typeface="+mn-lt"/>
              </a:rPr>
              <a:t>Appoint a top-level executive as director </a:t>
            </a:r>
            <a:br>
              <a:rPr lang="en-US" sz="2800" kern="0" dirty="0">
                <a:solidFill>
                  <a:schemeClr val="accent6">
                    <a:lumMod val="50000"/>
                  </a:schemeClr>
                </a:solidFill>
                <a:latin typeface="+mn-lt"/>
              </a:rPr>
            </a:br>
            <a:r>
              <a:rPr lang="en-US" sz="2800" kern="0" dirty="0">
                <a:solidFill>
                  <a:schemeClr val="accent6">
                    <a:lumMod val="50000"/>
                  </a:schemeClr>
                </a:solidFill>
                <a:latin typeface="+mn-lt"/>
              </a:rPr>
              <a:t>to implement the plan</a:t>
            </a:r>
          </a:p>
          <a:p>
            <a:pPr marL="742950" lvl="1" indent="-365760">
              <a:spcBef>
                <a:spcPct val="20000"/>
              </a:spcBef>
              <a:spcAft>
                <a:spcPts val="600"/>
              </a:spcAft>
              <a:buClr>
                <a:schemeClr val="accent5">
                  <a:lumMod val="50000"/>
                </a:schemeClr>
              </a:buClr>
              <a:buFont typeface="Wingdings" pitchFamily="2" charset="2"/>
              <a:buChar char="ü"/>
              <a:defRPr/>
            </a:pPr>
            <a:r>
              <a:rPr lang="en-US" sz="2800" kern="0" dirty="0">
                <a:solidFill>
                  <a:schemeClr val="accent6">
                    <a:lumMod val="50000"/>
                  </a:schemeClr>
                </a:solidFill>
                <a:latin typeface="+mn-lt"/>
              </a:rPr>
              <a:t>Prepare a social audit ─ a comprehensive report of what the organization has done and is doing with regard to social issues that affect it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44500" y="104775"/>
            <a:ext cx="8255000" cy="1143000"/>
          </a:xfrm>
        </p:spPr>
        <p:txBody>
          <a:bodyPr/>
          <a:lstStyle/>
          <a:p>
            <a:pPr eaLnBrk="1" hangingPunct="1">
              <a:lnSpc>
                <a:spcPct val="90000"/>
              </a:lnSpc>
              <a:spcBef>
                <a:spcPct val="20000"/>
              </a:spcBef>
              <a:defRPr/>
            </a:pPr>
            <a:r>
              <a:rPr lang="en-US" smtClean="0"/>
              <a:t>Funding the Program</a:t>
            </a:r>
          </a:p>
        </p:txBody>
      </p:sp>
      <p:sp>
        <p:nvSpPr>
          <p:cNvPr id="51203" name="Rectangle 3"/>
          <p:cNvSpPr>
            <a:spLocks noGrp="1" noChangeArrowheads="1"/>
          </p:cNvSpPr>
          <p:nvPr>
            <p:ph idx="1"/>
          </p:nvPr>
        </p:nvSpPr>
        <p:spPr/>
        <p:txBody>
          <a:bodyPr/>
          <a:lstStyle/>
          <a:p>
            <a:pPr marL="682625" indent="-682625" eaLnBrk="1" hangingPunct="1">
              <a:lnSpc>
                <a:spcPct val="90000"/>
              </a:lnSpc>
              <a:spcAft>
                <a:spcPts val="600"/>
              </a:spcAft>
              <a:buClr>
                <a:schemeClr val="accent5">
                  <a:lumMod val="50000"/>
                </a:schemeClr>
              </a:buClr>
              <a:buFont typeface="Wingdings" pitchFamily="2" charset="2"/>
              <a:buChar char="Ø"/>
              <a:defRPr/>
            </a:pPr>
            <a:r>
              <a:rPr lang="en-US" dirty="0" smtClean="0"/>
              <a:t>Pass cost on to consumer in form of </a:t>
            </a:r>
            <a:br>
              <a:rPr lang="en-US" dirty="0" smtClean="0"/>
            </a:br>
            <a:r>
              <a:rPr lang="en-US" dirty="0" smtClean="0"/>
              <a:t>higher prices</a:t>
            </a:r>
          </a:p>
          <a:p>
            <a:pPr marL="682625" indent="-682625" eaLnBrk="1" hangingPunct="1">
              <a:lnSpc>
                <a:spcPct val="90000"/>
              </a:lnSpc>
              <a:spcAft>
                <a:spcPts val="600"/>
              </a:spcAft>
              <a:buClr>
                <a:schemeClr val="accent5">
                  <a:lumMod val="50000"/>
                </a:schemeClr>
              </a:buClr>
              <a:buFont typeface="Wingdings" pitchFamily="2" charset="2"/>
              <a:buChar char="Ø"/>
              <a:defRPr/>
            </a:pPr>
            <a:r>
              <a:rPr lang="en-US" dirty="0" smtClean="0"/>
              <a:t>Force company to absorb cost of program and treat it as a business expense</a:t>
            </a:r>
          </a:p>
          <a:p>
            <a:pPr marL="682625" indent="-682625" eaLnBrk="1" hangingPunct="1">
              <a:lnSpc>
                <a:spcPct val="90000"/>
              </a:lnSpc>
              <a:spcAft>
                <a:spcPts val="600"/>
              </a:spcAft>
              <a:buClr>
                <a:schemeClr val="accent5">
                  <a:lumMod val="50000"/>
                </a:schemeClr>
              </a:buClr>
              <a:buFont typeface="Wingdings" pitchFamily="2" charset="2"/>
              <a:buChar char="Ø"/>
              <a:defRPr/>
            </a:pPr>
            <a:r>
              <a:rPr lang="en-US" dirty="0" smtClean="0"/>
              <a:t>Have federal government pay for all or part through tax reductions or other incentives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500"/>
                                        <p:tgtEl>
                                          <p:spTgt spid="512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03">
                                            <p:txEl>
                                              <p:pRg st="1" end="1"/>
                                            </p:txEl>
                                          </p:spTgt>
                                        </p:tgtEl>
                                        <p:attrNameLst>
                                          <p:attrName>style.visibility</p:attrName>
                                        </p:attrNameLst>
                                      </p:cBhvr>
                                      <p:to>
                                        <p:strVal val="visible"/>
                                      </p:to>
                                    </p:set>
                                    <p:animEffect transition="in" filter="fade">
                                      <p:cBhvr>
                                        <p:cTn id="12" dur="500"/>
                                        <p:tgtEl>
                                          <p:spTgt spid="512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03">
                                            <p:txEl>
                                              <p:pRg st="2" end="2"/>
                                            </p:txEl>
                                          </p:spTgt>
                                        </p:tgtEl>
                                        <p:attrNameLst>
                                          <p:attrName>style.visibility</p:attrName>
                                        </p:attrNameLst>
                                      </p:cBhvr>
                                      <p:to>
                                        <p:strVal val="visible"/>
                                      </p:to>
                                    </p:set>
                                    <p:animEffect transition="in" filter="fade">
                                      <p:cBhvr>
                                        <p:cTn id="17" dur="500"/>
                                        <p:tgtEl>
                                          <p:spTgt spid="51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defRPr/>
            </a:pPr>
            <a:r>
              <a:rPr lang="en-US" dirty="0" smtClean="0"/>
              <a:t>Chapter Quiz</a:t>
            </a:r>
          </a:p>
        </p:txBody>
      </p:sp>
      <p:sp>
        <p:nvSpPr>
          <p:cNvPr id="52227" name="Rectangle 9"/>
          <p:cNvSpPr>
            <a:spLocks noGrp="1" noChangeArrowheads="1"/>
          </p:cNvSpPr>
          <p:nvPr>
            <p:ph idx="1"/>
          </p:nvPr>
        </p:nvSpPr>
        <p:spPr/>
        <p:txBody>
          <a:bodyPr/>
          <a:lstStyle/>
          <a:p>
            <a:pPr marL="914400" lvl="1" indent="-457200" eaLnBrk="1" hangingPunct="1">
              <a:lnSpc>
                <a:spcPct val="90000"/>
              </a:lnSpc>
              <a:spcBef>
                <a:spcPts val="600"/>
              </a:spcBef>
              <a:spcAft>
                <a:spcPts val="600"/>
              </a:spcAft>
              <a:buFontTx/>
              <a:buAutoNum type="arabicPeriod"/>
              <a:defRPr/>
            </a:pPr>
            <a:r>
              <a:rPr lang="en-US" sz="2400" dirty="0" smtClean="0"/>
              <a:t>Ethical issues often arise out of a business’s </a:t>
            </a:r>
            <a:br>
              <a:rPr lang="en-US" sz="2400" dirty="0" smtClean="0"/>
            </a:br>
            <a:r>
              <a:rPr lang="en-US" sz="2400" dirty="0" smtClean="0"/>
              <a:t>relationship with  </a:t>
            </a:r>
          </a:p>
          <a:p>
            <a:pPr marL="1295400" lvl="2" indent="-381000" eaLnBrk="1" hangingPunct="1">
              <a:lnSpc>
                <a:spcPct val="90000"/>
              </a:lnSpc>
              <a:buFontTx/>
              <a:buAutoNum type="alphaLcParenR"/>
              <a:defRPr/>
            </a:pPr>
            <a:r>
              <a:rPr lang="en-US" sz="2400" dirty="0" smtClean="0"/>
              <a:t>investors. </a:t>
            </a:r>
          </a:p>
          <a:p>
            <a:pPr marL="1295400" lvl="2" indent="-381000" eaLnBrk="1" hangingPunct="1">
              <a:lnSpc>
                <a:spcPct val="90000"/>
              </a:lnSpc>
              <a:buFontTx/>
              <a:buAutoNum type="alphaLcParenR"/>
              <a:defRPr/>
            </a:pPr>
            <a:r>
              <a:rPr lang="en-US" sz="2400" dirty="0" smtClean="0"/>
              <a:t>customers. </a:t>
            </a:r>
          </a:p>
          <a:p>
            <a:pPr marL="1295400" lvl="2" indent="-381000" eaLnBrk="1" hangingPunct="1">
              <a:lnSpc>
                <a:spcPct val="90000"/>
              </a:lnSpc>
              <a:buFontTx/>
              <a:buAutoNum type="alphaLcParenR"/>
              <a:defRPr/>
            </a:pPr>
            <a:r>
              <a:rPr lang="en-US" sz="2400" dirty="0" smtClean="0"/>
              <a:t>employees. </a:t>
            </a:r>
          </a:p>
          <a:p>
            <a:pPr marL="1295400" lvl="2" indent="-381000" eaLnBrk="1" hangingPunct="1">
              <a:lnSpc>
                <a:spcPct val="90000"/>
              </a:lnSpc>
              <a:buFontTx/>
              <a:buAutoNum type="alphaLcParenR"/>
              <a:defRPr/>
            </a:pPr>
            <a:r>
              <a:rPr lang="en-US" sz="2400" dirty="0" smtClean="0"/>
              <a:t>creditors. </a:t>
            </a:r>
          </a:p>
          <a:p>
            <a:pPr marL="1295400" lvl="2" indent="-381000" eaLnBrk="1" hangingPunct="1">
              <a:lnSpc>
                <a:spcPct val="90000"/>
              </a:lnSpc>
              <a:buFontTx/>
              <a:buAutoNum type="alphaLcParenR"/>
              <a:defRPr/>
            </a:pPr>
            <a:r>
              <a:rPr lang="en-US" sz="2400" dirty="0" smtClean="0"/>
              <a:t>all of these.</a:t>
            </a:r>
          </a:p>
          <a:p>
            <a:pPr marL="1295400" lvl="2" indent="-381000" eaLnBrk="1" hangingPunct="1">
              <a:lnSpc>
                <a:spcPct val="90000"/>
              </a:lnSpc>
              <a:buFont typeface="Arial" pitchFamily="34" charset="0"/>
              <a:buNone/>
              <a:defRPr/>
            </a:pPr>
            <a:endParaRPr lang="en-US" sz="2000" dirty="0" smtClean="0"/>
          </a:p>
        </p:txBody>
      </p:sp>
      <p:pic>
        <p:nvPicPr>
          <p:cNvPr id="53252"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fade">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fade">
                                      <p:cBhvr>
                                        <p:cTn id="12" dur="500"/>
                                        <p:tgtEl>
                                          <p:spTgt spid="5222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animEffect transition="in" filter="fade">
                                      <p:cBhvr>
                                        <p:cTn id="15" dur="500"/>
                                        <p:tgtEl>
                                          <p:spTgt spid="5222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2227">
                                            <p:txEl>
                                              <p:pRg st="3" end="3"/>
                                            </p:txEl>
                                          </p:spTgt>
                                        </p:tgtEl>
                                        <p:attrNameLst>
                                          <p:attrName>style.visibility</p:attrName>
                                        </p:attrNameLst>
                                      </p:cBhvr>
                                      <p:to>
                                        <p:strVal val="visible"/>
                                      </p:to>
                                    </p:set>
                                    <p:animEffect transition="in" filter="fade">
                                      <p:cBhvr>
                                        <p:cTn id="18" dur="500"/>
                                        <p:tgtEl>
                                          <p:spTgt spid="5222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2227">
                                            <p:txEl>
                                              <p:pRg st="4" end="4"/>
                                            </p:txEl>
                                          </p:spTgt>
                                        </p:tgtEl>
                                        <p:attrNameLst>
                                          <p:attrName>style.visibility</p:attrName>
                                        </p:attrNameLst>
                                      </p:cBhvr>
                                      <p:to>
                                        <p:strVal val="visible"/>
                                      </p:to>
                                    </p:set>
                                    <p:animEffect transition="in" filter="fade">
                                      <p:cBhvr>
                                        <p:cTn id="21" dur="500"/>
                                        <p:tgtEl>
                                          <p:spTgt spid="5222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2227">
                                            <p:txEl>
                                              <p:pRg st="5" end="5"/>
                                            </p:txEl>
                                          </p:spTgt>
                                        </p:tgtEl>
                                        <p:attrNameLst>
                                          <p:attrName>style.visibility</p:attrName>
                                        </p:attrNameLst>
                                      </p:cBhvr>
                                      <p:to>
                                        <p:strVal val="visible"/>
                                      </p:to>
                                    </p:set>
                                    <p:animEffect transition="in" filter="fade">
                                      <p:cBhvr>
                                        <p:cTn id="24" dur="500"/>
                                        <p:tgtEl>
                                          <p:spTgt spid="5222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500" fill="hold"/>
                                        <p:tgtEl>
                                          <p:spTgt spid="52227">
                                            <p:txEl>
                                              <p:pRg st="5" end="5"/>
                                            </p:txEl>
                                          </p:spTgt>
                                        </p:tgtEl>
                                        <p:attrNameLst>
                                          <p:attrName>style.color</p:attrName>
                                        </p:attrNameLst>
                                      </p:cBhvr>
                                      <p:to>
                                        <a:srgbClr val="FF33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defRPr/>
            </a:pPr>
            <a:r>
              <a:rPr lang="en-US" dirty="0" smtClean="0"/>
              <a:t>Chapter Quiz (cont.)</a:t>
            </a:r>
          </a:p>
        </p:txBody>
      </p:sp>
      <p:sp>
        <p:nvSpPr>
          <p:cNvPr id="52227" name="Rectangle 9"/>
          <p:cNvSpPr>
            <a:spLocks noGrp="1" noChangeArrowheads="1"/>
          </p:cNvSpPr>
          <p:nvPr>
            <p:ph idx="1"/>
          </p:nvPr>
        </p:nvSpPr>
        <p:spPr/>
        <p:txBody>
          <a:bodyPr/>
          <a:lstStyle/>
          <a:p>
            <a:pPr marL="914400" lvl="1" indent="-457200" eaLnBrk="1" hangingPunct="1">
              <a:lnSpc>
                <a:spcPct val="90000"/>
              </a:lnSpc>
              <a:spcBef>
                <a:spcPts val="600"/>
              </a:spcBef>
              <a:spcAft>
                <a:spcPts val="600"/>
              </a:spcAft>
              <a:buClr>
                <a:srgbClr val="51605F"/>
              </a:buClr>
              <a:buFontTx/>
              <a:buAutoNum type="arabicPeriod" startAt="2"/>
            </a:pPr>
            <a:r>
              <a:rPr lang="en-US" sz="2400" smtClean="0">
                <a:solidFill>
                  <a:srgbClr val="2D2E5E"/>
                </a:solidFill>
              </a:rPr>
              <a:t>The factor that refers to the amount of latitude within an organization that allows an employee to behave unethically is called </a:t>
            </a:r>
          </a:p>
          <a:p>
            <a:pPr marL="1295400" lvl="2" indent="-381000" eaLnBrk="1" hangingPunct="1">
              <a:lnSpc>
                <a:spcPct val="90000"/>
              </a:lnSpc>
              <a:buClr>
                <a:srgbClr val="51605F"/>
              </a:buClr>
              <a:buSzTx/>
              <a:buFontTx/>
              <a:buAutoNum type="alphaLcParenR"/>
            </a:pPr>
            <a:r>
              <a:rPr lang="en-US" sz="2400" smtClean="0">
                <a:solidFill>
                  <a:srgbClr val="2D2E5E"/>
                </a:solidFill>
              </a:rPr>
              <a:t>the code of ethics.</a:t>
            </a:r>
          </a:p>
          <a:p>
            <a:pPr marL="1295400" lvl="2" indent="-381000" eaLnBrk="1" hangingPunct="1">
              <a:lnSpc>
                <a:spcPct val="90000"/>
              </a:lnSpc>
              <a:buClr>
                <a:srgbClr val="51605F"/>
              </a:buClr>
              <a:buSzTx/>
              <a:buFontTx/>
              <a:buAutoNum type="alphaLcParenR"/>
            </a:pPr>
            <a:r>
              <a:rPr lang="en-US" sz="2400" smtClean="0">
                <a:solidFill>
                  <a:srgbClr val="2D2E5E"/>
                </a:solidFill>
              </a:rPr>
              <a:t>company policies and procedures.</a:t>
            </a:r>
          </a:p>
          <a:p>
            <a:pPr marL="1295400" lvl="2" indent="-381000" eaLnBrk="1" hangingPunct="1">
              <a:lnSpc>
                <a:spcPct val="90000"/>
              </a:lnSpc>
              <a:buClr>
                <a:srgbClr val="51605F"/>
              </a:buClr>
              <a:buSzTx/>
              <a:buFontTx/>
              <a:buAutoNum type="alphaLcParenR"/>
            </a:pPr>
            <a:r>
              <a:rPr lang="en-US" sz="2400" smtClean="0">
                <a:solidFill>
                  <a:srgbClr val="2D2E5E"/>
                </a:solidFill>
              </a:rPr>
              <a:t>the individual.</a:t>
            </a:r>
          </a:p>
          <a:p>
            <a:pPr marL="1295400" lvl="2" indent="-381000" eaLnBrk="1" hangingPunct="1">
              <a:lnSpc>
                <a:spcPct val="90000"/>
              </a:lnSpc>
              <a:buClr>
                <a:srgbClr val="51605F"/>
              </a:buClr>
              <a:buSzTx/>
              <a:buFontTx/>
              <a:buAutoNum type="alphaLcParenR"/>
            </a:pPr>
            <a:r>
              <a:rPr lang="en-US" sz="2400" smtClean="0">
                <a:solidFill>
                  <a:srgbClr val="2D2E5E"/>
                </a:solidFill>
              </a:rPr>
              <a:t>opportunity.</a:t>
            </a:r>
          </a:p>
          <a:p>
            <a:pPr marL="1295400" lvl="2" indent="-381000" eaLnBrk="1" hangingPunct="1">
              <a:lnSpc>
                <a:spcPct val="90000"/>
              </a:lnSpc>
              <a:buClr>
                <a:srgbClr val="51605F"/>
              </a:buClr>
              <a:buSzTx/>
              <a:buFontTx/>
              <a:buAutoNum type="alphaLcParenR"/>
            </a:pPr>
            <a:r>
              <a:rPr lang="en-US" sz="2400" smtClean="0">
                <a:solidFill>
                  <a:srgbClr val="2D2E5E"/>
                </a:solidFill>
              </a:rPr>
              <a:t>social pressure.</a:t>
            </a:r>
          </a:p>
          <a:p>
            <a:pPr marL="1295400" lvl="2" indent="-381000" eaLnBrk="1" hangingPunct="1">
              <a:lnSpc>
                <a:spcPct val="90000"/>
              </a:lnSpc>
              <a:buClr>
                <a:srgbClr val="51605F"/>
              </a:buClr>
              <a:buSzTx/>
              <a:buFontTx/>
              <a:buNone/>
            </a:pPr>
            <a:endParaRPr lang="en-US" sz="2400" smtClean="0">
              <a:solidFill>
                <a:srgbClr val="2D2E5E"/>
              </a:solidFill>
            </a:endParaRPr>
          </a:p>
        </p:txBody>
      </p:sp>
      <p:pic>
        <p:nvPicPr>
          <p:cNvPr id="54276"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Effect transition="in" filter="fade">
                                      <p:cBhvr>
                                        <p:cTn id="7" dur="500"/>
                                        <p:tgtEl>
                                          <p:spTgt spid="5222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2227">
                                            <p:txEl>
                                              <p:pRg st="2" end="2"/>
                                            </p:txEl>
                                          </p:spTgt>
                                        </p:tgtEl>
                                        <p:attrNameLst>
                                          <p:attrName>style.visibility</p:attrName>
                                        </p:attrNameLst>
                                      </p:cBhvr>
                                      <p:to>
                                        <p:strVal val="visible"/>
                                      </p:to>
                                    </p:set>
                                    <p:animEffect transition="in" filter="fade">
                                      <p:cBhvr>
                                        <p:cTn id="10" dur="500"/>
                                        <p:tgtEl>
                                          <p:spTgt spid="5222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animEffect transition="in" filter="fade">
                                      <p:cBhvr>
                                        <p:cTn id="13" dur="500"/>
                                        <p:tgtEl>
                                          <p:spTgt spid="5222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2227">
                                            <p:txEl>
                                              <p:pRg st="4" end="4"/>
                                            </p:txEl>
                                          </p:spTgt>
                                        </p:tgtEl>
                                        <p:attrNameLst>
                                          <p:attrName>style.visibility</p:attrName>
                                        </p:attrNameLst>
                                      </p:cBhvr>
                                      <p:to>
                                        <p:strVal val="visible"/>
                                      </p:to>
                                    </p:set>
                                    <p:animEffect transition="in" filter="fade">
                                      <p:cBhvr>
                                        <p:cTn id="16" dur="500"/>
                                        <p:tgtEl>
                                          <p:spTgt spid="5222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2227">
                                            <p:txEl>
                                              <p:pRg st="5" end="5"/>
                                            </p:txEl>
                                          </p:spTgt>
                                        </p:tgtEl>
                                        <p:attrNameLst>
                                          <p:attrName>style.visibility</p:attrName>
                                        </p:attrNameLst>
                                      </p:cBhvr>
                                      <p:to>
                                        <p:strVal val="visible"/>
                                      </p:to>
                                    </p:set>
                                    <p:animEffect transition="in" filter="fade">
                                      <p:cBhvr>
                                        <p:cTn id="19" dur="500"/>
                                        <p:tgtEl>
                                          <p:spTgt spid="52227">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nodeType="clickEffect">
                                  <p:stCondLst>
                                    <p:cond delay="0"/>
                                  </p:stCondLst>
                                  <p:childTnLst>
                                    <p:animClr clrSpc="rgb" dir="cw">
                                      <p:cBhvr override="childStyle">
                                        <p:cTn id="23" dur="500" fill="hold"/>
                                        <p:tgtEl>
                                          <p:spTgt spid="52227">
                                            <p:txEl>
                                              <p:pRg st="4" end="4"/>
                                            </p:txEl>
                                          </p:spTgt>
                                        </p:tgtEl>
                                        <p:attrNameLst>
                                          <p:attrName>style.color</p:attrName>
                                        </p:attrNameLst>
                                      </p:cBhvr>
                                      <p:to>
                                        <a:srgbClr val="FF33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defRPr/>
            </a:pPr>
            <a:r>
              <a:rPr lang="en-US" dirty="0" smtClean="0"/>
              <a:t>Chapter Quiz (cont.)</a:t>
            </a:r>
          </a:p>
        </p:txBody>
      </p:sp>
      <p:sp>
        <p:nvSpPr>
          <p:cNvPr id="53251" name="Rectangle 9"/>
          <p:cNvSpPr>
            <a:spLocks noGrp="1" noChangeArrowheads="1"/>
          </p:cNvSpPr>
          <p:nvPr>
            <p:ph idx="1"/>
          </p:nvPr>
        </p:nvSpPr>
        <p:spPr/>
        <p:txBody>
          <a:bodyPr/>
          <a:lstStyle/>
          <a:p>
            <a:pPr marL="914400" lvl="1" indent="-457200" eaLnBrk="1" hangingPunct="1">
              <a:lnSpc>
                <a:spcPct val="90000"/>
              </a:lnSpc>
              <a:spcBef>
                <a:spcPts val="600"/>
              </a:spcBef>
              <a:spcAft>
                <a:spcPts val="600"/>
              </a:spcAft>
              <a:buFontTx/>
              <a:buAutoNum type="arabicPeriod" startAt="3"/>
              <a:defRPr/>
            </a:pPr>
            <a:r>
              <a:rPr lang="en-US" sz="2200" dirty="0" smtClean="0"/>
              <a:t>Peat Marwick, one of the largest accounting firms in the world, has extensive international operations.  Operating internationally makes ethical decision making especially difficult because </a:t>
            </a:r>
          </a:p>
          <a:p>
            <a:pPr marL="1295400" lvl="2" indent="-381000" eaLnBrk="1" hangingPunct="1">
              <a:buFontTx/>
              <a:buAutoNum type="alphaLcParenR"/>
              <a:defRPr/>
            </a:pPr>
            <a:r>
              <a:rPr lang="en-US" sz="2000" dirty="0" smtClean="0"/>
              <a:t>bribes and payoffs are acceptable business activities </a:t>
            </a:r>
            <a:br>
              <a:rPr lang="en-US" sz="2000" dirty="0" smtClean="0"/>
            </a:br>
            <a:r>
              <a:rPr lang="en-US" sz="2000" dirty="0" smtClean="0"/>
              <a:t>in the United States.</a:t>
            </a:r>
          </a:p>
          <a:p>
            <a:pPr marL="1295400" lvl="2" indent="-381000" eaLnBrk="1" hangingPunct="1">
              <a:buFontTx/>
              <a:buAutoNum type="alphaLcParenR"/>
              <a:defRPr/>
            </a:pPr>
            <a:r>
              <a:rPr lang="en-US" sz="2000" dirty="0" smtClean="0"/>
              <a:t>Americans are more ethical than foreigners. </a:t>
            </a:r>
          </a:p>
          <a:p>
            <a:pPr marL="1295400" lvl="2" indent="-381000" eaLnBrk="1" hangingPunct="1">
              <a:buFontTx/>
              <a:buAutoNum type="alphaLcParenR"/>
              <a:defRPr/>
            </a:pPr>
            <a:r>
              <a:rPr lang="en-US" sz="2000" dirty="0" smtClean="0"/>
              <a:t>many foreigners do not speak English.</a:t>
            </a:r>
          </a:p>
          <a:p>
            <a:pPr marL="1295400" lvl="2" indent="-381000" eaLnBrk="1" hangingPunct="1">
              <a:buFontTx/>
              <a:buAutoNum type="alphaLcParenR"/>
              <a:defRPr/>
            </a:pPr>
            <a:r>
              <a:rPr lang="en-US" sz="2000" dirty="0" smtClean="0"/>
              <a:t>the U.S. government cannot prosecute American companies for unethical or illegal acts committed </a:t>
            </a:r>
            <a:br>
              <a:rPr lang="en-US" sz="2000" dirty="0" smtClean="0"/>
            </a:br>
            <a:r>
              <a:rPr lang="en-US" sz="2000" dirty="0" smtClean="0"/>
              <a:t>on foreign soil.</a:t>
            </a:r>
          </a:p>
          <a:p>
            <a:pPr marL="1295400" lvl="2" indent="-381000" eaLnBrk="1" hangingPunct="1">
              <a:buFontTx/>
              <a:buAutoNum type="alphaLcParenR"/>
              <a:defRPr/>
            </a:pPr>
            <a:r>
              <a:rPr lang="en-US" sz="2000" dirty="0" smtClean="0"/>
              <a:t>standards of ethical behavior vary from country to country.</a:t>
            </a:r>
          </a:p>
        </p:txBody>
      </p:sp>
      <p:pic>
        <p:nvPicPr>
          <p:cNvPr id="55300"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251">
                                            <p:txEl>
                                              <p:pRg st="1" end="1"/>
                                            </p:txEl>
                                          </p:spTgt>
                                        </p:tgtEl>
                                        <p:attrNameLst>
                                          <p:attrName>style.visibility</p:attrName>
                                        </p:attrNameLst>
                                      </p:cBhvr>
                                      <p:to>
                                        <p:strVal val="visible"/>
                                      </p:to>
                                    </p:set>
                                    <p:animEffect transition="in" filter="fade">
                                      <p:cBhvr>
                                        <p:cTn id="7" dur="2000"/>
                                        <p:tgtEl>
                                          <p:spTgt spid="5325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3251">
                                            <p:txEl>
                                              <p:pRg st="2" end="2"/>
                                            </p:txEl>
                                          </p:spTgt>
                                        </p:tgtEl>
                                        <p:attrNameLst>
                                          <p:attrName>style.visibility</p:attrName>
                                        </p:attrNameLst>
                                      </p:cBhvr>
                                      <p:to>
                                        <p:strVal val="visible"/>
                                      </p:to>
                                    </p:set>
                                    <p:animEffect transition="in" filter="fade">
                                      <p:cBhvr>
                                        <p:cTn id="10" dur="2000"/>
                                        <p:tgtEl>
                                          <p:spTgt spid="5325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3251">
                                            <p:txEl>
                                              <p:pRg st="3" end="3"/>
                                            </p:txEl>
                                          </p:spTgt>
                                        </p:tgtEl>
                                        <p:attrNameLst>
                                          <p:attrName>style.visibility</p:attrName>
                                        </p:attrNameLst>
                                      </p:cBhvr>
                                      <p:to>
                                        <p:strVal val="visible"/>
                                      </p:to>
                                    </p:set>
                                    <p:animEffect transition="in" filter="fade">
                                      <p:cBhvr>
                                        <p:cTn id="13" dur="2000"/>
                                        <p:tgtEl>
                                          <p:spTgt spid="5325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3251">
                                            <p:txEl>
                                              <p:pRg st="4" end="4"/>
                                            </p:txEl>
                                          </p:spTgt>
                                        </p:tgtEl>
                                        <p:attrNameLst>
                                          <p:attrName>style.visibility</p:attrName>
                                        </p:attrNameLst>
                                      </p:cBhvr>
                                      <p:to>
                                        <p:strVal val="visible"/>
                                      </p:to>
                                    </p:set>
                                    <p:animEffect transition="in" filter="fade">
                                      <p:cBhvr>
                                        <p:cTn id="16" dur="2000"/>
                                        <p:tgtEl>
                                          <p:spTgt spid="53251">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3251">
                                            <p:txEl>
                                              <p:pRg st="5" end="5"/>
                                            </p:txEl>
                                          </p:spTgt>
                                        </p:tgtEl>
                                        <p:attrNameLst>
                                          <p:attrName>style.visibility</p:attrName>
                                        </p:attrNameLst>
                                      </p:cBhvr>
                                      <p:to>
                                        <p:strVal val="visible"/>
                                      </p:to>
                                    </p:set>
                                    <p:animEffect transition="in" filter="fade">
                                      <p:cBhvr>
                                        <p:cTn id="19" dur="2000"/>
                                        <p:tgtEl>
                                          <p:spTgt spid="53251">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nodeType="clickEffect">
                                  <p:stCondLst>
                                    <p:cond delay="0"/>
                                  </p:stCondLst>
                                  <p:childTnLst>
                                    <p:animClr clrSpc="rgb" dir="cw">
                                      <p:cBhvr override="childStyle">
                                        <p:cTn id="23" dur="500" fill="hold"/>
                                        <p:tgtEl>
                                          <p:spTgt spid="53251">
                                            <p:txEl>
                                              <p:pRg st="5" end="5"/>
                                            </p:txEl>
                                          </p:spTgt>
                                        </p:tgtEl>
                                        <p:attrNameLst>
                                          <p:attrName>style.color</p:attrName>
                                        </p:attrNameLst>
                                      </p:cBhvr>
                                      <p:to>
                                        <a:srgbClr val="FF33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defRPr/>
            </a:pPr>
            <a:r>
              <a:rPr lang="en-US" dirty="0" smtClean="0"/>
              <a:t>Chapter Quiz (cont.)</a:t>
            </a:r>
          </a:p>
        </p:txBody>
      </p:sp>
      <p:sp>
        <p:nvSpPr>
          <p:cNvPr id="54275" name="Rectangle 11"/>
          <p:cNvSpPr>
            <a:spLocks noGrp="1" noChangeArrowheads="1"/>
          </p:cNvSpPr>
          <p:nvPr>
            <p:ph idx="1"/>
          </p:nvPr>
        </p:nvSpPr>
        <p:spPr/>
        <p:txBody>
          <a:bodyPr/>
          <a:lstStyle/>
          <a:p>
            <a:pPr marL="914400" lvl="1" indent="-457200" eaLnBrk="1" hangingPunct="1">
              <a:lnSpc>
                <a:spcPct val="90000"/>
              </a:lnSpc>
              <a:spcBef>
                <a:spcPts val="600"/>
              </a:spcBef>
              <a:spcAft>
                <a:spcPts val="600"/>
              </a:spcAft>
              <a:buFontTx/>
              <a:buAutoNum type="arabicPeriod" startAt="4"/>
              <a:defRPr/>
            </a:pPr>
            <a:r>
              <a:rPr lang="en-US" sz="2200" dirty="0" smtClean="0"/>
              <a:t>Proponents of the socioeconomic model use which of the following arguments to support their position? </a:t>
            </a:r>
          </a:p>
          <a:p>
            <a:pPr marL="1295400" lvl="2" indent="-381000" eaLnBrk="1" hangingPunct="1">
              <a:lnSpc>
                <a:spcPct val="90000"/>
              </a:lnSpc>
              <a:buFontTx/>
              <a:buAutoNum type="alphaLcParenR"/>
              <a:defRPr/>
            </a:pPr>
            <a:r>
              <a:rPr lang="en-US" sz="2200" dirty="0" smtClean="0"/>
              <a:t>Business managers are responsible primarily </a:t>
            </a:r>
            <a:br>
              <a:rPr lang="en-US" sz="2200" dirty="0" smtClean="0"/>
            </a:br>
            <a:r>
              <a:rPr lang="en-US" sz="2200" dirty="0" smtClean="0"/>
              <a:t>to stockholders.</a:t>
            </a:r>
          </a:p>
          <a:p>
            <a:pPr marL="1295400" lvl="2" indent="-381000" eaLnBrk="1" hangingPunct="1">
              <a:lnSpc>
                <a:spcPct val="90000"/>
              </a:lnSpc>
              <a:buFontTx/>
              <a:buAutoNum type="alphaLcParenR"/>
              <a:defRPr/>
            </a:pPr>
            <a:r>
              <a:rPr lang="en-US" sz="2200" dirty="0" smtClean="0"/>
              <a:t>Business has the technical, financial, and </a:t>
            </a:r>
            <a:br>
              <a:rPr lang="en-US" sz="2200" dirty="0" smtClean="0"/>
            </a:br>
            <a:r>
              <a:rPr lang="en-US" sz="2200" dirty="0" smtClean="0"/>
              <a:t>managerial resources needed to tackle today’s complex social issues.</a:t>
            </a:r>
          </a:p>
          <a:p>
            <a:pPr marL="1295400" lvl="2" indent="-381000" eaLnBrk="1" hangingPunct="1">
              <a:lnSpc>
                <a:spcPct val="90000"/>
              </a:lnSpc>
              <a:buFontTx/>
              <a:buAutoNum type="alphaLcParenR"/>
              <a:defRPr/>
            </a:pPr>
            <a:r>
              <a:rPr lang="en-US" sz="2200" dirty="0" smtClean="0"/>
              <a:t>Corporate time, money, and talent should be used </a:t>
            </a:r>
            <a:br>
              <a:rPr lang="en-US" sz="2200" dirty="0" smtClean="0"/>
            </a:br>
            <a:r>
              <a:rPr lang="en-US" sz="2200" dirty="0" smtClean="0"/>
              <a:t>to maximize profits, not to solve society’s problems.</a:t>
            </a:r>
          </a:p>
          <a:p>
            <a:pPr marL="1295400" lvl="2" indent="-381000" eaLnBrk="1" hangingPunct="1">
              <a:lnSpc>
                <a:spcPct val="90000"/>
              </a:lnSpc>
              <a:buFontTx/>
              <a:buAutoNum type="alphaLcParenR"/>
              <a:defRPr/>
            </a:pPr>
            <a:r>
              <a:rPr lang="en-US" sz="2200" dirty="0" smtClean="0"/>
              <a:t>Social problems affect society in general, so </a:t>
            </a:r>
            <a:br>
              <a:rPr lang="en-US" sz="2200" dirty="0" smtClean="0"/>
            </a:br>
            <a:r>
              <a:rPr lang="en-US" sz="2200" dirty="0" smtClean="0"/>
              <a:t>business probably should not be expected to solve such problems.</a:t>
            </a:r>
          </a:p>
          <a:p>
            <a:pPr marL="1295400" lvl="2" indent="-381000" eaLnBrk="1" hangingPunct="1">
              <a:lnSpc>
                <a:spcPct val="90000"/>
              </a:lnSpc>
              <a:buFontTx/>
              <a:buAutoNum type="alphaLcParenR"/>
              <a:defRPr/>
            </a:pPr>
            <a:r>
              <a:rPr lang="en-US" sz="2200" dirty="0" smtClean="0"/>
              <a:t>Social issues are the sole responsibility of government officials elected to represent the people.</a:t>
            </a:r>
          </a:p>
          <a:p>
            <a:pPr marL="1295400" lvl="2" indent="-381000" eaLnBrk="1" hangingPunct="1">
              <a:lnSpc>
                <a:spcPct val="90000"/>
              </a:lnSpc>
              <a:defRPr/>
            </a:pPr>
            <a:endParaRPr lang="en-US" sz="1600" dirty="0" smtClean="0"/>
          </a:p>
        </p:txBody>
      </p:sp>
      <p:pic>
        <p:nvPicPr>
          <p:cNvPr id="56324"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animEffect transition="in" filter="fade">
                                      <p:cBhvr>
                                        <p:cTn id="7" dur="500"/>
                                        <p:tgtEl>
                                          <p:spTgt spid="5427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75">
                                            <p:txEl>
                                              <p:pRg st="2" end="2"/>
                                            </p:txEl>
                                          </p:spTgt>
                                        </p:tgtEl>
                                        <p:attrNameLst>
                                          <p:attrName>style.visibility</p:attrName>
                                        </p:attrNameLst>
                                      </p:cBhvr>
                                      <p:to>
                                        <p:strVal val="visible"/>
                                      </p:to>
                                    </p:set>
                                    <p:animEffect transition="in" filter="fade">
                                      <p:cBhvr>
                                        <p:cTn id="10" dur="500"/>
                                        <p:tgtEl>
                                          <p:spTgt spid="5427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75">
                                            <p:txEl>
                                              <p:pRg st="3" end="3"/>
                                            </p:txEl>
                                          </p:spTgt>
                                        </p:tgtEl>
                                        <p:attrNameLst>
                                          <p:attrName>style.visibility</p:attrName>
                                        </p:attrNameLst>
                                      </p:cBhvr>
                                      <p:to>
                                        <p:strVal val="visible"/>
                                      </p:to>
                                    </p:set>
                                    <p:animEffect transition="in" filter="fade">
                                      <p:cBhvr>
                                        <p:cTn id="13" dur="500"/>
                                        <p:tgtEl>
                                          <p:spTgt spid="54275">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275">
                                            <p:txEl>
                                              <p:pRg st="4" end="4"/>
                                            </p:txEl>
                                          </p:spTgt>
                                        </p:tgtEl>
                                        <p:attrNameLst>
                                          <p:attrName>style.visibility</p:attrName>
                                        </p:attrNameLst>
                                      </p:cBhvr>
                                      <p:to>
                                        <p:strVal val="visible"/>
                                      </p:to>
                                    </p:set>
                                    <p:animEffect transition="in" filter="fade">
                                      <p:cBhvr>
                                        <p:cTn id="16" dur="500"/>
                                        <p:tgtEl>
                                          <p:spTgt spid="54275">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4275">
                                            <p:txEl>
                                              <p:pRg st="5" end="5"/>
                                            </p:txEl>
                                          </p:spTgt>
                                        </p:tgtEl>
                                        <p:attrNameLst>
                                          <p:attrName>style.visibility</p:attrName>
                                        </p:attrNameLst>
                                      </p:cBhvr>
                                      <p:to>
                                        <p:strVal val="visible"/>
                                      </p:to>
                                    </p:set>
                                    <p:animEffect transition="in" filter="fade">
                                      <p:cBhvr>
                                        <p:cTn id="19" dur="500"/>
                                        <p:tgtEl>
                                          <p:spTgt spid="54275">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nodeType="clickEffect">
                                  <p:stCondLst>
                                    <p:cond delay="0"/>
                                  </p:stCondLst>
                                  <p:childTnLst>
                                    <p:animClr clrSpc="rgb" dir="cw">
                                      <p:cBhvr override="childStyle">
                                        <p:cTn id="23" dur="500" fill="hold"/>
                                        <p:tgtEl>
                                          <p:spTgt spid="54275">
                                            <p:txEl>
                                              <p:pRg st="2" end="2"/>
                                            </p:txEl>
                                          </p:spTgt>
                                        </p:tgtEl>
                                        <p:attrNameLst>
                                          <p:attrName>style.color</p:attrName>
                                        </p:attrNameLst>
                                      </p:cBhvr>
                                      <p:to>
                                        <a:srgbClr val="FF33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defRPr/>
            </a:pPr>
            <a:r>
              <a:rPr lang="en-US" dirty="0" smtClean="0"/>
              <a:t>Chapter Quiz (cont.)</a:t>
            </a:r>
          </a:p>
        </p:txBody>
      </p:sp>
      <p:sp>
        <p:nvSpPr>
          <p:cNvPr id="54275" name="Rectangle 11"/>
          <p:cNvSpPr>
            <a:spLocks noGrp="1" noChangeArrowheads="1"/>
          </p:cNvSpPr>
          <p:nvPr>
            <p:ph idx="1"/>
          </p:nvPr>
        </p:nvSpPr>
        <p:spPr/>
        <p:txBody>
          <a:bodyPr/>
          <a:lstStyle/>
          <a:p>
            <a:pPr marL="914400" lvl="1" indent="-457200" eaLnBrk="1" hangingPunct="1">
              <a:lnSpc>
                <a:spcPct val="90000"/>
              </a:lnSpc>
              <a:spcBef>
                <a:spcPts val="600"/>
              </a:spcBef>
              <a:spcAft>
                <a:spcPts val="600"/>
              </a:spcAft>
              <a:buFontTx/>
              <a:buAutoNum type="arabicPeriod" startAt="5"/>
              <a:defRPr/>
            </a:pPr>
            <a:r>
              <a:rPr lang="en-US" sz="2200" dirty="0" smtClean="0"/>
              <a:t>A friend of yours, a loan officer at a local bank, tells you that her annual salary is $15,000 less than that of her male counterparts. She says further that her education and banking experience are equivalent or superior to those of most of these men. She should file a complaint with the </a:t>
            </a:r>
          </a:p>
          <a:p>
            <a:pPr marL="1295400" lvl="2" indent="-381000" eaLnBrk="1" hangingPunct="1">
              <a:lnSpc>
                <a:spcPct val="90000"/>
              </a:lnSpc>
              <a:buFontTx/>
              <a:buAutoNum type="alphaLcParenR"/>
              <a:defRPr/>
            </a:pPr>
            <a:r>
              <a:rPr lang="en-US" sz="2200" dirty="0" smtClean="0"/>
              <a:t>Better Business Bureau.</a:t>
            </a:r>
          </a:p>
          <a:p>
            <a:pPr marL="1295400" lvl="2" indent="-381000" eaLnBrk="1" hangingPunct="1">
              <a:lnSpc>
                <a:spcPct val="90000"/>
              </a:lnSpc>
              <a:buFontTx/>
              <a:buAutoNum type="alphaLcParenR"/>
              <a:defRPr/>
            </a:pPr>
            <a:r>
              <a:rPr lang="en-US" sz="2200" dirty="0" smtClean="0"/>
              <a:t>Equal Employment Opportunity Commission.</a:t>
            </a:r>
          </a:p>
          <a:p>
            <a:pPr marL="1295400" lvl="2" indent="-381000" eaLnBrk="1" hangingPunct="1">
              <a:lnSpc>
                <a:spcPct val="90000"/>
              </a:lnSpc>
              <a:buFontTx/>
              <a:buAutoNum type="alphaLcParenR"/>
              <a:defRPr/>
            </a:pPr>
            <a:r>
              <a:rPr lang="en-US" sz="2200" dirty="0" smtClean="0"/>
              <a:t>National Organization for Women.</a:t>
            </a:r>
          </a:p>
          <a:p>
            <a:pPr marL="1295400" lvl="2" indent="-381000" eaLnBrk="1" hangingPunct="1">
              <a:lnSpc>
                <a:spcPct val="90000"/>
              </a:lnSpc>
              <a:buFontTx/>
              <a:buAutoNum type="alphaLcParenR"/>
              <a:defRPr/>
            </a:pPr>
            <a:r>
              <a:rPr lang="en-US" sz="2200" i="1" dirty="0" smtClean="0"/>
              <a:t>Oprah Winfrey Show.</a:t>
            </a:r>
          </a:p>
          <a:p>
            <a:pPr marL="1295400" lvl="2" indent="-381000" eaLnBrk="1" hangingPunct="1">
              <a:lnSpc>
                <a:spcPct val="90000"/>
              </a:lnSpc>
              <a:buFontTx/>
              <a:buAutoNum type="alphaLcParenR"/>
              <a:defRPr/>
            </a:pPr>
            <a:r>
              <a:rPr lang="en-US" sz="2200" dirty="0" smtClean="0"/>
              <a:t>National Alliance of Business.</a:t>
            </a:r>
          </a:p>
          <a:p>
            <a:pPr marL="1295400" lvl="2" indent="-381000" eaLnBrk="1" hangingPunct="1">
              <a:lnSpc>
                <a:spcPct val="90000"/>
              </a:lnSpc>
              <a:defRPr/>
            </a:pPr>
            <a:endParaRPr lang="en-US" sz="1600" dirty="0" smtClean="0"/>
          </a:p>
        </p:txBody>
      </p:sp>
      <p:pic>
        <p:nvPicPr>
          <p:cNvPr id="57348" name="Picture 9" descr="check"/>
          <p:cNvPicPr>
            <a:picLocks noChangeAspect="1" noChangeArrowheads="1"/>
          </p:cNvPicPr>
          <p:nvPr/>
        </p:nvPicPr>
        <p:blipFill>
          <a:blip r:embed="rId3"/>
          <a:srcRect/>
          <a:stretch>
            <a:fillRect/>
          </a:stretch>
        </p:blipFill>
        <p:spPr bwMode="auto">
          <a:xfrm>
            <a:off x="8534400" y="0"/>
            <a:ext cx="609600" cy="5778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animEffect transition="in" filter="fade">
                                      <p:cBhvr>
                                        <p:cTn id="7" dur="500"/>
                                        <p:tgtEl>
                                          <p:spTgt spid="5427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75">
                                            <p:txEl>
                                              <p:pRg st="2" end="2"/>
                                            </p:txEl>
                                          </p:spTgt>
                                        </p:tgtEl>
                                        <p:attrNameLst>
                                          <p:attrName>style.visibility</p:attrName>
                                        </p:attrNameLst>
                                      </p:cBhvr>
                                      <p:to>
                                        <p:strVal val="visible"/>
                                      </p:to>
                                    </p:set>
                                    <p:animEffect transition="in" filter="fade">
                                      <p:cBhvr>
                                        <p:cTn id="10" dur="500"/>
                                        <p:tgtEl>
                                          <p:spTgt spid="5427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75">
                                            <p:txEl>
                                              <p:pRg st="3" end="3"/>
                                            </p:txEl>
                                          </p:spTgt>
                                        </p:tgtEl>
                                        <p:attrNameLst>
                                          <p:attrName>style.visibility</p:attrName>
                                        </p:attrNameLst>
                                      </p:cBhvr>
                                      <p:to>
                                        <p:strVal val="visible"/>
                                      </p:to>
                                    </p:set>
                                    <p:animEffect transition="in" filter="fade">
                                      <p:cBhvr>
                                        <p:cTn id="13" dur="500"/>
                                        <p:tgtEl>
                                          <p:spTgt spid="54275">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275">
                                            <p:txEl>
                                              <p:pRg st="4" end="4"/>
                                            </p:txEl>
                                          </p:spTgt>
                                        </p:tgtEl>
                                        <p:attrNameLst>
                                          <p:attrName>style.visibility</p:attrName>
                                        </p:attrNameLst>
                                      </p:cBhvr>
                                      <p:to>
                                        <p:strVal val="visible"/>
                                      </p:to>
                                    </p:set>
                                    <p:animEffect transition="in" filter="fade">
                                      <p:cBhvr>
                                        <p:cTn id="16" dur="500"/>
                                        <p:tgtEl>
                                          <p:spTgt spid="54275">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4275">
                                            <p:txEl>
                                              <p:pRg st="5" end="5"/>
                                            </p:txEl>
                                          </p:spTgt>
                                        </p:tgtEl>
                                        <p:attrNameLst>
                                          <p:attrName>style.visibility</p:attrName>
                                        </p:attrNameLst>
                                      </p:cBhvr>
                                      <p:to>
                                        <p:strVal val="visible"/>
                                      </p:to>
                                    </p:set>
                                    <p:animEffect transition="in" filter="fade">
                                      <p:cBhvr>
                                        <p:cTn id="19" dur="500"/>
                                        <p:tgtEl>
                                          <p:spTgt spid="54275">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mph" presetSubtype="2" fill="hold" nodeType="clickEffect">
                                  <p:stCondLst>
                                    <p:cond delay="0"/>
                                  </p:stCondLst>
                                  <p:childTnLst>
                                    <p:animClr clrSpc="rgb" dir="cw">
                                      <p:cBhvr override="childStyle">
                                        <p:cTn id="23" dur="500" fill="hold"/>
                                        <p:tgtEl>
                                          <p:spTgt spid="54275">
                                            <p:txEl>
                                              <p:pRg st="2" end="2"/>
                                            </p:txEl>
                                          </p:spTgt>
                                        </p:tgtEl>
                                        <p:attrNameLst>
                                          <p:attrName>style.color</p:attrName>
                                        </p:attrNameLst>
                                      </p:cBhvr>
                                      <p:to>
                                        <a:srgbClr val="FF33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ob2e">
  <a:themeElements>
    <a:clrScheme name="Custom 1">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2060"/>
      </a:hlink>
      <a:folHlink>
        <a:srgbClr val="0070C0"/>
      </a:folHlink>
    </a:clrScheme>
    <a:fontScheme name="PHK, SAS: Foundations of Busines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HK, SAS: Foundations of Busines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HK, SAS: Foundations of Busines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HK, SAS: Foundations of Busines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HK, SAS: Foundations of Busines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HK, SAS: Foundations of Busines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HK, SAS: Foundations of Busines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HK, SAS: Foundations of Busines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HK, SAS: Foundations of Busines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HK, SAS: Foundations of Busines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HK, SAS: Foundations of Busines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HK, SAS: Foundations of Busines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HK, SAS: Foundations of Busines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PHK, SAS: Foundations of Business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99CC00"/>
        </a:folHlink>
      </a:clrScheme>
      <a:clrMap bg1="lt1" tx1="dk1" bg2="lt2" tx2="dk2" accent1="accent1" accent2="accent2" accent3="accent3" accent4="accent4" accent5="accent5" accent6="accent6" hlink="hlink" folHlink="folHlink"/>
    </a:extraClrScheme>
    <a:extraClrScheme>
      <a:clrScheme name="PHK, SAS: Foundations of Business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CC6600"/>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1336</TotalTime>
  <Words>1818</Words>
  <Application>Microsoft Office PowerPoint</Application>
  <PresentationFormat>On-screen Show (4:3)</PresentationFormat>
  <Paragraphs>369</Paragraphs>
  <Slides>54</Slides>
  <Notes>54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0" baseType="lpstr">
      <vt:lpstr>Arial</vt:lpstr>
      <vt:lpstr>Wingdings</vt:lpstr>
      <vt:lpstr>Times New Roman</vt:lpstr>
      <vt:lpstr>Arial Black</vt:lpstr>
      <vt:lpstr>fob2e</vt:lpstr>
      <vt:lpstr>Microsoft Office Excel Chart</vt:lpstr>
      <vt:lpstr>Slide 1</vt:lpstr>
      <vt:lpstr>Learning Objectives</vt:lpstr>
      <vt:lpstr>Learning Objectives (cont.)</vt:lpstr>
      <vt:lpstr>Ethics</vt:lpstr>
      <vt:lpstr>Business Ethics</vt:lpstr>
      <vt:lpstr>Companies  Today Monitor Employees’...</vt:lpstr>
      <vt:lpstr>A Business Has Ethical Issues and  Business Relationships with...</vt:lpstr>
      <vt:lpstr>Ethical Issues</vt:lpstr>
      <vt:lpstr>Figure 2.1: Factors That Affect the Level of Ethical Behavior in an Organization</vt:lpstr>
      <vt:lpstr>Factors Affecting Ethical Behavior</vt:lpstr>
      <vt:lpstr>Encouraging Ethical Behavior</vt:lpstr>
      <vt:lpstr>Whistle-Blowing</vt:lpstr>
      <vt:lpstr>Sarbanes-Oxley Act of 2002</vt:lpstr>
      <vt:lpstr>Code of Ethics</vt:lpstr>
      <vt:lpstr>How Managers Provide Direction</vt:lpstr>
      <vt:lpstr>Ethics Officer</vt:lpstr>
      <vt:lpstr>Table 2.1: Guidelines for Making Ethical Decisions</vt:lpstr>
      <vt:lpstr>Social Responsibility</vt:lpstr>
      <vt:lpstr>The Six Pillars of Character</vt:lpstr>
      <vt:lpstr>Sample Forms of Social Responsibility</vt:lpstr>
      <vt:lpstr>Evolution of Social Responsibility in Business</vt:lpstr>
      <vt:lpstr>Table 2.2: Early Government Regulations That Affected American Business</vt:lpstr>
      <vt:lpstr>Two Views of Social Responsibility</vt:lpstr>
      <vt:lpstr>Arguments for Increased Social Responsibility</vt:lpstr>
      <vt:lpstr>Arguments Against Increased Social Responsibility</vt:lpstr>
      <vt:lpstr>Table 2.3: A Comparison of Models of Social Responsibility</vt:lpstr>
      <vt:lpstr>Recession and Responsibility</vt:lpstr>
      <vt:lpstr>Consumerism</vt:lpstr>
      <vt:lpstr>Six Basic Rights of Consumers</vt:lpstr>
      <vt:lpstr>Major Consumerism Forces</vt:lpstr>
      <vt:lpstr>Table 2.4: Major Federal Legislation Protecting Consumers Since 1960</vt:lpstr>
      <vt:lpstr>Table 2.4: Major Federal Legislation Protecting Consumers Since 1960 (cont.)</vt:lpstr>
      <vt:lpstr>Table 2.4: Major Federal Legislation Protecting Consumers Since 1960 (cont.)</vt:lpstr>
      <vt:lpstr>Table 2.4: Major Federal Legislation Protecting Consumers Since 1960 (cont.)</vt:lpstr>
      <vt:lpstr>Minority</vt:lpstr>
      <vt:lpstr>Figure 2.3: Comparative Income Levels</vt:lpstr>
      <vt:lpstr>Figure 2.4: Relative Earnings  of Male and Female Workers</vt:lpstr>
      <vt:lpstr>Affirmative Action Program</vt:lpstr>
      <vt:lpstr>Problems with Affirmative Action Programs</vt:lpstr>
      <vt:lpstr>Equal Employment Opportunity Commission</vt:lpstr>
      <vt:lpstr>Hard-Core Unemployed</vt:lpstr>
      <vt:lpstr>Pollution</vt:lpstr>
      <vt:lpstr>Table 2.5: Summary of Major Environment Laws</vt:lpstr>
      <vt:lpstr>Forms of Pollution</vt:lpstr>
      <vt:lpstr>Air Pollution City Comparisons</vt:lpstr>
      <vt:lpstr>Who Should Pay for a Clean Environment?</vt:lpstr>
      <vt:lpstr>Who Should Pay? Factors to Consider</vt:lpstr>
      <vt:lpstr>Developing a Program of Social Responsibility</vt:lpstr>
      <vt:lpstr>Funding the Program</vt:lpstr>
      <vt:lpstr>Chapter Quiz</vt:lpstr>
      <vt:lpstr>Chapter Quiz (cont.)</vt:lpstr>
      <vt:lpstr>Chapter Quiz (cont.)</vt:lpstr>
      <vt:lpstr>Chapter Quiz (cont.)</vt:lpstr>
      <vt:lpstr>Chapter Quiz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dc:title>
  <dc:creator>Larry Flick</dc:creator>
  <cp:lastModifiedBy>Hateem</cp:lastModifiedBy>
  <cp:revision>159</cp:revision>
  <cp:lastPrinted>1601-01-01T00:00:00Z</cp:lastPrinted>
  <dcterms:created xsi:type="dcterms:W3CDTF">2007-03-30T17:01:12Z</dcterms:created>
  <dcterms:modified xsi:type="dcterms:W3CDTF">2014-07-13T13:36:01Z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8</vt:i4>
  </property>
</Properties>
</file>