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58" r:id="rId3"/>
    <p:sldId id="259" r:id="rId4"/>
    <p:sldId id="260" r:id="rId5"/>
    <p:sldId id="261" r:id="rId6"/>
    <p:sldId id="262" r:id="rId7"/>
    <p:sldId id="263" r:id="rId8"/>
    <p:sldId id="265" r:id="rId9"/>
    <p:sldId id="267" r:id="rId10"/>
    <p:sldId id="264" r:id="rId11"/>
    <p:sldId id="266" r:id="rId12"/>
    <p:sldId id="269" r:id="rId13"/>
    <p:sldId id="270" r:id="rId14"/>
    <p:sldId id="268" r:id="rId15"/>
    <p:sldId id="271" r:id="rId16"/>
    <p:sldId id="272" r:id="rId17"/>
    <p:sldId id="273" r:id="rId18"/>
    <p:sldId id="274" r:id="rId19"/>
    <p:sldId id="275" r:id="rId20"/>
    <p:sldId id="277" r:id="rId21"/>
    <p:sldId id="278" r:id="rId22"/>
    <p:sldId id="279" r:id="rId23"/>
    <p:sldId id="280" r:id="rId24"/>
    <p:sldId id="281" r:id="rId25"/>
    <p:sldId id="282" r:id="rId26"/>
    <p:sldId id="307" r:id="rId27"/>
    <p:sldId id="306" r:id="rId28"/>
    <p:sldId id="283" r:id="rId29"/>
    <p:sldId id="284" r:id="rId30"/>
    <p:sldId id="285" r:id="rId31"/>
    <p:sldId id="286" r:id="rId32"/>
    <p:sldId id="287"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289" r:id="rId48"/>
    <p:sldId id="304" r:id="rId49"/>
    <p:sldId id="305" r:id="rId50"/>
    <p:sldId id="288" r:id="rId5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5842" name="Rectangle 2"/>
          <p:cNvSpPr>
            <a:spLocks noChangeArrowheads="1"/>
          </p:cNvSpPr>
          <p:nvPr/>
        </p:nvSpPr>
        <p:spPr bwMode="invGray">
          <a:xfrm>
            <a:off x="8809038" y="0"/>
            <a:ext cx="334962" cy="68580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p:spPr>
        <p:txBody>
          <a:bodyPr wrap="none" anchor="ctr"/>
          <a:lstStyle/>
          <a:p>
            <a:endParaRPr lang="en-US"/>
          </a:p>
        </p:txBody>
      </p:sp>
      <p:sp>
        <p:nvSpPr>
          <p:cNvPr id="35843" name="Freeform 3"/>
          <p:cNvSpPr>
            <a:spLocks/>
          </p:cNvSpPr>
          <p:nvPr/>
        </p:nvSpPr>
        <p:spPr bwMode="white">
          <a:xfrm>
            <a:off x="-9525" y="4489450"/>
            <a:ext cx="5754688" cy="2368550"/>
          </a:xfrm>
          <a:custGeom>
            <a:avLst/>
            <a:gdLst/>
            <a:ahLst/>
            <a:cxnLst>
              <a:cxn ang="0">
                <a:pos x="0" y="1491"/>
              </a:cxn>
              <a:cxn ang="0">
                <a:pos x="0" y="0"/>
              </a:cxn>
              <a:cxn ang="0">
                <a:pos x="171" y="3"/>
              </a:cxn>
              <a:cxn ang="0">
                <a:pos x="355" y="9"/>
              </a:cxn>
              <a:cxn ang="0">
                <a:pos x="499" y="21"/>
              </a:cxn>
              <a:cxn ang="0">
                <a:pos x="650" y="36"/>
              </a:cxn>
              <a:cxn ang="0">
                <a:pos x="809" y="54"/>
              </a:cxn>
              <a:cxn ang="0">
                <a:pos x="957" y="78"/>
              </a:cxn>
              <a:cxn ang="0">
                <a:pos x="1119" y="105"/>
              </a:cxn>
              <a:cxn ang="0">
                <a:pos x="1261" y="133"/>
              </a:cxn>
              <a:cxn ang="0">
                <a:pos x="1441" y="175"/>
              </a:cxn>
              <a:cxn ang="0">
                <a:pos x="1598" y="217"/>
              </a:cxn>
              <a:cxn ang="0">
                <a:pos x="1763" y="269"/>
              </a:cxn>
              <a:cxn ang="0">
                <a:pos x="1887" y="308"/>
              </a:cxn>
              <a:cxn ang="0">
                <a:pos x="2085" y="384"/>
              </a:cxn>
              <a:cxn ang="0">
                <a:pos x="2230" y="444"/>
              </a:cxn>
              <a:cxn ang="0">
                <a:pos x="2456" y="547"/>
              </a:cxn>
              <a:cxn ang="0">
                <a:pos x="2666" y="662"/>
              </a:cxn>
              <a:cxn ang="0">
                <a:pos x="2859" y="786"/>
              </a:cxn>
              <a:cxn ang="0">
                <a:pos x="3046" y="920"/>
              </a:cxn>
              <a:cxn ang="0">
                <a:pos x="3193" y="1038"/>
              </a:cxn>
              <a:cxn ang="0">
                <a:pos x="3332" y="1168"/>
              </a:cxn>
              <a:cxn ang="0">
                <a:pos x="3440" y="1280"/>
              </a:cxn>
              <a:cxn ang="0">
                <a:pos x="3524" y="1380"/>
              </a:cxn>
              <a:cxn ang="0">
                <a:pos x="3624" y="1491"/>
              </a:cxn>
              <a:cxn ang="0">
                <a:pos x="3608" y="1491"/>
              </a:cxn>
              <a:cxn ang="0">
                <a:pos x="0" y="1491"/>
              </a:cxn>
            </a:cxnLst>
            <a:rect l="0" t="0" r="r" b="b"/>
            <a:pathLst>
              <a:path w="3625" h="1492">
                <a:moveTo>
                  <a:pt x="0" y="1491"/>
                </a:moveTo>
                <a:lnTo>
                  <a:pt x="0" y="0"/>
                </a:lnTo>
                <a:lnTo>
                  <a:pt x="171" y="3"/>
                </a:lnTo>
                <a:lnTo>
                  <a:pt x="355" y="9"/>
                </a:lnTo>
                <a:lnTo>
                  <a:pt x="499" y="21"/>
                </a:lnTo>
                <a:lnTo>
                  <a:pt x="650" y="36"/>
                </a:lnTo>
                <a:lnTo>
                  <a:pt x="809" y="54"/>
                </a:lnTo>
                <a:lnTo>
                  <a:pt x="957" y="78"/>
                </a:lnTo>
                <a:lnTo>
                  <a:pt x="1119" y="105"/>
                </a:lnTo>
                <a:lnTo>
                  <a:pt x="1261" y="133"/>
                </a:lnTo>
                <a:lnTo>
                  <a:pt x="1441" y="175"/>
                </a:lnTo>
                <a:lnTo>
                  <a:pt x="1598" y="217"/>
                </a:lnTo>
                <a:lnTo>
                  <a:pt x="1763" y="269"/>
                </a:lnTo>
                <a:lnTo>
                  <a:pt x="1887" y="308"/>
                </a:lnTo>
                <a:lnTo>
                  <a:pt x="2085" y="384"/>
                </a:lnTo>
                <a:lnTo>
                  <a:pt x="2230" y="444"/>
                </a:lnTo>
                <a:lnTo>
                  <a:pt x="2456" y="547"/>
                </a:lnTo>
                <a:lnTo>
                  <a:pt x="2666" y="662"/>
                </a:lnTo>
                <a:lnTo>
                  <a:pt x="2859" y="786"/>
                </a:lnTo>
                <a:lnTo>
                  <a:pt x="3046" y="920"/>
                </a:lnTo>
                <a:lnTo>
                  <a:pt x="3193" y="1038"/>
                </a:lnTo>
                <a:lnTo>
                  <a:pt x="3332" y="1168"/>
                </a:lnTo>
                <a:lnTo>
                  <a:pt x="3440" y="1280"/>
                </a:lnTo>
                <a:lnTo>
                  <a:pt x="3524" y="1380"/>
                </a:lnTo>
                <a:lnTo>
                  <a:pt x="3624" y="1491"/>
                </a:lnTo>
                <a:lnTo>
                  <a:pt x="3608" y="1491"/>
                </a:lnTo>
                <a:lnTo>
                  <a:pt x="0" y="1491"/>
                </a:lnTo>
              </a:path>
            </a:pathLst>
          </a:custGeom>
          <a:gradFill rotWithShape="0">
            <a:gsLst>
              <a:gs pos="0">
                <a:schemeClr val="bg2"/>
              </a:gs>
              <a:gs pos="100000">
                <a:schemeClr val="bg1"/>
              </a:gs>
            </a:gsLst>
            <a:lin ang="5400000" scaled="1"/>
          </a:gradFill>
          <a:ln w="9525" cap="flat" cmpd="sng">
            <a:noFill/>
            <a:prstDash val="solid"/>
            <a:miter lim="800000"/>
            <a:headEnd type="none" w="sm" len="sm"/>
            <a:tailEnd type="none" w="sm" len="sm"/>
          </a:ln>
          <a:effectLst/>
        </p:spPr>
        <p:txBody>
          <a:bodyPr wrap="none" anchor="ctr"/>
          <a:lstStyle/>
          <a:p>
            <a:endParaRPr lang="en-US"/>
          </a:p>
        </p:txBody>
      </p:sp>
      <p:sp>
        <p:nvSpPr>
          <p:cNvPr id="35844" name="Freeform 4"/>
          <p:cNvSpPr>
            <a:spLocks/>
          </p:cNvSpPr>
          <p:nvPr/>
        </p:nvSpPr>
        <p:spPr bwMode="white">
          <a:xfrm>
            <a:off x="0" y="3817938"/>
            <a:ext cx="8164513" cy="3019425"/>
          </a:xfrm>
          <a:custGeom>
            <a:avLst/>
            <a:gdLst/>
            <a:ahLst/>
            <a:cxnLst>
              <a:cxn ang="0">
                <a:pos x="2718" y="405"/>
              </a:cxn>
              <a:cxn ang="0">
                <a:pos x="2466" y="333"/>
              </a:cxn>
              <a:cxn ang="0">
                <a:pos x="2202" y="261"/>
              </a:cxn>
              <a:cxn ang="0">
                <a:pos x="1929" y="198"/>
              </a:cxn>
              <a:cxn ang="0">
                <a:pos x="1695" y="153"/>
              </a:cxn>
              <a:cxn ang="0">
                <a:pos x="1434" y="111"/>
              </a:cxn>
              <a:cxn ang="0">
                <a:pos x="1188" y="75"/>
              </a:cxn>
              <a:cxn ang="0">
                <a:pos x="957" y="48"/>
              </a:cxn>
              <a:cxn ang="0">
                <a:pos x="747" y="30"/>
              </a:cxn>
              <a:cxn ang="0">
                <a:pos x="501" y="15"/>
              </a:cxn>
              <a:cxn ang="0">
                <a:pos x="246" y="3"/>
              </a:cxn>
              <a:cxn ang="0">
                <a:pos x="0" y="0"/>
              </a:cxn>
              <a:cxn ang="0">
                <a:pos x="0" y="275"/>
              </a:cxn>
              <a:cxn ang="0">
                <a:pos x="0" y="345"/>
              </a:cxn>
              <a:cxn ang="0">
                <a:pos x="0" y="275"/>
              </a:cxn>
              <a:cxn ang="0">
                <a:pos x="0" y="342"/>
              </a:cxn>
              <a:cxn ang="0">
                <a:pos x="339" y="351"/>
              </a:cxn>
              <a:cxn ang="0">
                <a:pos x="606" y="372"/>
              </a:cxn>
              <a:cxn ang="0">
                <a:pos x="852" y="399"/>
              </a:cxn>
              <a:cxn ang="0">
                <a:pos x="1068" y="435"/>
              </a:cxn>
              <a:cxn ang="0">
                <a:pos x="1275" y="474"/>
              </a:cxn>
              <a:cxn ang="0">
                <a:pos x="1545" y="540"/>
              </a:cxn>
              <a:cxn ang="0">
                <a:pos x="1761" y="603"/>
              </a:cxn>
              <a:cxn ang="0">
                <a:pos x="1971" y="678"/>
              </a:cxn>
              <a:cxn ang="0">
                <a:pos x="2166" y="747"/>
              </a:cxn>
              <a:cxn ang="0">
                <a:pos x="2397" y="852"/>
              </a:cxn>
              <a:cxn ang="0">
                <a:pos x="2613" y="960"/>
              </a:cxn>
              <a:cxn ang="0">
                <a:pos x="2832" y="1095"/>
              </a:cxn>
              <a:cxn ang="0">
                <a:pos x="3012" y="1212"/>
              </a:cxn>
              <a:cxn ang="0">
                <a:pos x="3186" y="1347"/>
              </a:cxn>
              <a:cxn ang="0">
                <a:pos x="3351" y="1497"/>
              </a:cxn>
              <a:cxn ang="0">
                <a:pos x="3480" y="1629"/>
              </a:cxn>
              <a:cxn ang="0">
                <a:pos x="3612" y="1785"/>
              </a:cxn>
              <a:cxn ang="0">
                <a:pos x="3699" y="1901"/>
              </a:cxn>
              <a:cxn ang="0">
                <a:pos x="5142" y="1901"/>
              </a:cxn>
              <a:cxn ang="0">
                <a:pos x="5076" y="1827"/>
              </a:cxn>
              <a:cxn ang="0">
                <a:pos x="4968" y="1707"/>
              </a:cxn>
              <a:cxn ang="0">
                <a:pos x="4797" y="1539"/>
              </a:cxn>
              <a:cxn ang="0">
                <a:pos x="4617" y="1383"/>
              </a:cxn>
              <a:cxn ang="0">
                <a:pos x="4410" y="1221"/>
              </a:cxn>
              <a:cxn ang="0">
                <a:pos x="4185" y="1071"/>
              </a:cxn>
              <a:cxn ang="0">
                <a:pos x="3960" y="939"/>
              </a:cxn>
              <a:cxn ang="0">
                <a:pos x="3708" y="801"/>
              </a:cxn>
              <a:cxn ang="0">
                <a:pos x="3492" y="702"/>
              </a:cxn>
              <a:cxn ang="0">
                <a:pos x="3231" y="588"/>
              </a:cxn>
              <a:cxn ang="0">
                <a:pos x="2964" y="489"/>
              </a:cxn>
              <a:cxn ang="0">
                <a:pos x="2718" y="405"/>
              </a:cxn>
            </a:cxnLst>
            <a:rect l="0" t="0" r="r" b="b"/>
            <a:pathLst>
              <a:path w="5143" h="1902">
                <a:moveTo>
                  <a:pt x="2718" y="405"/>
                </a:moveTo>
                <a:lnTo>
                  <a:pt x="2466" y="333"/>
                </a:lnTo>
                <a:lnTo>
                  <a:pt x="2202" y="261"/>
                </a:lnTo>
                <a:lnTo>
                  <a:pt x="1929" y="198"/>
                </a:lnTo>
                <a:lnTo>
                  <a:pt x="1695" y="153"/>
                </a:lnTo>
                <a:lnTo>
                  <a:pt x="1434" y="111"/>
                </a:lnTo>
                <a:lnTo>
                  <a:pt x="1188" y="75"/>
                </a:lnTo>
                <a:lnTo>
                  <a:pt x="957" y="48"/>
                </a:lnTo>
                <a:lnTo>
                  <a:pt x="747" y="30"/>
                </a:lnTo>
                <a:lnTo>
                  <a:pt x="501" y="15"/>
                </a:lnTo>
                <a:lnTo>
                  <a:pt x="246" y="3"/>
                </a:lnTo>
                <a:lnTo>
                  <a:pt x="0" y="0"/>
                </a:lnTo>
                <a:lnTo>
                  <a:pt x="0" y="275"/>
                </a:lnTo>
                <a:lnTo>
                  <a:pt x="0" y="345"/>
                </a:lnTo>
                <a:lnTo>
                  <a:pt x="0" y="275"/>
                </a:lnTo>
                <a:lnTo>
                  <a:pt x="0" y="342"/>
                </a:lnTo>
                <a:lnTo>
                  <a:pt x="339" y="351"/>
                </a:lnTo>
                <a:lnTo>
                  <a:pt x="606" y="372"/>
                </a:lnTo>
                <a:lnTo>
                  <a:pt x="852" y="399"/>
                </a:lnTo>
                <a:lnTo>
                  <a:pt x="1068" y="435"/>
                </a:lnTo>
                <a:lnTo>
                  <a:pt x="1275" y="474"/>
                </a:lnTo>
                <a:lnTo>
                  <a:pt x="1545" y="540"/>
                </a:lnTo>
                <a:lnTo>
                  <a:pt x="1761" y="603"/>
                </a:lnTo>
                <a:lnTo>
                  <a:pt x="1971" y="678"/>
                </a:lnTo>
                <a:lnTo>
                  <a:pt x="2166" y="747"/>
                </a:lnTo>
                <a:lnTo>
                  <a:pt x="2397" y="852"/>
                </a:lnTo>
                <a:lnTo>
                  <a:pt x="2613" y="960"/>
                </a:lnTo>
                <a:lnTo>
                  <a:pt x="2832" y="1095"/>
                </a:lnTo>
                <a:lnTo>
                  <a:pt x="3012" y="1212"/>
                </a:lnTo>
                <a:lnTo>
                  <a:pt x="3186" y="1347"/>
                </a:lnTo>
                <a:lnTo>
                  <a:pt x="3351" y="1497"/>
                </a:lnTo>
                <a:lnTo>
                  <a:pt x="3480" y="1629"/>
                </a:lnTo>
                <a:lnTo>
                  <a:pt x="3612" y="1785"/>
                </a:lnTo>
                <a:lnTo>
                  <a:pt x="3699" y="1901"/>
                </a:lnTo>
                <a:lnTo>
                  <a:pt x="5142" y="1901"/>
                </a:lnTo>
                <a:lnTo>
                  <a:pt x="5076" y="1827"/>
                </a:lnTo>
                <a:lnTo>
                  <a:pt x="4968" y="1707"/>
                </a:lnTo>
                <a:lnTo>
                  <a:pt x="4797" y="1539"/>
                </a:lnTo>
                <a:lnTo>
                  <a:pt x="4617" y="1383"/>
                </a:lnTo>
                <a:lnTo>
                  <a:pt x="4410" y="1221"/>
                </a:lnTo>
                <a:lnTo>
                  <a:pt x="4185" y="1071"/>
                </a:lnTo>
                <a:lnTo>
                  <a:pt x="3960" y="939"/>
                </a:lnTo>
                <a:lnTo>
                  <a:pt x="3708" y="801"/>
                </a:lnTo>
                <a:lnTo>
                  <a:pt x="3492" y="702"/>
                </a:lnTo>
                <a:lnTo>
                  <a:pt x="3231" y="588"/>
                </a:lnTo>
                <a:lnTo>
                  <a:pt x="2964" y="489"/>
                </a:lnTo>
                <a:lnTo>
                  <a:pt x="2718" y="405"/>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p>
            <a:endParaRPr lang="en-US"/>
          </a:p>
        </p:txBody>
      </p:sp>
      <p:sp>
        <p:nvSpPr>
          <p:cNvPr id="35845" name="Freeform 5"/>
          <p:cNvSpPr>
            <a:spLocks/>
          </p:cNvSpPr>
          <p:nvPr/>
        </p:nvSpPr>
        <p:spPr bwMode="white">
          <a:xfrm>
            <a:off x="0" y="3146425"/>
            <a:ext cx="9144000" cy="3690938"/>
          </a:xfrm>
          <a:custGeom>
            <a:avLst/>
            <a:gdLst/>
            <a:ahLst/>
            <a:cxnLst>
              <a:cxn ang="0">
                <a:pos x="0" y="0"/>
              </a:cxn>
              <a:cxn ang="0">
                <a:pos x="0" y="339"/>
              </a:cxn>
              <a:cxn ang="0">
                <a:pos x="558" y="357"/>
              </a:cxn>
              <a:cxn ang="0">
                <a:pos x="807" y="375"/>
              </a:cxn>
              <a:cxn ang="0">
                <a:pos x="1056" y="399"/>
              </a:cxn>
              <a:cxn ang="0">
                <a:pos x="1272" y="426"/>
              </a:cxn>
              <a:cxn ang="0">
                <a:pos x="1539" y="465"/>
              </a:cxn>
              <a:cxn ang="0">
                <a:pos x="1791" y="510"/>
              </a:cxn>
              <a:cxn ang="0">
                <a:pos x="2076" y="570"/>
              </a:cxn>
              <a:cxn ang="0">
                <a:pos x="2334" y="630"/>
              </a:cxn>
              <a:cxn ang="0">
                <a:pos x="2544" y="687"/>
              </a:cxn>
              <a:cxn ang="0">
                <a:pos x="2775" y="759"/>
              </a:cxn>
              <a:cxn ang="0">
                <a:pos x="3003" y="837"/>
              </a:cxn>
              <a:cxn ang="0">
                <a:pos x="3231" y="924"/>
              </a:cxn>
              <a:cxn ang="0">
                <a:pos x="3438" y="1005"/>
              </a:cxn>
              <a:cxn ang="0">
                <a:pos x="3663" y="1110"/>
              </a:cxn>
              <a:cxn ang="0">
                <a:pos x="3903" y="1233"/>
              </a:cxn>
              <a:cxn ang="0">
                <a:pos x="4149" y="1374"/>
              </a:cxn>
              <a:cxn ang="0">
                <a:pos x="4353" y="1506"/>
              </a:cxn>
              <a:cxn ang="0">
                <a:pos x="4491" y="1602"/>
              </a:cxn>
              <a:cxn ang="0">
                <a:pos x="4668" y="1740"/>
              </a:cxn>
              <a:cxn ang="0">
                <a:pos x="4824" y="1875"/>
              </a:cxn>
              <a:cxn ang="0">
                <a:pos x="4968" y="2016"/>
              </a:cxn>
              <a:cxn ang="0">
                <a:pos x="5100" y="2154"/>
              </a:cxn>
              <a:cxn ang="0">
                <a:pos x="5238" y="2324"/>
              </a:cxn>
              <a:cxn ang="0">
                <a:pos x="5759" y="2324"/>
              </a:cxn>
              <a:cxn ang="0">
                <a:pos x="5759" y="1245"/>
              </a:cxn>
              <a:cxn ang="0">
                <a:pos x="5580" y="1119"/>
              </a:cxn>
              <a:cxn ang="0">
                <a:pos x="5400" y="1020"/>
              </a:cxn>
              <a:cxn ang="0">
                <a:pos x="5205" y="918"/>
              </a:cxn>
              <a:cxn ang="0">
                <a:pos x="5031" y="837"/>
              </a:cxn>
              <a:cxn ang="0">
                <a:pos x="4866" y="771"/>
              </a:cxn>
              <a:cxn ang="0">
                <a:pos x="4710" y="711"/>
              </a:cxn>
              <a:cxn ang="0">
                <a:pos x="4545" y="651"/>
              </a:cxn>
              <a:cxn ang="0">
                <a:pos x="4386" y="600"/>
              </a:cxn>
              <a:cxn ang="0">
                <a:pos x="4248" y="552"/>
              </a:cxn>
              <a:cxn ang="0">
                <a:pos x="3993" y="483"/>
              </a:cxn>
              <a:cxn ang="0">
                <a:pos x="3777" y="423"/>
              </a:cxn>
              <a:cxn ang="0">
                <a:pos x="3564" y="375"/>
              </a:cxn>
              <a:cxn ang="0">
                <a:pos x="3282" y="312"/>
              </a:cxn>
              <a:cxn ang="0">
                <a:pos x="3003" y="261"/>
              </a:cxn>
              <a:cxn ang="0">
                <a:pos x="2733" y="213"/>
              </a:cxn>
              <a:cxn ang="0">
                <a:pos x="2451" y="171"/>
              </a:cxn>
              <a:cxn ang="0">
                <a:pos x="2211" y="138"/>
              </a:cxn>
              <a:cxn ang="0">
                <a:pos x="1974" y="108"/>
              </a:cxn>
              <a:cxn ang="0">
                <a:pos x="1665" y="81"/>
              </a:cxn>
              <a:cxn ang="0">
                <a:pos x="1437" y="60"/>
              </a:cxn>
              <a:cxn ang="0">
                <a:pos x="1125" y="36"/>
              </a:cxn>
              <a:cxn ang="0">
                <a:pos x="828" y="21"/>
              </a:cxn>
              <a:cxn ang="0">
                <a:pos x="558" y="12"/>
              </a:cxn>
              <a:cxn ang="0">
                <a:pos x="282" y="3"/>
              </a:cxn>
              <a:cxn ang="0">
                <a:pos x="0" y="0"/>
              </a:cxn>
            </a:cxnLst>
            <a:rect l="0" t="0" r="r" b="b"/>
            <a:pathLst>
              <a:path w="5760" h="2325">
                <a:moveTo>
                  <a:pt x="0" y="0"/>
                </a:moveTo>
                <a:lnTo>
                  <a:pt x="0" y="339"/>
                </a:lnTo>
                <a:lnTo>
                  <a:pt x="558" y="357"/>
                </a:lnTo>
                <a:lnTo>
                  <a:pt x="807" y="375"/>
                </a:lnTo>
                <a:lnTo>
                  <a:pt x="1056" y="399"/>
                </a:lnTo>
                <a:lnTo>
                  <a:pt x="1272" y="426"/>
                </a:lnTo>
                <a:lnTo>
                  <a:pt x="1539" y="465"/>
                </a:lnTo>
                <a:lnTo>
                  <a:pt x="1791" y="510"/>
                </a:lnTo>
                <a:lnTo>
                  <a:pt x="2076" y="570"/>
                </a:lnTo>
                <a:lnTo>
                  <a:pt x="2334" y="630"/>
                </a:lnTo>
                <a:lnTo>
                  <a:pt x="2544" y="687"/>
                </a:lnTo>
                <a:lnTo>
                  <a:pt x="2775" y="759"/>
                </a:lnTo>
                <a:lnTo>
                  <a:pt x="3003" y="837"/>
                </a:lnTo>
                <a:lnTo>
                  <a:pt x="3231" y="924"/>
                </a:lnTo>
                <a:lnTo>
                  <a:pt x="3438" y="1005"/>
                </a:lnTo>
                <a:lnTo>
                  <a:pt x="3663" y="1110"/>
                </a:lnTo>
                <a:lnTo>
                  <a:pt x="3903" y="1233"/>
                </a:lnTo>
                <a:lnTo>
                  <a:pt x="4149" y="1374"/>
                </a:lnTo>
                <a:lnTo>
                  <a:pt x="4353" y="1506"/>
                </a:lnTo>
                <a:lnTo>
                  <a:pt x="4491" y="1602"/>
                </a:lnTo>
                <a:lnTo>
                  <a:pt x="4668" y="1740"/>
                </a:lnTo>
                <a:lnTo>
                  <a:pt x="4824" y="1875"/>
                </a:lnTo>
                <a:lnTo>
                  <a:pt x="4968" y="2016"/>
                </a:lnTo>
                <a:lnTo>
                  <a:pt x="5100" y="2154"/>
                </a:lnTo>
                <a:lnTo>
                  <a:pt x="5238" y="2324"/>
                </a:lnTo>
                <a:lnTo>
                  <a:pt x="5759" y="2324"/>
                </a:lnTo>
                <a:lnTo>
                  <a:pt x="5759" y="1245"/>
                </a:lnTo>
                <a:lnTo>
                  <a:pt x="5580" y="1119"/>
                </a:lnTo>
                <a:lnTo>
                  <a:pt x="5400" y="1020"/>
                </a:lnTo>
                <a:lnTo>
                  <a:pt x="5205" y="918"/>
                </a:lnTo>
                <a:lnTo>
                  <a:pt x="5031" y="837"/>
                </a:lnTo>
                <a:lnTo>
                  <a:pt x="4866" y="771"/>
                </a:lnTo>
                <a:lnTo>
                  <a:pt x="4710" y="711"/>
                </a:lnTo>
                <a:lnTo>
                  <a:pt x="4545" y="651"/>
                </a:lnTo>
                <a:lnTo>
                  <a:pt x="4386" y="600"/>
                </a:lnTo>
                <a:lnTo>
                  <a:pt x="4248" y="552"/>
                </a:lnTo>
                <a:lnTo>
                  <a:pt x="3993" y="483"/>
                </a:lnTo>
                <a:lnTo>
                  <a:pt x="3777" y="423"/>
                </a:lnTo>
                <a:lnTo>
                  <a:pt x="3564" y="375"/>
                </a:lnTo>
                <a:lnTo>
                  <a:pt x="3282" y="312"/>
                </a:lnTo>
                <a:lnTo>
                  <a:pt x="3003" y="261"/>
                </a:lnTo>
                <a:lnTo>
                  <a:pt x="2733" y="213"/>
                </a:lnTo>
                <a:lnTo>
                  <a:pt x="2451" y="171"/>
                </a:lnTo>
                <a:lnTo>
                  <a:pt x="2211" y="138"/>
                </a:lnTo>
                <a:lnTo>
                  <a:pt x="1974" y="108"/>
                </a:lnTo>
                <a:lnTo>
                  <a:pt x="1665" y="81"/>
                </a:lnTo>
                <a:lnTo>
                  <a:pt x="1437" y="60"/>
                </a:lnTo>
                <a:lnTo>
                  <a:pt x="1125" y="36"/>
                </a:lnTo>
                <a:lnTo>
                  <a:pt x="828" y="21"/>
                </a:lnTo>
                <a:lnTo>
                  <a:pt x="558" y="12"/>
                </a:lnTo>
                <a:lnTo>
                  <a:pt x="282" y="3"/>
                </a:lnTo>
                <a:lnTo>
                  <a:pt x="0" y="0"/>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p>
            <a:endParaRPr lang="en-US"/>
          </a:p>
        </p:txBody>
      </p:sp>
      <p:sp>
        <p:nvSpPr>
          <p:cNvPr id="35846" name="Freeform 6"/>
          <p:cNvSpPr>
            <a:spLocks/>
          </p:cNvSpPr>
          <p:nvPr/>
        </p:nvSpPr>
        <p:spPr bwMode="white">
          <a:xfrm>
            <a:off x="0" y="2460625"/>
            <a:ext cx="9144000" cy="2497138"/>
          </a:xfrm>
          <a:custGeom>
            <a:avLst/>
            <a:gdLst/>
            <a:ahLst/>
            <a:cxnLst>
              <a:cxn ang="0">
                <a:pos x="0" y="0"/>
              </a:cxn>
              <a:cxn ang="0">
                <a:pos x="0" y="351"/>
              </a:cxn>
              <a:cxn ang="0">
                <a:pos x="282" y="357"/>
              </a:cxn>
              <a:cxn ang="0">
                <a:pos x="627" y="363"/>
              </a:cxn>
              <a:cxn ang="0">
                <a:pos x="960" y="375"/>
              </a:cxn>
              <a:cxn ang="0">
                <a:pos x="1218" y="393"/>
              </a:cxn>
              <a:cxn ang="0">
                <a:pos x="1470" y="411"/>
              </a:cxn>
              <a:cxn ang="0">
                <a:pos x="1746" y="435"/>
              </a:cxn>
              <a:cxn ang="0">
                <a:pos x="2022" y="462"/>
              </a:cxn>
              <a:cxn ang="0">
                <a:pos x="2340" y="504"/>
              </a:cxn>
              <a:cxn ang="0">
                <a:pos x="2664" y="549"/>
              </a:cxn>
              <a:cxn ang="0">
                <a:pos x="2952" y="597"/>
              </a:cxn>
              <a:cxn ang="0">
                <a:pos x="3225" y="648"/>
              </a:cxn>
              <a:cxn ang="0">
                <a:pos x="3513" y="708"/>
              </a:cxn>
              <a:cxn ang="0">
                <a:pos x="3693" y="750"/>
              </a:cxn>
              <a:cxn ang="0">
                <a:pos x="3936" y="810"/>
              </a:cxn>
              <a:cxn ang="0">
                <a:pos x="4095" y="855"/>
              </a:cxn>
              <a:cxn ang="0">
                <a:pos x="4281" y="909"/>
              </a:cxn>
              <a:cxn ang="0">
                <a:pos x="4503" y="981"/>
              </a:cxn>
              <a:cxn ang="0">
                <a:pos x="4704" y="1053"/>
              </a:cxn>
              <a:cxn ang="0">
                <a:pos x="4911" y="1131"/>
              </a:cxn>
              <a:cxn ang="0">
                <a:pos x="5073" y="1197"/>
              </a:cxn>
              <a:cxn ang="0">
                <a:pos x="5256" y="1281"/>
              </a:cxn>
              <a:cxn ang="0">
                <a:pos x="5475" y="1401"/>
              </a:cxn>
              <a:cxn ang="0">
                <a:pos x="5628" y="1482"/>
              </a:cxn>
              <a:cxn ang="0">
                <a:pos x="5759" y="1572"/>
              </a:cxn>
              <a:cxn ang="0">
                <a:pos x="5759" y="633"/>
              </a:cxn>
              <a:cxn ang="0">
                <a:pos x="5493" y="570"/>
              </a:cxn>
              <a:cxn ang="0">
                <a:pos x="5214" y="501"/>
              </a:cxn>
              <a:cxn ang="0">
                <a:pos x="4950" y="444"/>
              </a:cxn>
              <a:cxn ang="0">
                <a:pos x="4701" y="396"/>
              </a:cxn>
              <a:cxn ang="0">
                <a:pos x="4425" y="348"/>
              </a:cxn>
              <a:cxn ang="0">
                <a:pos x="4110" y="294"/>
              </a:cxn>
              <a:cxn ang="0">
                <a:pos x="3813" y="252"/>
              </a:cxn>
              <a:cxn ang="0">
                <a:pos x="3549" y="213"/>
              </a:cxn>
              <a:cxn ang="0">
                <a:pos x="3261" y="183"/>
              </a:cxn>
              <a:cxn ang="0">
                <a:pos x="3015" y="153"/>
              </a:cxn>
              <a:cxn ang="0">
                <a:pos x="2757" y="129"/>
              </a:cxn>
              <a:cxn ang="0">
                <a:pos x="2520" y="105"/>
              </a:cxn>
              <a:cxn ang="0">
                <a:pos x="2301" y="87"/>
              </a:cxn>
              <a:cxn ang="0">
                <a:pos x="2013" y="66"/>
              </a:cxn>
              <a:cxn ang="0">
                <a:pos x="1731" y="48"/>
              </a:cxn>
              <a:cxn ang="0">
                <a:pos x="1524" y="39"/>
              </a:cxn>
              <a:cxn ang="0">
                <a:pos x="1260" y="27"/>
              </a:cxn>
              <a:cxn ang="0">
                <a:pos x="966" y="15"/>
              </a:cxn>
              <a:cxn ang="0">
                <a:pos x="714" y="12"/>
              </a:cxn>
              <a:cxn ang="0">
                <a:pos x="510" y="6"/>
              </a:cxn>
              <a:cxn ang="0">
                <a:pos x="243" y="0"/>
              </a:cxn>
              <a:cxn ang="0">
                <a:pos x="0" y="0"/>
              </a:cxn>
            </a:cxnLst>
            <a:rect l="0" t="0" r="r" b="b"/>
            <a:pathLst>
              <a:path w="5760" h="1573">
                <a:moveTo>
                  <a:pt x="0" y="0"/>
                </a:moveTo>
                <a:lnTo>
                  <a:pt x="0" y="351"/>
                </a:lnTo>
                <a:lnTo>
                  <a:pt x="282" y="357"/>
                </a:lnTo>
                <a:lnTo>
                  <a:pt x="627" y="363"/>
                </a:lnTo>
                <a:lnTo>
                  <a:pt x="960" y="375"/>
                </a:lnTo>
                <a:lnTo>
                  <a:pt x="1218" y="393"/>
                </a:lnTo>
                <a:lnTo>
                  <a:pt x="1470" y="411"/>
                </a:lnTo>
                <a:lnTo>
                  <a:pt x="1746" y="435"/>
                </a:lnTo>
                <a:lnTo>
                  <a:pt x="2022" y="462"/>
                </a:lnTo>
                <a:lnTo>
                  <a:pt x="2340" y="504"/>
                </a:lnTo>
                <a:lnTo>
                  <a:pt x="2664" y="549"/>
                </a:lnTo>
                <a:lnTo>
                  <a:pt x="2952" y="597"/>
                </a:lnTo>
                <a:lnTo>
                  <a:pt x="3225" y="648"/>
                </a:lnTo>
                <a:lnTo>
                  <a:pt x="3513" y="708"/>
                </a:lnTo>
                <a:lnTo>
                  <a:pt x="3693" y="750"/>
                </a:lnTo>
                <a:lnTo>
                  <a:pt x="3936" y="810"/>
                </a:lnTo>
                <a:lnTo>
                  <a:pt x="4095" y="855"/>
                </a:lnTo>
                <a:lnTo>
                  <a:pt x="4281" y="909"/>
                </a:lnTo>
                <a:lnTo>
                  <a:pt x="4503" y="981"/>
                </a:lnTo>
                <a:lnTo>
                  <a:pt x="4704" y="1053"/>
                </a:lnTo>
                <a:lnTo>
                  <a:pt x="4911" y="1131"/>
                </a:lnTo>
                <a:lnTo>
                  <a:pt x="5073" y="1197"/>
                </a:lnTo>
                <a:lnTo>
                  <a:pt x="5256" y="1281"/>
                </a:lnTo>
                <a:lnTo>
                  <a:pt x="5475" y="1401"/>
                </a:lnTo>
                <a:lnTo>
                  <a:pt x="5628" y="1482"/>
                </a:lnTo>
                <a:lnTo>
                  <a:pt x="5759" y="1572"/>
                </a:lnTo>
                <a:lnTo>
                  <a:pt x="5759" y="633"/>
                </a:lnTo>
                <a:lnTo>
                  <a:pt x="5493" y="570"/>
                </a:lnTo>
                <a:lnTo>
                  <a:pt x="5214" y="501"/>
                </a:lnTo>
                <a:lnTo>
                  <a:pt x="4950" y="444"/>
                </a:lnTo>
                <a:lnTo>
                  <a:pt x="4701" y="396"/>
                </a:lnTo>
                <a:lnTo>
                  <a:pt x="4425" y="348"/>
                </a:lnTo>
                <a:lnTo>
                  <a:pt x="4110" y="294"/>
                </a:lnTo>
                <a:lnTo>
                  <a:pt x="3813" y="252"/>
                </a:lnTo>
                <a:lnTo>
                  <a:pt x="3549" y="213"/>
                </a:lnTo>
                <a:lnTo>
                  <a:pt x="3261" y="183"/>
                </a:lnTo>
                <a:lnTo>
                  <a:pt x="3015" y="153"/>
                </a:lnTo>
                <a:lnTo>
                  <a:pt x="2757" y="129"/>
                </a:lnTo>
                <a:lnTo>
                  <a:pt x="2520" y="105"/>
                </a:lnTo>
                <a:lnTo>
                  <a:pt x="2301" y="87"/>
                </a:lnTo>
                <a:lnTo>
                  <a:pt x="2013" y="66"/>
                </a:lnTo>
                <a:lnTo>
                  <a:pt x="1731" y="48"/>
                </a:lnTo>
                <a:lnTo>
                  <a:pt x="1524" y="39"/>
                </a:lnTo>
                <a:lnTo>
                  <a:pt x="1260" y="27"/>
                </a:lnTo>
                <a:lnTo>
                  <a:pt x="966" y="15"/>
                </a:lnTo>
                <a:lnTo>
                  <a:pt x="714" y="12"/>
                </a:lnTo>
                <a:lnTo>
                  <a:pt x="510" y="6"/>
                </a:lnTo>
                <a:lnTo>
                  <a:pt x="243" y="0"/>
                </a:lnTo>
                <a:lnTo>
                  <a:pt x="0" y="0"/>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p>
            <a:endParaRPr lang="en-US"/>
          </a:p>
        </p:txBody>
      </p:sp>
      <p:sp>
        <p:nvSpPr>
          <p:cNvPr id="35847" name="Freeform 7"/>
          <p:cNvSpPr>
            <a:spLocks/>
          </p:cNvSpPr>
          <p:nvPr/>
        </p:nvSpPr>
        <p:spPr bwMode="white">
          <a:xfrm>
            <a:off x="0" y="1793875"/>
            <a:ext cx="9144000" cy="1539875"/>
          </a:xfrm>
          <a:custGeom>
            <a:avLst/>
            <a:gdLst/>
            <a:ahLst/>
            <a:cxnLst>
              <a:cxn ang="0">
                <a:pos x="0" y="0"/>
              </a:cxn>
              <a:cxn ang="0">
                <a:pos x="0" y="339"/>
              </a:cxn>
              <a:cxn ang="0">
                <a:pos x="318" y="342"/>
              </a:cxn>
              <a:cxn ang="0">
                <a:pos x="591" y="348"/>
              </a:cxn>
              <a:cxn ang="0">
                <a:pos x="846" y="354"/>
              </a:cxn>
              <a:cxn ang="0">
                <a:pos x="1074" y="360"/>
              </a:cxn>
              <a:cxn ang="0">
                <a:pos x="1314" y="366"/>
              </a:cxn>
              <a:cxn ang="0">
                <a:pos x="1599" y="381"/>
              </a:cxn>
              <a:cxn ang="0">
                <a:pos x="1911" y="399"/>
              </a:cxn>
              <a:cxn ang="0">
                <a:pos x="2241" y="420"/>
              </a:cxn>
              <a:cxn ang="0">
                <a:pos x="2619" y="453"/>
              </a:cxn>
              <a:cxn ang="0">
                <a:pos x="2889" y="477"/>
              </a:cxn>
              <a:cxn ang="0">
                <a:pos x="3177" y="507"/>
              </a:cxn>
              <a:cxn ang="0">
                <a:pos x="3498" y="543"/>
              </a:cxn>
              <a:cxn ang="0">
                <a:pos x="3813" y="585"/>
              </a:cxn>
              <a:cxn ang="0">
                <a:pos x="4044" y="618"/>
              </a:cxn>
              <a:cxn ang="0">
                <a:pos x="4365" y="669"/>
              </a:cxn>
              <a:cxn ang="0">
                <a:pos x="4683" y="726"/>
              </a:cxn>
              <a:cxn ang="0">
                <a:pos x="4980" y="786"/>
              </a:cxn>
              <a:cxn ang="0">
                <a:pos x="5268" y="846"/>
              </a:cxn>
              <a:cxn ang="0">
                <a:pos x="5646" y="942"/>
              </a:cxn>
              <a:cxn ang="0">
                <a:pos x="5759" y="969"/>
              </a:cxn>
              <a:cxn ang="0">
                <a:pos x="5759" y="0"/>
              </a:cxn>
              <a:cxn ang="0">
                <a:pos x="0" y="0"/>
              </a:cxn>
            </a:cxnLst>
            <a:rect l="0" t="0" r="r" b="b"/>
            <a:pathLst>
              <a:path w="5760" h="970">
                <a:moveTo>
                  <a:pt x="0" y="0"/>
                </a:moveTo>
                <a:lnTo>
                  <a:pt x="0" y="339"/>
                </a:lnTo>
                <a:lnTo>
                  <a:pt x="318" y="342"/>
                </a:lnTo>
                <a:lnTo>
                  <a:pt x="591" y="348"/>
                </a:lnTo>
                <a:lnTo>
                  <a:pt x="846" y="354"/>
                </a:lnTo>
                <a:lnTo>
                  <a:pt x="1074" y="360"/>
                </a:lnTo>
                <a:lnTo>
                  <a:pt x="1314" y="366"/>
                </a:lnTo>
                <a:lnTo>
                  <a:pt x="1599" y="381"/>
                </a:lnTo>
                <a:lnTo>
                  <a:pt x="1911" y="399"/>
                </a:lnTo>
                <a:lnTo>
                  <a:pt x="2241" y="420"/>
                </a:lnTo>
                <a:lnTo>
                  <a:pt x="2619" y="453"/>
                </a:lnTo>
                <a:lnTo>
                  <a:pt x="2889" y="477"/>
                </a:lnTo>
                <a:lnTo>
                  <a:pt x="3177" y="507"/>
                </a:lnTo>
                <a:lnTo>
                  <a:pt x="3498" y="543"/>
                </a:lnTo>
                <a:lnTo>
                  <a:pt x="3813" y="585"/>
                </a:lnTo>
                <a:lnTo>
                  <a:pt x="4044" y="618"/>
                </a:lnTo>
                <a:lnTo>
                  <a:pt x="4365" y="669"/>
                </a:lnTo>
                <a:lnTo>
                  <a:pt x="4683" y="726"/>
                </a:lnTo>
                <a:lnTo>
                  <a:pt x="4980" y="786"/>
                </a:lnTo>
                <a:lnTo>
                  <a:pt x="5268" y="846"/>
                </a:lnTo>
                <a:lnTo>
                  <a:pt x="5646" y="942"/>
                </a:lnTo>
                <a:lnTo>
                  <a:pt x="5759" y="969"/>
                </a:lnTo>
                <a:lnTo>
                  <a:pt x="5759" y="0"/>
                </a:lnTo>
                <a:lnTo>
                  <a:pt x="0" y="0"/>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p>
            <a:endParaRPr lang="en-US"/>
          </a:p>
        </p:txBody>
      </p:sp>
      <p:sp>
        <p:nvSpPr>
          <p:cNvPr id="35848" name="Freeform 8"/>
          <p:cNvSpPr>
            <a:spLocks/>
          </p:cNvSpPr>
          <p:nvPr/>
        </p:nvSpPr>
        <p:spPr bwMode="white">
          <a:xfrm>
            <a:off x="0" y="-20638"/>
            <a:ext cx="9144000" cy="1682751"/>
          </a:xfrm>
          <a:custGeom>
            <a:avLst/>
            <a:gdLst/>
            <a:ahLst/>
            <a:cxnLst>
              <a:cxn ang="0">
                <a:pos x="0" y="753"/>
              </a:cxn>
              <a:cxn ang="0">
                <a:pos x="0" y="1059"/>
              </a:cxn>
              <a:cxn ang="0">
                <a:pos x="5759" y="1059"/>
              </a:cxn>
              <a:cxn ang="0">
                <a:pos x="5759" y="0"/>
              </a:cxn>
              <a:cxn ang="0">
                <a:pos x="5430" y="0"/>
              </a:cxn>
              <a:cxn ang="0">
                <a:pos x="5298" y="84"/>
              </a:cxn>
              <a:cxn ang="0">
                <a:pos x="5136" y="159"/>
              </a:cxn>
              <a:cxn ang="0">
                <a:pos x="4968" y="222"/>
              </a:cxn>
              <a:cxn ang="0">
                <a:pos x="4812" y="267"/>
              </a:cxn>
              <a:cxn ang="0">
                <a:pos x="4626" y="324"/>
              </a:cxn>
              <a:cxn ang="0">
                <a:pos x="4440" y="366"/>
              </a:cxn>
              <a:cxn ang="0">
                <a:pos x="4230" y="414"/>
              </a:cxn>
              <a:cxn ang="0">
                <a:pos x="3939" y="468"/>
              </a:cxn>
              <a:cxn ang="0">
                <a:pos x="3711" y="504"/>
              </a:cxn>
              <a:cxn ang="0">
                <a:pos x="3441" y="543"/>
              </a:cxn>
              <a:cxn ang="0">
                <a:pos x="3189" y="579"/>
              </a:cxn>
              <a:cxn ang="0">
                <a:pos x="2925" y="606"/>
              </a:cxn>
              <a:cxn ang="0">
                <a:pos x="2679" y="633"/>
              </a:cxn>
              <a:cxn ang="0">
                <a:pos x="2418" y="654"/>
              </a:cxn>
              <a:cxn ang="0">
                <a:pos x="2142" y="675"/>
              </a:cxn>
              <a:cxn ang="0">
                <a:pos x="1896" y="693"/>
              </a:cxn>
              <a:cxn ang="0">
                <a:pos x="1647" y="708"/>
              </a:cxn>
              <a:cxn ang="0">
                <a:pos x="1404" y="720"/>
              </a:cxn>
              <a:cxn ang="0">
                <a:pos x="1170" y="732"/>
              </a:cxn>
              <a:cxn ang="0">
                <a:pos x="906" y="738"/>
              </a:cxn>
              <a:cxn ang="0">
                <a:pos x="534" y="747"/>
              </a:cxn>
              <a:cxn ang="0">
                <a:pos x="201" y="753"/>
              </a:cxn>
              <a:cxn ang="0">
                <a:pos x="0" y="753"/>
              </a:cxn>
            </a:cxnLst>
            <a:rect l="0" t="0" r="r" b="b"/>
            <a:pathLst>
              <a:path w="5760" h="1060">
                <a:moveTo>
                  <a:pt x="0" y="753"/>
                </a:moveTo>
                <a:lnTo>
                  <a:pt x="0" y="1059"/>
                </a:lnTo>
                <a:lnTo>
                  <a:pt x="5759" y="1059"/>
                </a:lnTo>
                <a:lnTo>
                  <a:pt x="5759" y="0"/>
                </a:lnTo>
                <a:lnTo>
                  <a:pt x="5430" y="0"/>
                </a:lnTo>
                <a:lnTo>
                  <a:pt x="5298" y="84"/>
                </a:lnTo>
                <a:lnTo>
                  <a:pt x="5136" y="159"/>
                </a:lnTo>
                <a:lnTo>
                  <a:pt x="4968" y="222"/>
                </a:lnTo>
                <a:lnTo>
                  <a:pt x="4812" y="267"/>
                </a:lnTo>
                <a:lnTo>
                  <a:pt x="4626" y="324"/>
                </a:lnTo>
                <a:lnTo>
                  <a:pt x="4440" y="366"/>
                </a:lnTo>
                <a:lnTo>
                  <a:pt x="4230" y="414"/>
                </a:lnTo>
                <a:lnTo>
                  <a:pt x="3939" y="468"/>
                </a:lnTo>
                <a:lnTo>
                  <a:pt x="3711" y="504"/>
                </a:lnTo>
                <a:lnTo>
                  <a:pt x="3441" y="543"/>
                </a:lnTo>
                <a:lnTo>
                  <a:pt x="3189" y="579"/>
                </a:lnTo>
                <a:lnTo>
                  <a:pt x="2925" y="606"/>
                </a:lnTo>
                <a:lnTo>
                  <a:pt x="2679" y="633"/>
                </a:lnTo>
                <a:lnTo>
                  <a:pt x="2418" y="654"/>
                </a:lnTo>
                <a:lnTo>
                  <a:pt x="2142" y="675"/>
                </a:lnTo>
                <a:lnTo>
                  <a:pt x="1896" y="693"/>
                </a:lnTo>
                <a:lnTo>
                  <a:pt x="1647" y="708"/>
                </a:lnTo>
                <a:lnTo>
                  <a:pt x="1404" y="720"/>
                </a:lnTo>
                <a:lnTo>
                  <a:pt x="1170" y="732"/>
                </a:lnTo>
                <a:lnTo>
                  <a:pt x="906" y="738"/>
                </a:lnTo>
                <a:lnTo>
                  <a:pt x="534" y="747"/>
                </a:lnTo>
                <a:lnTo>
                  <a:pt x="201" y="753"/>
                </a:lnTo>
                <a:lnTo>
                  <a:pt x="0" y="753"/>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p>
            <a:endParaRPr lang="en-US"/>
          </a:p>
        </p:txBody>
      </p:sp>
      <p:sp>
        <p:nvSpPr>
          <p:cNvPr id="35849" name="Freeform 9"/>
          <p:cNvSpPr>
            <a:spLocks/>
          </p:cNvSpPr>
          <p:nvPr/>
        </p:nvSpPr>
        <p:spPr bwMode="white">
          <a:xfrm>
            <a:off x="0" y="-20638"/>
            <a:ext cx="8388350" cy="1068388"/>
          </a:xfrm>
          <a:custGeom>
            <a:avLst/>
            <a:gdLst/>
            <a:ahLst/>
            <a:cxnLst>
              <a:cxn ang="0">
                <a:pos x="0" y="366"/>
              </a:cxn>
              <a:cxn ang="0">
                <a:pos x="0" y="672"/>
              </a:cxn>
              <a:cxn ang="0">
                <a:pos x="303" y="672"/>
              </a:cxn>
              <a:cxn ang="0">
                <a:pos x="723" y="663"/>
              </a:cxn>
              <a:cxn ang="0">
                <a:pos x="1020" y="654"/>
              </a:cxn>
              <a:cxn ang="0">
                <a:pos x="1302" y="642"/>
              </a:cxn>
              <a:cxn ang="0">
                <a:pos x="1554" y="630"/>
              </a:cxn>
              <a:cxn ang="0">
                <a:pos x="1779" y="615"/>
              </a:cxn>
              <a:cxn ang="0">
                <a:pos x="1962" y="606"/>
              </a:cxn>
              <a:cxn ang="0">
                <a:pos x="2193" y="588"/>
              </a:cxn>
              <a:cxn ang="0">
                <a:pos x="2448" y="570"/>
              </a:cxn>
              <a:cxn ang="0">
                <a:pos x="2700" y="546"/>
              </a:cxn>
              <a:cxn ang="0">
                <a:pos x="2904" y="528"/>
              </a:cxn>
              <a:cxn ang="0">
                <a:pos x="3138" y="498"/>
              </a:cxn>
              <a:cxn ang="0">
                <a:pos x="3324" y="474"/>
              </a:cxn>
              <a:cxn ang="0">
                <a:pos x="3534" y="447"/>
              </a:cxn>
              <a:cxn ang="0">
                <a:pos x="3735" y="420"/>
              </a:cxn>
              <a:cxn ang="0">
                <a:pos x="3933" y="384"/>
              </a:cxn>
              <a:cxn ang="0">
                <a:pos x="4116" y="351"/>
              </a:cxn>
              <a:cxn ang="0">
                <a:pos x="4266" y="318"/>
              </a:cxn>
              <a:cxn ang="0">
                <a:pos x="4446" y="279"/>
              </a:cxn>
              <a:cxn ang="0">
                <a:pos x="4620" y="237"/>
              </a:cxn>
              <a:cxn ang="0">
                <a:pos x="4779" y="192"/>
              </a:cxn>
              <a:cxn ang="0">
                <a:pos x="4920" y="147"/>
              </a:cxn>
              <a:cxn ang="0">
                <a:pos x="5085" y="90"/>
              </a:cxn>
              <a:cxn ang="0">
                <a:pos x="5193" y="42"/>
              </a:cxn>
              <a:cxn ang="0">
                <a:pos x="5283" y="0"/>
              </a:cxn>
              <a:cxn ang="0">
                <a:pos x="3201" y="0"/>
              </a:cxn>
              <a:cxn ang="0">
                <a:pos x="2982" y="57"/>
              </a:cxn>
              <a:cxn ang="0">
                <a:pos x="2775" y="108"/>
              </a:cxn>
              <a:cxn ang="0">
                <a:pos x="2562" y="150"/>
              </a:cxn>
              <a:cxn ang="0">
                <a:pos x="2397" y="183"/>
              </a:cxn>
              <a:cxn ang="0">
                <a:pos x="2205" y="213"/>
              </a:cxn>
              <a:cxn ang="0">
                <a:pos x="2001" y="243"/>
              </a:cxn>
              <a:cxn ang="0">
                <a:pos x="1776" y="273"/>
              </a:cxn>
              <a:cxn ang="0">
                <a:pos x="1536" y="297"/>
              </a:cxn>
              <a:cxn ang="0">
                <a:pos x="1344" y="312"/>
              </a:cxn>
              <a:cxn ang="0">
                <a:pos x="1134" y="330"/>
              </a:cxn>
              <a:cxn ang="0">
                <a:pos x="921" y="342"/>
              </a:cxn>
              <a:cxn ang="0">
                <a:pos x="696" y="354"/>
              </a:cxn>
              <a:cxn ang="0">
                <a:pos x="501" y="360"/>
              </a:cxn>
              <a:cxn ang="0">
                <a:pos x="279" y="366"/>
              </a:cxn>
              <a:cxn ang="0">
                <a:pos x="99" y="369"/>
              </a:cxn>
              <a:cxn ang="0">
                <a:pos x="0" y="366"/>
              </a:cxn>
            </a:cxnLst>
            <a:rect l="0" t="0" r="r" b="b"/>
            <a:pathLst>
              <a:path w="5284" h="673">
                <a:moveTo>
                  <a:pt x="0" y="366"/>
                </a:moveTo>
                <a:lnTo>
                  <a:pt x="0" y="672"/>
                </a:lnTo>
                <a:lnTo>
                  <a:pt x="303" y="672"/>
                </a:lnTo>
                <a:lnTo>
                  <a:pt x="723" y="663"/>
                </a:lnTo>
                <a:lnTo>
                  <a:pt x="1020" y="654"/>
                </a:lnTo>
                <a:lnTo>
                  <a:pt x="1302" y="642"/>
                </a:lnTo>
                <a:lnTo>
                  <a:pt x="1554" y="630"/>
                </a:lnTo>
                <a:lnTo>
                  <a:pt x="1779" y="615"/>
                </a:lnTo>
                <a:lnTo>
                  <a:pt x="1962" y="606"/>
                </a:lnTo>
                <a:lnTo>
                  <a:pt x="2193" y="588"/>
                </a:lnTo>
                <a:lnTo>
                  <a:pt x="2448" y="570"/>
                </a:lnTo>
                <a:lnTo>
                  <a:pt x="2700" y="546"/>
                </a:lnTo>
                <a:lnTo>
                  <a:pt x="2904" y="528"/>
                </a:lnTo>
                <a:lnTo>
                  <a:pt x="3138" y="498"/>
                </a:lnTo>
                <a:lnTo>
                  <a:pt x="3324" y="474"/>
                </a:lnTo>
                <a:lnTo>
                  <a:pt x="3534" y="447"/>
                </a:lnTo>
                <a:lnTo>
                  <a:pt x="3735" y="420"/>
                </a:lnTo>
                <a:lnTo>
                  <a:pt x="3933" y="384"/>
                </a:lnTo>
                <a:lnTo>
                  <a:pt x="4116" y="351"/>
                </a:lnTo>
                <a:lnTo>
                  <a:pt x="4266" y="318"/>
                </a:lnTo>
                <a:lnTo>
                  <a:pt x="4446" y="279"/>
                </a:lnTo>
                <a:lnTo>
                  <a:pt x="4620" y="237"/>
                </a:lnTo>
                <a:lnTo>
                  <a:pt x="4779" y="192"/>
                </a:lnTo>
                <a:lnTo>
                  <a:pt x="4920" y="147"/>
                </a:lnTo>
                <a:lnTo>
                  <a:pt x="5085" y="90"/>
                </a:lnTo>
                <a:lnTo>
                  <a:pt x="5193" y="42"/>
                </a:lnTo>
                <a:lnTo>
                  <a:pt x="5283" y="0"/>
                </a:lnTo>
                <a:lnTo>
                  <a:pt x="3201" y="0"/>
                </a:lnTo>
                <a:lnTo>
                  <a:pt x="2982" y="57"/>
                </a:lnTo>
                <a:lnTo>
                  <a:pt x="2775" y="108"/>
                </a:lnTo>
                <a:lnTo>
                  <a:pt x="2562" y="150"/>
                </a:lnTo>
                <a:lnTo>
                  <a:pt x="2397" y="183"/>
                </a:lnTo>
                <a:lnTo>
                  <a:pt x="2205" y="213"/>
                </a:lnTo>
                <a:lnTo>
                  <a:pt x="2001" y="243"/>
                </a:lnTo>
                <a:lnTo>
                  <a:pt x="1776" y="273"/>
                </a:lnTo>
                <a:lnTo>
                  <a:pt x="1536" y="297"/>
                </a:lnTo>
                <a:lnTo>
                  <a:pt x="1344" y="312"/>
                </a:lnTo>
                <a:lnTo>
                  <a:pt x="1134" y="330"/>
                </a:lnTo>
                <a:lnTo>
                  <a:pt x="921" y="342"/>
                </a:lnTo>
                <a:lnTo>
                  <a:pt x="696" y="354"/>
                </a:lnTo>
                <a:lnTo>
                  <a:pt x="501" y="360"/>
                </a:lnTo>
                <a:lnTo>
                  <a:pt x="279" y="366"/>
                </a:lnTo>
                <a:lnTo>
                  <a:pt x="99" y="369"/>
                </a:lnTo>
                <a:lnTo>
                  <a:pt x="0" y="366"/>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p>
            <a:endParaRPr lang="en-US"/>
          </a:p>
        </p:txBody>
      </p:sp>
      <p:sp>
        <p:nvSpPr>
          <p:cNvPr id="35850" name="Freeform 10"/>
          <p:cNvSpPr>
            <a:spLocks/>
          </p:cNvSpPr>
          <p:nvPr/>
        </p:nvSpPr>
        <p:spPr bwMode="white">
          <a:xfrm>
            <a:off x="0" y="-20638"/>
            <a:ext cx="4578350" cy="454026"/>
          </a:xfrm>
          <a:custGeom>
            <a:avLst/>
            <a:gdLst/>
            <a:ahLst/>
            <a:cxnLst>
              <a:cxn ang="0">
                <a:pos x="0" y="0"/>
              </a:cxn>
              <a:cxn ang="0">
                <a:pos x="0" y="285"/>
              </a:cxn>
              <a:cxn ang="0">
                <a:pos x="192" y="285"/>
              </a:cxn>
              <a:cxn ang="0">
                <a:pos x="384" y="282"/>
              </a:cxn>
              <a:cxn ang="0">
                <a:pos x="579" y="276"/>
              </a:cxn>
              <a:cxn ang="0">
                <a:pos x="789" y="267"/>
              </a:cxn>
              <a:cxn ang="0">
                <a:pos x="999" y="258"/>
              </a:cxn>
              <a:cxn ang="0">
                <a:pos x="1161" y="246"/>
              </a:cxn>
              <a:cxn ang="0">
                <a:pos x="1302" y="234"/>
              </a:cxn>
              <a:cxn ang="0">
                <a:pos x="1458" y="222"/>
              </a:cxn>
              <a:cxn ang="0">
                <a:pos x="1665" y="201"/>
              </a:cxn>
              <a:cxn ang="0">
                <a:pos x="1992" y="159"/>
              </a:cxn>
              <a:cxn ang="0">
                <a:pos x="2301" y="117"/>
              </a:cxn>
              <a:cxn ang="0">
                <a:pos x="2604" y="60"/>
              </a:cxn>
              <a:cxn ang="0">
                <a:pos x="2883" y="0"/>
              </a:cxn>
              <a:cxn ang="0">
                <a:pos x="0" y="0"/>
              </a:cxn>
            </a:cxnLst>
            <a:rect l="0" t="0" r="r" b="b"/>
            <a:pathLst>
              <a:path w="2884" h="286">
                <a:moveTo>
                  <a:pt x="0" y="0"/>
                </a:moveTo>
                <a:lnTo>
                  <a:pt x="0" y="285"/>
                </a:lnTo>
                <a:lnTo>
                  <a:pt x="192" y="285"/>
                </a:lnTo>
                <a:lnTo>
                  <a:pt x="384" y="282"/>
                </a:lnTo>
                <a:lnTo>
                  <a:pt x="579" y="276"/>
                </a:lnTo>
                <a:lnTo>
                  <a:pt x="789" y="267"/>
                </a:lnTo>
                <a:lnTo>
                  <a:pt x="999" y="258"/>
                </a:lnTo>
                <a:lnTo>
                  <a:pt x="1161" y="246"/>
                </a:lnTo>
                <a:lnTo>
                  <a:pt x="1302" y="234"/>
                </a:lnTo>
                <a:lnTo>
                  <a:pt x="1458" y="222"/>
                </a:lnTo>
                <a:lnTo>
                  <a:pt x="1665" y="201"/>
                </a:lnTo>
                <a:lnTo>
                  <a:pt x="1992" y="159"/>
                </a:lnTo>
                <a:lnTo>
                  <a:pt x="2301" y="117"/>
                </a:lnTo>
                <a:lnTo>
                  <a:pt x="2604" y="60"/>
                </a:lnTo>
                <a:lnTo>
                  <a:pt x="2883" y="0"/>
                </a:lnTo>
                <a:lnTo>
                  <a:pt x="0" y="0"/>
                </a:lnTo>
              </a:path>
            </a:pathLst>
          </a:custGeom>
          <a:gradFill rotWithShape="0">
            <a:gsLst>
              <a:gs pos="0">
                <a:schemeClr val="accent2"/>
              </a:gs>
              <a:gs pos="100000">
                <a:schemeClr val="bg1"/>
              </a:gs>
            </a:gsLst>
            <a:lin ang="0" scaled="1"/>
          </a:gradFill>
          <a:ln w="9525">
            <a:noFill/>
            <a:round/>
            <a:headEnd type="none" w="sm" len="sm"/>
            <a:tailEnd type="none" w="sm" len="sm"/>
          </a:ln>
          <a:effectLst/>
        </p:spPr>
        <p:txBody>
          <a:bodyPr/>
          <a:lstStyle/>
          <a:p>
            <a:endParaRPr lang="en-US"/>
          </a:p>
        </p:txBody>
      </p:sp>
      <p:sp>
        <p:nvSpPr>
          <p:cNvPr id="35851" name="Rectangle 11"/>
          <p:cNvSpPr>
            <a:spLocks noGrp="1" noChangeArrowheads="1"/>
          </p:cNvSpPr>
          <p:nvPr>
            <p:ph type="ctrTitle"/>
          </p:nvPr>
        </p:nvSpPr>
        <p:spPr>
          <a:xfrm>
            <a:off x="685800" y="2286000"/>
            <a:ext cx="7772400" cy="1143000"/>
          </a:xfrm>
        </p:spPr>
        <p:txBody>
          <a:bodyPr/>
          <a:lstStyle>
            <a:lvl1pPr>
              <a:defRPr/>
            </a:lvl1pPr>
          </a:lstStyle>
          <a:p>
            <a:r>
              <a:rPr lang="en-US"/>
              <a:t>Click to edit Master title style</a:t>
            </a:r>
          </a:p>
        </p:txBody>
      </p:sp>
      <p:sp>
        <p:nvSpPr>
          <p:cNvPr id="35852" name="Rectangle 12"/>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35853" name="Rectangle 13"/>
          <p:cNvSpPr>
            <a:spLocks noGrp="1" noChangeArrowheads="1"/>
          </p:cNvSpPr>
          <p:nvPr>
            <p:ph type="dt" sz="half" idx="2"/>
          </p:nvPr>
        </p:nvSpPr>
        <p:spPr/>
        <p:txBody>
          <a:bodyPr/>
          <a:lstStyle>
            <a:lvl1pPr>
              <a:defRPr/>
            </a:lvl1pPr>
          </a:lstStyle>
          <a:p>
            <a:endParaRPr lang="en-US"/>
          </a:p>
        </p:txBody>
      </p:sp>
      <p:sp>
        <p:nvSpPr>
          <p:cNvPr id="35854" name="Rectangle 14"/>
          <p:cNvSpPr>
            <a:spLocks noGrp="1" noChangeArrowheads="1"/>
          </p:cNvSpPr>
          <p:nvPr>
            <p:ph type="ftr" sz="quarter" idx="3"/>
          </p:nvPr>
        </p:nvSpPr>
        <p:spPr/>
        <p:txBody>
          <a:bodyPr/>
          <a:lstStyle>
            <a:lvl1pPr>
              <a:defRPr/>
            </a:lvl1pPr>
          </a:lstStyle>
          <a:p>
            <a:endParaRPr lang="en-US"/>
          </a:p>
        </p:txBody>
      </p:sp>
      <p:sp>
        <p:nvSpPr>
          <p:cNvPr id="35855" name="Rectangle 15"/>
          <p:cNvSpPr>
            <a:spLocks noGrp="1" noChangeArrowheads="1"/>
          </p:cNvSpPr>
          <p:nvPr>
            <p:ph type="sldNum" sz="quarter" idx="4"/>
          </p:nvPr>
        </p:nvSpPr>
        <p:spPr/>
        <p:txBody>
          <a:bodyPr/>
          <a:lstStyle>
            <a:lvl1pPr>
              <a:defRPr/>
            </a:lvl1pPr>
          </a:lstStyle>
          <a:p>
            <a:fld id="{01DD2828-124F-4912-9B57-9E605E5BD825}" type="slidenum">
              <a:rPr lang="en-US"/>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1000"/>
                                  </p:stCondLst>
                                  <p:childTnLst>
                                    <p:set>
                                      <p:cBhvr>
                                        <p:cTn id="6" dur="1" fill="hold">
                                          <p:stCondLst>
                                            <p:cond delay="0"/>
                                          </p:stCondLst>
                                        </p:cTn>
                                        <p:tgtEl>
                                          <p:spTgt spid="35842"/>
                                        </p:tgtEl>
                                        <p:attrNameLst>
                                          <p:attrName>style.visibility</p:attrName>
                                        </p:attrNameLst>
                                      </p:cBhvr>
                                      <p:to>
                                        <p:strVal val="visible"/>
                                      </p:to>
                                    </p:set>
                                    <p:anim calcmode="lin" valueType="num">
                                      <p:cBhvr additive="base">
                                        <p:cTn id="7" dur="500" fill="hold"/>
                                        <p:tgtEl>
                                          <p:spTgt spid="35842"/>
                                        </p:tgtEl>
                                        <p:attrNameLst>
                                          <p:attrName>ppt_x</p:attrName>
                                        </p:attrNameLst>
                                      </p:cBhvr>
                                      <p:tavLst>
                                        <p:tav tm="0">
                                          <p:val>
                                            <p:strVal val="0-#ppt_w/2"/>
                                          </p:val>
                                        </p:tav>
                                        <p:tav tm="100000">
                                          <p:val>
                                            <p:strVal val="#ppt_x"/>
                                          </p:val>
                                        </p:tav>
                                      </p:tavLst>
                                    </p:anim>
                                    <p:anim calcmode="lin" valueType="num">
                                      <p:cBhvr additive="base">
                                        <p:cTn id="8" dur="500" fill="hold"/>
                                        <p:tgtEl>
                                          <p:spTgt spid="35842"/>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5"/>
                                            </p:cond>
                                          </p:stCondLst>
                                        </p:cTn>
                                        <p:tgtEl>
                                          <p:spTgt spid="35842"/>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6F66406-AC0C-48BB-96F4-4F242ED4359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60F5BF8-CF56-4025-800A-A8999D36E37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2DDD156-8C52-4172-BC08-E15D8F8CC49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DB9EE67-521F-4B1C-8853-7350B36A1AC8}"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B5BDB6D5-3C06-43E6-BB68-0FC865A4D013}"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F308EB6-93E5-4730-A5A3-74F9F19AE82D}"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B73F0F5-8B65-4A47-A5CC-DCDB2660DDBE}"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177F0C8-8F22-4E4E-A5CC-B3FDD6779981}"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D2D5B13-81AC-4C14-AECA-484DB99369EF}"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3AAE26D-4458-4472-BD11-B900584F3F6A}"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5D7ABC0C-5D33-4CA1-AEBA-5D024C6B0BC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invGray">
      <p:bgPr>
        <a:solidFill>
          <a:schemeClr val="tx1"/>
        </a:solidFill>
        <a:effectLst/>
      </p:bgPr>
    </p:bg>
    <p:spTree>
      <p:nvGrpSpPr>
        <p:cNvPr id="1" name=""/>
        <p:cNvGrpSpPr/>
        <p:nvPr/>
      </p:nvGrpSpPr>
      <p:grpSpPr>
        <a:xfrm>
          <a:off x="0" y="0"/>
          <a:ext cx="0" cy="0"/>
          <a:chOff x="0" y="0"/>
          <a:chExt cx="0" cy="0"/>
        </a:xfrm>
      </p:grpSpPr>
      <p:sp>
        <p:nvSpPr>
          <p:cNvPr id="34818" name="Rectangle 1026"/>
          <p:cNvSpPr>
            <a:spLocks noChangeArrowheads="1"/>
          </p:cNvSpPr>
          <p:nvPr/>
        </p:nvSpPr>
        <p:spPr bwMode="invGray">
          <a:xfrm>
            <a:off x="8809038" y="0"/>
            <a:ext cx="334962" cy="68580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p:spPr>
        <p:txBody>
          <a:bodyPr wrap="none" anchor="ctr"/>
          <a:lstStyle/>
          <a:p>
            <a:endParaRPr lang="en-US"/>
          </a:p>
        </p:txBody>
      </p:sp>
      <p:sp>
        <p:nvSpPr>
          <p:cNvPr id="34819" name="Freeform 1027"/>
          <p:cNvSpPr>
            <a:spLocks/>
          </p:cNvSpPr>
          <p:nvPr/>
        </p:nvSpPr>
        <p:spPr bwMode="white">
          <a:xfrm>
            <a:off x="-9525" y="4489450"/>
            <a:ext cx="5754688" cy="2368550"/>
          </a:xfrm>
          <a:custGeom>
            <a:avLst/>
            <a:gdLst/>
            <a:ahLst/>
            <a:cxnLst>
              <a:cxn ang="0">
                <a:pos x="0" y="1491"/>
              </a:cxn>
              <a:cxn ang="0">
                <a:pos x="0" y="0"/>
              </a:cxn>
              <a:cxn ang="0">
                <a:pos x="171" y="3"/>
              </a:cxn>
              <a:cxn ang="0">
                <a:pos x="355" y="9"/>
              </a:cxn>
              <a:cxn ang="0">
                <a:pos x="499" y="21"/>
              </a:cxn>
              <a:cxn ang="0">
                <a:pos x="650" y="36"/>
              </a:cxn>
              <a:cxn ang="0">
                <a:pos x="809" y="54"/>
              </a:cxn>
              <a:cxn ang="0">
                <a:pos x="957" y="78"/>
              </a:cxn>
              <a:cxn ang="0">
                <a:pos x="1119" y="105"/>
              </a:cxn>
              <a:cxn ang="0">
                <a:pos x="1261" y="133"/>
              </a:cxn>
              <a:cxn ang="0">
                <a:pos x="1441" y="175"/>
              </a:cxn>
              <a:cxn ang="0">
                <a:pos x="1598" y="217"/>
              </a:cxn>
              <a:cxn ang="0">
                <a:pos x="1763" y="269"/>
              </a:cxn>
              <a:cxn ang="0">
                <a:pos x="1887" y="308"/>
              </a:cxn>
              <a:cxn ang="0">
                <a:pos x="2085" y="384"/>
              </a:cxn>
              <a:cxn ang="0">
                <a:pos x="2230" y="444"/>
              </a:cxn>
              <a:cxn ang="0">
                <a:pos x="2456" y="547"/>
              </a:cxn>
              <a:cxn ang="0">
                <a:pos x="2666" y="662"/>
              </a:cxn>
              <a:cxn ang="0">
                <a:pos x="2859" y="786"/>
              </a:cxn>
              <a:cxn ang="0">
                <a:pos x="3046" y="920"/>
              </a:cxn>
              <a:cxn ang="0">
                <a:pos x="3193" y="1038"/>
              </a:cxn>
              <a:cxn ang="0">
                <a:pos x="3332" y="1168"/>
              </a:cxn>
              <a:cxn ang="0">
                <a:pos x="3440" y="1280"/>
              </a:cxn>
              <a:cxn ang="0">
                <a:pos x="3524" y="1380"/>
              </a:cxn>
              <a:cxn ang="0">
                <a:pos x="3624" y="1491"/>
              </a:cxn>
              <a:cxn ang="0">
                <a:pos x="3608" y="1491"/>
              </a:cxn>
              <a:cxn ang="0">
                <a:pos x="0" y="1491"/>
              </a:cxn>
            </a:cxnLst>
            <a:rect l="0" t="0" r="r" b="b"/>
            <a:pathLst>
              <a:path w="3625" h="1492">
                <a:moveTo>
                  <a:pt x="0" y="1491"/>
                </a:moveTo>
                <a:lnTo>
                  <a:pt x="0" y="0"/>
                </a:lnTo>
                <a:lnTo>
                  <a:pt x="171" y="3"/>
                </a:lnTo>
                <a:lnTo>
                  <a:pt x="355" y="9"/>
                </a:lnTo>
                <a:lnTo>
                  <a:pt x="499" y="21"/>
                </a:lnTo>
                <a:lnTo>
                  <a:pt x="650" y="36"/>
                </a:lnTo>
                <a:lnTo>
                  <a:pt x="809" y="54"/>
                </a:lnTo>
                <a:lnTo>
                  <a:pt x="957" y="78"/>
                </a:lnTo>
                <a:lnTo>
                  <a:pt x="1119" y="105"/>
                </a:lnTo>
                <a:lnTo>
                  <a:pt x="1261" y="133"/>
                </a:lnTo>
                <a:lnTo>
                  <a:pt x="1441" y="175"/>
                </a:lnTo>
                <a:lnTo>
                  <a:pt x="1598" y="217"/>
                </a:lnTo>
                <a:lnTo>
                  <a:pt x="1763" y="269"/>
                </a:lnTo>
                <a:lnTo>
                  <a:pt x="1887" y="308"/>
                </a:lnTo>
                <a:lnTo>
                  <a:pt x="2085" y="384"/>
                </a:lnTo>
                <a:lnTo>
                  <a:pt x="2230" y="444"/>
                </a:lnTo>
                <a:lnTo>
                  <a:pt x="2456" y="547"/>
                </a:lnTo>
                <a:lnTo>
                  <a:pt x="2666" y="662"/>
                </a:lnTo>
                <a:lnTo>
                  <a:pt x="2859" y="786"/>
                </a:lnTo>
                <a:lnTo>
                  <a:pt x="3046" y="920"/>
                </a:lnTo>
                <a:lnTo>
                  <a:pt x="3193" y="1038"/>
                </a:lnTo>
                <a:lnTo>
                  <a:pt x="3332" y="1168"/>
                </a:lnTo>
                <a:lnTo>
                  <a:pt x="3440" y="1280"/>
                </a:lnTo>
                <a:lnTo>
                  <a:pt x="3524" y="1380"/>
                </a:lnTo>
                <a:lnTo>
                  <a:pt x="3624" y="1491"/>
                </a:lnTo>
                <a:lnTo>
                  <a:pt x="3608" y="1491"/>
                </a:lnTo>
                <a:lnTo>
                  <a:pt x="0" y="1491"/>
                </a:lnTo>
              </a:path>
            </a:pathLst>
          </a:custGeom>
          <a:gradFill rotWithShape="0">
            <a:gsLst>
              <a:gs pos="0">
                <a:schemeClr val="bg2"/>
              </a:gs>
              <a:gs pos="100000">
                <a:schemeClr val="bg1"/>
              </a:gs>
            </a:gsLst>
            <a:lin ang="5400000" scaled="1"/>
          </a:gradFill>
          <a:ln w="9525" cap="flat" cmpd="sng">
            <a:noFill/>
            <a:prstDash val="solid"/>
            <a:miter lim="800000"/>
            <a:headEnd type="none" w="sm" len="sm"/>
            <a:tailEnd type="none" w="sm" len="sm"/>
          </a:ln>
          <a:effectLst/>
        </p:spPr>
        <p:txBody>
          <a:bodyPr wrap="none" anchor="ctr"/>
          <a:lstStyle/>
          <a:p>
            <a:endParaRPr lang="en-US"/>
          </a:p>
        </p:txBody>
      </p:sp>
      <p:sp>
        <p:nvSpPr>
          <p:cNvPr id="34820" name="Freeform 1028"/>
          <p:cNvSpPr>
            <a:spLocks/>
          </p:cNvSpPr>
          <p:nvPr/>
        </p:nvSpPr>
        <p:spPr bwMode="white">
          <a:xfrm>
            <a:off x="0" y="3817938"/>
            <a:ext cx="8164513" cy="3019425"/>
          </a:xfrm>
          <a:custGeom>
            <a:avLst/>
            <a:gdLst/>
            <a:ahLst/>
            <a:cxnLst>
              <a:cxn ang="0">
                <a:pos x="2718" y="405"/>
              </a:cxn>
              <a:cxn ang="0">
                <a:pos x="2466" y="333"/>
              </a:cxn>
              <a:cxn ang="0">
                <a:pos x="2202" y="261"/>
              </a:cxn>
              <a:cxn ang="0">
                <a:pos x="1929" y="198"/>
              </a:cxn>
              <a:cxn ang="0">
                <a:pos x="1695" y="153"/>
              </a:cxn>
              <a:cxn ang="0">
                <a:pos x="1434" y="111"/>
              </a:cxn>
              <a:cxn ang="0">
                <a:pos x="1188" y="75"/>
              </a:cxn>
              <a:cxn ang="0">
                <a:pos x="957" y="48"/>
              </a:cxn>
              <a:cxn ang="0">
                <a:pos x="747" y="30"/>
              </a:cxn>
              <a:cxn ang="0">
                <a:pos x="501" y="15"/>
              </a:cxn>
              <a:cxn ang="0">
                <a:pos x="246" y="3"/>
              </a:cxn>
              <a:cxn ang="0">
                <a:pos x="0" y="0"/>
              </a:cxn>
              <a:cxn ang="0">
                <a:pos x="0" y="275"/>
              </a:cxn>
              <a:cxn ang="0">
                <a:pos x="0" y="345"/>
              </a:cxn>
              <a:cxn ang="0">
                <a:pos x="0" y="275"/>
              </a:cxn>
              <a:cxn ang="0">
                <a:pos x="0" y="342"/>
              </a:cxn>
              <a:cxn ang="0">
                <a:pos x="339" y="351"/>
              </a:cxn>
              <a:cxn ang="0">
                <a:pos x="606" y="372"/>
              </a:cxn>
              <a:cxn ang="0">
                <a:pos x="852" y="399"/>
              </a:cxn>
              <a:cxn ang="0">
                <a:pos x="1068" y="435"/>
              </a:cxn>
              <a:cxn ang="0">
                <a:pos x="1275" y="474"/>
              </a:cxn>
              <a:cxn ang="0">
                <a:pos x="1545" y="540"/>
              </a:cxn>
              <a:cxn ang="0">
                <a:pos x="1761" y="603"/>
              </a:cxn>
              <a:cxn ang="0">
                <a:pos x="1971" y="678"/>
              </a:cxn>
              <a:cxn ang="0">
                <a:pos x="2166" y="747"/>
              </a:cxn>
              <a:cxn ang="0">
                <a:pos x="2397" y="852"/>
              </a:cxn>
              <a:cxn ang="0">
                <a:pos x="2613" y="960"/>
              </a:cxn>
              <a:cxn ang="0">
                <a:pos x="2832" y="1095"/>
              </a:cxn>
              <a:cxn ang="0">
                <a:pos x="3012" y="1212"/>
              </a:cxn>
              <a:cxn ang="0">
                <a:pos x="3186" y="1347"/>
              </a:cxn>
              <a:cxn ang="0">
                <a:pos x="3351" y="1497"/>
              </a:cxn>
              <a:cxn ang="0">
                <a:pos x="3480" y="1629"/>
              </a:cxn>
              <a:cxn ang="0">
                <a:pos x="3612" y="1785"/>
              </a:cxn>
              <a:cxn ang="0">
                <a:pos x="3699" y="1901"/>
              </a:cxn>
              <a:cxn ang="0">
                <a:pos x="5142" y="1901"/>
              </a:cxn>
              <a:cxn ang="0">
                <a:pos x="5076" y="1827"/>
              </a:cxn>
              <a:cxn ang="0">
                <a:pos x="4968" y="1707"/>
              </a:cxn>
              <a:cxn ang="0">
                <a:pos x="4797" y="1539"/>
              </a:cxn>
              <a:cxn ang="0">
                <a:pos x="4617" y="1383"/>
              </a:cxn>
              <a:cxn ang="0">
                <a:pos x="4410" y="1221"/>
              </a:cxn>
              <a:cxn ang="0">
                <a:pos x="4185" y="1071"/>
              </a:cxn>
              <a:cxn ang="0">
                <a:pos x="3960" y="939"/>
              </a:cxn>
              <a:cxn ang="0">
                <a:pos x="3708" y="801"/>
              </a:cxn>
              <a:cxn ang="0">
                <a:pos x="3492" y="702"/>
              </a:cxn>
              <a:cxn ang="0">
                <a:pos x="3231" y="588"/>
              </a:cxn>
              <a:cxn ang="0">
                <a:pos x="2964" y="489"/>
              </a:cxn>
              <a:cxn ang="0">
                <a:pos x="2718" y="405"/>
              </a:cxn>
            </a:cxnLst>
            <a:rect l="0" t="0" r="r" b="b"/>
            <a:pathLst>
              <a:path w="5143" h="1902">
                <a:moveTo>
                  <a:pt x="2718" y="405"/>
                </a:moveTo>
                <a:lnTo>
                  <a:pt x="2466" y="333"/>
                </a:lnTo>
                <a:lnTo>
                  <a:pt x="2202" y="261"/>
                </a:lnTo>
                <a:lnTo>
                  <a:pt x="1929" y="198"/>
                </a:lnTo>
                <a:lnTo>
                  <a:pt x="1695" y="153"/>
                </a:lnTo>
                <a:lnTo>
                  <a:pt x="1434" y="111"/>
                </a:lnTo>
                <a:lnTo>
                  <a:pt x="1188" y="75"/>
                </a:lnTo>
                <a:lnTo>
                  <a:pt x="957" y="48"/>
                </a:lnTo>
                <a:lnTo>
                  <a:pt x="747" y="30"/>
                </a:lnTo>
                <a:lnTo>
                  <a:pt x="501" y="15"/>
                </a:lnTo>
                <a:lnTo>
                  <a:pt x="246" y="3"/>
                </a:lnTo>
                <a:lnTo>
                  <a:pt x="0" y="0"/>
                </a:lnTo>
                <a:lnTo>
                  <a:pt x="0" y="275"/>
                </a:lnTo>
                <a:lnTo>
                  <a:pt x="0" y="345"/>
                </a:lnTo>
                <a:lnTo>
                  <a:pt x="0" y="275"/>
                </a:lnTo>
                <a:lnTo>
                  <a:pt x="0" y="342"/>
                </a:lnTo>
                <a:lnTo>
                  <a:pt x="339" y="351"/>
                </a:lnTo>
                <a:lnTo>
                  <a:pt x="606" y="372"/>
                </a:lnTo>
                <a:lnTo>
                  <a:pt x="852" y="399"/>
                </a:lnTo>
                <a:lnTo>
                  <a:pt x="1068" y="435"/>
                </a:lnTo>
                <a:lnTo>
                  <a:pt x="1275" y="474"/>
                </a:lnTo>
                <a:lnTo>
                  <a:pt x="1545" y="540"/>
                </a:lnTo>
                <a:lnTo>
                  <a:pt x="1761" y="603"/>
                </a:lnTo>
                <a:lnTo>
                  <a:pt x="1971" y="678"/>
                </a:lnTo>
                <a:lnTo>
                  <a:pt x="2166" y="747"/>
                </a:lnTo>
                <a:lnTo>
                  <a:pt x="2397" y="852"/>
                </a:lnTo>
                <a:lnTo>
                  <a:pt x="2613" y="960"/>
                </a:lnTo>
                <a:lnTo>
                  <a:pt x="2832" y="1095"/>
                </a:lnTo>
                <a:lnTo>
                  <a:pt x="3012" y="1212"/>
                </a:lnTo>
                <a:lnTo>
                  <a:pt x="3186" y="1347"/>
                </a:lnTo>
                <a:lnTo>
                  <a:pt x="3351" y="1497"/>
                </a:lnTo>
                <a:lnTo>
                  <a:pt x="3480" y="1629"/>
                </a:lnTo>
                <a:lnTo>
                  <a:pt x="3612" y="1785"/>
                </a:lnTo>
                <a:lnTo>
                  <a:pt x="3699" y="1901"/>
                </a:lnTo>
                <a:lnTo>
                  <a:pt x="5142" y="1901"/>
                </a:lnTo>
                <a:lnTo>
                  <a:pt x="5076" y="1827"/>
                </a:lnTo>
                <a:lnTo>
                  <a:pt x="4968" y="1707"/>
                </a:lnTo>
                <a:lnTo>
                  <a:pt x="4797" y="1539"/>
                </a:lnTo>
                <a:lnTo>
                  <a:pt x="4617" y="1383"/>
                </a:lnTo>
                <a:lnTo>
                  <a:pt x="4410" y="1221"/>
                </a:lnTo>
                <a:lnTo>
                  <a:pt x="4185" y="1071"/>
                </a:lnTo>
                <a:lnTo>
                  <a:pt x="3960" y="939"/>
                </a:lnTo>
                <a:lnTo>
                  <a:pt x="3708" y="801"/>
                </a:lnTo>
                <a:lnTo>
                  <a:pt x="3492" y="702"/>
                </a:lnTo>
                <a:lnTo>
                  <a:pt x="3231" y="588"/>
                </a:lnTo>
                <a:lnTo>
                  <a:pt x="2964" y="489"/>
                </a:lnTo>
                <a:lnTo>
                  <a:pt x="2718" y="405"/>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p>
            <a:endParaRPr lang="en-US"/>
          </a:p>
        </p:txBody>
      </p:sp>
      <p:sp>
        <p:nvSpPr>
          <p:cNvPr id="34821" name="Freeform 1029"/>
          <p:cNvSpPr>
            <a:spLocks/>
          </p:cNvSpPr>
          <p:nvPr/>
        </p:nvSpPr>
        <p:spPr bwMode="white">
          <a:xfrm>
            <a:off x="0" y="3146425"/>
            <a:ext cx="9144000" cy="3690938"/>
          </a:xfrm>
          <a:custGeom>
            <a:avLst/>
            <a:gdLst/>
            <a:ahLst/>
            <a:cxnLst>
              <a:cxn ang="0">
                <a:pos x="0" y="0"/>
              </a:cxn>
              <a:cxn ang="0">
                <a:pos x="0" y="339"/>
              </a:cxn>
              <a:cxn ang="0">
                <a:pos x="558" y="357"/>
              </a:cxn>
              <a:cxn ang="0">
                <a:pos x="807" y="375"/>
              </a:cxn>
              <a:cxn ang="0">
                <a:pos x="1056" y="399"/>
              </a:cxn>
              <a:cxn ang="0">
                <a:pos x="1272" y="426"/>
              </a:cxn>
              <a:cxn ang="0">
                <a:pos x="1539" y="465"/>
              </a:cxn>
              <a:cxn ang="0">
                <a:pos x="1791" y="510"/>
              </a:cxn>
              <a:cxn ang="0">
                <a:pos x="2076" y="570"/>
              </a:cxn>
              <a:cxn ang="0">
                <a:pos x="2334" y="630"/>
              </a:cxn>
              <a:cxn ang="0">
                <a:pos x="2544" y="687"/>
              </a:cxn>
              <a:cxn ang="0">
                <a:pos x="2775" y="759"/>
              </a:cxn>
              <a:cxn ang="0">
                <a:pos x="3003" y="837"/>
              </a:cxn>
              <a:cxn ang="0">
                <a:pos x="3231" y="924"/>
              </a:cxn>
              <a:cxn ang="0">
                <a:pos x="3438" y="1005"/>
              </a:cxn>
              <a:cxn ang="0">
                <a:pos x="3663" y="1110"/>
              </a:cxn>
              <a:cxn ang="0">
                <a:pos x="3903" y="1233"/>
              </a:cxn>
              <a:cxn ang="0">
                <a:pos x="4149" y="1374"/>
              </a:cxn>
              <a:cxn ang="0">
                <a:pos x="4353" y="1506"/>
              </a:cxn>
              <a:cxn ang="0">
                <a:pos x="4491" y="1602"/>
              </a:cxn>
              <a:cxn ang="0">
                <a:pos x="4668" y="1740"/>
              </a:cxn>
              <a:cxn ang="0">
                <a:pos x="4824" y="1875"/>
              </a:cxn>
              <a:cxn ang="0">
                <a:pos x="4968" y="2016"/>
              </a:cxn>
              <a:cxn ang="0">
                <a:pos x="5100" y="2154"/>
              </a:cxn>
              <a:cxn ang="0">
                <a:pos x="5238" y="2324"/>
              </a:cxn>
              <a:cxn ang="0">
                <a:pos x="5759" y="2324"/>
              </a:cxn>
              <a:cxn ang="0">
                <a:pos x="5759" y="1245"/>
              </a:cxn>
              <a:cxn ang="0">
                <a:pos x="5580" y="1119"/>
              </a:cxn>
              <a:cxn ang="0">
                <a:pos x="5400" y="1020"/>
              </a:cxn>
              <a:cxn ang="0">
                <a:pos x="5205" y="918"/>
              </a:cxn>
              <a:cxn ang="0">
                <a:pos x="5031" y="837"/>
              </a:cxn>
              <a:cxn ang="0">
                <a:pos x="4866" y="771"/>
              </a:cxn>
              <a:cxn ang="0">
                <a:pos x="4710" y="711"/>
              </a:cxn>
              <a:cxn ang="0">
                <a:pos x="4545" y="651"/>
              </a:cxn>
              <a:cxn ang="0">
                <a:pos x="4386" y="600"/>
              </a:cxn>
              <a:cxn ang="0">
                <a:pos x="4248" y="552"/>
              </a:cxn>
              <a:cxn ang="0">
                <a:pos x="3993" y="483"/>
              </a:cxn>
              <a:cxn ang="0">
                <a:pos x="3777" y="423"/>
              </a:cxn>
              <a:cxn ang="0">
                <a:pos x="3564" y="375"/>
              </a:cxn>
              <a:cxn ang="0">
                <a:pos x="3282" y="312"/>
              </a:cxn>
              <a:cxn ang="0">
                <a:pos x="3003" y="261"/>
              </a:cxn>
              <a:cxn ang="0">
                <a:pos x="2733" y="213"/>
              </a:cxn>
              <a:cxn ang="0">
                <a:pos x="2451" y="171"/>
              </a:cxn>
              <a:cxn ang="0">
                <a:pos x="2211" y="138"/>
              </a:cxn>
              <a:cxn ang="0">
                <a:pos x="1974" y="108"/>
              </a:cxn>
              <a:cxn ang="0">
                <a:pos x="1665" y="81"/>
              </a:cxn>
              <a:cxn ang="0">
                <a:pos x="1437" y="60"/>
              </a:cxn>
              <a:cxn ang="0">
                <a:pos x="1125" y="36"/>
              </a:cxn>
              <a:cxn ang="0">
                <a:pos x="828" y="21"/>
              </a:cxn>
              <a:cxn ang="0">
                <a:pos x="558" y="12"/>
              </a:cxn>
              <a:cxn ang="0">
                <a:pos x="282" y="3"/>
              </a:cxn>
              <a:cxn ang="0">
                <a:pos x="0" y="0"/>
              </a:cxn>
            </a:cxnLst>
            <a:rect l="0" t="0" r="r" b="b"/>
            <a:pathLst>
              <a:path w="5760" h="2325">
                <a:moveTo>
                  <a:pt x="0" y="0"/>
                </a:moveTo>
                <a:lnTo>
                  <a:pt x="0" y="339"/>
                </a:lnTo>
                <a:lnTo>
                  <a:pt x="558" y="357"/>
                </a:lnTo>
                <a:lnTo>
                  <a:pt x="807" y="375"/>
                </a:lnTo>
                <a:lnTo>
                  <a:pt x="1056" y="399"/>
                </a:lnTo>
                <a:lnTo>
                  <a:pt x="1272" y="426"/>
                </a:lnTo>
                <a:lnTo>
                  <a:pt x="1539" y="465"/>
                </a:lnTo>
                <a:lnTo>
                  <a:pt x="1791" y="510"/>
                </a:lnTo>
                <a:lnTo>
                  <a:pt x="2076" y="570"/>
                </a:lnTo>
                <a:lnTo>
                  <a:pt x="2334" y="630"/>
                </a:lnTo>
                <a:lnTo>
                  <a:pt x="2544" y="687"/>
                </a:lnTo>
                <a:lnTo>
                  <a:pt x="2775" y="759"/>
                </a:lnTo>
                <a:lnTo>
                  <a:pt x="3003" y="837"/>
                </a:lnTo>
                <a:lnTo>
                  <a:pt x="3231" y="924"/>
                </a:lnTo>
                <a:lnTo>
                  <a:pt x="3438" y="1005"/>
                </a:lnTo>
                <a:lnTo>
                  <a:pt x="3663" y="1110"/>
                </a:lnTo>
                <a:lnTo>
                  <a:pt x="3903" y="1233"/>
                </a:lnTo>
                <a:lnTo>
                  <a:pt x="4149" y="1374"/>
                </a:lnTo>
                <a:lnTo>
                  <a:pt x="4353" y="1506"/>
                </a:lnTo>
                <a:lnTo>
                  <a:pt x="4491" y="1602"/>
                </a:lnTo>
                <a:lnTo>
                  <a:pt x="4668" y="1740"/>
                </a:lnTo>
                <a:lnTo>
                  <a:pt x="4824" y="1875"/>
                </a:lnTo>
                <a:lnTo>
                  <a:pt x="4968" y="2016"/>
                </a:lnTo>
                <a:lnTo>
                  <a:pt x="5100" y="2154"/>
                </a:lnTo>
                <a:lnTo>
                  <a:pt x="5238" y="2324"/>
                </a:lnTo>
                <a:lnTo>
                  <a:pt x="5759" y="2324"/>
                </a:lnTo>
                <a:lnTo>
                  <a:pt x="5759" y="1245"/>
                </a:lnTo>
                <a:lnTo>
                  <a:pt x="5580" y="1119"/>
                </a:lnTo>
                <a:lnTo>
                  <a:pt x="5400" y="1020"/>
                </a:lnTo>
                <a:lnTo>
                  <a:pt x="5205" y="918"/>
                </a:lnTo>
                <a:lnTo>
                  <a:pt x="5031" y="837"/>
                </a:lnTo>
                <a:lnTo>
                  <a:pt x="4866" y="771"/>
                </a:lnTo>
                <a:lnTo>
                  <a:pt x="4710" y="711"/>
                </a:lnTo>
                <a:lnTo>
                  <a:pt x="4545" y="651"/>
                </a:lnTo>
                <a:lnTo>
                  <a:pt x="4386" y="600"/>
                </a:lnTo>
                <a:lnTo>
                  <a:pt x="4248" y="552"/>
                </a:lnTo>
                <a:lnTo>
                  <a:pt x="3993" y="483"/>
                </a:lnTo>
                <a:lnTo>
                  <a:pt x="3777" y="423"/>
                </a:lnTo>
                <a:lnTo>
                  <a:pt x="3564" y="375"/>
                </a:lnTo>
                <a:lnTo>
                  <a:pt x="3282" y="312"/>
                </a:lnTo>
                <a:lnTo>
                  <a:pt x="3003" y="261"/>
                </a:lnTo>
                <a:lnTo>
                  <a:pt x="2733" y="213"/>
                </a:lnTo>
                <a:lnTo>
                  <a:pt x="2451" y="171"/>
                </a:lnTo>
                <a:lnTo>
                  <a:pt x="2211" y="138"/>
                </a:lnTo>
                <a:lnTo>
                  <a:pt x="1974" y="108"/>
                </a:lnTo>
                <a:lnTo>
                  <a:pt x="1665" y="81"/>
                </a:lnTo>
                <a:lnTo>
                  <a:pt x="1437" y="60"/>
                </a:lnTo>
                <a:lnTo>
                  <a:pt x="1125" y="36"/>
                </a:lnTo>
                <a:lnTo>
                  <a:pt x="828" y="21"/>
                </a:lnTo>
                <a:lnTo>
                  <a:pt x="558" y="12"/>
                </a:lnTo>
                <a:lnTo>
                  <a:pt x="282" y="3"/>
                </a:lnTo>
                <a:lnTo>
                  <a:pt x="0" y="0"/>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p>
            <a:endParaRPr lang="en-US"/>
          </a:p>
        </p:txBody>
      </p:sp>
      <p:sp>
        <p:nvSpPr>
          <p:cNvPr id="34822" name="Freeform 1030"/>
          <p:cNvSpPr>
            <a:spLocks/>
          </p:cNvSpPr>
          <p:nvPr/>
        </p:nvSpPr>
        <p:spPr bwMode="white">
          <a:xfrm>
            <a:off x="0" y="2460625"/>
            <a:ext cx="9144000" cy="2497138"/>
          </a:xfrm>
          <a:custGeom>
            <a:avLst/>
            <a:gdLst/>
            <a:ahLst/>
            <a:cxnLst>
              <a:cxn ang="0">
                <a:pos x="0" y="0"/>
              </a:cxn>
              <a:cxn ang="0">
                <a:pos x="0" y="351"/>
              </a:cxn>
              <a:cxn ang="0">
                <a:pos x="282" y="357"/>
              </a:cxn>
              <a:cxn ang="0">
                <a:pos x="627" y="363"/>
              </a:cxn>
              <a:cxn ang="0">
                <a:pos x="960" y="375"/>
              </a:cxn>
              <a:cxn ang="0">
                <a:pos x="1218" y="393"/>
              </a:cxn>
              <a:cxn ang="0">
                <a:pos x="1470" y="411"/>
              </a:cxn>
              <a:cxn ang="0">
                <a:pos x="1746" y="435"/>
              </a:cxn>
              <a:cxn ang="0">
                <a:pos x="2022" y="462"/>
              </a:cxn>
              <a:cxn ang="0">
                <a:pos x="2340" y="504"/>
              </a:cxn>
              <a:cxn ang="0">
                <a:pos x="2664" y="549"/>
              </a:cxn>
              <a:cxn ang="0">
                <a:pos x="2952" y="597"/>
              </a:cxn>
              <a:cxn ang="0">
                <a:pos x="3225" y="648"/>
              </a:cxn>
              <a:cxn ang="0">
                <a:pos x="3513" y="708"/>
              </a:cxn>
              <a:cxn ang="0">
                <a:pos x="3693" y="750"/>
              </a:cxn>
              <a:cxn ang="0">
                <a:pos x="3936" y="810"/>
              </a:cxn>
              <a:cxn ang="0">
                <a:pos x="4095" y="855"/>
              </a:cxn>
              <a:cxn ang="0">
                <a:pos x="4281" y="909"/>
              </a:cxn>
              <a:cxn ang="0">
                <a:pos x="4503" y="981"/>
              </a:cxn>
              <a:cxn ang="0">
                <a:pos x="4704" y="1053"/>
              </a:cxn>
              <a:cxn ang="0">
                <a:pos x="4911" y="1131"/>
              </a:cxn>
              <a:cxn ang="0">
                <a:pos x="5073" y="1197"/>
              </a:cxn>
              <a:cxn ang="0">
                <a:pos x="5256" y="1281"/>
              </a:cxn>
              <a:cxn ang="0">
                <a:pos x="5475" y="1401"/>
              </a:cxn>
              <a:cxn ang="0">
                <a:pos x="5628" y="1482"/>
              </a:cxn>
              <a:cxn ang="0">
                <a:pos x="5759" y="1572"/>
              </a:cxn>
              <a:cxn ang="0">
                <a:pos x="5759" y="633"/>
              </a:cxn>
              <a:cxn ang="0">
                <a:pos x="5493" y="570"/>
              </a:cxn>
              <a:cxn ang="0">
                <a:pos x="5214" y="501"/>
              </a:cxn>
              <a:cxn ang="0">
                <a:pos x="4950" y="444"/>
              </a:cxn>
              <a:cxn ang="0">
                <a:pos x="4701" y="396"/>
              </a:cxn>
              <a:cxn ang="0">
                <a:pos x="4425" y="348"/>
              </a:cxn>
              <a:cxn ang="0">
                <a:pos x="4110" y="294"/>
              </a:cxn>
              <a:cxn ang="0">
                <a:pos x="3813" y="252"/>
              </a:cxn>
              <a:cxn ang="0">
                <a:pos x="3549" y="213"/>
              </a:cxn>
              <a:cxn ang="0">
                <a:pos x="3261" y="183"/>
              </a:cxn>
              <a:cxn ang="0">
                <a:pos x="3015" y="153"/>
              </a:cxn>
              <a:cxn ang="0">
                <a:pos x="2757" y="129"/>
              </a:cxn>
              <a:cxn ang="0">
                <a:pos x="2520" y="105"/>
              </a:cxn>
              <a:cxn ang="0">
                <a:pos x="2301" y="87"/>
              </a:cxn>
              <a:cxn ang="0">
                <a:pos x="2013" y="66"/>
              </a:cxn>
              <a:cxn ang="0">
                <a:pos x="1731" y="48"/>
              </a:cxn>
              <a:cxn ang="0">
                <a:pos x="1524" y="39"/>
              </a:cxn>
              <a:cxn ang="0">
                <a:pos x="1260" y="27"/>
              </a:cxn>
              <a:cxn ang="0">
                <a:pos x="966" y="15"/>
              </a:cxn>
              <a:cxn ang="0">
                <a:pos x="714" y="12"/>
              </a:cxn>
              <a:cxn ang="0">
                <a:pos x="510" y="6"/>
              </a:cxn>
              <a:cxn ang="0">
                <a:pos x="243" y="0"/>
              </a:cxn>
              <a:cxn ang="0">
                <a:pos x="0" y="0"/>
              </a:cxn>
            </a:cxnLst>
            <a:rect l="0" t="0" r="r" b="b"/>
            <a:pathLst>
              <a:path w="5760" h="1573">
                <a:moveTo>
                  <a:pt x="0" y="0"/>
                </a:moveTo>
                <a:lnTo>
                  <a:pt x="0" y="351"/>
                </a:lnTo>
                <a:lnTo>
                  <a:pt x="282" y="357"/>
                </a:lnTo>
                <a:lnTo>
                  <a:pt x="627" y="363"/>
                </a:lnTo>
                <a:lnTo>
                  <a:pt x="960" y="375"/>
                </a:lnTo>
                <a:lnTo>
                  <a:pt x="1218" y="393"/>
                </a:lnTo>
                <a:lnTo>
                  <a:pt x="1470" y="411"/>
                </a:lnTo>
                <a:lnTo>
                  <a:pt x="1746" y="435"/>
                </a:lnTo>
                <a:lnTo>
                  <a:pt x="2022" y="462"/>
                </a:lnTo>
                <a:lnTo>
                  <a:pt x="2340" y="504"/>
                </a:lnTo>
                <a:lnTo>
                  <a:pt x="2664" y="549"/>
                </a:lnTo>
                <a:lnTo>
                  <a:pt x="2952" y="597"/>
                </a:lnTo>
                <a:lnTo>
                  <a:pt x="3225" y="648"/>
                </a:lnTo>
                <a:lnTo>
                  <a:pt x="3513" y="708"/>
                </a:lnTo>
                <a:lnTo>
                  <a:pt x="3693" y="750"/>
                </a:lnTo>
                <a:lnTo>
                  <a:pt x="3936" y="810"/>
                </a:lnTo>
                <a:lnTo>
                  <a:pt x="4095" y="855"/>
                </a:lnTo>
                <a:lnTo>
                  <a:pt x="4281" y="909"/>
                </a:lnTo>
                <a:lnTo>
                  <a:pt x="4503" y="981"/>
                </a:lnTo>
                <a:lnTo>
                  <a:pt x="4704" y="1053"/>
                </a:lnTo>
                <a:lnTo>
                  <a:pt x="4911" y="1131"/>
                </a:lnTo>
                <a:lnTo>
                  <a:pt x="5073" y="1197"/>
                </a:lnTo>
                <a:lnTo>
                  <a:pt x="5256" y="1281"/>
                </a:lnTo>
                <a:lnTo>
                  <a:pt x="5475" y="1401"/>
                </a:lnTo>
                <a:lnTo>
                  <a:pt x="5628" y="1482"/>
                </a:lnTo>
                <a:lnTo>
                  <a:pt x="5759" y="1572"/>
                </a:lnTo>
                <a:lnTo>
                  <a:pt x="5759" y="633"/>
                </a:lnTo>
                <a:lnTo>
                  <a:pt x="5493" y="570"/>
                </a:lnTo>
                <a:lnTo>
                  <a:pt x="5214" y="501"/>
                </a:lnTo>
                <a:lnTo>
                  <a:pt x="4950" y="444"/>
                </a:lnTo>
                <a:lnTo>
                  <a:pt x="4701" y="396"/>
                </a:lnTo>
                <a:lnTo>
                  <a:pt x="4425" y="348"/>
                </a:lnTo>
                <a:lnTo>
                  <a:pt x="4110" y="294"/>
                </a:lnTo>
                <a:lnTo>
                  <a:pt x="3813" y="252"/>
                </a:lnTo>
                <a:lnTo>
                  <a:pt x="3549" y="213"/>
                </a:lnTo>
                <a:lnTo>
                  <a:pt x="3261" y="183"/>
                </a:lnTo>
                <a:lnTo>
                  <a:pt x="3015" y="153"/>
                </a:lnTo>
                <a:lnTo>
                  <a:pt x="2757" y="129"/>
                </a:lnTo>
                <a:lnTo>
                  <a:pt x="2520" y="105"/>
                </a:lnTo>
                <a:lnTo>
                  <a:pt x="2301" y="87"/>
                </a:lnTo>
                <a:lnTo>
                  <a:pt x="2013" y="66"/>
                </a:lnTo>
                <a:lnTo>
                  <a:pt x="1731" y="48"/>
                </a:lnTo>
                <a:lnTo>
                  <a:pt x="1524" y="39"/>
                </a:lnTo>
                <a:lnTo>
                  <a:pt x="1260" y="27"/>
                </a:lnTo>
                <a:lnTo>
                  <a:pt x="966" y="15"/>
                </a:lnTo>
                <a:lnTo>
                  <a:pt x="714" y="12"/>
                </a:lnTo>
                <a:lnTo>
                  <a:pt x="510" y="6"/>
                </a:lnTo>
                <a:lnTo>
                  <a:pt x="243" y="0"/>
                </a:lnTo>
                <a:lnTo>
                  <a:pt x="0" y="0"/>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p>
            <a:endParaRPr lang="en-US"/>
          </a:p>
        </p:txBody>
      </p:sp>
      <p:sp>
        <p:nvSpPr>
          <p:cNvPr id="34823" name="Freeform 1031"/>
          <p:cNvSpPr>
            <a:spLocks/>
          </p:cNvSpPr>
          <p:nvPr/>
        </p:nvSpPr>
        <p:spPr bwMode="white">
          <a:xfrm>
            <a:off x="0" y="1793875"/>
            <a:ext cx="9144000" cy="1539875"/>
          </a:xfrm>
          <a:custGeom>
            <a:avLst/>
            <a:gdLst/>
            <a:ahLst/>
            <a:cxnLst>
              <a:cxn ang="0">
                <a:pos x="0" y="0"/>
              </a:cxn>
              <a:cxn ang="0">
                <a:pos x="0" y="339"/>
              </a:cxn>
              <a:cxn ang="0">
                <a:pos x="318" y="342"/>
              </a:cxn>
              <a:cxn ang="0">
                <a:pos x="591" y="348"/>
              </a:cxn>
              <a:cxn ang="0">
                <a:pos x="846" y="354"/>
              </a:cxn>
              <a:cxn ang="0">
                <a:pos x="1074" y="360"/>
              </a:cxn>
              <a:cxn ang="0">
                <a:pos x="1314" y="366"/>
              </a:cxn>
              <a:cxn ang="0">
                <a:pos x="1599" y="381"/>
              </a:cxn>
              <a:cxn ang="0">
                <a:pos x="1911" y="399"/>
              </a:cxn>
              <a:cxn ang="0">
                <a:pos x="2241" y="420"/>
              </a:cxn>
              <a:cxn ang="0">
                <a:pos x="2619" y="453"/>
              </a:cxn>
              <a:cxn ang="0">
                <a:pos x="2889" y="477"/>
              </a:cxn>
              <a:cxn ang="0">
                <a:pos x="3177" y="507"/>
              </a:cxn>
              <a:cxn ang="0">
                <a:pos x="3498" y="543"/>
              </a:cxn>
              <a:cxn ang="0">
                <a:pos x="3813" y="585"/>
              </a:cxn>
              <a:cxn ang="0">
                <a:pos x="4044" y="618"/>
              </a:cxn>
              <a:cxn ang="0">
                <a:pos x="4365" y="669"/>
              </a:cxn>
              <a:cxn ang="0">
                <a:pos x="4683" y="726"/>
              </a:cxn>
              <a:cxn ang="0">
                <a:pos x="4980" y="786"/>
              </a:cxn>
              <a:cxn ang="0">
                <a:pos x="5268" y="846"/>
              </a:cxn>
              <a:cxn ang="0">
                <a:pos x="5646" y="942"/>
              </a:cxn>
              <a:cxn ang="0">
                <a:pos x="5759" y="969"/>
              </a:cxn>
              <a:cxn ang="0">
                <a:pos x="5759" y="0"/>
              </a:cxn>
              <a:cxn ang="0">
                <a:pos x="0" y="0"/>
              </a:cxn>
            </a:cxnLst>
            <a:rect l="0" t="0" r="r" b="b"/>
            <a:pathLst>
              <a:path w="5760" h="970">
                <a:moveTo>
                  <a:pt x="0" y="0"/>
                </a:moveTo>
                <a:lnTo>
                  <a:pt x="0" y="339"/>
                </a:lnTo>
                <a:lnTo>
                  <a:pt x="318" y="342"/>
                </a:lnTo>
                <a:lnTo>
                  <a:pt x="591" y="348"/>
                </a:lnTo>
                <a:lnTo>
                  <a:pt x="846" y="354"/>
                </a:lnTo>
                <a:lnTo>
                  <a:pt x="1074" y="360"/>
                </a:lnTo>
                <a:lnTo>
                  <a:pt x="1314" y="366"/>
                </a:lnTo>
                <a:lnTo>
                  <a:pt x="1599" y="381"/>
                </a:lnTo>
                <a:lnTo>
                  <a:pt x="1911" y="399"/>
                </a:lnTo>
                <a:lnTo>
                  <a:pt x="2241" y="420"/>
                </a:lnTo>
                <a:lnTo>
                  <a:pt x="2619" y="453"/>
                </a:lnTo>
                <a:lnTo>
                  <a:pt x="2889" y="477"/>
                </a:lnTo>
                <a:lnTo>
                  <a:pt x="3177" y="507"/>
                </a:lnTo>
                <a:lnTo>
                  <a:pt x="3498" y="543"/>
                </a:lnTo>
                <a:lnTo>
                  <a:pt x="3813" y="585"/>
                </a:lnTo>
                <a:lnTo>
                  <a:pt x="4044" y="618"/>
                </a:lnTo>
                <a:lnTo>
                  <a:pt x="4365" y="669"/>
                </a:lnTo>
                <a:lnTo>
                  <a:pt x="4683" y="726"/>
                </a:lnTo>
                <a:lnTo>
                  <a:pt x="4980" y="786"/>
                </a:lnTo>
                <a:lnTo>
                  <a:pt x="5268" y="846"/>
                </a:lnTo>
                <a:lnTo>
                  <a:pt x="5646" y="942"/>
                </a:lnTo>
                <a:lnTo>
                  <a:pt x="5759" y="969"/>
                </a:lnTo>
                <a:lnTo>
                  <a:pt x="5759" y="0"/>
                </a:lnTo>
                <a:lnTo>
                  <a:pt x="0" y="0"/>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p>
            <a:endParaRPr lang="en-US"/>
          </a:p>
        </p:txBody>
      </p:sp>
      <p:sp>
        <p:nvSpPr>
          <p:cNvPr id="34824" name="Freeform 1032"/>
          <p:cNvSpPr>
            <a:spLocks/>
          </p:cNvSpPr>
          <p:nvPr/>
        </p:nvSpPr>
        <p:spPr bwMode="white">
          <a:xfrm>
            <a:off x="0" y="-20638"/>
            <a:ext cx="9144000" cy="1682751"/>
          </a:xfrm>
          <a:custGeom>
            <a:avLst/>
            <a:gdLst/>
            <a:ahLst/>
            <a:cxnLst>
              <a:cxn ang="0">
                <a:pos x="0" y="753"/>
              </a:cxn>
              <a:cxn ang="0">
                <a:pos x="0" y="1059"/>
              </a:cxn>
              <a:cxn ang="0">
                <a:pos x="5759" y="1059"/>
              </a:cxn>
              <a:cxn ang="0">
                <a:pos x="5759" y="0"/>
              </a:cxn>
              <a:cxn ang="0">
                <a:pos x="5430" y="0"/>
              </a:cxn>
              <a:cxn ang="0">
                <a:pos x="5298" y="84"/>
              </a:cxn>
              <a:cxn ang="0">
                <a:pos x="5136" y="159"/>
              </a:cxn>
              <a:cxn ang="0">
                <a:pos x="4968" y="222"/>
              </a:cxn>
              <a:cxn ang="0">
                <a:pos x="4812" y="267"/>
              </a:cxn>
              <a:cxn ang="0">
                <a:pos x="4626" y="324"/>
              </a:cxn>
              <a:cxn ang="0">
                <a:pos x="4440" y="366"/>
              </a:cxn>
              <a:cxn ang="0">
                <a:pos x="4230" y="414"/>
              </a:cxn>
              <a:cxn ang="0">
                <a:pos x="3939" y="468"/>
              </a:cxn>
              <a:cxn ang="0">
                <a:pos x="3711" y="504"/>
              </a:cxn>
              <a:cxn ang="0">
                <a:pos x="3441" y="543"/>
              </a:cxn>
              <a:cxn ang="0">
                <a:pos x="3189" y="579"/>
              </a:cxn>
              <a:cxn ang="0">
                <a:pos x="2925" y="606"/>
              </a:cxn>
              <a:cxn ang="0">
                <a:pos x="2679" y="633"/>
              </a:cxn>
              <a:cxn ang="0">
                <a:pos x="2418" y="654"/>
              </a:cxn>
              <a:cxn ang="0">
                <a:pos x="2142" y="675"/>
              </a:cxn>
              <a:cxn ang="0">
                <a:pos x="1896" y="693"/>
              </a:cxn>
              <a:cxn ang="0">
                <a:pos x="1647" y="708"/>
              </a:cxn>
              <a:cxn ang="0">
                <a:pos x="1404" y="720"/>
              </a:cxn>
              <a:cxn ang="0">
                <a:pos x="1170" y="732"/>
              </a:cxn>
              <a:cxn ang="0">
                <a:pos x="906" y="738"/>
              </a:cxn>
              <a:cxn ang="0">
                <a:pos x="534" y="747"/>
              </a:cxn>
              <a:cxn ang="0">
                <a:pos x="201" y="753"/>
              </a:cxn>
              <a:cxn ang="0">
                <a:pos x="0" y="753"/>
              </a:cxn>
            </a:cxnLst>
            <a:rect l="0" t="0" r="r" b="b"/>
            <a:pathLst>
              <a:path w="5760" h="1060">
                <a:moveTo>
                  <a:pt x="0" y="753"/>
                </a:moveTo>
                <a:lnTo>
                  <a:pt x="0" y="1059"/>
                </a:lnTo>
                <a:lnTo>
                  <a:pt x="5759" y="1059"/>
                </a:lnTo>
                <a:lnTo>
                  <a:pt x="5759" y="0"/>
                </a:lnTo>
                <a:lnTo>
                  <a:pt x="5430" y="0"/>
                </a:lnTo>
                <a:lnTo>
                  <a:pt x="5298" y="84"/>
                </a:lnTo>
                <a:lnTo>
                  <a:pt x="5136" y="159"/>
                </a:lnTo>
                <a:lnTo>
                  <a:pt x="4968" y="222"/>
                </a:lnTo>
                <a:lnTo>
                  <a:pt x="4812" y="267"/>
                </a:lnTo>
                <a:lnTo>
                  <a:pt x="4626" y="324"/>
                </a:lnTo>
                <a:lnTo>
                  <a:pt x="4440" y="366"/>
                </a:lnTo>
                <a:lnTo>
                  <a:pt x="4230" y="414"/>
                </a:lnTo>
                <a:lnTo>
                  <a:pt x="3939" y="468"/>
                </a:lnTo>
                <a:lnTo>
                  <a:pt x="3711" y="504"/>
                </a:lnTo>
                <a:lnTo>
                  <a:pt x="3441" y="543"/>
                </a:lnTo>
                <a:lnTo>
                  <a:pt x="3189" y="579"/>
                </a:lnTo>
                <a:lnTo>
                  <a:pt x="2925" y="606"/>
                </a:lnTo>
                <a:lnTo>
                  <a:pt x="2679" y="633"/>
                </a:lnTo>
                <a:lnTo>
                  <a:pt x="2418" y="654"/>
                </a:lnTo>
                <a:lnTo>
                  <a:pt x="2142" y="675"/>
                </a:lnTo>
                <a:lnTo>
                  <a:pt x="1896" y="693"/>
                </a:lnTo>
                <a:lnTo>
                  <a:pt x="1647" y="708"/>
                </a:lnTo>
                <a:lnTo>
                  <a:pt x="1404" y="720"/>
                </a:lnTo>
                <a:lnTo>
                  <a:pt x="1170" y="732"/>
                </a:lnTo>
                <a:lnTo>
                  <a:pt x="906" y="738"/>
                </a:lnTo>
                <a:lnTo>
                  <a:pt x="534" y="747"/>
                </a:lnTo>
                <a:lnTo>
                  <a:pt x="201" y="753"/>
                </a:lnTo>
                <a:lnTo>
                  <a:pt x="0" y="753"/>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p>
            <a:endParaRPr lang="en-US"/>
          </a:p>
        </p:txBody>
      </p:sp>
      <p:sp>
        <p:nvSpPr>
          <p:cNvPr id="34825" name="Freeform 1033"/>
          <p:cNvSpPr>
            <a:spLocks/>
          </p:cNvSpPr>
          <p:nvPr/>
        </p:nvSpPr>
        <p:spPr bwMode="white">
          <a:xfrm>
            <a:off x="0" y="-20638"/>
            <a:ext cx="8388350" cy="1068388"/>
          </a:xfrm>
          <a:custGeom>
            <a:avLst/>
            <a:gdLst/>
            <a:ahLst/>
            <a:cxnLst>
              <a:cxn ang="0">
                <a:pos x="0" y="366"/>
              </a:cxn>
              <a:cxn ang="0">
                <a:pos x="0" y="672"/>
              </a:cxn>
              <a:cxn ang="0">
                <a:pos x="303" y="672"/>
              </a:cxn>
              <a:cxn ang="0">
                <a:pos x="723" y="663"/>
              </a:cxn>
              <a:cxn ang="0">
                <a:pos x="1020" y="654"/>
              </a:cxn>
              <a:cxn ang="0">
                <a:pos x="1302" y="642"/>
              </a:cxn>
              <a:cxn ang="0">
                <a:pos x="1554" y="630"/>
              </a:cxn>
              <a:cxn ang="0">
                <a:pos x="1779" y="615"/>
              </a:cxn>
              <a:cxn ang="0">
                <a:pos x="1962" y="606"/>
              </a:cxn>
              <a:cxn ang="0">
                <a:pos x="2193" y="588"/>
              </a:cxn>
              <a:cxn ang="0">
                <a:pos x="2448" y="570"/>
              </a:cxn>
              <a:cxn ang="0">
                <a:pos x="2700" y="546"/>
              </a:cxn>
              <a:cxn ang="0">
                <a:pos x="2904" y="528"/>
              </a:cxn>
              <a:cxn ang="0">
                <a:pos x="3138" y="498"/>
              </a:cxn>
              <a:cxn ang="0">
                <a:pos x="3324" y="474"/>
              </a:cxn>
              <a:cxn ang="0">
                <a:pos x="3534" y="447"/>
              </a:cxn>
              <a:cxn ang="0">
                <a:pos x="3735" y="420"/>
              </a:cxn>
              <a:cxn ang="0">
                <a:pos x="3933" y="384"/>
              </a:cxn>
              <a:cxn ang="0">
                <a:pos x="4116" y="351"/>
              </a:cxn>
              <a:cxn ang="0">
                <a:pos x="4266" y="318"/>
              </a:cxn>
              <a:cxn ang="0">
                <a:pos x="4446" y="279"/>
              </a:cxn>
              <a:cxn ang="0">
                <a:pos x="4620" y="237"/>
              </a:cxn>
              <a:cxn ang="0">
                <a:pos x="4779" y="192"/>
              </a:cxn>
              <a:cxn ang="0">
                <a:pos x="4920" y="147"/>
              </a:cxn>
              <a:cxn ang="0">
                <a:pos x="5085" y="90"/>
              </a:cxn>
              <a:cxn ang="0">
                <a:pos x="5193" y="42"/>
              </a:cxn>
              <a:cxn ang="0">
                <a:pos x="5283" y="0"/>
              </a:cxn>
              <a:cxn ang="0">
                <a:pos x="3201" y="0"/>
              </a:cxn>
              <a:cxn ang="0">
                <a:pos x="2982" y="57"/>
              </a:cxn>
              <a:cxn ang="0">
                <a:pos x="2775" y="108"/>
              </a:cxn>
              <a:cxn ang="0">
                <a:pos x="2562" y="150"/>
              </a:cxn>
              <a:cxn ang="0">
                <a:pos x="2397" y="183"/>
              </a:cxn>
              <a:cxn ang="0">
                <a:pos x="2205" y="213"/>
              </a:cxn>
              <a:cxn ang="0">
                <a:pos x="2001" y="243"/>
              </a:cxn>
              <a:cxn ang="0">
                <a:pos x="1776" y="273"/>
              </a:cxn>
              <a:cxn ang="0">
                <a:pos x="1536" y="297"/>
              </a:cxn>
              <a:cxn ang="0">
                <a:pos x="1344" y="312"/>
              </a:cxn>
              <a:cxn ang="0">
                <a:pos x="1134" y="330"/>
              </a:cxn>
              <a:cxn ang="0">
                <a:pos x="921" y="342"/>
              </a:cxn>
              <a:cxn ang="0">
                <a:pos x="696" y="354"/>
              </a:cxn>
              <a:cxn ang="0">
                <a:pos x="501" y="360"/>
              </a:cxn>
              <a:cxn ang="0">
                <a:pos x="279" y="366"/>
              </a:cxn>
              <a:cxn ang="0">
                <a:pos x="99" y="369"/>
              </a:cxn>
              <a:cxn ang="0">
                <a:pos x="0" y="366"/>
              </a:cxn>
            </a:cxnLst>
            <a:rect l="0" t="0" r="r" b="b"/>
            <a:pathLst>
              <a:path w="5284" h="673">
                <a:moveTo>
                  <a:pt x="0" y="366"/>
                </a:moveTo>
                <a:lnTo>
                  <a:pt x="0" y="672"/>
                </a:lnTo>
                <a:lnTo>
                  <a:pt x="303" y="672"/>
                </a:lnTo>
                <a:lnTo>
                  <a:pt x="723" y="663"/>
                </a:lnTo>
                <a:lnTo>
                  <a:pt x="1020" y="654"/>
                </a:lnTo>
                <a:lnTo>
                  <a:pt x="1302" y="642"/>
                </a:lnTo>
                <a:lnTo>
                  <a:pt x="1554" y="630"/>
                </a:lnTo>
                <a:lnTo>
                  <a:pt x="1779" y="615"/>
                </a:lnTo>
                <a:lnTo>
                  <a:pt x="1962" y="606"/>
                </a:lnTo>
                <a:lnTo>
                  <a:pt x="2193" y="588"/>
                </a:lnTo>
                <a:lnTo>
                  <a:pt x="2448" y="570"/>
                </a:lnTo>
                <a:lnTo>
                  <a:pt x="2700" y="546"/>
                </a:lnTo>
                <a:lnTo>
                  <a:pt x="2904" y="528"/>
                </a:lnTo>
                <a:lnTo>
                  <a:pt x="3138" y="498"/>
                </a:lnTo>
                <a:lnTo>
                  <a:pt x="3324" y="474"/>
                </a:lnTo>
                <a:lnTo>
                  <a:pt x="3534" y="447"/>
                </a:lnTo>
                <a:lnTo>
                  <a:pt x="3735" y="420"/>
                </a:lnTo>
                <a:lnTo>
                  <a:pt x="3933" y="384"/>
                </a:lnTo>
                <a:lnTo>
                  <a:pt x="4116" y="351"/>
                </a:lnTo>
                <a:lnTo>
                  <a:pt x="4266" y="318"/>
                </a:lnTo>
                <a:lnTo>
                  <a:pt x="4446" y="279"/>
                </a:lnTo>
                <a:lnTo>
                  <a:pt x="4620" y="237"/>
                </a:lnTo>
                <a:lnTo>
                  <a:pt x="4779" y="192"/>
                </a:lnTo>
                <a:lnTo>
                  <a:pt x="4920" y="147"/>
                </a:lnTo>
                <a:lnTo>
                  <a:pt x="5085" y="90"/>
                </a:lnTo>
                <a:lnTo>
                  <a:pt x="5193" y="42"/>
                </a:lnTo>
                <a:lnTo>
                  <a:pt x="5283" y="0"/>
                </a:lnTo>
                <a:lnTo>
                  <a:pt x="3201" y="0"/>
                </a:lnTo>
                <a:lnTo>
                  <a:pt x="2982" y="57"/>
                </a:lnTo>
                <a:lnTo>
                  <a:pt x="2775" y="108"/>
                </a:lnTo>
                <a:lnTo>
                  <a:pt x="2562" y="150"/>
                </a:lnTo>
                <a:lnTo>
                  <a:pt x="2397" y="183"/>
                </a:lnTo>
                <a:lnTo>
                  <a:pt x="2205" y="213"/>
                </a:lnTo>
                <a:lnTo>
                  <a:pt x="2001" y="243"/>
                </a:lnTo>
                <a:lnTo>
                  <a:pt x="1776" y="273"/>
                </a:lnTo>
                <a:lnTo>
                  <a:pt x="1536" y="297"/>
                </a:lnTo>
                <a:lnTo>
                  <a:pt x="1344" y="312"/>
                </a:lnTo>
                <a:lnTo>
                  <a:pt x="1134" y="330"/>
                </a:lnTo>
                <a:lnTo>
                  <a:pt x="921" y="342"/>
                </a:lnTo>
                <a:lnTo>
                  <a:pt x="696" y="354"/>
                </a:lnTo>
                <a:lnTo>
                  <a:pt x="501" y="360"/>
                </a:lnTo>
                <a:lnTo>
                  <a:pt x="279" y="366"/>
                </a:lnTo>
                <a:lnTo>
                  <a:pt x="99" y="369"/>
                </a:lnTo>
                <a:lnTo>
                  <a:pt x="0" y="366"/>
                </a:lnTo>
              </a:path>
            </a:pathLst>
          </a:custGeom>
          <a:gradFill rotWithShape="0">
            <a:gsLst>
              <a:gs pos="0">
                <a:schemeClr val="accent2"/>
              </a:gs>
              <a:gs pos="100000">
                <a:schemeClr val="bg1"/>
              </a:gs>
            </a:gsLst>
            <a:lin ang="0" scaled="1"/>
          </a:gradFill>
          <a:ln w="9525" cap="flat" cmpd="sng">
            <a:noFill/>
            <a:prstDash val="solid"/>
            <a:round/>
            <a:headEnd type="none" w="sm" len="sm"/>
            <a:tailEnd type="none" w="sm" len="sm"/>
          </a:ln>
          <a:effectLst/>
        </p:spPr>
        <p:txBody>
          <a:bodyPr/>
          <a:lstStyle/>
          <a:p>
            <a:endParaRPr lang="en-US"/>
          </a:p>
        </p:txBody>
      </p:sp>
      <p:sp>
        <p:nvSpPr>
          <p:cNvPr id="34826" name="Freeform 1034"/>
          <p:cNvSpPr>
            <a:spLocks/>
          </p:cNvSpPr>
          <p:nvPr/>
        </p:nvSpPr>
        <p:spPr bwMode="white">
          <a:xfrm>
            <a:off x="0" y="-20638"/>
            <a:ext cx="4578350" cy="454026"/>
          </a:xfrm>
          <a:custGeom>
            <a:avLst/>
            <a:gdLst/>
            <a:ahLst/>
            <a:cxnLst>
              <a:cxn ang="0">
                <a:pos x="0" y="0"/>
              </a:cxn>
              <a:cxn ang="0">
                <a:pos x="0" y="285"/>
              </a:cxn>
              <a:cxn ang="0">
                <a:pos x="192" y="285"/>
              </a:cxn>
              <a:cxn ang="0">
                <a:pos x="384" y="282"/>
              </a:cxn>
              <a:cxn ang="0">
                <a:pos x="579" y="276"/>
              </a:cxn>
              <a:cxn ang="0">
                <a:pos x="789" y="267"/>
              </a:cxn>
              <a:cxn ang="0">
                <a:pos x="999" y="258"/>
              </a:cxn>
              <a:cxn ang="0">
                <a:pos x="1161" y="246"/>
              </a:cxn>
              <a:cxn ang="0">
                <a:pos x="1302" y="234"/>
              </a:cxn>
              <a:cxn ang="0">
                <a:pos x="1458" y="222"/>
              </a:cxn>
              <a:cxn ang="0">
                <a:pos x="1665" y="201"/>
              </a:cxn>
              <a:cxn ang="0">
                <a:pos x="1992" y="159"/>
              </a:cxn>
              <a:cxn ang="0">
                <a:pos x="2301" y="117"/>
              </a:cxn>
              <a:cxn ang="0">
                <a:pos x="2604" y="60"/>
              </a:cxn>
              <a:cxn ang="0">
                <a:pos x="2883" y="0"/>
              </a:cxn>
              <a:cxn ang="0">
                <a:pos x="0" y="0"/>
              </a:cxn>
            </a:cxnLst>
            <a:rect l="0" t="0" r="r" b="b"/>
            <a:pathLst>
              <a:path w="2884" h="286">
                <a:moveTo>
                  <a:pt x="0" y="0"/>
                </a:moveTo>
                <a:lnTo>
                  <a:pt x="0" y="285"/>
                </a:lnTo>
                <a:lnTo>
                  <a:pt x="192" y="285"/>
                </a:lnTo>
                <a:lnTo>
                  <a:pt x="384" y="282"/>
                </a:lnTo>
                <a:lnTo>
                  <a:pt x="579" y="276"/>
                </a:lnTo>
                <a:lnTo>
                  <a:pt x="789" y="267"/>
                </a:lnTo>
                <a:lnTo>
                  <a:pt x="999" y="258"/>
                </a:lnTo>
                <a:lnTo>
                  <a:pt x="1161" y="246"/>
                </a:lnTo>
                <a:lnTo>
                  <a:pt x="1302" y="234"/>
                </a:lnTo>
                <a:lnTo>
                  <a:pt x="1458" y="222"/>
                </a:lnTo>
                <a:lnTo>
                  <a:pt x="1665" y="201"/>
                </a:lnTo>
                <a:lnTo>
                  <a:pt x="1992" y="159"/>
                </a:lnTo>
                <a:lnTo>
                  <a:pt x="2301" y="117"/>
                </a:lnTo>
                <a:lnTo>
                  <a:pt x="2604" y="60"/>
                </a:lnTo>
                <a:lnTo>
                  <a:pt x="2883" y="0"/>
                </a:lnTo>
                <a:lnTo>
                  <a:pt x="0" y="0"/>
                </a:lnTo>
              </a:path>
            </a:pathLst>
          </a:custGeom>
          <a:gradFill rotWithShape="0">
            <a:gsLst>
              <a:gs pos="0">
                <a:schemeClr val="accent2"/>
              </a:gs>
              <a:gs pos="100000">
                <a:schemeClr val="bg1"/>
              </a:gs>
            </a:gsLst>
            <a:lin ang="0" scaled="1"/>
          </a:gradFill>
          <a:ln w="9525">
            <a:noFill/>
            <a:round/>
            <a:headEnd type="none" w="sm" len="sm"/>
            <a:tailEnd type="none" w="sm" len="sm"/>
          </a:ln>
          <a:effectLst/>
        </p:spPr>
        <p:txBody>
          <a:bodyPr/>
          <a:lstStyle/>
          <a:p>
            <a:endParaRPr lang="en-US"/>
          </a:p>
        </p:txBody>
      </p:sp>
      <p:sp>
        <p:nvSpPr>
          <p:cNvPr id="34827" name="Rectangle 1035"/>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4828" name="Rectangle 1036"/>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4829" name="Rectangle 1037"/>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endParaRPr lang="en-US"/>
          </a:p>
        </p:txBody>
      </p:sp>
      <p:sp>
        <p:nvSpPr>
          <p:cNvPr id="34830" name="Rectangle 103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vl1pPr>
          </a:lstStyle>
          <a:p>
            <a:endParaRPr lang="en-US"/>
          </a:p>
        </p:txBody>
      </p:sp>
      <p:sp>
        <p:nvSpPr>
          <p:cNvPr id="34831" name="Rectangle 1039"/>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fld id="{4EB4C2AA-E319-4C07-892A-F276E37AA0A9}"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1000"/>
                                  </p:stCondLst>
                                  <p:childTnLst>
                                    <p:set>
                                      <p:cBhvr>
                                        <p:cTn id="6" dur="1" fill="hold">
                                          <p:stCondLst>
                                            <p:cond delay="0"/>
                                          </p:stCondLst>
                                        </p:cTn>
                                        <p:tgtEl>
                                          <p:spTgt spid="34818"/>
                                        </p:tgtEl>
                                        <p:attrNameLst>
                                          <p:attrName>style.visibility</p:attrName>
                                        </p:attrNameLst>
                                      </p:cBhvr>
                                      <p:to>
                                        <p:strVal val="visible"/>
                                      </p:to>
                                    </p:set>
                                    <p:anim calcmode="lin" valueType="num">
                                      <p:cBhvr additive="base">
                                        <p:cTn id="7" dur="500" fill="hold"/>
                                        <p:tgtEl>
                                          <p:spTgt spid="34818"/>
                                        </p:tgtEl>
                                        <p:attrNameLst>
                                          <p:attrName>ppt_x</p:attrName>
                                        </p:attrNameLst>
                                      </p:cBhvr>
                                      <p:tavLst>
                                        <p:tav tm="0">
                                          <p:val>
                                            <p:strVal val="0-#ppt_w/2"/>
                                          </p:val>
                                        </p:tav>
                                        <p:tav tm="100000">
                                          <p:val>
                                            <p:strVal val="#ppt_x"/>
                                          </p:val>
                                        </p:tav>
                                      </p:tavLst>
                                    </p:anim>
                                    <p:anim calcmode="lin" valueType="num">
                                      <p:cBhvr additive="base">
                                        <p:cTn id="8" dur="500" fill="hold"/>
                                        <p:tgtEl>
                                          <p:spTgt spid="34818"/>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5"/>
                                            </p:cond>
                                          </p:stCondLst>
                                        </p:cTn>
                                        <p:tgtEl>
                                          <p:spTgt spid="34818"/>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animBg="1"/>
    </p:bldLst>
  </p:timing>
  <p:txStyles>
    <p:titleStyle>
      <a:lvl1pPr algn="ctr" rtl="0" eaLnBrk="0" fontAlgn="base" hangingPunct="0">
        <a:spcBef>
          <a:spcPct val="0"/>
        </a:spcBef>
        <a:spcAft>
          <a:spcPct val="0"/>
        </a:spcAft>
        <a:defRPr sz="3600" b="1">
          <a:solidFill>
            <a:schemeClr val="bg2">
              <a:lumMod val="95000"/>
              <a:lumOff val="5000"/>
            </a:schemeClr>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2400">
          <a:solidFill>
            <a:schemeClr val="bg2">
              <a:lumMod val="95000"/>
              <a:lumOff val="5000"/>
            </a:schemeClr>
          </a:solidFill>
          <a:latin typeface="Arial" pitchFamily="34" charset="0"/>
          <a:ea typeface="+mn-ea"/>
          <a:cs typeface="Arial" pitchFamily="34" charset="0"/>
        </a:defRPr>
      </a:lvl1pPr>
      <a:lvl2pPr marL="742950" indent="-285750" algn="l" rtl="0" eaLnBrk="0" fontAlgn="base" hangingPunct="0">
        <a:spcBef>
          <a:spcPct val="20000"/>
        </a:spcBef>
        <a:spcAft>
          <a:spcPct val="0"/>
        </a:spcAft>
        <a:buChar char="–"/>
        <a:defRPr sz="2400">
          <a:solidFill>
            <a:schemeClr val="bg2">
              <a:lumMod val="95000"/>
              <a:lumOff val="5000"/>
            </a:schemeClr>
          </a:solidFill>
          <a:latin typeface="Arial" pitchFamily="34" charset="0"/>
          <a:cs typeface="Arial" pitchFamily="34" charset="0"/>
        </a:defRPr>
      </a:lvl2pPr>
      <a:lvl3pPr marL="1143000" indent="-228600" algn="l" rtl="0" eaLnBrk="0" fontAlgn="base" hangingPunct="0">
        <a:spcBef>
          <a:spcPct val="20000"/>
        </a:spcBef>
        <a:spcAft>
          <a:spcPct val="0"/>
        </a:spcAft>
        <a:buChar char="•"/>
        <a:defRPr sz="2400">
          <a:solidFill>
            <a:schemeClr val="bg2">
              <a:lumMod val="95000"/>
              <a:lumOff val="5000"/>
            </a:schemeClr>
          </a:solidFill>
          <a:latin typeface="Arial" pitchFamily="34" charset="0"/>
          <a:cs typeface="Arial" pitchFamily="34" charset="0"/>
        </a:defRPr>
      </a:lvl3pPr>
      <a:lvl4pPr marL="1600200" indent="-228600" algn="l" rtl="0" eaLnBrk="0" fontAlgn="base" hangingPunct="0">
        <a:spcBef>
          <a:spcPct val="20000"/>
        </a:spcBef>
        <a:spcAft>
          <a:spcPct val="0"/>
        </a:spcAft>
        <a:buChar char="–"/>
        <a:defRPr sz="2400">
          <a:solidFill>
            <a:schemeClr val="bg2">
              <a:lumMod val="95000"/>
              <a:lumOff val="5000"/>
            </a:schemeClr>
          </a:solidFill>
          <a:latin typeface="Arial" pitchFamily="34" charset="0"/>
          <a:cs typeface="Arial" pitchFamily="34" charset="0"/>
        </a:defRPr>
      </a:lvl4pPr>
      <a:lvl5pPr marL="2057400" indent="-228600" algn="l" rtl="0" eaLnBrk="0" fontAlgn="base" hangingPunct="0">
        <a:spcBef>
          <a:spcPct val="20000"/>
        </a:spcBef>
        <a:spcAft>
          <a:spcPct val="0"/>
        </a:spcAft>
        <a:buChar char="»"/>
        <a:defRPr sz="2400">
          <a:solidFill>
            <a:schemeClr val="bg2">
              <a:lumMod val="95000"/>
              <a:lumOff val="5000"/>
            </a:schemeClr>
          </a:solidFill>
          <a:latin typeface="Arial" pitchFamily="34" charset="0"/>
          <a:cs typeface="Arial" pitchFamily="34" charset="0"/>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130425"/>
            <a:ext cx="7772400" cy="1470025"/>
          </a:xfrm>
        </p:spPr>
        <p:txBody>
          <a:bodyPr/>
          <a:lstStyle/>
          <a:p>
            <a:r>
              <a:rPr lang="en-US"/>
              <a:t>Ethical Decision Making</a:t>
            </a:r>
          </a:p>
        </p:txBody>
      </p:sp>
      <p:sp>
        <p:nvSpPr>
          <p:cNvPr id="6" name="Subtitle 5"/>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sz="2800"/>
              <a:t>Ethics</a:t>
            </a:r>
            <a:br>
              <a:rPr lang="en-US" sz="2800"/>
            </a:br>
            <a:r>
              <a:rPr lang="en-US" sz="2800"/>
              <a:t>some definitions …</a:t>
            </a:r>
          </a:p>
        </p:txBody>
      </p:sp>
      <p:sp>
        <p:nvSpPr>
          <p:cNvPr id="9219" name="Rectangle 3"/>
          <p:cNvSpPr>
            <a:spLocks noGrp="1" noChangeArrowheads="1"/>
          </p:cNvSpPr>
          <p:nvPr>
            <p:ph type="body" idx="1"/>
          </p:nvPr>
        </p:nvSpPr>
        <p:spPr>
          <a:xfrm>
            <a:off x="685800" y="2327275"/>
            <a:ext cx="7772400" cy="3768725"/>
          </a:xfrm>
        </p:spPr>
        <p:txBody>
          <a:bodyPr/>
          <a:lstStyle/>
          <a:p>
            <a:r>
              <a:rPr lang="en-US" b="1"/>
              <a:t>Moral values-</a:t>
            </a:r>
            <a:r>
              <a:rPr lang="en-US"/>
              <a:t> refers to people’s fundamental beliefs regarding what is right or wrong, good or bad</a:t>
            </a:r>
          </a:p>
          <a:p>
            <a:pPr>
              <a:buFontTx/>
              <a:buNone/>
            </a:pPr>
            <a:endParaRPr lang="en-US"/>
          </a:p>
          <a:p>
            <a:r>
              <a:rPr lang="en-US" b="1"/>
              <a:t>Ethics</a:t>
            </a:r>
            <a:r>
              <a:rPr lang="en-US"/>
              <a:t>- refers to standards of conduct which are based on moral values, that guide people’s decisions and behaviors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4638"/>
            <a:ext cx="8229600" cy="1935162"/>
          </a:xfrm>
        </p:spPr>
        <p:txBody>
          <a:bodyPr/>
          <a:lstStyle/>
          <a:p>
            <a:r>
              <a:rPr lang="en-US" sz="2400"/>
              <a:t>Companies should care about ethics because … </a:t>
            </a:r>
            <a:br>
              <a:rPr lang="en-US" sz="2400"/>
            </a:br>
            <a:r>
              <a:rPr lang="en-US" sz="2400"/>
              <a:t/>
            </a:r>
            <a:br>
              <a:rPr lang="en-US" sz="2400"/>
            </a:br>
            <a:r>
              <a:rPr lang="en-US" sz="3200"/>
              <a:t>GOOD ETHICS IS GOOD BUSINESS</a:t>
            </a:r>
          </a:p>
        </p:txBody>
      </p:sp>
      <p:sp>
        <p:nvSpPr>
          <p:cNvPr id="10243" name="Rectangle 3"/>
          <p:cNvSpPr>
            <a:spLocks noGrp="1" noChangeArrowheads="1"/>
          </p:cNvSpPr>
          <p:nvPr>
            <p:ph type="body" idx="1"/>
          </p:nvPr>
        </p:nvSpPr>
        <p:spPr>
          <a:xfrm>
            <a:off x="685800" y="3021013"/>
            <a:ext cx="7772400" cy="3074987"/>
          </a:xfrm>
        </p:spPr>
        <p:txBody>
          <a:bodyPr/>
          <a:lstStyle/>
          <a:p>
            <a:r>
              <a:rPr lang="en-US" sz="2800"/>
              <a:t>Improve financial performance</a:t>
            </a:r>
          </a:p>
          <a:p>
            <a:r>
              <a:rPr lang="en-US" sz="2800"/>
              <a:t>Reduce operating costs</a:t>
            </a:r>
          </a:p>
          <a:p>
            <a:r>
              <a:rPr lang="en-US" sz="2800"/>
              <a:t>Enhance corporate reputation</a:t>
            </a:r>
          </a:p>
          <a:p>
            <a:r>
              <a:rPr lang="en-US" sz="2800"/>
              <a:t>Increase ability to attract and retain employees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a:xfrm>
            <a:off x="457200" y="274638"/>
            <a:ext cx="8229600" cy="1325562"/>
          </a:xfrm>
        </p:spPr>
        <p:txBody>
          <a:bodyPr/>
          <a:lstStyle/>
          <a:p>
            <a:r>
              <a:rPr lang="en-US" sz="3200"/>
              <a:t>Ethics in Organizations</a:t>
            </a:r>
            <a:br>
              <a:rPr lang="en-US" sz="3200"/>
            </a:br>
            <a:r>
              <a:rPr lang="en-US" sz="2400"/>
              <a:t>Why are ethics important to organizational behaviorists?</a:t>
            </a:r>
          </a:p>
        </p:txBody>
      </p:sp>
      <p:sp>
        <p:nvSpPr>
          <p:cNvPr id="11269" name="Rectangle 5"/>
          <p:cNvSpPr>
            <a:spLocks noGrp="1" noChangeArrowheads="1"/>
          </p:cNvSpPr>
          <p:nvPr>
            <p:ph type="body" idx="1"/>
          </p:nvPr>
        </p:nvSpPr>
        <p:spPr>
          <a:xfrm>
            <a:off x="685800" y="2189163"/>
            <a:ext cx="7772400" cy="3906837"/>
          </a:xfrm>
        </p:spPr>
        <p:txBody>
          <a:bodyPr/>
          <a:lstStyle/>
          <a:p>
            <a:r>
              <a:rPr lang="en-US" sz="2400"/>
              <a:t>Research shows from 2000-2003 top managers </a:t>
            </a:r>
          </a:p>
          <a:p>
            <a:pPr>
              <a:buFontTx/>
              <a:buNone/>
            </a:pPr>
            <a:r>
              <a:rPr lang="en-US" sz="2400"/>
              <a:t>	More likely to:</a:t>
            </a:r>
          </a:p>
          <a:p>
            <a:pPr lvl="1"/>
            <a:r>
              <a:rPr lang="en-US" sz="2400"/>
              <a:t>Keep promises</a:t>
            </a:r>
          </a:p>
          <a:p>
            <a:pPr lvl="1"/>
            <a:r>
              <a:rPr lang="en-US" sz="2400"/>
              <a:t>Attention to honesty and respect</a:t>
            </a:r>
          </a:p>
          <a:p>
            <a:pPr lvl="1"/>
            <a:r>
              <a:rPr lang="en-US" sz="2400"/>
              <a:t>Report unethical behavior</a:t>
            </a:r>
          </a:p>
          <a:p>
            <a:pPr lvl="1">
              <a:buFontTx/>
              <a:buNone/>
            </a:pPr>
            <a:r>
              <a:rPr lang="en-US" sz="2400"/>
              <a:t>Less likely to:</a:t>
            </a:r>
          </a:p>
          <a:p>
            <a:pPr lvl="1"/>
            <a:r>
              <a:rPr lang="en-US" sz="2400"/>
              <a:t>Feel less pressure</a:t>
            </a:r>
          </a:p>
          <a:p>
            <a:pPr lvl="1"/>
            <a:r>
              <a:rPr lang="en-US" sz="2400"/>
              <a:t>Engage in misconduct</a:t>
            </a:r>
          </a:p>
          <a:p>
            <a:pPr>
              <a:buFontTx/>
              <a:buNone/>
            </a:pPr>
            <a:endParaRPr lang="en-US" sz="2000"/>
          </a:p>
          <a:p>
            <a:pPr>
              <a:buFontTx/>
              <a:buNone/>
            </a:pPr>
            <a:r>
              <a:rPr lang="en-US" sz="2000"/>
              <a:t>(Greenberg, 2005)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sz="2800"/>
              <a:t>Ethics in organizations cont…</a:t>
            </a:r>
          </a:p>
        </p:txBody>
      </p:sp>
      <p:sp>
        <p:nvSpPr>
          <p:cNvPr id="12291" name="Rectangle 3"/>
          <p:cNvSpPr>
            <a:spLocks noGrp="1" noChangeArrowheads="1"/>
          </p:cNvSpPr>
          <p:nvPr>
            <p:ph type="body" idx="1"/>
          </p:nvPr>
        </p:nvSpPr>
        <p:spPr/>
        <p:txBody>
          <a:bodyPr/>
          <a:lstStyle/>
          <a:p>
            <a:r>
              <a:rPr lang="en-US"/>
              <a:t>Public acceptance is changing</a:t>
            </a:r>
          </a:p>
          <a:p>
            <a:pPr>
              <a:buFontTx/>
              <a:buNone/>
            </a:pPr>
            <a:r>
              <a:rPr lang="en-US" sz="2800"/>
              <a:t>“Ethical standards, whether formal or informal, have changed tremendously in the last century …Standards are considerably higher. Business-people themselves, as well as the public, expect more sensitive behavior in the conduct on economic enterprise. The issue is not just having the standards, however. It is living up to them”    -Henderson (1992)</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z="2800"/>
              <a:t>Sometimes, some people behave unethically …</a:t>
            </a:r>
          </a:p>
        </p:txBody>
      </p:sp>
      <p:sp>
        <p:nvSpPr>
          <p:cNvPr id="14339" name="Rectangle 3"/>
          <p:cNvSpPr>
            <a:spLocks noGrp="1" noChangeArrowheads="1"/>
          </p:cNvSpPr>
          <p:nvPr>
            <p:ph type="body" idx="1"/>
          </p:nvPr>
        </p:nvSpPr>
        <p:spPr/>
        <p:txBody>
          <a:bodyPr/>
          <a:lstStyle/>
          <a:p>
            <a:r>
              <a:rPr lang="en-US"/>
              <a:t>Individual factors</a:t>
            </a:r>
          </a:p>
          <a:p>
            <a:r>
              <a:rPr lang="en-US"/>
              <a:t>Situational factors</a:t>
            </a:r>
          </a:p>
          <a:p>
            <a:pPr>
              <a:buFontTx/>
              <a:buNone/>
            </a:pPr>
            <a:endParaRPr lang="en-US" sz="2800"/>
          </a:p>
          <a:p>
            <a:pPr>
              <a:buFontTx/>
              <a:buNone/>
            </a:pPr>
            <a:r>
              <a:rPr lang="en-US" sz="2800"/>
              <a:t>	Scientists studying organizational behavior are interested in how the external workplace (barrels) influence behavior,  as well as individual processes (apples).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2" name="Rectangle 4"/>
          <p:cNvSpPr>
            <a:spLocks noGrp="1" noChangeArrowheads="1"/>
          </p:cNvSpPr>
          <p:nvPr>
            <p:ph type="title"/>
          </p:nvPr>
        </p:nvSpPr>
        <p:spPr>
          <a:xfrm>
            <a:off x="762000" y="0"/>
            <a:ext cx="7772400" cy="1143000"/>
          </a:xfrm>
        </p:spPr>
        <p:txBody>
          <a:bodyPr/>
          <a:lstStyle/>
          <a:p>
            <a:r>
              <a:rPr lang="en-US" sz="3600" dirty="0"/>
              <a:t>Influences on ethical behavior</a:t>
            </a:r>
          </a:p>
        </p:txBody>
      </p:sp>
      <p:graphicFrame>
        <p:nvGraphicFramePr>
          <p:cNvPr id="17439" name="Group 31"/>
          <p:cNvGraphicFramePr>
            <a:graphicFrameLocks noGrp="1"/>
          </p:cNvGraphicFramePr>
          <p:nvPr>
            <p:ph type="tbl" idx="1"/>
          </p:nvPr>
        </p:nvGraphicFramePr>
        <p:xfrm>
          <a:off x="457200" y="1600200"/>
          <a:ext cx="8229600" cy="4525963"/>
        </p:xfrm>
        <a:graphic>
          <a:graphicData uri="http://schemas.openxmlformats.org/drawingml/2006/table">
            <a:tbl>
              <a:tblPr/>
              <a:tblGrid>
                <a:gridCol w="2743200"/>
                <a:gridCol w="2743200"/>
                <a:gridCol w="2743200"/>
              </a:tblGrid>
              <a:tr h="150812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bg2">
                              <a:lumMod val="95000"/>
                              <a:lumOff val="5000"/>
                            </a:schemeClr>
                          </a:solidFill>
                          <a:effectLst/>
                          <a:latin typeface="Arial" pitchFamily="34" charset="0"/>
                        </a:rPr>
                        <a:t>Apples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bg2">
                            <a:lumMod val="95000"/>
                            <a:lumOff val="5000"/>
                          </a:schemeClr>
                        </a:solidFill>
                        <a:effectLst/>
                        <a:latin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bg2">
                              <a:lumMod val="95000"/>
                              <a:lumOff val="5000"/>
                            </a:schemeClr>
                          </a:solidFill>
                          <a:effectLst/>
                          <a:latin typeface="Arial" pitchFamily="34" charset="0"/>
                        </a:rPr>
                        <a:t>Barrels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bg2">
                              <a:lumMod val="95000"/>
                              <a:lumOff val="5000"/>
                            </a:schemeClr>
                          </a:solidFill>
                          <a:effectLst/>
                          <a:latin typeface="Arial" pitchFamily="34" charset="0"/>
                        </a:rPr>
                        <a:t>Good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bg2">
                              <a:lumMod val="95000"/>
                              <a:lumOff val="5000"/>
                            </a:schemeClr>
                          </a:solidFill>
                          <a:effectLst/>
                          <a:latin typeface="Arial" pitchFamily="34" charset="0"/>
                        </a:rPr>
                        <a:t>Bad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75000"/>
                      </a:schemeClr>
                    </a:solidFill>
                  </a:tcPr>
                </a:tc>
              </a:tr>
              <a:tr h="150971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bg2">
                            <a:lumMod val="95000"/>
                            <a:lumOff val="5000"/>
                          </a:schemeClr>
                        </a:solidFill>
                        <a:effectLst/>
                        <a:latin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bg2">
                              <a:lumMod val="95000"/>
                              <a:lumOff val="5000"/>
                            </a:schemeClr>
                          </a:solidFill>
                          <a:effectLst/>
                          <a:latin typeface="Arial" pitchFamily="34" charset="0"/>
                        </a:rPr>
                        <a:t>Good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7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bg2">
                              <a:lumMod val="95000"/>
                              <a:lumOff val="5000"/>
                            </a:schemeClr>
                          </a:solidFill>
                          <a:effectLst/>
                          <a:latin typeface="Arial" pitchFamily="34" charset="0"/>
                        </a:rPr>
                        <a:t>Good people behave ethically in an ethical environment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7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bg2">
                              <a:lumMod val="95000"/>
                              <a:lumOff val="5000"/>
                            </a:schemeClr>
                          </a:solidFill>
                          <a:effectLst/>
                          <a:latin typeface="Arial" pitchFamily="34" charset="0"/>
                        </a:rPr>
                        <a:t>Bad people behave unethically in any setting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75000"/>
                      </a:schemeClr>
                    </a:solidFill>
                  </a:tcPr>
                </a:tc>
              </a:tr>
              <a:tr h="150812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bg2">
                            <a:lumMod val="95000"/>
                            <a:lumOff val="5000"/>
                          </a:schemeClr>
                        </a:solidFill>
                        <a:effectLst/>
                        <a:latin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bg2">
                              <a:lumMod val="95000"/>
                              <a:lumOff val="5000"/>
                            </a:schemeClr>
                          </a:solidFill>
                          <a:effectLst/>
                          <a:latin typeface="Arial" pitchFamily="34" charset="0"/>
                        </a:rPr>
                        <a:t>Bad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7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bg2">
                              <a:lumMod val="95000"/>
                              <a:lumOff val="5000"/>
                            </a:schemeClr>
                          </a:solidFill>
                          <a:effectLst/>
                          <a:latin typeface="Arial" pitchFamily="34" charset="0"/>
                        </a:rPr>
                        <a:t>Good people forced to behave unethically by external forces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7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bg2">
                              <a:lumMod val="95000"/>
                              <a:lumOff val="5000"/>
                            </a:schemeClr>
                          </a:solidFill>
                          <a:effectLst/>
                          <a:latin typeface="Arial" pitchFamily="34" charset="0"/>
                        </a:rPr>
                        <a:t>Bad people influence organization to become an unethical environment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75000"/>
                      </a:schemeClr>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4638"/>
            <a:ext cx="8229600" cy="1554162"/>
          </a:xfrm>
        </p:spPr>
        <p:txBody>
          <a:bodyPr/>
          <a:lstStyle/>
          <a:p>
            <a:r>
              <a:rPr lang="en-US" sz="4800"/>
              <a:t>Article I</a:t>
            </a:r>
            <a:r>
              <a:rPr lang="en-US"/>
              <a:t/>
            </a:r>
            <a:br>
              <a:rPr lang="en-US"/>
            </a:br>
            <a:endParaRPr lang="en-US"/>
          </a:p>
        </p:txBody>
      </p:sp>
      <p:sp>
        <p:nvSpPr>
          <p:cNvPr id="21507" name="Rectangle 3"/>
          <p:cNvSpPr>
            <a:spLocks noGrp="1" noChangeArrowheads="1"/>
          </p:cNvSpPr>
          <p:nvPr>
            <p:ph type="body" idx="1"/>
          </p:nvPr>
        </p:nvSpPr>
        <p:spPr>
          <a:xfrm>
            <a:off x="685800" y="2535238"/>
            <a:ext cx="7772400" cy="3560762"/>
          </a:xfrm>
        </p:spPr>
        <p:txBody>
          <a:bodyPr/>
          <a:lstStyle/>
          <a:p>
            <a:pPr algn="ctr">
              <a:buFontTx/>
              <a:buNone/>
            </a:pPr>
            <a:r>
              <a:rPr lang="en-US"/>
              <a:t>Bad Apples in Bad Barrels: A Causal Analysis of Ethical Decision-Making Behavior</a:t>
            </a:r>
          </a:p>
          <a:p>
            <a:pPr algn="ctr">
              <a:buFontTx/>
              <a:buNone/>
            </a:pPr>
            <a:endParaRPr lang="en-US"/>
          </a:p>
          <a:p>
            <a:pPr algn="ctr">
              <a:buFontTx/>
              <a:buNone/>
            </a:pPr>
            <a:r>
              <a:rPr lang="en-US" sz="2400"/>
              <a:t>Linda Klebe Trevino and Stuart A. Youngblood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Objectives</a:t>
            </a:r>
          </a:p>
        </p:txBody>
      </p:sp>
      <p:sp>
        <p:nvSpPr>
          <p:cNvPr id="23555" name="Rectangle 3"/>
          <p:cNvSpPr>
            <a:spLocks noGrp="1" noChangeArrowheads="1"/>
          </p:cNvSpPr>
          <p:nvPr>
            <p:ph type="body" idx="1"/>
          </p:nvPr>
        </p:nvSpPr>
        <p:spPr/>
        <p:txBody>
          <a:bodyPr/>
          <a:lstStyle/>
          <a:p>
            <a:r>
              <a:rPr lang="en-US"/>
              <a:t>To investigate</a:t>
            </a:r>
          </a:p>
          <a:p>
            <a:pPr lvl="1"/>
            <a:r>
              <a:rPr lang="en-US"/>
              <a:t>moral reasoning</a:t>
            </a:r>
          </a:p>
          <a:p>
            <a:pPr lvl="1"/>
            <a:r>
              <a:rPr lang="en-US"/>
              <a:t>moral behavior</a:t>
            </a:r>
          </a:p>
          <a:p>
            <a:r>
              <a:rPr lang="en-US"/>
              <a:t>Effects on ethical decision making in organizations</a:t>
            </a:r>
          </a:p>
          <a:p>
            <a:pPr lvl="1"/>
            <a:r>
              <a:rPr lang="en-US"/>
              <a:t>individual influences</a:t>
            </a:r>
          </a:p>
          <a:p>
            <a:pPr lvl="1"/>
            <a:r>
              <a:rPr lang="en-US"/>
              <a:t>organizational influences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8229600" cy="1554162"/>
          </a:xfrm>
        </p:spPr>
        <p:txBody>
          <a:bodyPr/>
          <a:lstStyle/>
          <a:p>
            <a:r>
              <a:rPr lang="en-US" sz="3600"/>
              <a:t>Key Factors in Individual Influences</a:t>
            </a:r>
          </a:p>
        </p:txBody>
      </p:sp>
      <p:sp>
        <p:nvSpPr>
          <p:cNvPr id="20483" name="Rectangle 3"/>
          <p:cNvSpPr>
            <a:spLocks noGrp="1" noChangeArrowheads="1"/>
          </p:cNvSpPr>
          <p:nvPr>
            <p:ph type="body" idx="1"/>
          </p:nvPr>
        </p:nvSpPr>
        <p:spPr>
          <a:xfrm>
            <a:off x="685800" y="2327275"/>
            <a:ext cx="7772400" cy="3768725"/>
          </a:xfrm>
        </p:spPr>
        <p:txBody>
          <a:bodyPr/>
          <a:lstStyle/>
          <a:p>
            <a:r>
              <a:rPr lang="en-US" sz="2800" b="1"/>
              <a:t>Locus of Control</a:t>
            </a:r>
            <a:r>
              <a:rPr lang="en-US" sz="2800"/>
              <a:t> </a:t>
            </a:r>
            <a:r>
              <a:rPr lang="en-US" sz="2800" b="1"/>
              <a:t>(LC)</a:t>
            </a:r>
          </a:p>
          <a:p>
            <a:pPr lvl="1"/>
            <a:r>
              <a:rPr lang="en-US" sz="2400"/>
              <a:t>An individual’s perception of how much control he or she has over events in one’s life</a:t>
            </a:r>
          </a:p>
          <a:p>
            <a:r>
              <a:rPr lang="en-US" sz="2800" b="1"/>
              <a:t>Cognitive Moral Development (CMD)</a:t>
            </a:r>
          </a:p>
          <a:p>
            <a:pPr lvl="1"/>
            <a:r>
              <a:rPr lang="en-US" sz="2400"/>
              <a:t>Differences among people in their capacity to engage in the kind of reasoning that enables them to make more judgments.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t>The “Bad Apples” Argument</a:t>
            </a:r>
          </a:p>
        </p:txBody>
      </p:sp>
      <p:sp>
        <p:nvSpPr>
          <p:cNvPr id="22531" name="Rectangle 3"/>
          <p:cNvSpPr>
            <a:spLocks noGrp="1" noChangeArrowheads="1"/>
          </p:cNvSpPr>
          <p:nvPr>
            <p:ph type="body" idx="1"/>
          </p:nvPr>
        </p:nvSpPr>
        <p:spPr/>
        <p:txBody>
          <a:bodyPr/>
          <a:lstStyle/>
          <a:p>
            <a:r>
              <a:rPr lang="en-US"/>
              <a:t>Individual Differences Approach</a:t>
            </a:r>
          </a:p>
          <a:p>
            <a:pPr>
              <a:buFontTx/>
              <a:buNone/>
            </a:pPr>
            <a:r>
              <a:rPr lang="en-US"/>
              <a:t>	</a:t>
            </a:r>
            <a:r>
              <a:rPr lang="en-US" sz="2800"/>
              <a:t>attributes unethical behavior to individuals lacking in moral character</a:t>
            </a:r>
          </a:p>
          <a:p>
            <a:r>
              <a:rPr lang="en-US" sz="2800"/>
              <a:t>Research suggests locus of control (LC) and cognitive moral development are significantly related to ethical decision making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sz="2800"/>
              <a:t>Individual Influences on Ethical Decision Making</a:t>
            </a:r>
          </a:p>
        </p:txBody>
      </p:sp>
      <p:sp>
        <p:nvSpPr>
          <p:cNvPr id="25603" name="Rectangle 3"/>
          <p:cNvSpPr>
            <a:spLocks noGrp="1" noChangeArrowheads="1"/>
          </p:cNvSpPr>
          <p:nvPr>
            <p:ph type="body" idx="1"/>
          </p:nvPr>
        </p:nvSpPr>
        <p:spPr/>
        <p:txBody>
          <a:bodyPr/>
          <a:lstStyle/>
          <a:p>
            <a:r>
              <a:rPr lang="en-US" sz="2800"/>
              <a:t>Locus of control has been directly related to moral behavior</a:t>
            </a:r>
          </a:p>
          <a:p>
            <a:pPr lvl="1"/>
            <a:r>
              <a:rPr lang="en-US" sz="2400"/>
              <a:t>Individuals with internal LC are more likely to</a:t>
            </a:r>
          </a:p>
          <a:p>
            <a:pPr lvl="2"/>
            <a:r>
              <a:rPr lang="en-US" sz="2000"/>
              <a:t>Do what is right</a:t>
            </a:r>
          </a:p>
          <a:p>
            <a:pPr lvl="2"/>
            <a:r>
              <a:rPr lang="en-US" sz="2000"/>
              <a:t>Recognize contingency relationship between behaviors and outcomes</a:t>
            </a:r>
          </a:p>
          <a:p>
            <a:pPr lvl="2">
              <a:buFontTx/>
              <a:buNone/>
            </a:pPr>
            <a:endParaRPr lang="en-US" sz="2000"/>
          </a:p>
          <a:p>
            <a:pPr lvl="1">
              <a:buFontTx/>
              <a:buChar char="•"/>
            </a:pPr>
            <a:r>
              <a:rPr lang="en-US" sz="2400"/>
              <a:t>This study hypothesizes that LC will influence ethical decision making through outcome expectancies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sz="2800"/>
              <a:t>Individual Influences on Ethical Decision Making</a:t>
            </a:r>
          </a:p>
        </p:txBody>
      </p:sp>
      <p:sp>
        <p:nvSpPr>
          <p:cNvPr id="26627" name="Rectangle 3"/>
          <p:cNvSpPr>
            <a:spLocks noGrp="1" noChangeArrowheads="1"/>
          </p:cNvSpPr>
          <p:nvPr>
            <p:ph type="body" idx="1"/>
          </p:nvPr>
        </p:nvSpPr>
        <p:spPr/>
        <p:txBody>
          <a:bodyPr/>
          <a:lstStyle/>
          <a:p>
            <a:r>
              <a:rPr lang="en-US" sz="2800"/>
              <a:t>Cognitive moral development has been divided into six stages by Kohlberg (1969)</a:t>
            </a:r>
          </a:p>
          <a:p>
            <a:pPr lvl="1"/>
            <a:r>
              <a:rPr lang="en-US" sz="2400"/>
              <a:t>Empirical data supports the model and the relationship between the stage of CMD and moral behavior, including ethical decision making</a:t>
            </a:r>
          </a:p>
          <a:p>
            <a:pPr lvl="1">
              <a:buFontTx/>
              <a:buNone/>
            </a:pPr>
            <a:endParaRPr lang="en-US" sz="2400"/>
          </a:p>
          <a:p>
            <a:pPr lvl="1">
              <a:buFontTx/>
              <a:buChar char="•"/>
            </a:pPr>
            <a:r>
              <a:rPr lang="en-US" sz="2400"/>
              <a:t>This study hypothesizes that CMD will independently and directly influence ethical decision making behaviors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The “Bad Barrels” Argument</a:t>
            </a:r>
          </a:p>
        </p:txBody>
      </p:sp>
      <p:sp>
        <p:nvSpPr>
          <p:cNvPr id="24579" name="Rectangle 3"/>
          <p:cNvSpPr>
            <a:spLocks noGrp="1" noChangeArrowheads="1"/>
          </p:cNvSpPr>
          <p:nvPr>
            <p:ph type="body" idx="1"/>
          </p:nvPr>
        </p:nvSpPr>
        <p:spPr>
          <a:xfrm>
            <a:off x="685800" y="2189163"/>
            <a:ext cx="7772400" cy="3906837"/>
          </a:xfrm>
        </p:spPr>
        <p:txBody>
          <a:bodyPr/>
          <a:lstStyle/>
          <a:p>
            <a:r>
              <a:rPr lang="en-US" sz="2800"/>
              <a:t>Organizational Approach</a:t>
            </a:r>
          </a:p>
          <a:p>
            <a:pPr>
              <a:buFontTx/>
              <a:buNone/>
            </a:pPr>
            <a:r>
              <a:rPr lang="en-US" sz="2800"/>
              <a:t>	attributes unethical behavior to environmental workplace conditions such as:</a:t>
            </a:r>
          </a:p>
          <a:p>
            <a:pPr>
              <a:buFontTx/>
              <a:buNone/>
            </a:pPr>
            <a:r>
              <a:rPr lang="en-US" sz="2800"/>
              <a:t>		</a:t>
            </a:r>
            <a:r>
              <a:rPr lang="en-US" sz="2400" b="1"/>
              <a:t>competition</a:t>
            </a:r>
          </a:p>
          <a:p>
            <a:pPr>
              <a:buFontTx/>
              <a:buNone/>
            </a:pPr>
            <a:r>
              <a:rPr lang="en-US" sz="2400" b="1"/>
              <a:t>		pressure from authority</a:t>
            </a:r>
          </a:p>
          <a:p>
            <a:pPr>
              <a:buFontTx/>
              <a:buNone/>
            </a:pPr>
            <a:r>
              <a:rPr lang="en-US" sz="2400" b="1"/>
              <a:t>		extrinsic rewards for unethical behavior</a:t>
            </a:r>
          </a:p>
          <a:p>
            <a:pPr>
              <a:buFontTx/>
              <a:buNone/>
            </a:pPr>
            <a:r>
              <a:rPr lang="en-US" sz="2400" b="1"/>
              <a:t>		lack of reinforcement of ethical behavior</a:t>
            </a:r>
          </a:p>
          <a:p>
            <a:pPr>
              <a:buFontTx/>
              <a:buNone/>
            </a:pPr>
            <a:endParaRPr lang="en-US" sz="28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sz="2400" b="1"/>
              <a:t>Organizational Influence on Ethical Decision Making</a:t>
            </a:r>
          </a:p>
        </p:txBody>
      </p:sp>
      <p:sp>
        <p:nvSpPr>
          <p:cNvPr id="27651" name="Rectangle 3"/>
          <p:cNvSpPr>
            <a:spLocks noGrp="1" noChangeArrowheads="1"/>
          </p:cNvSpPr>
          <p:nvPr>
            <p:ph type="body" idx="1"/>
          </p:nvPr>
        </p:nvSpPr>
        <p:spPr>
          <a:xfrm>
            <a:off x="457200" y="1447800"/>
            <a:ext cx="8229600" cy="5029200"/>
          </a:xfrm>
        </p:spPr>
        <p:txBody>
          <a:bodyPr/>
          <a:lstStyle/>
          <a:p>
            <a:r>
              <a:rPr lang="en-US" sz="2800" b="1"/>
              <a:t>Bandura’s </a:t>
            </a:r>
            <a:r>
              <a:rPr lang="en-US" sz="2400" b="1"/>
              <a:t>(1971)</a:t>
            </a:r>
            <a:r>
              <a:rPr lang="en-US" sz="2800"/>
              <a:t> </a:t>
            </a:r>
            <a:r>
              <a:rPr lang="en-US" sz="2800" b="1"/>
              <a:t>Social Learning Theory</a:t>
            </a:r>
            <a:r>
              <a:rPr lang="en-US" sz="2800"/>
              <a:t> </a:t>
            </a:r>
            <a:r>
              <a:rPr lang="en-US" sz="2400" b="1"/>
              <a:t>(SLT)</a:t>
            </a:r>
          </a:p>
          <a:p>
            <a:pPr lvl="1"/>
            <a:r>
              <a:rPr lang="en-US" sz="2400"/>
              <a:t>Demonstrates the use of vicarious learning to support ethical behavior in the organization by either</a:t>
            </a:r>
          </a:p>
          <a:p>
            <a:pPr lvl="2"/>
            <a:r>
              <a:rPr lang="en-US" sz="2000"/>
              <a:t>Rewarding ethical behavior</a:t>
            </a:r>
          </a:p>
          <a:p>
            <a:pPr lvl="2"/>
            <a:r>
              <a:rPr lang="en-US" sz="2000"/>
              <a:t>Punishing unethical behavior</a:t>
            </a:r>
          </a:p>
          <a:p>
            <a:pPr lvl="1"/>
            <a:r>
              <a:rPr lang="en-US" sz="2400"/>
              <a:t>SLT suggests vicarious learning influences the behavior of the observer based on their outcome expectancies</a:t>
            </a:r>
          </a:p>
          <a:p>
            <a:pPr lvl="1">
              <a:buFontTx/>
              <a:buNone/>
            </a:pPr>
            <a:endParaRPr lang="en-US" sz="2400"/>
          </a:p>
          <a:p>
            <a:pPr lvl="1">
              <a:buFontTx/>
              <a:buChar char="•"/>
            </a:pPr>
            <a:r>
              <a:rPr lang="en-US" sz="2400"/>
              <a:t>This study hypothesizes that observational learning will influence ethical behavior through outcome expectancies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t>Predictions of Hypotheses</a:t>
            </a:r>
          </a:p>
        </p:txBody>
      </p:sp>
      <p:sp>
        <p:nvSpPr>
          <p:cNvPr id="28675" name="Rectangle 3"/>
          <p:cNvSpPr>
            <a:spLocks noGrp="1" noChangeArrowheads="1"/>
          </p:cNvSpPr>
          <p:nvPr>
            <p:ph type="body" idx="1"/>
          </p:nvPr>
        </p:nvSpPr>
        <p:spPr/>
        <p:txBody>
          <a:bodyPr/>
          <a:lstStyle/>
          <a:p>
            <a:r>
              <a:rPr lang="en-US" sz="2800"/>
              <a:t>Rewarding ethical behavior or punishing unethical behavior was expected to increase outcome expectancies, which leads to more ethical behavior</a:t>
            </a:r>
          </a:p>
          <a:p>
            <a:r>
              <a:rPr lang="en-US" sz="2800"/>
              <a:t>Compared to external LC, individuals with internal LC will have higher outcome expectancies and behave more ethically</a:t>
            </a:r>
          </a:p>
          <a:p>
            <a:r>
              <a:rPr lang="en-US" sz="2800"/>
              <a:t>Subjects at higher stages of CMD were expected to behave more ethically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z="4000"/>
              <a:t>Methods and Procedures</a:t>
            </a:r>
          </a:p>
        </p:txBody>
      </p:sp>
      <p:sp>
        <p:nvSpPr>
          <p:cNvPr id="29699" name="Rectangle 3"/>
          <p:cNvSpPr>
            <a:spLocks noGrp="1" noChangeArrowheads="1"/>
          </p:cNvSpPr>
          <p:nvPr>
            <p:ph type="body" idx="1"/>
          </p:nvPr>
        </p:nvSpPr>
        <p:spPr/>
        <p:txBody>
          <a:bodyPr/>
          <a:lstStyle/>
          <a:p>
            <a:r>
              <a:rPr lang="en-US" sz="2800"/>
              <a:t>94 MBA students</a:t>
            </a:r>
          </a:p>
          <a:p>
            <a:pPr>
              <a:buFontTx/>
              <a:buNone/>
            </a:pPr>
            <a:r>
              <a:rPr lang="en-US" sz="2800"/>
              <a:t>	72 male, 21 female, 1 gender unspecified</a:t>
            </a:r>
          </a:p>
          <a:p>
            <a:pPr>
              <a:buFontTx/>
              <a:buNone/>
            </a:pPr>
            <a:r>
              <a:rPr lang="en-US" sz="2800"/>
              <a:t>	ages 22-45 (M=26)</a:t>
            </a:r>
          </a:p>
          <a:p>
            <a:pPr>
              <a:buFontTx/>
              <a:buNone/>
            </a:pPr>
            <a:endParaRPr lang="en-US" sz="2800"/>
          </a:p>
          <a:p>
            <a:r>
              <a:rPr lang="en-US" sz="2800"/>
              <a:t>Each subject individually completed</a:t>
            </a:r>
          </a:p>
          <a:p>
            <a:pPr lvl="1">
              <a:buFontTx/>
              <a:buNone/>
            </a:pPr>
            <a:r>
              <a:rPr lang="en-US" sz="2400"/>
              <a:t>In-basket exercise</a:t>
            </a:r>
          </a:p>
          <a:p>
            <a:pPr lvl="1">
              <a:buFontTx/>
              <a:buNone/>
            </a:pPr>
            <a:r>
              <a:rPr lang="en-US" sz="2400"/>
              <a:t>Post-exercise questionnaire</a:t>
            </a:r>
          </a:p>
          <a:p>
            <a:pPr lvl="1">
              <a:buFontTx/>
              <a:buNone/>
            </a:pPr>
            <a:r>
              <a:rPr lang="en-US" sz="2400"/>
              <a:t>LC and CMD measures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sz="3200"/>
              <a:t>Some Procedure Details …</a:t>
            </a:r>
          </a:p>
        </p:txBody>
      </p:sp>
      <p:sp>
        <p:nvSpPr>
          <p:cNvPr id="30723" name="Rectangle 3"/>
          <p:cNvSpPr>
            <a:spLocks noGrp="1" noChangeArrowheads="1"/>
          </p:cNvSpPr>
          <p:nvPr>
            <p:ph type="body" idx="1"/>
          </p:nvPr>
        </p:nvSpPr>
        <p:spPr>
          <a:xfrm>
            <a:off x="457200" y="1447800"/>
            <a:ext cx="8229600" cy="4678363"/>
          </a:xfrm>
        </p:spPr>
        <p:txBody>
          <a:bodyPr/>
          <a:lstStyle/>
          <a:p>
            <a:r>
              <a:rPr lang="en-US" sz="2400"/>
              <a:t>In-basket exercise </a:t>
            </a:r>
            <a:r>
              <a:rPr lang="en-US" sz="2000"/>
              <a:t>–provided learning vicarious manipulations</a:t>
            </a:r>
          </a:p>
          <a:p>
            <a:pPr lvl="1">
              <a:buFontTx/>
              <a:buNone/>
            </a:pPr>
            <a:r>
              <a:rPr lang="en-US" sz="2000"/>
              <a:t>Ethical behavior rewarded</a:t>
            </a:r>
          </a:p>
          <a:p>
            <a:pPr lvl="1">
              <a:buFontTx/>
              <a:buNone/>
            </a:pPr>
            <a:r>
              <a:rPr lang="en-US" sz="2000"/>
              <a:t>Unethical behavior punished</a:t>
            </a:r>
          </a:p>
          <a:p>
            <a:pPr lvl="1">
              <a:buFontTx/>
              <a:buNone/>
            </a:pPr>
            <a:r>
              <a:rPr lang="en-US" sz="2000"/>
              <a:t>control	</a:t>
            </a:r>
          </a:p>
          <a:p>
            <a:r>
              <a:rPr lang="en-US" sz="2400"/>
              <a:t>Post exercise questionnaire </a:t>
            </a:r>
            <a:r>
              <a:rPr lang="en-US" sz="2000"/>
              <a:t>–measured outcome expectancies</a:t>
            </a:r>
          </a:p>
          <a:p>
            <a:r>
              <a:rPr lang="en-US" sz="2400"/>
              <a:t>CMD </a:t>
            </a:r>
            <a:r>
              <a:rPr lang="en-US" sz="2000"/>
              <a:t>-measured using the Defining Issues Test (DIT) (Rest, 1979)</a:t>
            </a:r>
          </a:p>
          <a:p>
            <a:pPr lvl="1"/>
            <a:r>
              <a:rPr lang="en-US" sz="1800"/>
              <a:t>High scores related to higher stages of cognitive moral development</a:t>
            </a:r>
          </a:p>
          <a:p>
            <a:r>
              <a:rPr lang="en-US" sz="2400"/>
              <a:t>LC </a:t>
            </a:r>
            <a:r>
              <a:rPr lang="en-US" sz="2000"/>
              <a:t>–measured using the Social Reaction Inventory (SRI) 	(Rotter,1966)</a:t>
            </a:r>
            <a:endParaRPr lang="en-US" sz="2400"/>
          </a:p>
          <a:p>
            <a:pPr lvl="1"/>
            <a:r>
              <a:rPr lang="en-US" sz="1800"/>
              <a:t>Lower scores indicate internal locus of control and high scores indicate external LC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t>Results</a:t>
            </a:r>
          </a:p>
        </p:txBody>
      </p:sp>
      <p:sp>
        <p:nvSpPr>
          <p:cNvPr id="31747" name="Rectangle 3"/>
          <p:cNvSpPr>
            <a:spLocks noGrp="1" noChangeArrowheads="1"/>
          </p:cNvSpPr>
          <p:nvPr>
            <p:ph type="body" idx="1"/>
          </p:nvPr>
        </p:nvSpPr>
        <p:spPr/>
        <p:txBody>
          <a:bodyPr/>
          <a:lstStyle/>
          <a:p>
            <a:r>
              <a:rPr lang="en-US" sz="2400"/>
              <a:t>Subjects who perceived the organization to support ethical behavior (reward condition) exhibited higher outcome expectancy beliefs resulting in more ethical decisions made</a:t>
            </a:r>
          </a:p>
          <a:p>
            <a:r>
              <a:rPr lang="en-US" sz="2400"/>
              <a:t>There was no significant correlation between vicarious punishment and ethical decision making</a:t>
            </a:r>
          </a:p>
          <a:p>
            <a:r>
              <a:rPr lang="en-US" sz="2400"/>
              <a:t>The individual influences hypothesized about LC and CMD were strongly supported</a:t>
            </a:r>
          </a:p>
          <a:p>
            <a:pPr lvl="1"/>
            <a:r>
              <a:rPr lang="en-US" sz="2000"/>
              <a:t>Subjects with internal LC exhibited more ethical behavior than those with external LC</a:t>
            </a:r>
          </a:p>
          <a:p>
            <a:pPr lvl="1"/>
            <a:r>
              <a:rPr lang="en-US" sz="2000"/>
              <a:t>CMD was significantly related to ethical behavior. Subjects at higher stages of CMD were more ethical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74638"/>
            <a:ext cx="8229600" cy="1325562"/>
          </a:xfrm>
        </p:spPr>
        <p:txBody>
          <a:bodyPr/>
          <a:lstStyle/>
          <a:p>
            <a:r>
              <a:rPr lang="en-US"/>
              <a:t>Take Home Message</a:t>
            </a:r>
          </a:p>
        </p:txBody>
      </p:sp>
      <p:sp>
        <p:nvSpPr>
          <p:cNvPr id="33795" name="Rectangle 3"/>
          <p:cNvSpPr>
            <a:spLocks noGrp="1" noChangeArrowheads="1"/>
          </p:cNvSpPr>
          <p:nvPr>
            <p:ph type="body" idx="1"/>
          </p:nvPr>
        </p:nvSpPr>
        <p:spPr>
          <a:xfrm>
            <a:off x="685800" y="2259013"/>
            <a:ext cx="7772400" cy="3836987"/>
          </a:xfrm>
        </p:spPr>
        <p:txBody>
          <a:bodyPr/>
          <a:lstStyle/>
          <a:p>
            <a:pPr>
              <a:buFontTx/>
              <a:buNone/>
            </a:pPr>
            <a:r>
              <a:rPr lang="en-US"/>
              <a:t>Ethical decision making in organizations is a complex process influenced by the interplay between individual differences, the cognitive processes of making ethical decisions, and how organizations manage the ethical standards in the workplace.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t>Positive Points </a:t>
            </a:r>
          </a:p>
        </p:txBody>
      </p:sp>
      <p:sp>
        <p:nvSpPr>
          <p:cNvPr id="36868" name="Rectangle 4"/>
          <p:cNvSpPr>
            <a:spLocks noGrp="1" noChangeArrowheads="1"/>
          </p:cNvSpPr>
          <p:nvPr>
            <p:ph type="body" idx="1"/>
          </p:nvPr>
        </p:nvSpPr>
        <p:spPr/>
        <p:txBody>
          <a:bodyPr/>
          <a:lstStyle/>
          <a:p>
            <a:r>
              <a:rPr lang="en-US"/>
              <a:t>1) Attracting and selecting future employees</a:t>
            </a:r>
          </a:p>
          <a:p>
            <a:pPr lvl="1"/>
            <a:r>
              <a:rPr lang="en-US"/>
              <a:t>Assessing CMD and LC</a:t>
            </a:r>
          </a:p>
          <a:p>
            <a:pPr lvl="1"/>
            <a:endParaRPr lang="en-US"/>
          </a:p>
          <a:p>
            <a:r>
              <a:rPr lang="en-US"/>
              <a:t>2) Training of future employees</a:t>
            </a:r>
          </a:p>
          <a:p>
            <a:pPr lvl="1"/>
            <a:r>
              <a:rPr lang="en-US"/>
              <a:t>CMD training</a:t>
            </a:r>
            <a:endParaRPr lang="en-US">
              <a:solidFill>
                <a:srgbClr val="00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t>Negative Points </a:t>
            </a:r>
          </a:p>
        </p:txBody>
      </p:sp>
      <p:sp>
        <p:nvSpPr>
          <p:cNvPr id="37891" name="Rectangle 3"/>
          <p:cNvSpPr>
            <a:spLocks noGrp="1" noChangeArrowheads="1"/>
          </p:cNvSpPr>
          <p:nvPr>
            <p:ph type="body" idx="1"/>
          </p:nvPr>
        </p:nvSpPr>
        <p:spPr/>
        <p:txBody>
          <a:bodyPr/>
          <a:lstStyle/>
          <a:p>
            <a:r>
              <a:rPr lang="en-US"/>
              <a:t>1) Questions of external validity: </a:t>
            </a:r>
          </a:p>
          <a:p>
            <a:pPr lvl="1"/>
            <a:r>
              <a:rPr lang="en-US"/>
              <a:t>lab setting,</a:t>
            </a:r>
          </a:p>
          <a:p>
            <a:pPr lvl="1"/>
            <a:r>
              <a:rPr lang="en-US"/>
              <a:t> MBA students, </a:t>
            </a:r>
          </a:p>
          <a:p>
            <a:pPr lvl="1"/>
            <a:r>
              <a:rPr lang="en-US"/>
              <a:t>male/female ratio</a:t>
            </a:r>
          </a:p>
          <a:p>
            <a:r>
              <a:rPr lang="en-US"/>
              <a:t>2) Controlling for social desirability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t/>
            </a:r>
            <a:br>
              <a:rPr lang="en-US"/>
            </a:br>
            <a:r>
              <a:rPr lang="en-US"/>
              <a:t/>
            </a:r>
            <a:br>
              <a:rPr lang="en-US"/>
            </a:br>
            <a:r>
              <a:rPr lang="en-US"/>
              <a:t/>
            </a:r>
            <a:br>
              <a:rPr lang="en-US"/>
            </a:br>
            <a:r>
              <a:rPr lang="en-US"/>
              <a:t/>
            </a:r>
            <a:br>
              <a:rPr lang="en-US"/>
            </a:br>
            <a:r>
              <a:rPr lang="en-US"/>
              <a:t/>
            </a:r>
            <a:br>
              <a:rPr lang="en-US"/>
            </a:br>
            <a:r>
              <a:rPr lang="en-US"/>
              <a:t/>
            </a:r>
            <a:br>
              <a:rPr lang="en-US"/>
            </a:br>
            <a:r>
              <a:rPr lang="en-US" sz="4800"/>
              <a:t>Article 2</a:t>
            </a:r>
            <a:r>
              <a:rPr lang="en-US"/>
              <a:t/>
            </a:r>
            <a:br>
              <a:rPr lang="en-US"/>
            </a:br>
            <a:r>
              <a:rPr lang="en-US"/>
              <a:t/>
            </a:r>
            <a:br>
              <a:rPr lang="en-US"/>
            </a:br>
            <a:r>
              <a:rPr lang="en-US"/>
              <a:t/>
            </a:r>
            <a:br>
              <a:rPr lang="en-US"/>
            </a:br>
            <a:r>
              <a:rPr lang="en-US" sz="3200">
                <a:solidFill>
                  <a:schemeClr val="tx1"/>
                </a:solidFill>
              </a:rPr>
              <a:t>Ethical leadership: A social learning perspective for construct development and testing</a:t>
            </a:r>
            <a:r>
              <a:rPr lang="en-US">
                <a:solidFill>
                  <a:schemeClr val="tx1"/>
                </a:solidFill>
              </a:rPr>
              <a:t/>
            </a:r>
            <a:br>
              <a:rPr lang="en-US">
                <a:solidFill>
                  <a:schemeClr val="tx1"/>
                </a:solidFill>
              </a:rPr>
            </a:br>
            <a:r>
              <a:rPr lang="en-US"/>
              <a:t/>
            </a:r>
            <a:br>
              <a:rPr lang="en-US"/>
            </a:br>
            <a:r>
              <a:rPr lang="en-US"/>
              <a:t/>
            </a:r>
            <a:br>
              <a:rPr lang="en-US"/>
            </a:br>
            <a:r>
              <a:rPr lang="en-US" sz="2400">
                <a:solidFill>
                  <a:schemeClr val="tx1"/>
                </a:solidFill>
              </a:rPr>
              <a:t/>
            </a:r>
            <a:br>
              <a:rPr lang="en-US" sz="2400">
                <a:solidFill>
                  <a:schemeClr val="tx1"/>
                </a:solidFill>
              </a:rPr>
            </a:br>
            <a:r>
              <a:rPr lang="en-US" sz="2400">
                <a:solidFill>
                  <a:schemeClr val="tx1"/>
                </a:solidFill>
              </a:rPr>
              <a:t>Brown M.E, Treviño L.K, &amp; Harrison D.A.</a:t>
            </a:r>
            <a:r>
              <a:rPr lang="en-US">
                <a:solidFill>
                  <a:srgbClr val="000000"/>
                </a:solidFill>
              </a:rPr>
              <a:t> </a:t>
            </a:r>
          </a:p>
        </p:txBody>
      </p:sp>
      <p:sp>
        <p:nvSpPr>
          <p:cNvPr id="38915" name="Rectangle 3"/>
          <p:cNvSpPr>
            <a:spLocks noGrp="1" noChangeArrowheads="1"/>
          </p:cNvSpPr>
          <p:nvPr>
            <p:ph type="body" idx="1"/>
          </p:nvPr>
        </p:nvSpPr>
        <p:spPr/>
        <p:txBody>
          <a:bodyPr/>
          <a:lstStyle/>
          <a:p>
            <a:endParaRPr lang="en-US"/>
          </a:p>
          <a:p>
            <a:endParaRPr lang="en-US">
              <a:solidFill>
                <a:srgbClr val="00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t>Purpose</a:t>
            </a:r>
          </a:p>
        </p:txBody>
      </p:sp>
      <p:sp>
        <p:nvSpPr>
          <p:cNvPr id="39940" name="Rectangle 4"/>
          <p:cNvSpPr>
            <a:spLocks noGrp="1" noChangeArrowheads="1"/>
          </p:cNvSpPr>
          <p:nvPr>
            <p:ph type="body" idx="1"/>
          </p:nvPr>
        </p:nvSpPr>
        <p:spPr/>
        <p:txBody>
          <a:bodyPr/>
          <a:lstStyle/>
          <a:p>
            <a:r>
              <a:rPr lang="en-US"/>
              <a:t>The purpose of this study was to evaluate the importance of ethical leadership in organizations and provide some insight into the ways in which leaders can model good ethical behavior for employees.</a:t>
            </a:r>
            <a:endParaRPr lang="en-US">
              <a:solidFill>
                <a:srgbClr val="000000"/>
              </a:solidFill>
            </a:endParaRPr>
          </a:p>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t>Key Terms </a:t>
            </a:r>
          </a:p>
        </p:txBody>
      </p:sp>
      <p:sp>
        <p:nvSpPr>
          <p:cNvPr id="40964" name="Rectangle 4"/>
          <p:cNvSpPr>
            <a:spLocks noGrp="1" noChangeArrowheads="1"/>
          </p:cNvSpPr>
          <p:nvPr>
            <p:ph type="body" idx="1"/>
          </p:nvPr>
        </p:nvSpPr>
        <p:spPr/>
        <p:txBody>
          <a:bodyPr/>
          <a:lstStyle/>
          <a:p>
            <a:pPr lvl="2"/>
            <a:r>
              <a:rPr lang="en-US" sz="2200"/>
              <a:t>Social learning: A theory that suggests people learn from one another through observation, imitation, and modeling (Bandura, 1971).</a:t>
            </a:r>
          </a:p>
          <a:p>
            <a:pPr lvl="2"/>
            <a:r>
              <a:rPr lang="en-US" sz="2200"/>
              <a:t>Idealized influence: When leaders act as role models for followers to emulate, as well as upholding high standards of ethical and moral conduct. </a:t>
            </a:r>
          </a:p>
          <a:p>
            <a:pPr lvl="2"/>
            <a:r>
              <a:rPr lang="en-US" sz="2200"/>
              <a:t>Ethical leadership: consideration behavior, honesty, trust and interactional fairness ( Brown, Trevino, Harrison, 2005)</a:t>
            </a:r>
            <a:endParaRPr lang="en-US"/>
          </a:p>
          <a:p>
            <a:pPr lvl="2"/>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t>Transformational leadership</a:t>
            </a:r>
          </a:p>
        </p:txBody>
      </p:sp>
      <p:sp>
        <p:nvSpPr>
          <p:cNvPr id="66563" name="Rectangle 3"/>
          <p:cNvSpPr>
            <a:spLocks noGrp="1" noChangeArrowheads="1"/>
          </p:cNvSpPr>
          <p:nvPr>
            <p:ph type="body" idx="1"/>
          </p:nvPr>
        </p:nvSpPr>
        <p:spPr/>
        <p:txBody>
          <a:bodyPr/>
          <a:lstStyle/>
          <a:p>
            <a:r>
              <a:rPr lang="en-US"/>
              <a:t>Burns (1978) said that “transforming” leaders inspire followers by aligning their own and their followers’ value systems toward important moral principles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t>Quote </a:t>
            </a:r>
          </a:p>
        </p:txBody>
      </p:sp>
      <p:sp>
        <p:nvSpPr>
          <p:cNvPr id="65539" name="Rectangle 3"/>
          <p:cNvSpPr>
            <a:spLocks noGrp="1" noChangeArrowheads="1"/>
          </p:cNvSpPr>
          <p:nvPr>
            <p:ph type="body" idx="1"/>
          </p:nvPr>
        </p:nvSpPr>
        <p:spPr/>
        <p:txBody>
          <a:bodyPr/>
          <a:lstStyle/>
          <a:p>
            <a:pPr algn="ctr"/>
            <a:r>
              <a:rPr lang="en-US" sz="3600"/>
              <a:t>“The spirit of morality…is awakened in the individual only through the witness and conduct of a moral person” (Aristotle).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Hypothesis </a:t>
            </a:r>
          </a:p>
        </p:txBody>
      </p:sp>
      <p:sp>
        <p:nvSpPr>
          <p:cNvPr id="41987" name="Rectangle 3"/>
          <p:cNvSpPr>
            <a:spLocks noGrp="1" noChangeArrowheads="1"/>
          </p:cNvSpPr>
          <p:nvPr>
            <p:ph type="body" idx="1"/>
          </p:nvPr>
        </p:nvSpPr>
        <p:spPr/>
        <p:txBody>
          <a:bodyPr/>
          <a:lstStyle/>
          <a:p>
            <a:pPr lvl="2"/>
            <a:r>
              <a:rPr lang="en-US" sz="2800"/>
              <a:t>Social learning theory is a theoretical basis for leadership and ethical decision making. </a:t>
            </a:r>
          </a:p>
          <a:p>
            <a:pPr lvl="2"/>
            <a:r>
              <a:rPr lang="en-US" sz="2800"/>
              <a:t>Leadership shapes ethical conduct since most employees look outside of themselves for ethical guidance. </a:t>
            </a:r>
          </a:p>
          <a:p>
            <a:pPr lvl="2"/>
            <a:r>
              <a:rPr lang="en-US" sz="2800"/>
              <a:t>Employees learn vicariously- through watching others </a:t>
            </a:r>
            <a:endParaRPr lang="en-US">
              <a:solidFill>
                <a:srgbClr val="00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t>Methods</a:t>
            </a:r>
          </a:p>
        </p:txBody>
      </p:sp>
      <p:sp>
        <p:nvSpPr>
          <p:cNvPr id="43011" name="Rectangle 3"/>
          <p:cNvSpPr>
            <a:spLocks noGrp="1" noChangeArrowheads="1"/>
          </p:cNvSpPr>
          <p:nvPr>
            <p:ph type="body" idx="1"/>
          </p:nvPr>
        </p:nvSpPr>
        <p:spPr/>
        <p:txBody>
          <a:bodyPr/>
          <a:lstStyle/>
          <a:p>
            <a:r>
              <a:rPr lang="en-US"/>
              <a:t>Sample: 154 MBA students at two large state universities</a:t>
            </a:r>
          </a:p>
          <a:p>
            <a:pPr lvl="1"/>
            <a:r>
              <a:rPr lang="en-US"/>
              <a:t>pre-screened for work experience</a:t>
            </a:r>
          </a:p>
          <a:p>
            <a:pPr lvl="1"/>
            <a:r>
              <a:rPr lang="en-US"/>
              <a:t>48 item survey </a:t>
            </a:r>
          </a:p>
          <a:p>
            <a:pPr lvl="1"/>
            <a:endParaRPr lang="en-US"/>
          </a:p>
          <a:p>
            <a:pPr lvl="1"/>
            <a:r>
              <a:rPr lang="en-US"/>
              <a:t>Asked to describe a supervisor they regarded as en ethical leader (e.g, what made him/her an ethical leader and what traits and/or sets of behaviors were important to demonstrate ethical leadership.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Findings </a:t>
            </a:r>
          </a:p>
        </p:txBody>
      </p:sp>
      <p:sp>
        <p:nvSpPr>
          <p:cNvPr id="44035" name="Rectangle 3"/>
          <p:cNvSpPr>
            <a:spLocks noGrp="1" noChangeArrowheads="1"/>
          </p:cNvSpPr>
          <p:nvPr>
            <p:ph type="body" idx="1"/>
          </p:nvPr>
        </p:nvSpPr>
        <p:spPr/>
        <p:txBody>
          <a:bodyPr/>
          <a:lstStyle/>
          <a:p>
            <a:pPr lvl="2"/>
            <a:r>
              <a:rPr lang="en-US"/>
              <a:t>Ethical leadership , idealized influence and vicarious learning lead to good ethical decision-making behavior in employees  </a:t>
            </a:r>
          </a:p>
          <a:p>
            <a:pPr lvl="2"/>
            <a:r>
              <a:rPr lang="en-US"/>
              <a:t>Leaders in an organization influence ethical decision making in employees by modeling behavior.</a:t>
            </a:r>
            <a:endParaRPr lang="en-US" sz="2800"/>
          </a:p>
          <a:p>
            <a:r>
              <a:rPr lang="en-US" sz="2400"/>
              <a:t>When employers are trustworthy and ethical role models, employees will:</a:t>
            </a:r>
            <a:endParaRPr lang="en-US" sz="2800"/>
          </a:p>
          <a:p>
            <a:pPr lvl="2"/>
            <a:r>
              <a:rPr lang="en-US" sz="2000"/>
              <a:t> be more satisfied with their supervisors/leaders</a:t>
            </a:r>
          </a:p>
          <a:p>
            <a:pPr lvl="2"/>
            <a:r>
              <a:rPr lang="en-US" sz="2000"/>
              <a:t> devote extra effort into their work </a:t>
            </a:r>
          </a:p>
          <a:p>
            <a:pPr lvl="2"/>
            <a:r>
              <a:rPr lang="en-US" sz="2000"/>
              <a:t> be more likely to report problems to their employers</a:t>
            </a: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t>Implications </a:t>
            </a:r>
          </a:p>
        </p:txBody>
      </p:sp>
      <p:sp>
        <p:nvSpPr>
          <p:cNvPr id="45059" name="Rectangle 3"/>
          <p:cNvSpPr>
            <a:spLocks noGrp="1" noChangeArrowheads="1"/>
          </p:cNvSpPr>
          <p:nvPr>
            <p:ph type="body" idx="1"/>
          </p:nvPr>
        </p:nvSpPr>
        <p:spPr/>
        <p:txBody>
          <a:bodyPr/>
          <a:lstStyle/>
          <a:p>
            <a:r>
              <a:rPr lang="en-US" sz="2800"/>
              <a:t>Moral judgment and ethical behavior can be learned</a:t>
            </a:r>
          </a:p>
          <a:p>
            <a:r>
              <a:rPr lang="en-US" sz="2800"/>
              <a:t>People with external LC look to others on how to behave more than those with internal LC. </a:t>
            </a:r>
          </a:p>
          <a:p>
            <a:pPr lvl="1"/>
            <a:r>
              <a:rPr lang="en-US"/>
              <a:t>Good role models set good examples</a:t>
            </a:r>
            <a:r>
              <a:rPr lang="en-US" sz="2400"/>
              <a:t>  </a:t>
            </a:r>
          </a:p>
          <a:p>
            <a:endParaRPr lang="en-US"/>
          </a:p>
          <a:p>
            <a:pPr lvl="2"/>
            <a:endParaRPr lang="en-US">
              <a:solidFill>
                <a:srgbClr val="00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t>Take home messages </a:t>
            </a:r>
          </a:p>
        </p:txBody>
      </p:sp>
      <p:sp>
        <p:nvSpPr>
          <p:cNvPr id="46083" name="Rectangle 3"/>
          <p:cNvSpPr>
            <a:spLocks noGrp="1" noChangeArrowheads="1"/>
          </p:cNvSpPr>
          <p:nvPr>
            <p:ph type="body" idx="1"/>
          </p:nvPr>
        </p:nvSpPr>
        <p:spPr/>
        <p:txBody>
          <a:bodyPr/>
          <a:lstStyle/>
          <a:p>
            <a:r>
              <a:rPr lang="en-US"/>
              <a:t>People learn by observing others. </a:t>
            </a:r>
          </a:p>
          <a:p>
            <a:r>
              <a:rPr lang="en-US"/>
              <a:t>Ethical behavior is not fixed within the individual and can be influenced by others</a:t>
            </a:r>
          </a:p>
          <a:p>
            <a:r>
              <a:rPr lang="en-US"/>
              <a:t>Ethical leaders encourage employees to act ethically</a:t>
            </a:r>
          </a:p>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sz="4800"/>
              <a:t/>
            </a:r>
            <a:br>
              <a:rPr lang="en-US" sz="4800"/>
            </a:br>
            <a:r>
              <a:rPr lang="en-US" sz="4800"/>
              <a:t/>
            </a:r>
            <a:br>
              <a:rPr lang="en-US" sz="4800"/>
            </a:br>
            <a:r>
              <a:rPr lang="en-US" sz="4800"/>
              <a:t/>
            </a:r>
            <a:br>
              <a:rPr lang="en-US" sz="4800"/>
            </a:br>
            <a:r>
              <a:rPr lang="en-US" sz="4800"/>
              <a:t/>
            </a:r>
            <a:br>
              <a:rPr lang="en-US" sz="4800"/>
            </a:br>
            <a:r>
              <a:rPr lang="en-US" sz="4800"/>
              <a:t/>
            </a:r>
            <a:br>
              <a:rPr lang="en-US" sz="4800"/>
            </a:br>
            <a:r>
              <a:rPr lang="en-US" sz="4800"/>
              <a:t/>
            </a:r>
            <a:br>
              <a:rPr lang="en-US" sz="4800"/>
            </a:br>
            <a:r>
              <a:rPr lang="en-US" sz="4800"/>
              <a:t>Article 3</a:t>
            </a:r>
            <a:br>
              <a:rPr lang="en-US" sz="4800"/>
            </a:br>
            <a:r>
              <a:rPr lang="en-US" sz="4800"/>
              <a:t/>
            </a:r>
            <a:br>
              <a:rPr lang="en-US" sz="4800"/>
            </a:br>
            <a:r>
              <a:rPr lang="en-US" sz="3200">
                <a:solidFill>
                  <a:schemeClr val="tx1"/>
                </a:solidFill>
              </a:rPr>
              <a:t>Development of a Personality Biodata Measure to Predict Ethical Decision Making</a:t>
            </a:r>
            <a:br>
              <a:rPr lang="en-US" sz="3200">
                <a:solidFill>
                  <a:schemeClr val="tx1"/>
                </a:solidFill>
              </a:rPr>
            </a:br>
            <a:r>
              <a:rPr lang="en-US" sz="3200">
                <a:solidFill>
                  <a:schemeClr val="tx1"/>
                </a:solidFill>
              </a:rPr>
              <a:t/>
            </a:r>
            <a:br>
              <a:rPr lang="en-US" sz="3200">
                <a:solidFill>
                  <a:schemeClr val="tx1"/>
                </a:solidFill>
              </a:rPr>
            </a:br>
            <a:r>
              <a:rPr lang="en-US"/>
              <a:t> </a:t>
            </a:r>
            <a:br>
              <a:rPr lang="en-US"/>
            </a:br>
            <a:r>
              <a:rPr lang="en-US" sz="2400">
                <a:solidFill>
                  <a:schemeClr val="tx1"/>
                </a:solidFill>
              </a:rPr>
              <a:t>Manley, G.G., Benavidez, J., &amp; Dunn, K.</a:t>
            </a:r>
            <a:r>
              <a:rPr lang="en-US">
                <a:solidFill>
                  <a:schemeClr val="tx1"/>
                </a:solidFill>
              </a:rPr>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t>Purpose</a:t>
            </a:r>
          </a:p>
        </p:txBody>
      </p:sp>
      <p:sp>
        <p:nvSpPr>
          <p:cNvPr id="50179" name="Rectangle 3"/>
          <p:cNvSpPr>
            <a:spLocks noGrp="1" noChangeArrowheads="1"/>
          </p:cNvSpPr>
          <p:nvPr>
            <p:ph type="body" idx="1"/>
          </p:nvPr>
        </p:nvSpPr>
        <p:spPr/>
        <p:txBody>
          <a:bodyPr/>
          <a:lstStyle/>
          <a:p>
            <a:r>
              <a:rPr lang="en-US"/>
              <a:t>The purpose of this study was to develop and test a measure to assess and predict ethical decision-making behavior among employees. This study focused on both the locus of control and conscientiousness as  individual antecedents, or predictors, of ethical decision-making behavior.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t>Key terms</a:t>
            </a:r>
          </a:p>
        </p:txBody>
      </p:sp>
      <p:sp>
        <p:nvSpPr>
          <p:cNvPr id="51203" name="Rectangle 3"/>
          <p:cNvSpPr>
            <a:spLocks noGrp="1" noChangeArrowheads="1"/>
          </p:cNvSpPr>
          <p:nvPr>
            <p:ph type="body" idx="1"/>
          </p:nvPr>
        </p:nvSpPr>
        <p:spPr/>
        <p:txBody>
          <a:bodyPr/>
          <a:lstStyle/>
          <a:p>
            <a:r>
              <a:rPr lang="en-US" sz="2400" b="1"/>
              <a:t>Biodata:</a:t>
            </a:r>
            <a:r>
              <a:rPr lang="en-US" sz="2400"/>
              <a:t> A personnel measurement technique that is useful in tapping motivational, attitudinal, and intellectual characteristics. </a:t>
            </a:r>
          </a:p>
          <a:p>
            <a:r>
              <a:rPr lang="en-US" sz="2400" b="1"/>
              <a:t>Conscientiousness:</a:t>
            </a:r>
            <a:r>
              <a:rPr lang="en-US" sz="2400"/>
              <a:t> In psychology, conscientiousness is the trait of being careful, self-diciplined, thorough, organized and and thinking before acting.</a:t>
            </a:r>
            <a:r>
              <a:rPr lang="en-US" sz="2400">
                <a:solidFill>
                  <a:srgbClr val="000000"/>
                </a:solidFill>
              </a:rPr>
              <a:t> </a:t>
            </a:r>
          </a:p>
          <a:p>
            <a:r>
              <a:rPr lang="en-US" sz="2400" b="1"/>
              <a:t>Internal locus of control:</a:t>
            </a:r>
            <a:r>
              <a:rPr lang="en-US" sz="2400"/>
              <a:t> refers to the extent to which individuals believe they can control the events that affect them, specifically, the rewards they receive in life.</a:t>
            </a:r>
          </a:p>
          <a:p>
            <a:r>
              <a:rPr lang="en-US" sz="2400" b="1"/>
              <a:t>External locus of control:</a:t>
            </a:r>
            <a:r>
              <a:rPr lang="en-US" sz="2400"/>
              <a:t> refers to those who believe that powerful others, fate or chance primarily determine life events/rewards</a:t>
            </a:r>
          </a:p>
          <a:p>
            <a:endParaRPr lang="en-US" sz="24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t>Hypothesis </a:t>
            </a:r>
          </a:p>
        </p:txBody>
      </p:sp>
      <p:sp>
        <p:nvSpPr>
          <p:cNvPr id="52227" name="Rectangle 3"/>
          <p:cNvSpPr>
            <a:spLocks noGrp="1" noChangeArrowheads="1"/>
          </p:cNvSpPr>
          <p:nvPr>
            <p:ph type="body" idx="1"/>
          </p:nvPr>
        </p:nvSpPr>
        <p:spPr/>
        <p:txBody>
          <a:bodyPr/>
          <a:lstStyle/>
          <a:p>
            <a:r>
              <a:rPr lang="en-US"/>
              <a:t>The hypothesis of this study was that biodata scales of internal locus of control and conscientiousness would be statistically significant predictors of ethical decision making.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t>Methods </a:t>
            </a:r>
          </a:p>
        </p:txBody>
      </p:sp>
      <p:sp>
        <p:nvSpPr>
          <p:cNvPr id="53251" name="Rectangle 3"/>
          <p:cNvSpPr>
            <a:spLocks noGrp="1" noChangeArrowheads="1"/>
          </p:cNvSpPr>
          <p:nvPr>
            <p:ph type="body" idx="1"/>
          </p:nvPr>
        </p:nvSpPr>
        <p:spPr/>
        <p:txBody>
          <a:bodyPr/>
          <a:lstStyle/>
          <a:p>
            <a:pPr lvl="2"/>
            <a:r>
              <a:rPr lang="en-US" sz="2800"/>
              <a:t>Sample size: 223 undergraduates at a large southwestern university </a:t>
            </a:r>
          </a:p>
          <a:p>
            <a:pPr lvl="3"/>
            <a:r>
              <a:rPr lang="en-US" sz="2800"/>
              <a:t>mean age: 23.3</a:t>
            </a:r>
          </a:p>
          <a:p>
            <a:pPr lvl="3"/>
            <a:r>
              <a:rPr lang="en-US" sz="2800"/>
              <a:t>57% women/43% men</a:t>
            </a:r>
          </a:p>
          <a:p>
            <a:pPr lvl="3"/>
            <a:r>
              <a:rPr lang="en-US" sz="2800"/>
              <a:t> 41% white/43% Hispanic/ 16% other </a:t>
            </a:r>
          </a:p>
          <a:p>
            <a:pPr lvl="3"/>
            <a:r>
              <a:rPr lang="en-US" sz="2800"/>
              <a:t>pre-screened for work experience: 5.2 years average</a:t>
            </a:r>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t>Methods </a:t>
            </a:r>
            <a:r>
              <a:rPr lang="en-US" sz="3200"/>
              <a:t>(continued)</a:t>
            </a:r>
            <a:endParaRPr lang="en-US"/>
          </a:p>
        </p:txBody>
      </p:sp>
      <p:sp>
        <p:nvSpPr>
          <p:cNvPr id="54275" name="Rectangle 3"/>
          <p:cNvSpPr>
            <a:spLocks noGrp="1" noChangeArrowheads="1"/>
          </p:cNvSpPr>
          <p:nvPr>
            <p:ph type="body" idx="1"/>
          </p:nvPr>
        </p:nvSpPr>
        <p:spPr/>
        <p:txBody>
          <a:bodyPr/>
          <a:lstStyle/>
          <a:p>
            <a:pPr lvl="2"/>
            <a:r>
              <a:rPr lang="en-US"/>
              <a:t>In basket-test</a:t>
            </a:r>
          </a:p>
          <a:p>
            <a:pPr lvl="3"/>
            <a:r>
              <a:rPr lang="en-US" sz="2400"/>
              <a:t>14 items</a:t>
            </a:r>
          </a:p>
          <a:p>
            <a:pPr lvl="3"/>
            <a:r>
              <a:rPr lang="en-US" sz="2400"/>
              <a:t>2 involved ethical decision making.</a:t>
            </a:r>
          </a:p>
          <a:p>
            <a:pPr lvl="3"/>
            <a:r>
              <a:rPr lang="en-US"/>
              <a:t>Answers to these two questions were pre-determined to be either ethical or non-ethical</a:t>
            </a:r>
          </a:p>
          <a:p>
            <a:pPr lvl="2"/>
            <a:r>
              <a:rPr lang="en-US"/>
              <a:t>Participants who made at least one unethical decision were considered to have engaged in unethical behavior. </a:t>
            </a:r>
          </a:p>
          <a:p>
            <a:pPr lvl="3"/>
            <a:r>
              <a:rPr lang="en-US"/>
              <a:t>Unethical behavior is rather uncommon</a:t>
            </a:r>
            <a:r>
              <a:rPr lang="en-US" sz="2400"/>
              <a:t> </a:t>
            </a:r>
          </a:p>
          <a:p>
            <a:pPr lvl="2"/>
            <a:r>
              <a:rPr lang="en-US"/>
              <a:t>Only the participants who made ethical decisions on both occasions were considered to have engaged in ethical behavior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t>Measures </a:t>
            </a:r>
          </a:p>
        </p:txBody>
      </p:sp>
      <p:sp>
        <p:nvSpPr>
          <p:cNvPr id="55299" name="Rectangle 3"/>
          <p:cNvSpPr>
            <a:spLocks noGrp="1" noChangeArrowheads="1"/>
          </p:cNvSpPr>
          <p:nvPr>
            <p:ph type="body" idx="1"/>
          </p:nvPr>
        </p:nvSpPr>
        <p:spPr/>
        <p:txBody>
          <a:bodyPr/>
          <a:lstStyle/>
          <a:p>
            <a:r>
              <a:rPr lang="en-US" sz="2400" b="1"/>
              <a:t>Locus of control:</a:t>
            </a:r>
            <a:r>
              <a:rPr lang="en-US" sz="2400"/>
              <a:t> the biodata measure created in this study tapped into behaviors indicative of either external or internal locus of control. </a:t>
            </a:r>
          </a:p>
          <a:p>
            <a:pPr>
              <a:buFontTx/>
              <a:buChar char="–"/>
            </a:pPr>
            <a:r>
              <a:rPr lang="en-US" sz="2400"/>
              <a:t>Likert scale: respondents specify their level of agreement to a statement</a:t>
            </a:r>
          </a:p>
          <a:p>
            <a:pPr lvl="1"/>
            <a:r>
              <a:rPr lang="en-US" sz="2400"/>
              <a:t>1-4 range</a:t>
            </a:r>
          </a:p>
          <a:p>
            <a:pPr>
              <a:buFontTx/>
              <a:buChar char="–"/>
            </a:pPr>
            <a:r>
              <a:rPr lang="en-US" sz="2400"/>
              <a:t>Based on  Rotter’s (1996) Locus of Control Scale</a:t>
            </a:r>
          </a:p>
          <a:p>
            <a:r>
              <a:rPr lang="en-US" sz="2400"/>
              <a:t>Participants indicated the extent to which they had engaged in a particular behavior. High scores indicated an internal locus of control</a:t>
            </a:r>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t>Measures </a:t>
            </a:r>
          </a:p>
        </p:txBody>
      </p:sp>
      <p:sp>
        <p:nvSpPr>
          <p:cNvPr id="56323" name="Rectangle 3"/>
          <p:cNvSpPr>
            <a:spLocks noGrp="1" noChangeArrowheads="1"/>
          </p:cNvSpPr>
          <p:nvPr>
            <p:ph type="body" idx="1"/>
          </p:nvPr>
        </p:nvSpPr>
        <p:spPr/>
        <p:txBody>
          <a:bodyPr/>
          <a:lstStyle/>
          <a:p>
            <a:r>
              <a:rPr lang="en-US" sz="2400" b="1"/>
              <a:t>Conscientiousness:</a:t>
            </a:r>
            <a:r>
              <a:rPr lang="en-US" sz="2400"/>
              <a:t> the biodata measure created in this study tapped into past behaviors that were indicative of either very conscientious or non-conscientious behaviors in organizational settings</a:t>
            </a:r>
          </a:p>
          <a:p>
            <a:pPr>
              <a:buFontTx/>
              <a:buChar char="–"/>
            </a:pPr>
            <a:r>
              <a:rPr lang="en-US" sz="2400"/>
              <a:t>Likert scale: respondents specify their level of agreement to a statement</a:t>
            </a:r>
          </a:p>
          <a:p>
            <a:pPr lvl="1"/>
            <a:r>
              <a:rPr lang="en-US" sz="2000"/>
              <a:t>1-4 range</a:t>
            </a:r>
          </a:p>
          <a:p>
            <a:r>
              <a:rPr lang="en-US" sz="2400"/>
              <a:t>Participants indicated the extent to which they had engaged in a particular behavior. High scores indicated high conscientiousness.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t>Findings </a:t>
            </a:r>
          </a:p>
        </p:txBody>
      </p:sp>
      <p:sp>
        <p:nvSpPr>
          <p:cNvPr id="57347" name="Rectangle 3"/>
          <p:cNvSpPr>
            <a:spLocks noGrp="1" noChangeArrowheads="1"/>
          </p:cNvSpPr>
          <p:nvPr>
            <p:ph type="body" idx="1"/>
          </p:nvPr>
        </p:nvSpPr>
        <p:spPr/>
        <p:txBody>
          <a:bodyPr/>
          <a:lstStyle/>
          <a:p>
            <a:pPr lvl="2"/>
            <a:r>
              <a:rPr lang="en-US" sz="2700"/>
              <a:t>Both the locus of control (LC) and conscientiousness biodata scales significantly correlated with ethical decision making behavior</a:t>
            </a:r>
          </a:p>
          <a:p>
            <a:pPr lvl="2"/>
            <a:r>
              <a:rPr lang="en-US" sz="2700"/>
              <a:t>Those with high internal LC were more likely to respond ethically than those with external LC</a:t>
            </a:r>
          </a:p>
          <a:p>
            <a:pPr lvl="2"/>
            <a:r>
              <a:rPr lang="en-US" sz="2700"/>
              <a:t>It is theorized that people with internal LC can see the relationship contingencies between their actions and outcomes/rewards, and thus are more likely to make ethical decisions.</a:t>
            </a:r>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t>Implications </a:t>
            </a:r>
          </a:p>
        </p:txBody>
      </p:sp>
      <p:sp>
        <p:nvSpPr>
          <p:cNvPr id="58371" name="Rectangle 3"/>
          <p:cNvSpPr>
            <a:spLocks noGrp="1" noChangeArrowheads="1"/>
          </p:cNvSpPr>
          <p:nvPr>
            <p:ph type="body" idx="1"/>
          </p:nvPr>
        </p:nvSpPr>
        <p:spPr/>
        <p:txBody>
          <a:bodyPr/>
          <a:lstStyle/>
          <a:p>
            <a:pPr lvl="2"/>
            <a:r>
              <a:rPr lang="en-US" sz="2200"/>
              <a:t>Today’s organizations are increasingly looking to select employees that will make good ethical decisions. </a:t>
            </a:r>
          </a:p>
          <a:p>
            <a:pPr lvl="2"/>
            <a:r>
              <a:rPr lang="en-US" sz="2200"/>
              <a:t>Organizations can expect increased profitability by selecting people with good ethical decision making and behavior. </a:t>
            </a:r>
          </a:p>
          <a:p>
            <a:pPr lvl="2"/>
            <a:r>
              <a:rPr lang="en-US" sz="2200"/>
              <a:t>McKendall &amp; Wagner (1997) found that, after an analysis of data from 80 USA industrial organizations, lower profitability was associated with higher frequencies of violations of federal and environmental laws. </a:t>
            </a:r>
          </a:p>
          <a:p>
            <a:pPr lvl="2"/>
            <a:r>
              <a:rPr lang="en-US" sz="2200"/>
              <a:t>Organizations want to employ people who make good ethical decisions and use background information and biodata, such as LC and CMD training.</a:t>
            </a:r>
            <a:r>
              <a:rPr lang="en-US" sz="2000"/>
              <a:t>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t>Take home messages </a:t>
            </a:r>
          </a:p>
        </p:txBody>
      </p:sp>
      <p:sp>
        <p:nvSpPr>
          <p:cNvPr id="59396" name="Rectangle 4"/>
          <p:cNvSpPr>
            <a:spLocks noGrp="1" noChangeArrowheads="1"/>
          </p:cNvSpPr>
          <p:nvPr>
            <p:ph type="body" idx="1"/>
          </p:nvPr>
        </p:nvSpPr>
        <p:spPr/>
        <p:txBody>
          <a:bodyPr/>
          <a:lstStyle/>
          <a:p>
            <a:r>
              <a:rPr lang="en-US" sz="2200"/>
              <a:t>Internal locus of control (LC) refers to the extent to which individuals believe they can control the events that affect them, specifically, the rewards they receive in life. People need to feel in control of their environments to make good, ethical decisions. </a:t>
            </a:r>
          </a:p>
          <a:p>
            <a:pPr>
              <a:spcBef>
                <a:spcPts val="500"/>
              </a:spcBef>
              <a:spcAft>
                <a:spcPts val="500"/>
              </a:spcAft>
            </a:pPr>
            <a:r>
              <a:rPr lang="en-US" sz="2200"/>
              <a:t>While many factors contribute to ethical decision making, such as CMD and conscientiousness, research has prominently and consistently shown that Locus of Control is a personality variable possessing significant explanatory power in predicting ethical decision making.</a:t>
            </a:r>
          </a:p>
          <a:p>
            <a:r>
              <a:rPr lang="en-US" sz="2200"/>
              <a:t>The connection between internal LC and ethical decision making lies within the ability to see the rewards for ones actions.</a:t>
            </a:r>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a:t>Demographics of Internal LC </a:t>
            </a:r>
          </a:p>
        </p:txBody>
      </p:sp>
      <p:sp>
        <p:nvSpPr>
          <p:cNvPr id="60419" name="Rectangle 3"/>
          <p:cNvSpPr>
            <a:spLocks noGrp="1" noChangeArrowheads="1"/>
          </p:cNvSpPr>
          <p:nvPr>
            <p:ph type="body" idx="1"/>
          </p:nvPr>
        </p:nvSpPr>
        <p:spPr/>
        <p:txBody>
          <a:bodyPr/>
          <a:lstStyle/>
          <a:p>
            <a:pPr lvl="2">
              <a:spcBef>
                <a:spcPts val="500"/>
              </a:spcBef>
              <a:spcAft>
                <a:spcPts val="500"/>
              </a:spcAft>
            </a:pPr>
            <a:r>
              <a:rPr lang="en-US"/>
              <a:t>Familial: </a:t>
            </a:r>
          </a:p>
          <a:p>
            <a:pPr lvl="3">
              <a:spcBef>
                <a:spcPts val="500"/>
              </a:spcBef>
              <a:spcAft>
                <a:spcPts val="500"/>
              </a:spcAft>
            </a:pPr>
            <a:r>
              <a:rPr lang="en-US"/>
              <a:t>Many internals have grown up with families that emphasized effort, education, responsibility and thinking. Parents typically gave their children rewards they had promised them (Schultz, 2005). </a:t>
            </a:r>
          </a:p>
          <a:p>
            <a:pPr lvl="2"/>
            <a:r>
              <a:rPr lang="en-US"/>
              <a:t>Many externals are typically associated with lower socioeconomic status, because they have less control over their lives. Societies experiencing social unrest increase the expectancy of being out-of-control, so people in such societies become more external (Schultz, 2005).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t>Demographics </a:t>
            </a:r>
            <a:r>
              <a:rPr lang="en-US" sz="2800"/>
              <a:t>(continued)</a:t>
            </a:r>
            <a:endParaRPr lang="en-US"/>
          </a:p>
        </p:txBody>
      </p:sp>
      <p:sp>
        <p:nvSpPr>
          <p:cNvPr id="61443" name="Rectangle 3"/>
          <p:cNvSpPr>
            <a:spLocks noGrp="1" noChangeArrowheads="1"/>
          </p:cNvSpPr>
          <p:nvPr>
            <p:ph type="body" idx="1"/>
          </p:nvPr>
        </p:nvSpPr>
        <p:spPr/>
        <p:txBody>
          <a:bodyPr/>
          <a:lstStyle/>
          <a:p>
            <a:pPr lvl="2">
              <a:spcBef>
                <a:spcPts val="500"/>
              </a:spcBef>
              <a:spcAft>
                <a:spcPts val="500"/>
              </a:spcAft>
            </a:pPr>
            <a:r>
              <a:rPr lang="en-US"/>
              <a:t>Cross-cultural:</a:t>
            </a:r>
          </a:p>
          <a:p>
            <a:pPr lvl="3">
              <a:spcBef>
                <a:spcPts val="500"/>
              </a:spcBef>
              <a:spcAft>
                <a:spcPts val="500"/>
              </a:spcAft>
            </a:pPr>
            <a:r>
              <a:rPr lang="en-US" sz="2400"/>
              <a:t>Asians- more external</a:t>
            </a:r>
          </a:p>
          <a:p>
            <a:pPr lvl="3">
              <a:spcBef>
                <a:spcPts val="500"/>
              </a:spcBef>
              <a:spcAft>
                <a:spcPts val="500"/>
              </a:spcAft>
            </a:pPr>
            <a:r>
              <a:rPr lang="en-US" sz="2400"/>
              <a:t>Caucasians- more internal</a:t>
            </a:r>
          </a:p>
          <a:p>
            <a:pPr lvl="3">
              <a:spcBef>
                <a:spcPts val="500"/>
              </a:spcBef>
              <a:spcAft>
                <a:spcPts val="500"/>
              </a:spcAft>
            </a:pPr>
            <a:r>
              <a:rPr lang="en-US" sz="2400"/>
              <a:t> African Americans-more external </a:t>
            </a:r>
          </a:p>
          <a:p>
            <a:pPr lvl="4">
              <a:spcBef>
                <a:spcPts val="500"/>
              </a:spcBef>
              <a:spcAft>
                <a:spcPts val="500"/>
              </a:spcAft>
              <a:buFontTx/>
              <a:buChar char="•"/>
            </a:pPr>
            <a:r>
              <a:rPr lang="en-US" sz="2400"/>
              <a:t>oppression</a:t>
            </a:r>
          </a:p>
          <a:p>
            <a:pPr lvl="4">
              <a:spcBef>
                <a:spcPts val="500"/>
              </a:spcBef>
              <a:spcAft>
                <a:spcPts val="500"/>
              </a:spcAft>
              <a:buFontTx/>
              <a:buChar char="•"/>
            </a:pPr>
            <a:r>
              <a:rPr lang="en-US" sz="2400"/>
              <a:t>lower socioeconomic status </a:t>
            </a:r>
          </a:p>
          <a:p>
            <a:pPr lvl="2"/>
            <a:r>
              <a:rPr lang="en-US"/>
              <a:t>Hispanics and other minorities- ambiguous (Berry </a:t>
            </a:r>
            <a:r>
              <a:rPr lang="en-US" i="1"/>
              <a:t>et al.</a:t>
            </a:r>
            <a:r>
              <a:rPr lang="en-US"/>
              <a:t>, 1992)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t>Solutions </a:t>
            </a:r>
          </a:p>
        </p:txBody>
      </p:sp>
      <p:sp>
        <p:nvSpPr>
          <p:cNvPr id="62467" name="Rectangle 3"/>
          <p:cNvSpPr>
            <a:spLocks noGrp="1" noChangeArrowheads="1"/>
          </p:cNvSpPr>
          <p:nvPr>
            <p:ph type="body" idx="1"/>
          </p:nvPr>
        </p:nvSpPr>
        <p:spPr/>
        <p:txBody>
          <a:bodyPr/>
          <a:lstStyle/>
          <a:p>
            <a:r>
              <a:rPr lang="en-US" sz="2000"/>
              <a:t>Create an environment where rewards are visible, equitable, and are directly associated with ethical behavior</a:t>
            </a:r>
          </a:p>
          <a:p>
            <a:r>
              <a:rPr lang="en-US" sz="2000"/>
              <a:t>Punish unethical behavior/Reduce extrinsic rewards for ethical behavior</a:t>
            </a:r>
          </a:p>
          <a:p>
            <a:r>
              <a:rPr lang="en-US" sz="2000"/>
              <a:t>Allow employees to feel a sense of control/input in their work environment </a:t>
            </a:r>
          </a:p>
          <a:p>
            <a:r>
              <a:rPr lang="en-US" sz="2000"/>
              <a:t>Role of senior leaders:</a:t>
            </a:r>
          </a:p>
          <a:p>
            <a:pPr lvl="1"/>
            <a:r>
              <a:rPr lang="en-US" sz="1800"/>
              <a:t>act as role models and model good behavior</a:t>
            </a:r>
          </a:p>
          <a:p>
            <a:pPr lvl="1"/>
            <a:r>
              <a:rPr lang="en-US" sz="1800"/>
              <a:t>communicate and reinforce the organization’s principles on a regular basis</a:t>
            </a:r>
          </a:p>
          <a:p>
            <a:r>
              <a:rPr lang="en-US" sz="2000"/>
              <a:t>Although there is no universal model for ethical behavior, senior leaders should ensure that the organization’s mission and vision are aligned with its ethical principles.</a:t>
            </a:r>
          </a:p>
          <a:p>
            <a:r>
              <a:rPr lang="en-US" sz="2000"/>
              <a:t>CMD training</a:t>
            </a:r>
            <a:r>
              <a:rPr lang="en-US"/>
              <a:t>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t/>
            </a:r>
            <a:br>
              <a:rPr lang="en-US"/>
            </a:br>
            <a:r>
              <a:rPr lang="en-US"/>
              <a:t/>
            </a:r>
            <a:br>
              <a:rPr lang="en-US"/>
            </a:br>
            <a:r>
              <a:rPr lang="en-US"/>
              <a:t/>
            </a:r>
            <a:br>
              <a:rPr lang="en-US"/>
            </a:br>
            <a:r>
              <a:rPr lang="en-US"/>
              <a:t/>
            </a:r>
            <a:br>
              <a:rPr lang="en-US"/>
            </a:br>
            <a:r>
              <a:rPr lang="en-US"/>
              <a:t/>
            </a:r>
            <a:br>
              <a:rPr lang="en-US"/>
            </a:br>
            <a:r>
              <a:rPr lang="en-US"/>
              <a:t/>
            </a:r>
            <a:br>
              <a:rPr lang="en-US"/>
            </a:br>
            <a:r>
              <a:rPr lang="en-US"/>
              <a:t>Contemporary examples: Organizations acting ethically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t>Levi Strauss &amp; Co. </a:t>
            </a:r>
          </a:p>
        </p:txBody>
      </p:sp>
      <p:sp>
        <p:nvSpPr>
          <p:cNvPr id="63491" name="Rectangle 3"/>
          <p:cNvSpPr>
            <a:spLocks noGrp="1" noChangeArrowheads="1"/>
          </p:cNvSpPr>
          <p:nvPr>
            <p:ph type="body" idx="1"/>
          </p:nvPr>
        </p:nvSpPr>
        <p:spPr/>
        <p:txBody>
          <a:bodyPr/>
          <a:lstStyle/>
          <a:p>
            <a:pPr lvl="2">
              <a:buFont typeface="Arial" pitchFamily="34" charset="0"/>
              <a:buChar char="•"/>
            </a:pPr>
            <a:r>
              <a:rPr lang="en-US" sz="2200"/>
              <a:t>Chairman Robert D. Haas claims,</a:t>
            </a:r>
          </a:p>
          <a:p>
            <a:pPr lvl="2">
              <a:buFont typeface="Arial" pitchFamily="34" charset="0"/>
              <a:buChar char="•"/>
            </a:pPr>
            <a:r>
              <a:rPr lang="en-US" sz="2200"/>
              <a:t>“Levi has always treated people fairly and cared about their welfare. …In the past however, that tradition was viewed as something separate from how we ran the business.…The soft stuff was the company’s commitment to our work force. And the hard stuff was what really mattered; getting pants out the door. What we’ve learned is that the soft stuff and the hard stuff are becoming increasingly intertwined. A company’s values- what it stands for, what it’s people believe in- are crucial to its competitive success. Indeed values drive the business….Values are where the hard stuff and the soft stuff come together.”</a:t>
            </a:r>
            <a:endParaRPr lang="en-US" sz="200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t>The Universal Display Corporation</a:t>
            </a:r>
            <a:br>
              <a:rPr lang="en-US"/>
            </a:br>
            <a:endParaRPr lang="en-US"/>
          </a:p>
        </p:txBody>
      </p:sp>
      <p:sp>
        <p:nvSpPr>
          <p:cNvPr id="64515" name="Rectangle 3"/>
          <p:cNvSpPr>
            <a:spLocks noGrp="1" noChangeArrowheads="1"/>
          </p:cNvSpPr>
          <p:nvPr>
            <p:ph type="body" idx="1"/>
          </p:nvPr>
        </p:nvSpPr>
        <p:spPr/>
        <p:txBody>
          <a:bodyPr/>
          <a:lstStyle/>
          <a:p>
            <a:pPr lvl="2"/>
            <a:r>
              <a:rPr lang="en-US">
                <a:latin typeface="Arial" pitchFamily="34" charset="0"/>
              </a:rPr>
              <a:t>Code of Ethics &amp; Code of Conduct For Employees: revised Dec. 20, 2006</a:t>
            </a:r>
            <a:endParaRPr lang="en-US" sz="2000">
              <a:latin typeface="Arial" pitchFamily="34" charset="0"/>
            </a:endParaRPr>
          </a:p>
          <a:p>
            <a:pPr lvl="2"/>
            <a:endParaRPr lang="en-US" sz="2000">
              <a:latin typeface="Arial" pitchFamily="34" charset="0"/>
            </a:endParaRPr>
          </a:p>
          <a:p>
            <a:pPr lvl="2"/>
            <a:r>
              <a:rPr lang="en-US" sz="2000">
                <a:latin typeface="Arial" pitchFamily="34" charset="0"/>
              </a:rPr>
              <a:t>“These corporate policies and procedures provide general guidance for business conduct by UDC personnel but do not address all possible situations that may arise. All employees should take the time to think about the ramifications of their business decisions.”</a:t>
            </a:r>
          </a:p>
          <a:p>
            <a:pPr lvl="2"/>
            <a:endParaRPr lang="en-US" sz="2000">
              <a:latin typeface="Arial" pitchFamily="34" charset="0"/>
            </a:endParaRPr>
          </a:p>
          <a:p>
            <a:pPr lvl="2">
              <a:buFont typeface="Arial" pitchFamily="34" charset="0"/>
              <a:buChar char="•"/>
            </a:pPr>
            <a:r>
              <a:rPr lang="en-US" sz="2000">
                <a:latin typeface="Arial" pitchFamily="34" charset="0"/>
              </a:rPr>
              <a:t>Actively support and encourage ethical behavior and compliance to all laws and regulations</a:t>
            </a:r>
          </a:p>
          <a:p>
            <a:pPr lvl="2"/>
            <a:endParaRPr lang="en-US" sz="2000">
              <a:latin typeface="Arial" pitchFamily="34" charset="0"/>
            </a:endParaRPr>
          </a:p>
          <a:p>
            <a:pPr lvl="2"/>
            <a:r>
              <a:rPr lang="en-US" sz="2000">
                <a:latin typeface="Arial" pitchFamily="34" charset="0"/>
              </a:rPr>
              <a:t>Provide protection again retribution</a:t>
            </a:r>
            <a:endParaRPr lang="en-US">
              <a:solidFill>
                <a:srgbClr val="000000"/>
              </a:solidFill>
              <a:latin typeface="Arial" pitchFamily="34" charset="0"/>
            </a:endParaRPr>
          </a:p>
          <a:p>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t/>
            </a:r>
            <a:br>
              <a:rPr lang="en-US"/>
            </a:br>
            <a:r>
              <a:rPr lang="en-US"/>
              <a:t/>
            </a:r>
            <a:br>
              <a:rPr lang="en-US"/>
            </a:br>
            <a:r>
              <a:rPr lang="en-US"/>
              <a:t/>
            </a:r>
            <a:br>
              <a:rPr lang="en-US"/>
            </a:br>
            <a:r>
              <a:rPr lang="en-US"/>
              <a:t/>
            </a:r>
            <a:br>
              <a:rPr lang="en-US"/>
            </a:br>
            <a:r>
              <a:rPr lang="en-US"/>
              <a:t/>
            </a:r>
            <a:br>
              <a:rPr lang="en-US"/>
            </a:br>
            <a:r>
              <a:rPr lang="en-US"/>
              <a:t/>
            </a:r>
            <a:br>
              <a:rPr lang="en-US"/>
            </a:br>
            <a:r>
              <a:rPr lang="en-US"/>
              <a:t/>
            </a:r>
            <a:br>
              <a:rPr lang="en-US"/>
            </a:br>
            <a:r>
              <a:rPr lang="en-US"/>
              <a:t/>
            </a:r>
            <a:br>
              <a:rPr lang="en-US"/>
            </a:br>
            <a:r>
              <a:rPr lang="en-US" sz="4800"/>
              <a:t>-THE END-</a:t>
            </a:r>
            <a:br>
              <a:rPr lang="en-US" sz="4800"/>
            </a:br>
            <a:r>
              <a:rPr lang="en-US" sz="4800"/>
              <a:t/>
            </a:r>
            <a:br>
              <a:rPr lang="en-US" sz="4800"/>
            </a:br>
            <a:r>
              <a:rPr lang="en-US"/>
              <a:t>Thank you.</a:t>
            </a:r>
            <a:br>
              <a:rPr lang="en-US"/>
            </a:br>
            <a:r>
              <a:rPr lang="en-US"/>
              <a:t/>
            </a:r>
            <a:br>
              <a:rPr lang="en-US"/>
            </a:br>
            <a:r>
              <a:rPr lang="en-US"/>
              <a:t/>
            </a:r>
            <a:br>
              <a:rPr lang="en-US"/>
            </a:br>
            <a:r>
              <a:rPr lang="en-US" sz="2800">
                <a:solidFill>
                  <a:schemeClr val="tx1"/>
                </a:solidFill>
              </a:rPr>
              <a:t>Alexandra Glasser and Brittney Brooker</a:t>
            </a:r>
            <a:r>
              <a:rPr lang="en-US" sz="2800"/>
              <a:t> </a:t>
            </a:r>
            <a:br>
              <a:rPr lang="en-US" sz="2800"/>
            </a:br>
            <a:r>
              <a:rPr lang="en-US"/>
              <a:t/>
            </a:r>
            <a:br>
              <a:rPr lang="en-US"/>
            </a:br>
            <a:endParaRPr lang="en-US"/>
          </a:p>
        </p:txBody>
      </p:sp>
    </p:spTree>
  </p:cSld>
  <p:clrMapOvr>
    <a:masterClrMapping/>
  </p:clrMapOvr>
</p:sld>
</file>

<file path=ppt/theme/theme1.xml><?xml version="1.0" encoding="utf-8"?>
<a:theme xmlns:a="http://schemas.openxmlformats.org/drawingml/2006/main" name="PULSE">
  <a:themeElements>
    <a:clrScheme name="PULSE 2">
      <a:dk1>
        <a:srgbClr val="000000"/>
      </a:dk1>
      <a:lt1>
        <a:srgbClr val="FFFFFF"/>
      </a:lt1>
      <a:dk2>
        <a:srgbClr val="000066"/>
      </a:dk2>
      <a:lt2>
        <a:srgbClr val="FFCC66"/>
      </a:lt2>
      <a:accent1>
        <a:srgbClr val="FF9900"/>
      </a:accent1>
      <a:accent2>
        <a:srgbClr val="000044"/>
      </a:accent2>
      <a:accent3>
        <a:srgbClr val="AAAAB8"/>
      </a:accent3>
      <a:accent4>
        <a:srgbClr val="DADADA"/>
      </a:accent4>
      <a:accent5>
        <a:srgbClr val="FFCAAA"/>
      </a:accent5>
      <a:accent6>
        <a:srgbClr val="00003D"/>
      </a:accent6>
      <a:hlink>
        <a:srgbClr val="3366FF"/>
      </a:hlink>
      <a:folHlink>
        <a:srgbClr val="FFFF00"/>
      </a:folHlink>
    </a:clrScheme>
    <a:fontScheme name="PULS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ULSE 1">
        <a:dk1>
          <a:srgbClr val="000000"/>
        </a:dk1>
        <a:lt1>
          <a:srgbClr val="CCECFF"/>
        </a:lt1>
        <a:dk2>
          <a:srgbClr val="000066"/>
        </a:dk2>
        <a:lt2>
          <a:srgbClr val="6699FF"/>
        </a:lt2>
        <a:accent1>
          <a:srgbClr val="33CCCC"/>
        </a:accent1>
        <a:accent2>
          <a:srgbClr val="0099FF"/>
        </a:accent2>
        <a:accent3>
          <a:srgbClr val="E2F4FF"/>
        </a:accent3>
        <a:accent4>
          <a:srgbClr val="000000"/>
        </a:accent4>
        <a:accent5>
          <a:srgbClr val="ADE2E2"/>
        </a:accent5>
        <a:accent6>
          <a:srgbClr val="008AE7"/>
        </a:accent6>
        <a:hlink>
          <a:srgbClr val="FFFFFF"/>
        </a:hlink>
        <a:folHlink>
          <a:srgbClr val="3366FF"/>
        </a:folHlink>
      </a:clrScheme>
      <a:clrMap bg1="lt1" tx1="dk1" bg2="lt2" tx2="dk2" accent1="accent1" accent2="accent2" accent3="accent3" accent4="accent4" accent5="accent5" accent6="accent6" hlink="hlink" folHlink="folHlink"/>
    </a:extraClrScheme>
    <a:extraClrScheme>
      <a:clrScheme name="PULSE 2">
        <a:dk1>
          <a:srgbClr val="000000"/>
        </a:dk1>
        <a:lt1>
          <a:srgbClr val="FFFFFF"/>
        </a:lt1>
        <a:dk2>
          <a:srgbClr val="000066"/>
        </a:dk2>
        <a:lt2>
          <a:srgbClr val="FFCC66"/>
        </a:lt2>
        <a:accent1>
          <a:srgbClr val="FF9900"/>
        </a:accent1>
        <a:accent2>
          <a:srgbClr val="000044"/>
        </a:accent2>
        <a:accent3>
          <a:srgbClr val="AAAAB8"/>
        </a:accent3>
        <a:accent4>
          <a:srgbClr val="DADADA"/>
        </a:accent4>
        <a:accent5>
          <a:srgbClr val="FFCAAA"/>
        </a:accent5>
        <a:accent6>
          <a:srgbClr val="00003D"/>
        </a:accent6>
        <a:hlink>
          <a:srgbClr val="3366FF"/>
        </a:hlink>
        <a:folHlink>
          <a:srgbClr val="FFFF00"/>
        </a:folHlink>
      </a:clrScheme>
      <a:clrMap bg1="dk2" tx1="lt1" bg2="dk1" tx2="lt2" accent1="accent1" accent2="accent2" accent3="accent3" accent4="accent4" accent5="accent5" accent6="accent6" hlink="hlink" folHlink="folHlink"/>
    </a:extraClrScheme>
    <a:extraClrScheme>
      <a:clrScheme name="PULSE 3">
        <a:dk1>
          <a:srgbClr val="000000"/>
        </a:dk1>
        <a:lt1>
          <a:srgbClr val="FFFFFF"/>
        </a:lt1>
        <a:dk2>
          <a:srgbClr val="000000"/>
        </a:dk2>
        <a:lt2>
          <a:srgbClr val="DDDDDD"/>
        </a:lt2>
        <a:accent1>
          <a:srgbClr val="CBCBCB"/>
        </a:accent1>
        <a:accent2>
          <a:srgbClr val="C0C0C0"/>
        </a:accent2>
        <a:accent3>
          <a:srgbClr val="FFFFFF"/>
        </a:accent3>
        <a:accent4>
          <a:srgbClr val="000000"/>
        </a:accent4>
        <a:accent5>
          <a:srgbClr val="E2E2E2"/>
        </a:accent5>
        <a:accent6>
          <a:srgbClr val="AEAEAE"/>
        </a:accent6>
        <a:hlink>
          <a:srgbClr val="4D4D4D"/>
        </a:hlink>
        <a:folHlink>
          <a:srgbClr val="868686"/>
        </a:folHlink>
      </a:clrScheme>
      <a:clrMap bg1="lt1" tx1="dk1" bg2="lt2" tx2="dk2" accent1="accent1" accent2="accent2" accent3="accent3" accent4="accent4" accent5="accent5" accent6="accent6" hlink="hlink" folHlink="folHlink"/>
    </a:extraClrScheme>
    <a:extraClrScheme>
      <a:clrScheme name="PULSE 4">
        <a:dk1>
          <a:srgbClr val="000000"/>
        </a:dk1>
        <a:lt1>
          <a:srgbClr val="FFFFFF"/>
        </a:lt1>
        <a:dk2>
          <a:srgbClr val="660033"/>
        </a:dk2>
        <a:lt2>
          <a:srgbClr val="FFCC66"/>
        </a:lt2>
        <a:accent1>
          <a:srgbClr val="FF9900"/>
        </a:accent1>
        <a:accent2>
          <a:srgbClr val="440022"/>
        </a:accent2>
        <a:accent3>
          <a:srgbClr val="B8AAAD"/>
        </a:accent3>
        <a:accent4>
          <a:srgbClr val="DADADA"/>
        </a:accent4>
        <a:accent5>
          <a:srgbClr val="FFCAAA"/>
        </a:accent5>
        <a:accent6>
          <a:srgbClr val="3D001E"/>
        </a:accent6>
        <a:hlink>
          <a:srgbClr val="B20059"/>
        </a:hlink>
        <a:folHlink>
          <a:srgbClr val="FF6699"/>
        </a:folHlink>
      </a:clrScheme>
      <a:clrMap bg1="dk2" tx1="lt1" bg2="dk1" tx2="lt2" accent1="accent1" accent2="accent2" accent3="accent3" accent4="accent4" accent5="accent5" accent6="accent6" hlink="hlink" folHlink="folHlink"/>
    </a:extraClrScheme>
    <a:extraClrScheme>
      <a:clrScheme name="PULSE 5">
        <a:dk1>
          <a:srgbClr val="000000"/>
        </a:dk1>
        <a:lt1>
          <a:srgbClr val="FFFFFF"/>
        </a:lt1>
        <a:dk2>
          <a:srgbClr val="663300"/>
        </a:dk2>
        <a:lt2>
          <a:srgbClr val="FFCC66"/>
        </a:lt2>
        <a:accent1>
          <a:srgbClr val="FF9900"/>
        </a:accent1>
        <a:accent2>
          <a:srgbClr val="361B00"/>
        </a:accent2>
        <a:accent3>
          <a:srgbClr val="B8ADAA"/>
        </a:accent3>
        <a:accent4>
          <a:srgbClr val="DADADA"/>
        </a:accent4>
        <a:accent5>
          <a:srgbClr val="FFCAAA"/>
        </a:accent5>
        <a:accent6>
          <a:srgbClr val="301700"/>
        </a:accent6>
        <a:hlink>
          <a:srgbClr val="996633"/>
        </a:hlink>
        <a:folHlink>
          <a:srgbClr val="FF6699"/>
        </a:folHlink>
      </a:clrScheme>
      <a:clrMap bg1="dk2" tx1="lt1" bg2="dk1" tx2="lt2" accent1="accent1" accent2="accent2" accent3="accent3" accent4="accent4" accent5="accent5" accent6="accent6" hlink="hlink" folHlink="folHlink"/>
    </a:extraClrScheme>
    <a:extraClrScheme>
      <a:clrScheme name="PULSE 6">
        <a:dk1>
          <a:srgbClr val="000000"/>
        </a:dk1>
        <a:lt1>
          <a:srgbClr val="FFFFFF"/>
        </a:lt1>
        <a:dk2>
          <a:srgbClr val="003300"/>
        </a:dk2>
        <a:lt2>
          <a:srgbClr val="FFCC66"/>
        </a:lt2>
        <a:accent1>
          <a:srgbClr val="CC9900"/>
        </a:accent1>
        <a:accent2>
          <a:srgbClr val="001600"/>
        </a:accent2>
        <a:accent3>
          <a:srgbClr val="AAADAA"/>
        </a:accent3>
        <a:accent4>
          <a:srgbClr val="DADADA"/>
        </a:accent4>
        <a:accent5>
          <a:srgbClr val="E2CAAA"/>
        </a:accent5>
        <a:accent6>
          <a:srgbClr val="001300"/>
        </a:accent6>
        <a:hlink>
          <a:srgbClr val="006600"/>
        </a:hlink>
        <a:folHlink>
          <a:srgbClr val="009999"/>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Designs\PULSE.POT</Template>
  <TotalTime>330</TotalTime>
  <Words>2181</Words>
  <Application>Microsoft PowerPoint</Application>
  <PresentationFormat>On-screen Show (4:3)</PresentationFormat>
  <Paragraphs>251</Paragraphs>
  <Slides>50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Arial</vt:lpstr>
      <vt:lpstr>Times New Roman</vt:lpstr>
      <vt:lpstr>PULSE</vt:lpstr>
      <vt:lpstr>Ethical Decision Making</vt:lpstr>
      <vt:lpstr>Ethics some definitions …</vt:lpstr>
      <vt:lpstr>Companies should care about ethics because …   GOOD ETHICS IS GOOD BUSINESS</vt:lpstr>
      <vt:lpstr>Ethics in Organizations Why are ethics important to organizational behaviorists?</vt:lpstr>
      <vt:lpstr>Ethics in organizations cont…</vt:lpstr>
      <vt:lpstr>Sometimes, some people behave unethically …</vt:lpstr>
      <vt:lpstr>Influences on ethical behavior</vt:lpstr>
      <vt:lpstr>Article I </vt:lpstr>
      <vt:lpstr>Objectives</vt:lpstr>
      <vt:lpstr>Key Factors in Individual Influences</vt:lpstr>
      <vt:lpstr>The “Bad Apples” Argument</vt:lpstr>
      <vt:lpstr>Individual Influences on Ethical Decision Making</vt:lpstr>
      <vt:lpstr>Individual Influences on Ethical Decision Making</vt:lpstr>
      <vt:lpstr>The “Bad Barrels” Argument</vt:lpstr>
      <vt:lpstr>Organizational Influence on Ethical Decision Making</vt:lpstr>
      <vt:lpstr>Predictions of Hypotheses</vt:lpstr>
      <vt:lpstr>Methods and Procedures</vt:lpstr>
      <vt:lpstr>Some Procedure Details …</vt:lpstr>
      <vt:lpstr>Results</vt:lpstr>
      <vt:lpstr>Take Home Message</vt:lpstr>
      <vt:lpstr>Positive Points </vt:lpstr>
      <vt:lpstr>Negative Points </vt:lpstr>
      <vt:lpstr>      Article 2   Ethical leadership: A social learning perspective for construct development and testing    Brown M.E, Treviño L.K, &amp; Harrison D.A. </vt:lpstr>
      <vt:lpstr>Purpose</vt:lpstr>
      <vt:lpstr>Key Terms </vt:lpstr>
      <vt:lpstr>Transformational leadership</vt:lpstr>
      <vt:lpstr>Quote </vt:lpstr>
      <vt:lpstr>Hypothesis </vt:lpstr>
      <vt:lpstr>Methods</vt:lpstr>
      <vt:lpstr>Findings </vt:lpstr>
      <vt:lpstr>Implications </vt:lpstr>
      <vt:lpstr>Take home messages </vt:lpstr>
      <vt:lpstr>      Article 3  Development of a Personality Biodata Measure to Predict Ethical Decision Making    Manley, G.G., Benavidez, J., &amp; Dunn, K. </vt:lpstr>
      <vt:lpstr>Purpose</vt:lpstr>
      <vt:lpstr>Key terms</vt:lpstr>
      <vt:lpstr>Hypothesis </vt:lpstr>
      <vt:lpstr>Methods </vt:lpstr>
      <vt:lpstr>Methods (continued)</vt:lpstr>
      <vt:lpstr>Measures </vt:lpstr>
      <vt:lpstr>Measures </vt:lpstr>
      <vt:lpstr>Findings </vt:lpstr>
      <vt:lpstr>Implications </vt:lpstr>
      <vt:lpstr>Take home messages </vt:lpstr>
      <vt:lpstr>Demographics of Internal LC </vt:lpstr>
      <vt:lpstr>Demographics (continued)</vt:lpstr>
      <vt:lpstr>Solutions </vt:lpstr>
      <vt:lpstr>      Contemporary examples: Organizations acting ethically </vt:lpstr>
      <vt:lpstr>Levi Strauss &amp; Co. </vt:lpstr>
      <vt:lpstr>The Universal Display Corporation </vt:lpstr>
      <vt:lpstr>        -THE END-  Thank you.   Alexandra Glasser and Brittney Brooker   </vt:lpstr>
    </vt:vector>
  </TitlesOfParts>
  <Company>Catopia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Ethical Decision Making</dc:title>
  <dc:creator>Kara</dc:creator>
  <cp:lastModifiedBy>Hateem</cp:lastModifiedBy>
  <cp:revision>67</cp:revision>
  <dcterms:created xsi:type="dcterms:W3CDTF">2007-10-24T15:58:05Z</dcterms:created>
  <dcterms:modified xsi:type="dcterms:W3CDTF">2014-07-13T13:36:26Z</dcterms:modified>
</cp:coreProperties>
</file>