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7" r:id="rId2"/>
    <p:sldId id="304" r:id="rId3"/>
    <p:sldId id="305" r:id="rId4"/>
    <p:sldId id="306" r:id="rId5"/>
    <p:sldId id="307" r:id="rId6"/>
    <p:sldId id="323" r:id="rId7"/>
    <p:sldId id="308" r:id="rId8"/>
    <p:sldId id="310" r:id="rId9"/>
    <p:sldId id="258" r:id="rId10"/>
    <p:sldId id="260" r:id="rId11"/>
    <p:sldId id="299" r:id="rId12"/>
    <p:sldId id="261" r:id="rId13"/>
    <p:sldId id="296" r:id="rId14"/>
    <p:sldId id="309" r:id="rId15"/>
    <p:sldId id="262" r:id="rId16"/>
    <p:sldId id="297" r:id="rId17"/>
    <p:sldId id="298" r:id="rId18"/>
    <p:sldId id="300" r:id="rId19"/>
    <p:sldId id="263" r:id="rId20"/>
    <p:sldId id="301" r:id="rId21"/>
    <p:sldId id="302" r:id="rId22"/>
    <p:sldId id="303" r:id="rId23"/>
    <p:sldId id="264" r:id="rId24"/>
    <p:sldId id="265" r:id="rId25"/>
    <p:sldId id="311" r:id="rId26"/>
    <p:sldId id="266" r:id="rId27"/>
    <p:sldId id="312" r:id="rId28"/>
    <p:sldId id="267" r:id="rId29"/>
    <p:sldId id="313" r:id="rId30"/>
    <p:sldId id="268" r:id="rId31"/>
    <p:sldId id="314" r:id="rId32"/>
    <p:sldId id="269" r:id="rId33"/>
    <p:sldId id="315" r:id="rId34"/>
    <p:sldId id="270" r:id="rId35"/>
    <p:sldId id="316" r:id="rId36"/>
    <p:sldId id="271" r:id="rId37"/>
    <p:sldId id="317" r:id="rId38"/>
    <p:sldId id="272" r:id="rId39"/>
    <p:sldId id="318" r:id="rId40"/>
    <p:sldId id="273" r:id="rId41"/>
    <p:sldId id="319" r:id="rId42"/>
    <p:sldId id="274" r:id="rId43"/>
    <p:sldId id="320" r:id="rId44"/>
    <p:sldId id="275" r:id="rId45"/>
    <p:sldId id="321" r:id="rId46"/>
    <p:sldId id="276" r:id="rId47"/>
    <p:sldId id="322" r:id="rId48"/>
    <p:sldId id="277" r:id="rId49"/>
    <p:sldId id="279" r:id="rId50"/>
    <p:sldId id="280" r:id="rId51"/>
    <p:sldId id="281" r:id="rId52"/>
    <p:sldId id="295" r:id="rId53"/>
    <p:sldId id="282" r:id="rId54"/>
    <p:sldId id="283" r:id="rId55"/>
    <p:sldId id="284" r:id="rId56"/>
    <p:sldId id="285" r:id="rId5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F48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5806" autoAdjust="0"/>
    <p:restoredTop sz="85484" autoAdjust="0"/>
  </p:normalViewPr>
  <p:slideViewPr>
    <p:cSldViewPr>
      <p:cViewPr varScale="1">
        <p:scale>
          <a:sx n="45" d="100"/>
          <a:sy n="45" d="100"/>
        </p:scale>
        <p:origin x="-107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5132E48-CBDE-42EB-A603-0B9970D930FD}" type="datetimeFigureOut">
              <a:rPr lang="en-US"/>
              <a:pPr>
                <a:defRPr/>
              </a:pPr>
              <a:t>7/12/2014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C5DA27A-793E-411E-9FD7-FD5960348CC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380EB310-E528-4CB8-AF17-634137754847}" type="slidenum">
              <a:rPr lang="en-US" smtClean="0"/>
              <a:pPr>
                <a:defRPr/>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70B783-510F-4EBA-98C6-238FCB867BB7}" type="slidenum">
              <a:rPr lang="en-US" smtClean="0"/>
              <a:pPr fontAlgn="base">
                <a:spcBef>
                  <a:spcPct val="0"/>
                </a:spcBef>
                <a:spcAft>
                  <a:spcPct val="0"/>
                </a:spcAft>
                <a:defRPr/>
              </a:pPr>
              <a:t>9</a:t>
            </a:fld>
            <a:endParaRPr lang="en-US" smtClean="0"/>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Children judge behavior in absolute terms:  behavior is totally right or totally wrong.  Everyone see and judges the morality of people and the behavior the same way they do.  Children are inferior to adults because of fear, affection, and admiration.  Morality easily conforms to the social pressures.</a:t>
            </a:r>
          </a:p>
          <a:p>
            <a:pPr eaLnBrk="1" hangingPunct="1">
              <a:spcBef>
                <a:spcPct val="0"/>
              </a:spcBef>
            </a:pPr>
            <a:endParaRPr lang="en-US" smtClean="0"/>
          </a:p>
          <a:p>
            <a:pPr eaLnBrk="1" hangingPunct="1">
              <a:spcBef>
                <a:spcPct val="0"/>
              </a:spcBef>
            </a:pPr>
            <a:r>
              <a:rPr lang="en-US" smtClean="0"/>
              <a:t>Morality of constraint:</a:t>
            </a:r>
          </a:p>
          <a:p>
            <a:pPr eaLnBrk="1" hangingPunct="1">
              <a:spcBef>
                <a:spcPct val="0"/>
              </a:spcBef>
            </a:pPr>
            <a:r>
              <a:rPr lang="en-US" smtClean="0"/>
              <a:t>Most characteristic of children who have not achieved the concrete-operational stage of development.</a:t>
            </a:r>
          </a:p>
          <a:p>
            <a:pPr eaLnBrk="1" hangingPunct="1">
              <a:spcBef>
                <a:spcPct val="0"/>
              </a:spcBef>
            </a:pPr>
            <a:endParaRPr lang="en-US" smtClean="0"/>
          </a:p>
          <a:p>
            <a:pPr eaLnBrk="1" hangingPunct="1">
              <a:spcBef>
                <a:spcPct val="0"/>
              </a:spcBef>
            </a:pPr>
            <a:r>
              <a:rPr lang="en-US" smtClean="0"/>
              <a:t>Due to two factors;</a:t>
            </a:r>
          </a:p>
          <a:p>
            <a:pPr eaLnBrk="1" hangingPunct="1">
              <a:spcBef>
                <a:spcPct val="0"/>
              </a:spcBef>
            </a:pPr>
            <a:r>
              <a:rPr lang="en-US" smtClean="0"/>
              <a:t>Social factor:  Parental control of children is coercive and unilateral which leads to children’s unquestioning respect for adults and their rules.</a:t>
            </a:r>
          </a:p>
          <a:p>
            <a:pPr eaLnBrk="1" hangingPunct="1">
              <a:spcBef>
                <a:spcPct val="0"/>
              </a:spcBef>
            </a:pPr>
            <a:r>
              <a:rPr lang="en-US" smtClean="0"/>
              <a:t>Cognitive factor:  Children’s cognitive immaturity causes them to believe that rules are “real” things likes chairs or gravity.   These rules exist outside people and are not the product of the human mind.</a:t>
            </a:r>
          </a:p>
          <a:p>
            <a:pPr eaLnBrk="1" hangingPunct="1">
              <a:spcBef>
                <a:spcPct val="0"/>
              </a:spcBef>
            </a:pPr>
            <a:endParaRPr lang="en-US" smtClean="0"/>
          </a:p>
          <a:p>
            <a:pPr eaLnBrk="1" hangingPunct="1">
              <a:spcBef>
                <a:spcPct val="0"/>
              </a:spcBef>
            </a:pPr>
            <a:r>
              <a:rPr lang="en-US" smtClean="0"/>
              <a:t>PREMORAL PERIOD:  birth to 3-4 years</a:t>
            </a:r>
          </a:p>
          <a:p>
            <a:pPr eaLnBrk="1" hangingPunct="1">
              <a:spcBef>
                <a:spcPct val="0"/>
              </a:spcBef>
            </a:pPr>
            <a:r>
              <a:rPr lang="en-US" smtClean="0"/>
              <a:t>Have little understanding of what a rule is and what purpose it serves.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A10001-ED36-4B18-A044-6A19F6AE4870}" type="slidenum">
              <a:rPr lang="en-US" smtClean="0"/>
              <a:pPr fontAlgn="base">
                <a:spcBef>
                  <a:spcPct val="0"/>
                </a:spcBef>
                <a:spcAft>
                  <a:spcPct val="0"/>
                </a:spcAft>
                <a:defRPr/>
              </a:pPr>
              <a:t>10</a:t>
            </a:fld>
            <a:endParaRPr lang="en-US" smtClean="0"/>
          </a:p>
        </p:txBody>
      </p:sp>
      <p:sp>
        <p:nvSpPr>
          <p:cNvPr id="727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27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Fairness and equality are important factors to consider when constructing rules.</a:t>
            </a:r>
          </a:p>
          <a:p>
            <a:pPr eaLnBrk="1" hangingPunct="1">
              <a:spcBef>
                <a:spcPct val="0"/>
              </a:spcBef>
            </a:pPr>
            <a:endParaRPr lang="en-US" smtClean="0"/>
          </a:p>
          <a:p>
            <a:pPr eaLnBrk="1" hangingPunct="1">
              <a:spcBef>
                <a:spcPct val="0"/>
              </a:spcBef>
            </a:pPr>
            <a:r>
              <a:rPr lang="en-US" smtClean="0"/>
              <a:t>Children alter rules to fit unusual situations.  Rules are decisions made by those involved and can be changed at will as long as everyone agrees.  With a higher level of moral reasoning comes the ability to see rules as changeable.</a:t>
            </a:r>
          </a:p>
          <a:p>
            <a:pPr eaLnBrk="1" hangingPunct="1">
              <a:spcBef>
                <a:spcPct val="0"/>
              </a:spcBef>
            </a:pPr>
            <a:endParaRPr lang="en-US" smtClean="0"/>
          </a:p>
          <a:p>
            <a:pPr eaLnBrk="1" hangingPunct="1">
              <a:spcBef>
                <a:spcPct val="0"/>
              </a:spcBef>
            </a:pPr>
            <a:endParaRPr lang="en-US" smtClean="0"/>
          </a:p>
          <a:p>
            <a:pPr eaLnBrk="1" hangingPunct="1">
              <a:spcBef>
                <a:spcPct val="0"/>
              </a:spcBef>
            </a:pPr>
            <a:r>
              <a:rPr lang="en-US" smtClean="0"/>
              <a:t>Higher stages are superior to lower stages because they show greater understanding of society and thus are more socially adaptive.</a:t>
            </a:r>
          </a:p>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35550C-C1C6-4CF7-8C0E-FC2E60FDBAAA}" type="slidenum">
              <a:rPr lang="en-US" smtClean="0"/>
              <a:pPr fontAlgn="base">
                <a:spcBef>
                  <a:spcPct val="0"/>
                </a:spcBef>
                <a:spcAft>
                  <a:spcPct val="0"/>
                </a:spcAft>
                <a:defRPr/>
              </a:pPr>
              <a:t>12</a:t>
            </a:fld>
            <a:endParaRPr lang="en-US" smtClean="0"/>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According to Piaget, young children who are in a stage of moral realism, judge right and wrong by the consequences of one’s actions.  Therefore, young children should say that Olivia is more bad because she broke more cups.  These objective judgments give way to subjective judgments when children (around age 8) enter the stage of moral relativism.  In this advanced stage, children consider motives when judging one’s actions.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5CFE90-7588-4C57-897A-7B773449DBF9}" type="slidenum">
              <a:rPr lang="en-US" smtClean="0"/>
              <a:pPr fontAlgn="base">
                <a:spcBef>
                  <a:spcPct val="0"/>
                </a:spcBef>
                <a:spcAft>
                  <a:spcPct val="0"/>
                </a:spcAft>
                <a:defRPr/>
              </a:pPr>
              <a:t>15</a:t>
            </a:fld>
            <a:endParaRPr lang="en-US" smtClean="0"/>
          </a:p>
        </p:txBody>
      </p:sp>
      <p:sp>
        <p:nvSpPr>
          <p:cNvPr id="747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47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Older and more advanced thinkers SHOULD, on average, be more advanced in their moral development.  This is usually how it works.</a:t>
            </a:r>
          </a:p>
          <a:p>
            <a:pPr eaLnBrk="1" hangingPunct="1">
              <a:spcBef>
                <a:spcPct val="0"/>
              </a:spcBef>
            </a:pPr>
            <a:endParaRPr lang="en-US" smtClean="0"/>
          </a:p>
          <a:p>
            <a:pPr eaLnBrk="1" hangingPunct="1">
              <a:spcBef>
                <a:spcPct val="0"/>
              </a:spcBef>
            </a:pPr>
            <a:r>
              <a:rPr lang="en-US" smtClean="0"/>
              <a:t>Like Piaget, age-related advances in cognitive skills (especially perspective taking) are believed to underlie the development of higher-level moral judgments.  People who have higher-level cognitive skills are better educated and exhibit higher-level moral judgment.  Children who exhibit higher-levels of perspective taking than their peers score higher in their moral judgment.</a:t>
            </a:r>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747712-F2D5-4127-9F77-1DC9201C98AC}" type="slidenum">
              <a:rPr lang="en-US" smtClean="0"/>
              <a:pPr fontAlgn="base">
                <a:spcBef>
                  <a:spcPct val="0"/>
                </a:spcBef>
                <a:spcAft>
                  <a:spcPct val="0"/>
                </a:spcAft>
                <a:defRPr/>
              </a:pPr>
              <a:t>19</a:t>
            </a:fld>
            <a:endParaRPr lang="en-US" smtClean="0"/>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5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Present the child with a hypothetical moral dilemma and then ask the children questions about the issues that are involved.  What should the person have done?  Was what was done right or wrong?  Why?  The REASONING behind the choices reflects the child’s level of moral reasoning rather than just the choices that the child makes.</a:t>
            </a:r>
          </a:p>
          <a:p>
            <a:pPr eaLnBrk="1" hangingPunct="1">
              <a:spcBef>
                <a:spcPct val="0"/>
              </a:spcBef>
            </a:pPr>
            <a:endParaRPr lang="en-US" smtClean="0"/>
          </a:p>
          <a:p>
            <a:pPr eaLnBrk="1" hangingPunct="1">
              <a:spcBef>
                <a:spcPct val="0"/>
              </a:spcBef>
            </a:pPr>
            <a:r>
              <a:rPr lang="en-US" smtClean="0"/>
              <a:t>The second would be a display of higher levels of moral reasoning.</a:t>
            </a:r>
          </a:p>
          <a:p>
            <a:pPr eaLnBrk="1" hangingPunct="1">
              <a:spcBef>
                <a:spcPct val="0"/>
              </a:spcBef>
            </a:pPr>
            <a:endParaRPr lang="en-US" smtClean="0"/>
          </a:p>
          <a:p>
            <a:pPr eaLnBrk="1" hangingPunct="1">
              <a:spcBef>
                <a:spcPct val="0"/>
              </a:spcBef>
            </a:pPr>
            <a:r>
              <a:rPr lang="en-US" sz="900" smtClean="0"/>
              <a:t>Early stages:  moral reasoning is based on external forces, such as the promise of reward or the threat of punishment.  </a:t>
            </a:r>
          </a:p>
          <a:p>
            <a:pPr eaLnBrk="1" hangingPunct="1">
              <a:spcBef>
                <a:spcPct val="0"/>
              </a:spcBef>
            </a:pPr>
            <a:endParaRPr lang="en-US" sz="900" smtClean="0"/>
          </a:p>
          <a:p>
            <a:pPr eaLnBrk="1" hangingPunct="1">
              <a:spcBef>
                <a:spcPct val="0"/>
              </a:spcBef>
            </a:pPr>
            <a:r>
              <a:rPr lang="en-US" sz="900" smtClean="0"/>
              <a:t>The most advanced stages:  moral reasoning is based on a personal, internal moral code and is unaffected by others’ views or society’s expectations.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5C37E5-73C8-4DC6-9342-1FC58A25B18B}" type="slidenum">
              <a:rPr lang="en-US" smtClean="0"/>
              <a:pPr fontAlgn="base">
                <a:spcBef>
                  <a:spcPct val="0"/>
                </a:spcBef>
                <a:spcAft>
                  <a:spcPct val="0"/>
                </a:spcAft>
                <a:defRPr/>
              </a:pPr>
              <a:t>23</a:t>
            </a:fld>
            <a:endParaRPr lang="en-US" smtClean="0"/>
          </a:p>
        </p:txBody>
      </p:sp>
      <p:sp>
        <p:nvSpPr>
          <p:cNvPr id="768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6804" name="Rectangle 3"/>
          <p:cNvSpPr>
            <a:spLocks noGrp="1" noChangeArrowheads="1"/>
          </p:cNvSpPr>
          <p:nvPr>
            <p:ph type="body" idx="1"/>
          </p:nvPr>
        </p:nvSpPr>
        <p:spPr bwMode="auto">
          <a:xfrm>
            <a:off x="304800" y="4419600"/>
            <a:ext cx="6172200" cy="4114800"/>
          </a:xfrm>
          <a:noFill/>
        </p:spPr>
        <p:txBody>
          <a:bodyPr wrap="square" numCol="1" anchor="t" anchorCtr="0" compatLnSpc="1">
            <a:prstTxWarp prst="textNoShape">
              <a:avLst/>
            </a:prstTxWarp>
          </a:bodyPr>
          <a:lstStyle/>
          <a:p>
            <a:pPr algn="ctr" eaLnBrk="1" hangingPunct="1">
              <a:spcBef>
                <a:spcPct val="0"/>
              </a:spcBef>
            </a:pPr>
            <a:r>
              <a:rPr lang="en-US" sz="1000" smtClean="0"/>
              <a:t>Stages in Kohlberg’s Theory</a:t>
            </a:r>
          </a:p>
          <a:p>
            <a:pPr algn="ctr" eaLnBrk="1" hangingPunct="1">
              <a:spcBef>
                <a:spcPct val="0"/>
              </a:spcBef>
            </a:pPr>
            <a:r>
              <a:rPr lang="en-US" sz="900" b="1" smtClean="0">
                <a:solidFill>
                  <a:srgbClr val="000000"/>
                </a:solidFill>
              </a:rPr>
              <a:t>Preconventional Level:  Punishment and Reward</a:t>
            </a:r>
          </a:p>
          <a:p>
            <a:pPr eaLnBrk="1" hangingPunct="1">
              <a:spcBef>
                <a:spcPct val="0"/>
              </a:spcBef>
            </a:pPr>
            <a:r>
              <a:rPr lang="en-US" sz="900" smtClean="0"/>
              <a:t>Stage 1:  Obedience to authority</a:t>
            </a:r>
          </a:p>
          <a:p>
            <a:pPr eaLnBrk="1" hangingPunct="1">
              <a:spcBef>
                <a:spcPct val="0"/>
              </a:spcBef>
            </a:pPr>
            <a:r>
              <a:rPr lang="en-US" sz="900" smtClean="0"/>
              <a:t>Stage 2:  Nice behavior in exchange for future favors</a:t>
            </a:r>
          </a:p>
          <a:p>
            <a:pPr algn="ctr" eaLnBrk="1" hangingPunct="1">
              <a:spcBef>
                <a:spcPct val="0"/>
              </a:spcBef>
            </a:pPr>
            <a:r>
              <a:rPr lang="en-US" sz="900" b="1" smtClean="0">
                <a:solidFill>
                  <a:srgbClr val="000000"/>
                </a:solidFill>
              </a:rPr>
              <a:t>Conventional Level:  Social Norms</a:t>
            </a:r>
          </a:p>
          <a:p>
            <a:pPr eaLnBrk="1" hangingPunct="1">
              <a:spcBef>
                <a:spcPct val="0"/>
              </a:spcBef>
            </a:pPr>
            <a:r>
              <a:rPr lang="en-US" sz="900" smtClean="0"/>
              <a:t>Stage 3:  Live up to others’ expectations</a:t>
            </a:r>
          </a:p>
          <a:p>
            <a:pPr eaLnBrk="1" hangingPunct="1">
              <a:spcBef>
                <a:spcPct val="0"/>
              </a:spcBef>
            </a:pPr>
            <a:r>
              <a:rPr lang="en-US" sz="900" smtClean="0"/>
              <a:t>Stage 4:  Follow rules to maintain social order</a:t>
            </a:r>
          </a:p>
          <a:p>
            <a:pPr algn="ctr" eaLnBrk="1" hangingPunct="1">
              <a:spcBef>
                <a:spcPct val="0"/>
              </a:spcBef>
            </a:pPr>
            <a:r>
              <a:rPr lang="en-US" sz="900" b="1" smtClean="0">
                <a:solidFill>
                  <a:srgbClr val="000000"/>
                </a:solidFill>
              </a:rPr>
              <a:t>Postconventional Level:  Moral Codes</a:t>
            </a:r>
          </a:p>
          <a:p>
            <a:pPr eaLnBrk="1" hangingPunct="1">
              <a:spcBef>
                <a:spcPct val="0"/>
              </a:spcBef>
            </a:pPr>
            <a:r>
              <a:rPr lang="en-US" sz="900" smtClean="0"/>
              <a:t>Stage 5:  Adhere to a social contract when it is valid</a:t>
            </a:r>
          </a:p>
          <a:p>
            <a:pPr eaLnBrk="1" hangingPunct="1">
              <a:spcBef>
                <a:spcPct val="0"/>
              </a:spcBef>
            </a:pPr>
            <a:r>
              <a:rPr lang="en-US" sz="900" smtClean="0"/>
              <a:t>Stage 6:  Personal morality based on abstract principles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9D930C-1715-4A26-A915-59A1B857BEE2}" type="slidenum">
              <a:rPr lang="en-US" smtClean="0"/>
              <a:pPr fontAlgn="base">
                <a:spcBef>
                  <a:spcPct val="0"/>
                </a:spcBef>
                <a:spcAft>
                  <a:spcPct val="0"/>
                </a:spcAft>
                <a:defRPr/>
              </a:pPr>
              <a:t>24</a:t>
            </a:fld>
            <a:endParaRPr lang="en-US" smtClean="0"/>
          </a:p>
        </p:txBody>
      </p:sp>
      <p:sp>
        <p:nvSpPr>
          <p:cNvPr id="778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78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Stage 1:  People believe that adults know what is right and wrong.  Consequently, a person should do what adults say is right to avoid being punished. Child does not consider the interests of others or recognize that they differ from his or her own interests.  Blind obedience to authority.</a:t>
            </a:r>
          </a:p>
          <a:p>
            <a:pPr lvl="1" eaLnBrk="1" hangingPunct="1">
              <a:spcBef>
                <a:spcPct val="0"/>
              </a:spcBef>
              <a:buFontTx/>
              <a:buChar char="•"/>
            </a:pPr>
            <a:r>
              <a:rPr lang="en-US" smtClean="0"/>
              <a:t>A person at this stage would argue that Heinz should not steal the drug because you’ll be caught and sent to jail if you do.  And, if you do not get caught, your conscience will bother you thinking when the police will catch up to you.</a:t>
            </a:r>
          </a:p>
          <a:p>
            <a:pPr lvl="1" eaLnBrk="1" hangingPunct="1">
              <a:spcBef>
                <a:spcPct val="0"/>
              </a:spcBef>
              <a:buFontTx/>
              <a:buChar char="•"/>
            </a:pPr>
            <a:r>
              <a:rPr lang="en-US" smtClean="0"/>
              <a:t>A person at this stage would argue that Heinz should steal the drug because if he lets his wife die, he’ll get in trouble.  He’ll be blamed for not spending the money to save her and there will be an investigation of him and the druggist for his wife’s death.</a:t>
            </a:r>
          </a:p>
          <a:p>
            <a:pPr lvl="2" eaLnBrk="1" hangingPunct="1">
              <a:spcBef>
                <a:spcPct val="0"/>
              </a:spcBef>
              <a:buFontTx/>
              <a:buChar char="•"/>
            </a:pPr>
            <a:endParaRPr lang="en-US" smtClean="0"/>
          </a:p>
          <a:p>
            <a:pPr eaLnBrk="1" hangingPunct="1">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BBED80-5610-4814-A8DA-5DED99B8B15D}" type="slidenum">
              <a:rPr lang="en-US" smtClean="0"/>
              <a:pPr fontAlgn="base">
                <a:spcBef>
                  <a:spcPct val="0"/>
                </a:spcBef>
                <a:spcAft>
                  <a:spcPct val="0"/>
                </a:spcAft>
                <a:defRPr/>
              </a:pPr>
              <a:t>26</a:t>
            </a:fld>
            <a:endParaRPr lang="en-US" smtClean="0"/>
          </a:p>
        </p:txBody>
      </p:sp>
      <p:sp>
        <p:nvSpPr>
          <p:cNvPr id="788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88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Stage 2:  People look out for their own needs.  They often are nice to others because they expect the favor to be returned in the future.  So it is a tit-for-tat exchange of benefits.  Self-interest.  “You scratch my back, I’ll scratch yours”</a:t>
            </a:r>
          </a:p>
          <a:p>
            <a:pPr lvl="1" eaLnBrk="1" hangingPunct="1">
              <a:spcBef>
                <a:spcPct val="0"/>
              </a:spcBef>
              <a:buFontTx/>
              <a:buChar char="•"/>
            </a:pPr>
            <a:r>
              <a:rPr lang="en-US" smtClean="0"/>
              <a:t>A person at this stage would say it was all right for Heinz to steal the drug because his wife might do something nice for him in return (that is, she might reward him).  If you get caught, you will probably only have to serve a short sentence but at least your wife will be waiting for you when you get out.</a:t>
            </a:r>
          </a:p>
          <a:p>
            <a:pPr lvl="1" eaLnBrk="1" hangingPunct="1">
              <a:spcBef>
                <a:spcPct val="0"/>
              </a:spcBef>
              <a:buFontTx/>
              <a:buChar char="•"/>
            </a:pPr>
            <a:r>
              <a:rPr lang="en-US" smtClean="0"/>
              <a:t>A person at this stage would say it is not all right for Heinz to steal the drug because if he gets caught he’ll go to jail.  While in jail his wife might die so what was the point of stealing the drug. </a:t>
            </a:r>
          </a:p>
          <a:p>
            <a:pPr eaLnBrk="1" hangingPunct="1">
              <a:spcBef>
                <a:spcPct val="0"/>
              </a:spcBef>
            </a:pP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8BB81C-73E7-4478-B3FA-EAEEC4C1BF7E}" type="slidenum">
              <a:rPr lang="en-US" smtClean="0"/>
              <a:pPr fontAlgn="base">
                <a:spcBef>
                  <a:spcPct val="0"/>
                </a:spcBef>
                <a:spcAft>
                  <a:spcPct val="0"/>
                </a:spcAft>
                <a:defRPr/>
              </a:pPr>
              <a:t>28</a:t>
            </a:fld>
            <a:endParaRPr lang="en-US" smtClean="0"/>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98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000" smtClean="0"/>
              <a:t>Stage 3:  Adolescents and adults believe they should act according to others’ expectations.  The aim is to win the approval of others by behaving like “good boys” and “good girls.”   Being good is important in itself and means having good motives, showing concern about others, and maintaining good relationships with others.  People are judged by their intentions – meaning well is valued and being nice is important.</a:t>
            </a:r>
          </a:p>
          <a:p>
            <a:pPr lvl="1" eaLnBrk="1" hangingPunct="1">
              <a:spcBef>
                <a:spcPct val="0"/>
              </a:spcBef>
              <a:buFontTx/>
              <a:buChar char="•"/>
            </a:pPr>
            <a:r>
              <a:rPr lang="en-US" sz="1000" smtClean="0"/>
              <a:t>A person at this stage would argue that Heinz should not steal the drug because then others would see him as an honest citizen who obeys the law.  The druggist will think he’s a criminal and so will everyone else.  He’ll bring dishonor to his family and himself.  </a:t>
            </a:r>
          </a:p>
          <a:p>
            <a:pPr lvl="1" eaLnBrk="1" hangingPunct="1">
              <a:spcBef>
                <a:spcPct val="0"/>
              </a:spcBef>
              <a:buFontTx/>
              <a:buChar char="•"/>
            </a:pPr>
            <a:r>
              <a:rPr lang="en-US" sz="1000" smtClean="0"/>
              <a:t>A person at this stage would argue that Heinz should steal the drug because no one will think he’s bad if you do it but your family might think your inhuman if you don’t.  If you let your wife die, you’ll never be able to look at anyone in the face again.</a:t>
            </a: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02C7BA-0B49-4515-949A-6C8A50A84E41}" type="slidenum">
              <a:rPr lang="en-US" smtClean="0"/>
              <a:pPr fontAlgn="base">
                <a:spcBef>
                  <a:spcPct val="0"/>
                </a:spcBef>
                <a:spcAft>
                  <a:spcPct val="0"/>
                </a:spcAft>
                <a:defRPr/>
              </a:pPr>
              <a:t>30</a:t>
            </a:fld>
            <a:endParaRPr lang="en-US" smtClean="0"/>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09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Stage 4:  Adolescents and adults believe that social roles, expectations, and laws exist to maintain order within society and to promote the good of all people.  The individual is motivated to keep the social system going and to avoid a breakdown in its functioning.  What is right is what conforms to the rules of legal authority – the reason for conforming is not fear of punishment but a belief that rules and laws maintaining a social order that is worth preserving.</a:t>
            </a:r>
          </a:p>
          <a:p>
            <a:pPr lvl="1" eaLnBrk="1" hangingPunct="1">
              <a:spcBef>
                <a:spcPct val="0"/>
              </a:spcBef>
              <a:buFontTx/>
              <a:buChar char="•"/>
            </a:pPr>
            <a:r>
              <a:rPr lang="en-US" smtClean="0"/>
              <a:t>A person in this stage would argue that Heinz should steal the drug because a husband is obligated to do all that he possible can to save his wife’s life</a:t>
            </a:r>
          </a:p>
          <a:p>
            <a:pPr lvl="1" eaLnBrk="1" hangingPunct="1">
              <a:spcBef>
                <a:spcPct val="0"/>
              </a:spcBef>
              <a:buFontTx/>
              <a:buChar char="•"/>
            </a:pPr>
            <a:r>
              <a:rPr lang="en-US" smtClean="0"/>
              <a:t>A person in this stage would argue that Heinz should not steal the drug because stealing is against the law and society must prohibit theft.</a:t>
            </a:r>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E0F51B-85A9-4098-8E2E-90CC15FD17B1}" type="slidenum">
              <a:rPr lang="en-US" smtClean="0"/>
              <a:pPr fontAlgn="base">
                <a:spcBef>
                  <a:spcPct val="0"/>
                </a:spcBef>
                <a:spcAft>
                  <a:spcPct val="0"/>
                </a:spcAft>
                <a:defRPr/>
              </a:pPr>
              <a:t>32</a:t>
            </a:fld>
            <a:endParaRPr lang="en-US" smtClean="0"/>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19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Stage 5:  Adults agree that members of cultural groups adhere to a “social contract” because a common set of expectations and laws benefit all group members.  If these expectations and laws no longer promote the welfare of individuals, they become invalid.  (The greatest good for the greatest number)  Some values and rights are universal and must be upheld regardless of the majority such as life and liberty.  Individuals view laws as instruments for expressing the will of the majority and furthering human welfare.  Laws are social contracts that one has an obligation to follow but laws that compromise human rights or dignity are considered unjust and worthy of challenge.</a:t>
            </a:r>
          </a:p>
          <a:p>
            <a:pPr lvl="1" eaLnBrk="1" hangingPunct="1">
              <a:spcBef>
                <a:spcPct val="0"/>
              </a:spcBef>
              <a:buFontTx/>
              <a:buChar char="•"/>
            </a:pPr>
            <a:r>
              <a:rPr lang="en-US" smtClean="0"/>
              <a:t>At this point it is hard to come up with a reason why Heinz should not steal the drug </a:t>
            </a:r>
          </a:p>
          <a:p>
            <a:pPr lvl="1" eaLnBrk="1" hangingPunct="1">
              <a:spcBef>
                <a:spcPct val="0"/>
              </a:spcBef>
              <a:buFontTx/>
              <a:buChar char="•"/>
            </a:pPr>
            <a:r>
              <a:rPr lang="en-US" smtClean="0"/>
              <a:t>A person in this stage would reason that Heinz should steal the drug because social rules about property rights are no longer benefiting individual’s welfare.</a:t>
            </a:r>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883B45-3FB9-4FCA-9CC6-E1A159924D6B}" type="slidenum">
              <a:rPr lang="en-US" smtClean="0"/>
              <a:pPr fontAlgn="base">
                <a:spcBef>
                  <a:spcPct val="0"/>
                </a:spcBef>
                <a:spcAft>
                  <a:spcPct val="0"/>
                </a:spcAft>
                <a:defRPr/>
              </a:pPr>
              <a:t>34</a:t>
            </a:fld>
            <a:endParaRPr lang="en-US" smtClean="0"/>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29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Stage 6:  Abstract principles like justice (equality of human rights, respect for the dignity of each human being), compassion, and equality form the basis of a personal moral code that may sometimes conflict with society’s expectations and laws.    When laws violate principles, the individual should act on principles not the law.  Right and wrong are determined on the basis of self-chosen ethical principles.  Principles are not concrete rules – they are abstract moral guidelines of universal justice and respect for the rights of all human beings.  These principles transcend any law or social contract that is in conflict with them.</a:t>
            </a:r>
          </a:p>
          <a:p>
            <a:pPr lvl="1" eaLnBrk="1" hangingPunct="1">
              <a:spcBef>
                <a:spcPct val="0"/>
              </a:spcBef>
              <a:buFontTx/>
              <a:buChar char="•"/>
            </a:pPr>
            <a:r>
              <a:rPr lang="en-US" smtClean="0"/>
              <a:t>A person in this stage would argue that Heinz should steal the drug because life is paramount and preserving life takes precedence over all other rights.</a:t>
            </a:r>
          </a:p>
          <a:p>
            <a:pPr eaLnBrk="1" hangingPunct="1">
              <a:spcBef>
                <a:spcPct val="0"/>
              </a:spcBef>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C1FC31-8FD9-43E8-9A4D-52C43D54ACC0}" type="slidenum">
              <a:rPr lang="en-US" smtClean="0"/>
              <a:pPr fontAlgn="base">
                <a:spcBef>
                  <a:spcPct val="0"/>
                </a:spcBef>
                <a:spcAft>
                  <a:spcPct val="0"/>
                </a:spcAft>
                <a:defRPr/>
              </a:pPr>
              <a:t>36</a:t>
            </a:fld>
            <a:endParaRPr lang="en-US" smtClean="0"/>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39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Each of the three levels has two stages.</a:t>
            </a:r>
          </a:p>
          <a:p>
            <a:pPr eaLnBrk="1" hangingPunct="1">
              <a:spcBef>
                <a:spcPct val="0"/>
              </a:spcBef>
            </a:pPr>
            <a:endParaRPr lang="en-US" smtClean="0"/>
          </a:p>
          <a:p>
            <a:pPr eaLnBrk="1" hangingPunct="1">
              <a:spcBef>
                <a:spcPct val="0"/>
              </a:spcBef>
            </a:pPr>
            <a:r>
              <a:rPr lang="en-US" smtClean="0"/>
              <a:t>Preconventional:</a:t>
            </a:r>
          </a:p>
          <a:p>
            <a:pPr eaLnBrk="1" hangingPunct="1">
              <a:spcBef>
                <a:spcPct val="0"/>
              </a:spcBef>
              <a:buFontTx/>
              <a:buChar char="•"/>
            </a:pPr>
            <a:r>
              <a:rPr lang="en-US" smtClean="0"/>
              <a:t>Stage 1 and 2 are common among children and young adults but not older adolescents and adults.</a:t>
            </a:r>
          </a:p>
          <a:p>
            <a:pPr eaLnBrk="1" hangingPunct="1">
              <a:spcBef>
                <a:spcPct val="0"/>
              </a:spcBef>
              <a:buFontTx/>
              <a:buChar char="•"/>
            </a:pPr>
            <a:r>
              <a:rPr lang="en-US" smtClean="0"/>
              <a:t>Children do not yet see themselves as participants in society’s rule-making process</a:t>
            </a:r>
          </a:p>
          <a:p>
            <a:pPr eaLnBrk="1" hangingPunct="1">
              <a:spcBef>
                <a:spcPct val="0"/>
              </a:spcBef>
              <a:buFontTx/>
              <a:buChar char="•"/>
            </a:pPr>
            <a:r>
              <a:rPr lang="en-US" smtClean="0"/>
              <a:t>Children recognize that people have different opinions of right and wrong but when making moral decisions, they take into account their own interests and the mutual benefits of certain actions for people involves </a:t>
            </a:r>
          </a:p>
          <a:p>
            <a:pPr eaLnBrk="1" hangingPunct="1">
              <a:spcBef>
                <a:spcPct val="0"/>
              </a:spcBef>
            </a:pPr>
            <a:endParaRPr lang="en-US" smtClean="0"/>
          </a:p>
          <a:p>
            <a:pPr eaLnBrk="1" hangingPunct="1">
              <a:spcBef>
                <a:spcPct val="0"/>
              </a:spcBef>
            </a:pPr>
            <a:r>
              <a:rPr lang="en-US" smtClean="0"/>
              <a:t>Conventional:</a:t>
            </a:r>
          </a:p>
          <a:p>
            <a:pPr eaLnBrk="1" hangingPunct="1">
              <a:spcBef>
                <a:spcPct val="0"/>
              </a:spcBef>
              <a:buFontTx/>
              <a:buChar char="•"/>
            </a:pPr>
            <a:r>
              <a:rPr lang="en-US" smtClean="0"/>
              <a:t>Stage 3 and 4 are common among older adolescents and adults.  Most adults’ moral reasoning is at Stage 3 or 4.  </a:t>
            </a:r>
          </a:p>
          <a:p>
            <a:pPr eaLnBrk="1" hangingPunct="1">
              <a:spcBef>
                <a:spcPct val="0"/>
              </a:spcBef>
              <a:buFontTx/>
              <a:buChar char="•"/>
            </a:pPr>
            <a:r>
              <a:rPr lang="en-US" smtClean="0"/>
              <a:t>Moral reasoning – getting along with and gaining approval from others</a:t>
            </a:r>
          </a:p>
          <a:p>
            <a:pPr eaLnBrk="1" hangingPunct="1">
              <a:spcBef>
                <a:spcPct val="0"/>
              </a:spcBef>
              <a:buFontTx/>
              <a:buChar char="•"/>
            </a:pPr>
            <a:r>
              <a:rPr lang="en-US" smtClean="0"/>
              <a:t>Stressing the importance of living up to other’s expectations</a:t>
            </a:r>
          </a:p>
          <a:p>
            <a:pPr eaLnBrk="1" hangingPunct="1">
              <a:spcBef>
                <a:spcPct val="0"/>
              </a:spcBef>
              <a:buFontTx/>
              <a:buChar char="•"/>
            </a:pPr>
            <a:endParaRPr lang="en-US" smtClean="0"/>
          </a:p>
          <a:p>
            <a:pPr eaLnBrk="1" hangingPunct="1">
              <a:spcBef>
                <a:spcPct val="0"/>
              </a:spcBef>
            </a:pPr>
            <a:r>
              <a:rPr lang="en-US" smtClean="0"/>
              <a:t>Postconventional:</a:t>
            </a:r>
          </a:p>
          <a:p>
            <a:pPr eaLnBrk="1" hangingPunct="1">
              <a:spcBef>
                <a:spcPct val="0"/>
              </a:spcBef>
              <a:buFontTx/>
              <a:buChar char="•"/>
            </a:pPr>
            <a:r>
              <a:rPr lang="en-US" smtClean="0"/>
              <a:t>Most adults do not progress to the final stages of moral reasoning.  Very few people ever get to stage 6 -- Most view stage 6 as an elaboration of stage 5.</a:t>
            </a:r>
          </a:p>
          <a:p>
            <a:pPr eaLnBrk="1" hangingPunct="1">
              <a:spcBef>
                <a:spcPct val="0"/>
              </a:spcBef>
              <a:buFontTx/>
              <a:buChar char="•"/>
            </a:pPr>
            <a:r>
              <a:rPr lang="en-US" smtClean="0"/>
              <a:t>Human behavior is guided by higher principles of human conduct such as those described in the Constitution or the Ten Commandments</a:t>
            </a:r>
          </a:p>
          <a:p>
            <a:pPr eaLnBrk="1" hangingPunct="1">
              <a:spcBef>
                <a:spcPct val="0"/>
              </a:spcBef>
              <a:buFontTx/>
              <a:buChar char="•"/>
            </a:pPr>
            <a:r>
              <a:rPr lang="en-US" smtClean="0"/>
              <a:t>Ruled by ethics</a:t>
            </a:r>
          </a:p>
          <a:p>
            <a:pPr eaLnBrk="1" hangingPunct="1">
              <a:spcBef>
                <a:spcPct val="0"/>
              </a:spcBef>
              <a:buFontTx/>
              <a:buChar char="•"/>
            </a:pPr>
            <a:r>
              <a:rPr lang="en-US" smtClean="0"/>
              <a:t>Level 6 is more a theoretical stage – so few people (about 1% worldwide) – Kohlberg dropped it.</a:t>
            </a:r>
          </a:p>
          <a:p>
            <a:pPr eaLnBrk="1" hangingPunct="1">
              <a:spcBef>
                <a:spcPct val="0"/>
              </a:spcBef>
              <a:buFontTx/>
              <a:buChar char="•"/>
            </a:pPr>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B01309-1859-47CD-95A9-9B91690B4E54}" type="slidenum">
              <a:rPr lang="en-US" smtClean="0"/>
              <a:pPr fontAlgn="base">
                <a:spcBef>
                  <a:spcPct val="0"/>
                </a:spcBef>
                <a:spcAft>
                  <a:spcPct val="0"/>
                </a:spcAft>
                <a:defRPr/>
              </a:pPr>
              <a:t>38</a:t>
            </a:fld>
            <a:endParaRPr lang="en-US" smtClean="0"/>
          </a:p>
        </p:txBody>
      </p:sp>
      <p:sp>
        <p:nvSpPr>
          <p:cNvPr id="849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49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Stage 4 - Fulfilling duties and upholding the law to maintain social order.  Motivated to keep the social system going and to avoid a breakdown in its functioning.</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2A7685-905F-43B1-A322-EC502D80666B}" type="slidenum">
              <a:rPr lang="en-US" smtClean="0"/>
              <a:pPr fontAlgn="base">
                <a:spcBef>
                  <a:spcPct val="0"/>
                </a:spcBef>
                <a:spcAft>
                  <a:spcPct val="0"/>
                </a:spcAft>
                <a:defRPr/>
              </a:pPr>
              <a:t>40</a:t>
            </a:fld>
            <a:endParaRPr lang="en-US" smtClean="0"/>
          </a:p>
        </p:txBody>
      </p:sp>
      <p:sp>
        <p:nvSpPr>
          <p:cNvPr id="860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60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Stage 3 - Amy has to be a “good girl.”  Her good behavior is doing what is expected by people who are close to the person or what people generally expect of someone in a given role.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74FE86-D975-4487-9620-CB389E16B23C}" type="slidenum">
              <a:rPr lang="en-US" smtClean="0"/>
              <a:pPr fontAlgn="base">
                <a:spcBef>
                  <a:spcPct val="0"/>
                </a:spcBef>
                <a:spcAft>
                  <a:spcPct val="0"/>
                </a:spcAft>
                <a:defRPr/>
              </a:pPr>
              <a:t>42</a:t>
            </a:fld>
            <a:endParaRPr lang="en-US" smtClean="0"/>
          </a:p>
        </p:txBody>
      </p:sp>
      <p:sp>
        <p:nvSpPr>
          <p:cNvPr id="870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70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Stage 1 - Doing what is right is being obedient.  The conscience is made up of fear of punishment and the moral action is motivated by the avoidance of punishment.  The child does not consider the interests of others or see how someone else’s interests are different from their own.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D2BFD9-3570-41E4-B581-C656CCCAD8EB}" type="slidenum">
              <a:rPr lang="en-US" smtClean="0"/>
              <a:pPr fontAlgn="base">
                <a:spcBef>
                  <a:spcPct val="0"/>
                </a:spcBef>
                <a:spcAft>
                  <a:spcPct val="0"/>
                </a:spcAft>
                <a:defRPr/>
              </a:pPr>
              <a:t>44</a:t>
            </a:fld>
            <a:endParaRPr lang="en-US" smtClean="0"/>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80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Stage 5 - being right involves upholding rules that are in the best interest of the group.  Rules should be impartial, and agreed upon by the group.   If the rule no longer promotes the welfare of individuals, then the rules become invalid.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17CC22-474C-4434-8177-43845BE3C325}" type="slidenum">
              <a:rPr lang="en-US" smtClean="0"/>
              <a:pPr fontAlgn="base">
                <a:spcBef>
                  <a:spcPct val="0"/>
                </a:spcBef>
                <a:spcAft>
                  <a:spcPct val="0"/>
                </a:spcAft>
                <a:defRPr/>
              </a:pPr>
              <a:t>46</a:t>
            </a:fld>
            <a:endParaRPr lang="en-US" smtClean="0"/>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90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Stage 2 - what is right is based on the “tit-for-tat” principle.  It involves an equal exchange between people.  People look out for their own needs.  They are nice to others because they expect the favor to be returned.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D2FB59-4BBF-454D-9DFF-53B8B8A280BA}" type="slidenum">
              <a:rPr lang="en-US" smtClean="0"/>
              <a:pPr fontAlgn="base">
                <a:spcBef>
                  <a:spcPct val="0"/>
                </a:spcBef>
                <a:spcAft>
                  <a:spcPct val="0"/>
                </a:spcAft>
                <a:defRPr/>
              </a:pPr>
              <a:t>48</a:t>
            </a:fld>
            <a:endParaRPr lang="en-US" smtClean="0"/>
          </a:p>
        </p:txBody>
      </p:sp>
      <p:sp>
        <p:nvSpPr>
          <p:cNvPr id="901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01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High-school students who were judged by their teachers to have a greater moral courage tended to be more advanced in Kohlberg’s stages than students who were judged less courageous.  </a:t>
            </a:r>
          </a:p>
          <a:p>
            <a:pPr eaLnBrk="1" hangingPunct="1">
              <a:spcBef>
                <a:spcPct val="0"/>
              </a:spcBef>
            </a:pPr>
            <a:endParaRPr lang="en-US" smtClean="0"/>
          </a:p>
          <a:p>
            <a:pPr eaLnBrk="1" hangingPunct="1">
              <a:spcBef>
                <a:spcPct val="0"/>
              </a:spcBef>
            </a:pPr>
            <a:r>
              <a:rPr lang="en-US" smtClean="0"/>
              <a:t>Students who protest social conditions tend to have higher moral reasoning scores.</a:t>
            </a:r>
          </a:p>
          <a:p>
            <a:pPr eaLnBrk="1" hangingPunct="1">
              <a:spcBef>
                <a:spcPct val="0"/>
              </a:spcBef>
            </a:pPr>
            <a:endParaRPr lang="en-US" smtClean="0"/>
          </a:p>
          <a:p>
            <a:pPr eaLnBrk="1" hangingPunct="1">
              <a:spcBef>
                <a:spcPct val="0"/>
              </a:spcBef>
            </a:pPr>
            <a:r>
              <a:rPr lang="en-US" smtClean="0"/>
              <a:t>Delinquent adolescents, whose actions are more likely to be morally offensive, tend to have lower moral reasoning scores than non-delinquent adolescents.  Delinquent adolescents are more likely to emphasize punishment and reward in their moral reasoning, not social norms or personal moral codes.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F93A6E-95D7-4EEF-B85C-42C70D0EAA5E}" type="slidenum">
              <a:rPr lang="en-US" smtClean="0"/>
              <a:pPr fontAlgn="base">
                <a:spcBef>
                  <a:spcPct val="0"/>
                </a:spcBef>
                <a:spcAft>
                  <a:spcPct val="0"/>
                </a:spcAft>
                <a:defRPr/>
              </a:pPr>
              <a:t>49</a:t>
            </a:fld>
            <a:endParaRPr lang="en-US" smtClean="0"/>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For example:  the Confucian principle of jen (love, benevolence, human-heartedness, perfect virtue) and the expression of parental obedience and family interdependence are not included in Kohlberg’s stages.</a:t>
            </a:r>
          </a:p>
          <a:p>
            <a:pPr eaLnBrk="1" hangingPunct="1">
              <a:spcBef>
                <a:spcPct val="0"/>
              </a:spcBef>
            </a:pPr>
            <a:endParaRPr lang="en-US" smtClean="0"/>
          </a:p>
          <a:p>
            <a:pPr eaLnBrk="1" hangingPunct="1">
              <a:spcBef>
                <a:spcPct val="0"/>
              </a:spcBef>
            </a:pPr>
            <a:r>
              <a:rPr lang="en-US" smtClean="0"/>
              <a:t>Respect for all life is a moral principle which leads to the principle of nonviolence (ahimsa) in Hinduism which is overlooked by the theory.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059785-822D-4981-B1CA-87C38DB6E1FD}" type="slidenum">
              <a:rPr lang="en-US" smtClean="0"/>
              <a:pPr fontAlgn="base">
                <a:spcBef>
                  <a:spcPct val="0"/>
                </a:spcBef>
                <a:spcAft>
                  <a:spcPct val="0"/>
                </a:spcAft>
                <a:defRPr/>
              </a:pPr>
              <a:t>50</a:t>
            </a:fld>
            <a:endParaRPr lang="en-US" smtClean="0"/>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Gilligan argues that Kohlberg’s emphasis on justice applies more to men than to women -- women are more likely to have moral issues rooted in concern for others.  So, according to Gilligan, men score higher on moral reasoning than do women.  </a:t>
            </a:r>
          </a:p>
          <a:p>
            <a:pPr eaLnBrk="1" hangingPunct="1">
              <a:spcBef>
                <a:spcPct val="0"/>
              </a:spcBef>
            </a:pPr>
            <a:endParaRPr lang="en-US" smtClean="0"/>
          </a:p>
          <a:p>
            <a:pPr eaLnBrk="1" hangingPunct="1">
              <a:spcBef>
                <a:spcPct val="0"/>
              </a:spcBef>
            </a:pPr>
            <a:r>
              <a:rPr lang="en-US" smtClean="0"/>
              <a:t>Moral reasoning becomes qualitatively more sophisticated as individuals develop - progressing through a number of distinct stages.  So, at the end there is an emphasis on care (helping people in need) instead of justice (treating people fairly).</a:t>
            </a:r>
          </a:p>
          <a:p>
            <a:pPr eaLnBrk="1" hangingPunct="1">
              <a:spcBef>
                <a:spcPct val="0"/>
              </a:spcBef>
            </a:pPr>
            <a:endParaRPr lang="en-US" smtClean="0"/>
          </a:p>
          <a:p>
            <a:pPr eaLnBrk="1" hangingPunct="1">
              <a:spcBef>
                <a:spcPct val="0"/>
              </a:spcBef>
            </a:pPr>
            <a:r>
              <a:rPr lang="en-US" smtClean="0"/>
              <a:t>According to some of the research, men and women reason about moral issues similarly.  Both males and females often think about moral issues in terms of care and interpersonal relationships.  Justice and care both serve as the basis for moral reasoning.  The nature of the moral problem will determine whether justice, care, or both will be the basis of moral judgment.</a:t>
            </a:r>
          </a:p>
          <a:p>
            <a:pPr eaLnBrk="1" hangingPunct="1">
              <a:spcBef>
                <a:spcPct val="0"/>
              </a:spcBef>
            </a:pPr>
            <a:endParaRPr lang="en-US" smtClean="0"/>
          </a:p>
          <a:p>
            <a:pPr eaLnBrk="1" hangingPunct="1">
              <a:spcBef>
                <a:spcPct val="0"/>
              </a:spcBef>
            </a:pPr>
            <a:r>
              <a:rPr lang="en-US" smtClean="0"/>
              <a:t>According to some of the research, Gilligan’s argument is supported.  During adolescence and adulthood, females focus more on issues of caring about other people during moral judgments.  Differences seem to be most evident when individuals report on dilemmas from their own lives. </a:t>
            </a:r>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C6F2059-E9A6-4988-9A69-963CFBB5B9A4}" type="slidenum">
              <a:rPr lang="en-US" smtClean="0"/>
              <a:pPr fontAlgn="base">
                <a:spcBef>
                  <a:spcPct val="0"/>
                </a:spcBef>
                <a:spcAft>
                  <a:spcPct val="0"/>
                </a:spcAft>
                <a:defRPr/>
              </a:pPr>
              <a:t>53</a:t>
            </a:fld>
            <a:endParaRPr lang="en-US" smtClean="0"/>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99BA9A-EB98-4B21-8254-305077D161AD}" type="slidenum">
              <a:rPr lang="en-US" smtClean="0"/>
              <a:pPr fontAlgn="base">
                <a:spcBef>
                  <a:spcPct val="0"/>
                </a:spcBef>
                <a:spcAft>
                  <a:spcPct val="0"/>
                </a:spcAft>
                <a:defRPr/>
              </a:pPr>
              <a:t>54</a:t>
            </a:fld>
            <a:endParaRPr lang="en-US" smtClean="0"/>
          </a:p>
        </p:txBody>
      </p:sp>
      <p:sp>
        <p:nvSpPr>
          <p:cNvPr id="942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Empathy:  the child must be able to identify the emotions of others (to atleast some degree) and understand that another person is feeling an emotion or is in some kind of need.</a:t>
            </a:r>
          </a:p>
          <a:p>
            <a:pPr eaLnBrk="1" hangingPunct="1">
              <a:spcBef>
                <a:spcPct val="0"/>
              </a:spcBef>
            </a:pPr>
            <a:endParaRPr lang="en-US" smtClean="0"/>
          </a:p>
          <a:p>
            <a:pPr eaLnBrk="1" hangingPunct="1">
              <a:spcBef>
                <a:spcPct val="0"/>
              </a:spcBef>
            </a:pPr>
            <a:r>
              <a:rPr lang="en-US" smtClean="0"/>
              <a:t>Children who deeply feel another’s fear, disappointment, sorrow, or loneliness are more inclined to help that person than children who do not feel these emotions.</a:t>
            </a:r>
          </a:p>
          <a:p>
            <a:pPr eaLnBrk="1" hangingPunct="1">
              <a:spcBef>
                <a:spcPct val="0"/>
              </a:spcBef>
            </a:pPr>
            <a:endParaRPr lang="en-US" smtClean="0"/>
          </a:p>
          <a:p>
            <a:pPr eaLnBrk="1" hangingPunct="1">
              <a:spcBef>
                <a:spcPct val="0"/>
              </a:spcBef>
            </a:pPr>
            <a:r>
              <a:rPr lang="en-US" smtClean="0"/>
              <a:t>If a girl sees another child who is sad or injured, and as a consequence, feels sad herself.</a:t>
            </a:r>
          </a:p>
          <a:p>
            <a:pPr eaLnBrk="1" hangingPunct="1">
              <a:spcBef>
                <a:spcPct val="0"/>
              </a:spcBef>
            </a:pPr>
            <a:endParaRPr lang="en-US" smtClean="0"/>
          </a:p>
          <a:p>
            <a:pPr eaLnBrk="1" hangingPunct="1">
              <a:spcBef>
                <a:spcPct val="0"/>
              </a:spcBef>
            </a:pPr>
            <a:r>
              <a:rPr lang="en-US" smtClean="0"/>
              <a:t>In order for Ezra to understand that Ned needed comforting, it was necessary for Ezra to feel empathy with Ned’s unhappiness.  To realize that he was hurt and warranted sympathy.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BF733F-BD5A-406E-A068-A845C4D2AEFB}" type="slidenum">
              <a:rPr lang="en-US" smtClean="0"/>
              <a:pPr fontAlgn="base">
                <a:spcBef>
                  <a:spcPct val="0"/>
                </a:spcBef>
                <a:spcAft>
                  <a:spcPct val="0"/>
                </a:spcAft>
                <a:defRPr/>
              </a:pPr>
              <a:t>55</a:t>
            </a:fld>
            <a:endParaRPr lang="en-US" smtClean="0"/>
          </a:p>
        </p:txBody>
      </p:sp>
      <p:sp>
        <p:nvSpPr>
          <p:cNvPr id="952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52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8C379C-4AE4-4274-93A0-4078BA5285A6}" type="slidenum">
              <a:rPr lang="en-US" smtClean="0"/>
              <a:pPr fontAlgn="base">
                <a:spcBef>
                  <a:spcPct val="0"/>
                </a:spcBef>
                <a:spcAft>
                  <a:spcPct val="0"/>
                </a:spcAft>
                <a:defRPr/>
              </a:pPr>
              <a:t>56</a:t>
            </a:fld>
            <a:endParaRPr lang="en-US" smtClean="0"/>
          </a:p>
        </p:txBody>
      </p:sp>
      <p:sp>
        <p:nvSpPr>
          <p:cNvPr id="962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One of the best ways in which parents can assist their children to develop morally conscious behavior is to help them develop a sense of empathy. </a:t>
            </a:r>
          </a:p>
          <a:p>
            <a:pPr eaLnBrk="1" hangingPunct="1">
              <a:spcBef>
                <a:spcPct val="0"/>
              </a:spcBef>
            </a:pPr>
            <a:endParaRPr lang="en-US" smtClean="0"/>
          </a:p>
          <a:p>
            <a:pPr eaLnBrk="1" hangingPunct="1">
              <a:spcBef>
                <a:spcPct val="0"/>
              </a:spcBef>
            </a:pPr>
            <a:r>
              <a:rPr lang="en-US" smtClean="0"/>
              <a:t>Questions 1 through 7 compose the “perspective taking” scale and reflect an ability to shift perspectives or to step outside the self when dealing with other people.  Reverse the scores on 2 and 5, and then add the scores on questions 1 through 7.  Scores between 16-17 indicate empathic perspective-taking abilities.</a:t>
            </a:r>
          </a:p>
          <a:p>
            <a:pPr eaLnBrk="1" hangingPunct="1">
              <a:spcBef>
                <a:spcPct val="0"/>
              </a:spcBef>
            </a:pPr>
            <a:endParaRPr lang="en-US" smtClean="0"/>
          </a:p>
          <a:p>
            <a:pPr eaLnBrk="1" hangingPunct="1">
              <a:spcBef>
                <a:spcPct val="0"/>
              </a:spcBef>
            </a:pPr>
            <a:r>
              <a:rPr lang="en-US" smtClean="0"/>
              <a:t>Questions 8 through 14 reflect the “empathic concern” scale and assess the degree to which you experience feelings of warmth, compassion, and concern for another.  Reverse items 9, 12, and 13, and then add the scores on questions 8 through 14.  Scores between 19-20 indicate empathic concern for others.</a:t>
            </a:r>
          </a:p>
          <a:p>
            <a:pPr eaLnBrk="1" hangingPunct="1">
              <a:spcBef>
                <a:spcPct val="0"/>
              </a:spcBef>
            </a:pPr>
            <a:endParaRPr lang="en-US" smtClean="0"/>
          </a:p>
          <a:p>
            <a:pPr eaLnBrk="1" hangingPunct="1">
              <a:spcBef>
                <a:spcPct val="0"/>
              </a:spcBef>
            </a:pPr>
            <a:r>
              <a:rPr lang="en-US" smtClean="0"/>
              <a:t>From:  M.H. Davis (1980).  A Multidimensional approach to individual differences in empathy.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b="1">
                <a:solidFill>
                  <a:schemeClr val="tx1"/>
                </a:solidFill>
                <a:latin typeface="Arial" pitchFamily="34" charset="0"/>
                <a:cs typeface="Arial" pitchFamily="34" charset="0"/>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4A3EC16E-6D12-40C1-863D-30D13523FA68}" type="datetimeFigureOut">
              <a:rPr lang="en-US"/>
              <a:pPr>
                <a:defRPr/>
              </a:pPr>
              <a:t>7/12/2014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2D4E4364-68A0-41E0-9475-196186D87CA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b="1">
                <a:solidFill>
                  <a:schemeClr val="tx1"/>
                </a:solidFill>
                <a:latin typeface="Arial" pitchFamily="34" charset="0"/>
                <a:cs typeface="Arial"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838200" y="1295400"/>
            <a:ext cx="7696200" cy="5181600"/>
          </a:xfrm>
        </p:spPr>
        <p:txBody>
          <a:bodyPr/>
          <a:lstStyle>
            <a:lvl1pPr>
              <a:defRPr sz="2400">
                <a:solidFill>
                  <a:schemeClr val="tx1"/>
                </a:solidFill>
                <a:latin typeface="Arial" pitchFamily="34" charset="0"/>
                <a:cs typeface="Arial" pitchFamily="34" charset="0"/>
              </a:defRPr>
            </a:lvl1pPr>
            <a:lvl2pPr>
              <a:defRPr sz="2400">
                <a:solidFill>
                  <a:schemeClr val="tx1"/>
                </a:solidFill>
                <a:latin typeface="Arial" pitchFamily="34" charset="0"/>
                <a:cs typeface="Arial" pitchFamily="34" charset="0"/>
              </a:defRPr>
            </a:lvl2pPr>
            <a:lvl3pPr>
              <a:defRPr sz="2400">
                <a:solidFill>
                  <a:schemeClr val="tx1"/>
                </a:solidFill>
                <a:latin typeface="Arial" pitchFamily="34" charset="0"/>
                <a:cs typeface="Arial" pitchFamily="34" charset="0"/>
              </a:defRPr>
            </a:lvl3pPr>
            <a:lvl4pPr>
              <a:defRPr sz="2400">
                <a:solidFill>
                  <a:schemeClr val="tx1"/>
                </a:solidFill>
                <a:latin typeface="Arial" pitchFamily="34" charset="0"/>
                <a:cs typeface="Arial" pitchFamily="34" charset="0"/>
              </a:defRPr>
            </a:lvl4pPr>
            <a:lvl5pPr>
              <a:defRPr sz="2400">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2611EDA3-4A1F-4802-9E0C-D36FE3F23615}" type="datetimeFigureOut">
              <a:rPr lang="en-US"/>
              <a:pPr>
                <a:defRPr/>
              </a:pPr>
              <a:t>7/12/2014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DAEDA7B5-EE75-4818-A9A9-7FC06B183F6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646AE56E-E2FD-4549-87FE-86384EA00A89}" type="datetimeFigureOut">
              <a:rPr lang="en-US"/>
              <a:pPr>
                <a:defRPr/>
              </a:pPr>
              <a:t>7/12/2014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01FFD0D4-A247-41CD-BB5F-68FFAAC7352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50509E56-F870-4D6F-89C1-EBE60E3B6655}" type="datetimeFigureOut">
              <a:rPr lang="en-US"/>
              <a:pPr>
                <a:defRPr/>
              </a:pPr>
              <a:t>7/12/2014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371BDC2C-E310-489A-9F62-DD9E7CC44DC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4BC520DC-7DCA-4A81-847C-37B92E66A5DF}" type="datetimeFigureOut">
              <a:rPr lang="en-US"/>
              <a:pPr>
                <a:defRPr/>
              </a:pPr>
              <a:t>7/12/2014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F1AFE769-EC43-44EE-BF83-07DDBBFB790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8A5007C9-77CF-4603-892B-7D42A153D48E}" type="datetimeFigureOut">
              <a:rPr lang="en-US"/>
              <a:pPr>
                <a:defRPr/>
              </a:pPr>
              <a:t>7/12/2014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A1AB1B62-C57B-469A-9410-FA50230D1CC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58D773B7-F81D-4474-BAC2-ED0E36375ED2}" type="datetimeFigureOut">
              <a:rPr lang="en-US"/>
              <a:pPr>
                <a:defRPr/>
              </a:pPr>
              <a:t>7/12/2014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D0EB571D-CE83-4A19-99E4-B0F0B260E58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27C6B308-37A8-4503-840A-20A90E3B55A9}" type="datetimeFigureOut">
              <a:rPr lang="en-US"/>
              <a:pPr>
                <a:defRPr/>
              </a:pPr>
              <a:t>7/12/2014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B4AF09AA-6AD9-4B36-AE38-0EE1D3A1A20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B0663B31-89F3-4639-BBE0-9F30F5B488E6}" type="datetimeFigureOut">
              <a:rPr lang="en-US"/>
              <a:pPr>
                <a:defRPr/>
              </a:pPr>
              <a:t>7/12/2014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93289589-9718-41B9-9C89-4F3B3A787B1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AE3ABB61-CD1A-4E0D-8C92-D2B77441A039}" type="datetimeFigureOut">
              <a:rPr lang="en-US"/>
              <a:pPr>
                <a:defRPr/>
              </a:pPr>
              <a:t>7/12/2014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B7513AB6-1695-4D59-BD87-74E25CB041A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CA7B1886-7F42-4BBD-AE9A-5540C7D336F3}" type="datetimeFigureOut">
              <a:rPr lang="en-US"/>
              <a:pPr>
                <a:defRPr/>
              </a:pPr>
              <a:t>7/12/2014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EBDD8007-8A81-4B75-B440-0E79C2FEA5F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38138" y="152400"/>
            <a:ext cx="7783512" cy="11366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554163"/>
            <a:ext cx="7696200" cy="4976812"/>
          </a:xfrm>
        </p:spPr>
        <p:txBody>
          <a:bodyPr rtlCol="0">
            <a:normAutofit/>
          </a:bodyPr>
          <a:lstStyle/>
          <a:p>
            <a:pPr lvl="0"/>
            <a:endParaRPr lang="en-US" noProof="0" smtClean="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0"/>
            <a:ext cx="8077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838200" y="1219200"/>
            <a:ext cx="76962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697" r:id="rId12"/>
  </p:sldLayoutIdLst>
  <p:txStyles>
    <p:titleStyle>
      <a:lvl1pPr algn="ctr" rtl="0" eaLnBrk="0" fontAlgn="base" hangingPunct="0">
        <a:spcBef>
          <a:spcPct val="0"/>
        </a:spcBef>
        <a:spcAft>
          <a:spcPct val="0"/>
        </a:spcAft>
        <a:defRPr sz="36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rgbClr val="604A7B"/>
          </a:solidFill>
          <a:latin typeface="Californian FB" pitchFamily="18" charset="0"/>
        </a:defRPr>
      </a:lvl2pPr>
      <a:lvl3pPr algn="ctr" rtl="0" eaLnBrk="0" fontAlgn="base" hangingPunct="0">
        <a:spcBef>
          <a:spcPct val="0"/>
        </a:spcBef>
        <a:spcAft>
          <a:spcPct val="0"/>
        </a:spcAft>
        <a:defRPr sz="4400">
          <a:solidFill>
            <a:srgbClr val="604A7B"/>
          </a:solidFill>
          <a:latin typeface="Californian FB" pitchFamily="18" charset="0"/>
        </a:defRPr>
      </a:lvl3pPr>
      <a:lvl4pPr algn="ctr" rtl="0" eaLnBrk="0" fontAlgn="base" hangingPunct="0">
        <a:spcBef>
          <a:spcPct val="0"/>
        </a:spcBef>
        <a:spcAft>
          <a:spcPct val="0"/>
        </a:spcAft>
        <a:defRPr sz="4400">
          <a:solidFill>
            <a:srgbClr val="604A7B"/>
          </a:solidFill>
          <a:latin typeface="Californian FB" pitchFamily="18" charset="0"/>
        </a:defRPr>
      </a:lvl4pPr>
      <a:lvl5pPr algn="ctr" rtl="0" eaLnBrk="0" fontAlgn="base" hangingPunct="0">
        <a:spcBef>
          <a:spcPct val="0"/>
        </a:spcBef>
        <a:spcAft>
          <a:spcPct val="0"/>
        </a:spcAft>
        <a:defRPr sz="4400">
          <a:solidFill>
            <a:srgbClr val="604A7B"/>
          </a:solidFill>
          <a:latin typeface="Californian FB" pitchFamily="18" charset="0"/>
        </a:defRPr>
      </a:lvl5pPr>
      <a:lvl6pPr marL="457200" algn="ctr" rtl="0" fontAlgn="base">
        <a:spcBef>
          <a:spcPct val="0"/>
        </a:spcBef>
        <a:spcAft>
          <a:spcPct val="0"/>
        </a:spcAft>
        <a:defRPr sz="4400">
          <a:solidFill>
            <a:srgbClr val="604A7B"/>
          </a:solidFill>
          <a:latin typeface="Californian FB" pitchFamily="18" charset="0"/>
        </a:defRPr>
      </a:lvl6pPr>
      <a:lvl7pPr marL="914400" algn="ctr" rtl="0" fontAlgn="base">
        <a:spcBef>
          <a:spcPct val="0"/>
        </a:spcBef>
        <a:spcAft>
          <a:spcPct val="0"/>
        </a:spcAft>
        <a:defRPr sz="4400">
          <a:solidFill>
            <a:srgbClr val="604A7B"/>
          </a:solidFill>
          <a:latin typeface="Californian FB" pitchFamily="18" charset="0"/>
        </a:defRPr>
      </a:lvl7pPr>
      <a:lvl8pPr marL="1371600" algn="ctr" rtl="0" fontAlgn="base">
        <a:spcBef>
          <a:spcPct val="0"/>
        </a:spcBef>
        <a:spcAft>
          <a:spcPct val="0"/>
        </a:spcAft>
        <a:defRPr sz="4400">
          <a:solidFill>
            <a:srgbClr val="604A7B"/>
          </a:solidFill>
          <a:latin typeface="Californian FB" pitchFamily="18" charset="0"/>
        </a:defRPr>
      </a:lvl8pPr>
      <a:lvl9pPr marL="1828800" algn="ctr" rtl="0" fontAlgn="base">
        <a:spcBef>
          <a:spcPct val="0"/>
        </a:spcBef>
        <a:spcAft>
          <a:spcPct val="0"/>
        </a:spcAft>
        <a:defRPr sz="4400">
          <a:solidFill>
            <a:srgbClr val="604A7B"/>
          </a:solidFill>
          <a:latin typeface="Californian FB" pitchFamily="18" charset="0"/>
        </a:defRPr>
      </a:lvl9pPr>
    </p:titleStyle>
    <p:bodyStyle>
      <a:lvl1pPr marL="342900" indent="-342900" algn="l" rtl="0" eaLnBrk="0" fontAlgn="base" hangingPunct="0">
        <a:spcBef>
          <a:spcPct val="20000"/>
        </a:spcBef>
        <a:spcAft>
          <a:spcPct val="0"/>
        </a:spcAft>
        <a:buSzPct val="70000"/>
        <a:buBlip>
          <a:blip r:embed="rId14"/>
        </a:buBlip>
        <a:defRPr sz="24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SzPct val="70000"/>
        <a:buFont typeface="Californian FB" pitchFamily="18"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SzPct val="70000"/>
        <a:buFont typeface="Californian FB" pitchFamily="18"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SzPct val="70000"/>
        <a:buFont typeface="Californian FB" pitchFamily="18" charset="0"/>
        <a:buChar char="‐"/>
        <a:defRPr sz="24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SzPct val="70000"/>
        <a:buFont typeface="Californian FB" pitchFamily="18" charset="0"/>
        <a:buChar char="‐"/>
        <a:defRPr sz="2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838200" y="1066800"/>
            <a:ext cx="8077200" cy="1766888"/>
          </a:xfrm>
        </p:spPr>
        <p:txBody>
          <a:bodyPr/>
          <a:lstStyle/>
          <a:p>
            <a:pPr eaLnBrk="1" hangingPunct="1"/>
            <a:r>
              <a:rPr lang="en-US" sz="5400" smtClean="0"/>
              <a:t>Moral Development, Values and Religion</a:t>
            </a:r>
          </a:p>
        </p:txBody>
      </p:sp>
      <p:pic>
        <p:nvPicPr>
          <p:cNvPr id="13316" name="Picture 3" descr="family.jpg"/>
          <p:cNvPicPr>
            <a:picLocks noChangeAspect="1"/>
          </p:cNvPicPr>
          <p:nvPr/>
        </p:nvPicPr>
        <p:blipFill>
          <a:blip r:embed="rId2"/>
          <a:srcRect/>
          <a:stretch>
            <a:fillRect/>
          </a:stretch>
        </p:blipFill>
        <p:spPr bwMode="auto">
          <a:xfrm>
            <a:off x="6826250" y="4408488"/>
            <a:ext cx="2317750" cy="2449512"/>
          </a:xfrm>
          <a:prstGeom prst="rect">
            <a:avLst/>
          </a:prstGeom>
          <a:noFill/>
          <a:ln w="9525">
            <a:noFill/>
            <a:miter lim="800000"/>
            <a:headEnd/>
            <a:tailEnd/>
          </a:ln>
        </p:spPr>
      </p:pic>
      <p:pic>
        <p:nvPicPr>
          <p:cNvPr id="13317" name="Picture 4" descr="moral_1.JPG"/>
          <p:cNvPicPr>
            <a:picLocks noChangeAspect="1"/>
          </p:cNvPicPr>
          <p:nvPr/>
        </p:nvPicPr>
        <p:blipFill>
          <a:blip r:embed="rId3"/>
          <a:srcRect/>
          <a:stretch>
            <a:fillRect/>
          </a:stretch>
        </p:blipFill>
        <p:spPr bwMode="auto">
          <a:xfrm>
            <a:off x="782638" y="4464050"/>
            <a:ext cx="2646362" cy="2393950"/>
          </a:xfrm>
          <a:prstGeom prst="rect">
            <a:avLst/>
          </a:prstGeom>
          <a:noFill/>
          <a:ln w="9525">
            <a:noFill/>
            <a:miter lim="800000"/>
            <a:headEnd/>
            <a:tailEnd/>
          </a:ln>
        </p:spPr>
      </p:pic>
      <p:pic>
        <p:nvPicPr>
          <p:cNvPr id="13318" name="Picture 5" descr="moral_2.JPG"/>
          <p:cNvPicPr>
            <a:picLocks noChangeAspect="1"/>
          </p:cNvPicPr>
          <p:nvPr/>
        </p:nvPicPr>
        <p:blipFill>
          <a:blip r:embed="rId4"/>
          <a:srcRect/>
          <a:stretch>
            <a:fillRect/>
          </a:stretch>
        </p:blipFill>
        <p:spPr bwMode="auto">
          <a:xfrm>
            <a:off x="3810000" y="4419600"/>
            <a:ext cx="2438400"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u="sng" smtClean="0"/>
              <a:t>Module Objectives</a:t>
            </a:r>
          </a:p>
        </p:txBody>
      </p:sp>
      <p:sp>
        <p:nvSpPr>
          <p:cNvPr id="14339" name="Content Placeholder 2"/>
          <p:cNvSpPr>
            <a:spLocks noGrp="1"/>
          </p:cNvSpPr>
          <p:nvPr>
            <p:ph idx="1"/>
          </p:nvPr>
        </p:nvSpPr>
        <p:spPr/>
        <p:txBody>
          <a:bodyPr/>
          <a:lstStyle/>
          <a:p>
            <a:pPr eaLnBrk="1" hangingPunct="1"/>
            <a:r>
              <a:rPr lang="en-US" sz="2800" smtClean="0"/>
              <a:t>What is moral development?</a:t>
            </a:r>
          </a:p>
          <a:p>
            <a:pPr eaLnBrk="1" hangingPunct="1"/>
            <a:endParaRPr lang="en-US" sz="2800" smtClean="0"/>
          </a:p>
          <a:p>
            <a:pPr eaLnBrk="1" hangingPunct="1"/>
            <a:r>
              <a:rPr lang="en-US" sz="2800" smtClean="0"/>
              <a:t>How do we develop prosocial behavior?</a:t>
            </a:r>
          </a:p>
          <a:p>
            <a:pPr eaLnBrk="1" hangingPunct="1"/>
            <a:endParaRPr lang="en-US" sz="2800" smtClean="0"/>
          </a:p>
          <a:p>
            <a:pPr eaLnBrk="1" hangingPunct="1"/>
            <a:r>
              <a:rPr lang="en-US" sz="2800" smtClean="0"/>
              <a:t>How do we develop antisocial behavior?</a:t>
            </a:r>
          </a:p>
          <a:p>
            <a:pPr eaLnBrk="1" hangingPunct="1"/>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3"/>
          <p:cNvSpPr>
            <a:spLocks noGrp="1"/>
          </p:cNvSpPr>
          <p:nvPr>
            <p:ph type="ctrTitle"/>
          </p:nvPr>
        </p:nvSpPr>
        <p:spPr/>
        <p:txBody>
          <a:bodyPr/>
          <a:lstStyle/>
          <a:p>
            <a:r>
              <a:rPr lang="en-US" smtClean="0"/>
              <a:t>Think on your own…</a:t>
            </a:r>
            <a:br>
              <a:rPr lang="en-US" smtClean="0"/>
            </a:br>
            <a:r>
              <a:rPr lang="en-US" smtClean="0"/>
              <a:t>What does it mean to have morals?</a:t>
            </a:r>
          </a:p>
        </p:txBody>
      </p:sp>
      <p:sp>
        <p:nvSpPr>
          <p:cNvPr id="5" name="Subtitle 4"/>
          <p:cNvSpPr>
            <a:spLocks noGrp="1"/>
          </p:cNvSpPr>
          <p:nvPr>
            <p:ph type="subTitle" idx="1"/>
          </p:nvPr>
        </p:nvSpPr>
        <p:spPr/>
        <p:txBody>
          <a:bodyPr/>
          <a:lstStyle/>
          <a:p>
            <a:r>
              <a:rPr lang="en-US" smtClean="0"/>
              <a:t>What is moral development?</a:t>
            </a:r>
          </a:p>
          <a:p>
            <a:r>
              <a:rPr lang="en-US" smtClean="0"/>
              <a:t>How do you know if you have morals?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3"/>
          <p:cNvSpPr>
            <a:spLocks noGrp="1"/>
          </p:cNvSpPr>
          <p:nvPr>
            <p:ph type="ctrTitle"/>
          </p:nvPr>
        </p:nvSpPr>
        <p:spPr>
          <a:xfrm>
            <a:off x="838200" y="685800"/>
            <a:ext cx="8305800" cy="3276600"/>
          </a:xfrm>
        </p:spPr>
        <p:txBody>
          <a:bodyPr/>
          <a:lstStyle/>
          <a:p>
            <a:pPr eaLnBrk="1" hangingPunct="1"/>
            <a:r>
              <a:rPr lang="en-US" smtClean="0"/>
              <a:t>Moral development involves changes in thoughts, feelings and behaviors regarding standards of right and wrong</a:t>
            </a:r>
          </a:p>
        </p:txBody>
      </p:sp>
      <p:sp>
        <p:nvSpPr>
          <p:cNvPr id="5" name="Subtitle 4"/>
          <p:cNvSpPr>
            <a:spLocks noGrp="1"/>
          </p:cNvSpPr>
          <p:nvPr>
            <p:ph type="subTitle" idx="1"/>
          </p:nvPr>
        </p:nvSpPr>
        <p:spPr>
          <a:xfrm>
            <a:off x="1066800" y="4953000"/>
            <a:ext cx="7696200" cy="1752600"/>
          </a:xfrm>
        </p:spPr>
        <p:txBody>
          <a:bodyPr/>
          <a:lstStyle/>
          <a:p>
            <a:pPr eaLnBrk="1" hangingPunct="1">
              <a:defRPr/>
            </a:pPr>
            <a:r>
              <a:rPr lang="en-US" dirty="0" smtClean="0"/>
              <a:t>This involves an interpersonal and intrapersonal dimension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3"/>
          <p:cNvSpPr>
            <a:spLocks noGrp="1"/>
          </p:cNvSpPr>
          <p:nvPr>
            <p:ph type="title"/>
          </p:nvPr>
        </p:nvSpPr>
        <p:spPr/>
        <p:txBody>
          <a:bodyPr/>
          <a:lstStyle/>
          <a:p>
            <a:pPr eaLnBrk="1" hangingPunct="1"/>
            <a:r>
              <a:rPr lang="en-US" smtClean="0"/>
              <a:t>Moral development involves 4 questions:</a:t>
            </a:r>
          </a:p>
        </p:txBody>
      </p:sp>
      <p:sp>
        <p:nvSpPr>
          <p:cNvPr id="17411" name="Content Placeholder 4"/>
          <p:cNvSpPr>
            <a:spLocks noGrp="1"/>
          </p:cNvSpPr>
          <p:nvPr>
            <p:ph idx="1"/>
          </p:nvPr>
        </p:nvSpPr>
        <p:spPr>
          <a:xfrm>
            <a:off x="838200" y="1295400"/>
            <a:ext cx="8305800" cy="5410200"/>
          </a:xfrm>
        </p:spPr>
        <p:txBody>
          <a:bodyPr/>
          <a:lstStyle/>
          <a:p>
            <a:pPr marL="514350" indent="-514350" eaLnBrk="1" hangingPunct="1">
              <a:buFont typeface="Calibri" pitchFamily="34" charset="0"/>
              <a:buAutoNum type="arabicPeriod"/>
            </a:pPr>
            <a:r>
              <a:rPr lang="en-US" sz="3000" smtClean="0"/>
              <a:t>How do individuals </a:t>
            </a:r>
            <a:r>
              <a:rPr lang="en-US" sz="3000" i="1" smtClean="0"/>
              <a:t>reason</a:t>
            </a:r>
            <a:r>
              <a:rPr lang="en-US" sz="3000" smtClean="0"/>
              <a:t> or </a:t>
            </a:r>
            <a:r>
              <a:rPr lang="en-US" sz="3000" i="1" smtClean="0"/>
              <a:t>think</a:t>
            </a:r>
            <a:r>
              <a:rPr lang="en-US" sz="3000" smtClean="0"/>
              <a:t> about moral decisions?</a:t>
            </a:r>
          </a:p>
          <a:p>
            <a:pPr marL="514350" indent="-514350" eaLnBrk="1" hangingPunct="1">
              <a:buFont typeface="Calibri" pitchFamily="34" charset="0"/>
              <a:buAutoNum type="arabicPeriod"/>
            </a:pPr>
            <a:endParaRPr lang="en-US" sz="3000" smtClean="0"/>
          </a:p>
          <a:p>
            <a:pPr marL="514350" indent="-514350" eaLnBrk="1" hangingPunct="1">
              <a:buFont typeface="Calibri" pitchFamily="34" charset="0"/>
              <a:buAutoNum type="arabicPeriod"/>
            </a:pPr>
            <a:r>
              <a:rPr lang="en-US" sz="3000" smtClean="0"/>
              <a:t>How do individuals actually </a:t>
            </a:r>
            <a:r>
              <a:rPr lang="en-US" sz="3000" i="1" smtClean="0"/>
              <a:t>behave</a:t>
            </a:r>
            <a:r>
              <a:rPr lang="en-US" sz="3000" smtClean="0"/>
              <a:t> in moral circumstances?</a:t>
            </a:r>
          </a:p>
          <a:p>
            <a:pPr marL="514350" indent="-514350" eaLnBrk="1" hangingPunct="1">
              <a:buFont typeface="Calibri" pitchFamily="34" charset="0"/>
              <a:buAutoNum type="arabicPeriod"/>
            </a:pPr>
            <a:endParaRPr lang="en-US" sz="3000" smtClean="0"/>
          </a:p>
          <a:p>
            <a:pPr marL="514350" indent="-514350" eaLnBrk="1" hangingPunct="1">
              <a:buFont typeface="Calibri" pitchFamily="34" charset="0"/>
              <a:buAutoNum type="arabicPeriod"/>
            </a:pPr>
            <a:r>
              <a:rPr lang="en-US" sz="3000" smtClean="0"/>
              <a:t>How do individuals </a:t>
            </a:r>
            <a:r>
              <a:rPr lang="en-US" sz="3000" i="1" smtClean="0"/>
              <a:t>feel</a:t>
            </a:r>
            <a:r>
              <a:rPr lang="en-US" sz="3000" smtClean="0"/>
              <a:t> about moral matters?</a:t>
            </a:r>
          </a:p>
          <a:p>
            <a:pPr marL="514350" indent="-514350" eaLnBrk="1" hangingPunct="1">
              <a:buFont typeface="Calibri" pitchFamily="34" charset="0"/>
              <a:buAutoNum type="arabicPeriod"/>
            </a:pPr>
            <a:endParaRPr lang="en-US" sz="3000" smtClean="0"/>
          </a:p>
          <a:p>
            <a:pPr marL="514350" indent="-514350" eaLnBrk="1" hangingPunct="1">
              <a:buFont typeface="Calibri" pitchFamily="34" charset="0"/>
              <a:buAutoNum type="arabicPeriod"/>
            </a:pPr>
            <a:r>
              <a:rPr lang="en-US" sz="3000" smtClean="0"/>
              <a:t>What characterizes an individuals moral </a:t>
            </a:r>
            <a:r>
              <a:rPr lang="en-US" sz="3000" i="1" smtClean="0"/>
              <a:t>personality</a:t>
            </a:r>
            <a:r>
              <a:rPr lang="en-US" sz="3000" smtClean="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Piaget</a:t>
            </a:r>
            <a:endParaRPr lang="en-US" dirty="0"/>
          </a:p>
        </p:txBody>
      </p:sp>
      <p:sp>
        <p:nvSpPr>
          <p:cNvPr id="3" name="Content Placeholder 2"/>
          <p:cNvSpPr>
            <a:spLocks noGrp="1"/>
          </p:cNvSpPr>
          <p:nvPr>
            <p:ph idx="1"/>
          </p:nvPr>
        </p:nvSpPr>
        <p:spPr/>
        <p:txBody>
          <a:bodyPr/>
          <a:lstStyle/>
          <a:p>
            <a:pPr algn="just">
              <a:buNone/>
            </a:pPr>
            <a:r>
              <a:rPr lang="en-US" b="1" dirty="0" smtClean="0"/>
              <a:t>Piaget's theory of cognitive development</a:t>
            </a:r>
            <a:r>
              <a:rPr lang="en-US" dirty="0" smtClean="0"/>
              <a:t> is a comprehensive theory about the nature and development of human </a:t>
            </a:r>
            <a:r>
              <a:rPr lang="en-US" u="sng" dirty="0" smtClean="0"/>
              <a:t>intelligence</a:t>
            </a:r>
            <a:r>
              <a:rPr lang="en-US" dirty="0" smtClean="0"/>
              <a:t>, first developed by Swiss developmental psychologist </a:t>
            </a:r>
            <a:r>
              <a:rPr lang="en-US" u="sng" dirty="0" smtClean="0"/>
              <a:t>Jean Piaget (1896–1980)</a:t>
            </a:r>
            <a:r>
              <a:rPr lang="en-US" dirty="0" smtClean="0"/>
              <a:t>. It is primarily known as a </a:t>
            </a:r>
            <a:r>
              <a:rPr lang="en-US" u="sng" dirty="0" smtClean="0"/>
              <a:t>developmental stage theory</a:t>
            </a:r>
            <a:r>
              <a:rPr lang="en-US" dirty="0" smtClean="0"/>
              <a:t> but, in fact, it deals with the</a:t>
            </a:r>
            <a:r>
              <a:rPr lang="en-US" u="sng" dirty="0" smtClean="0"/>
              <a:t> nature of knowledge</a:t>
            </a:r>
            <a:r>
              <a:rPr lang="en-US" dirty="0" smtClean="0"/>
              <a:t> itself and how humans come gradually to acquire, construct, and use it. To Piaget, </a:t>
            </a:r>
            <a:r>
              <a:rPr lang="en-US" u="sng" dirty="0" smtClean="0"/>
              <a:t>cognitive development</a:t>
            </a:r>
            <a:r>
              <a:rPr lang="en-US" dirty="0" smtClean="0"/>
              <a:t> was a progressive reorganization of mental processes as a result of biological maturation and environmental experience. Accordingly, children construct an understanding of the world around them, then experience discrepancies between what they already know and what they discover in their environment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3"/>
          <p:cNvSpPr>
            <a:spLocks noGrp="1"/>
          </p:cNvSpPr>
          <p:nvPr>
            <p:ph type="ctrTitle"/>
          </p:nvPr>
        </p:nvSpPr>
        <p:spPr>
          <a:xfrm>
            <a:off x="838200" y="457200"/>
            <a:ext cx="8153400" cy="3143250"/>
          </a:xfrm>
        </p:spPr>
        <p:txBody>
          <a:bodyPr/>
          <a:lstStyle/>
          <a:p>
            <a:pPr eaLnBrk="1" hangingPunct="1"/>
            <a:r>
              <a:rPr lang="en-US" smtClean="0"/>
              <a:t>Piaget concluded that children go through two stages of how they think about morality</a:t>
            </a:r>
          </a:p>
        </p:txBody>
      </p:sp>
      <p:sp>
        <p:nvSpPr>
          <p:cNvPr id="5" name="Subtitle 4"/>
          <p:cNvSpPr>
            <a:spLocks noGrp="1"/>
          </p:cNvSpPr>
          <p:nvPr>
            <p:ph type="subTitle" idx="1"/>
          </p:nvPr>
        </p:nvSpPr>
        <p:spPr>
          <a:xfrm>
            <a:off x="914400" y="3886200"/>
            <a:ext cx="8001000" cy="2438400"/>
          </a:xfrm>
        </p:spPr>
        <p:txBody>
          <a:bodyPr/>
          <a:lstStyle/>
          <a:p>
            <a:pPr eaLnBrk="1" hangingPunct="1">
              <a:defRPr/>
            </a:pPr>
            <a:r>
              <a:rPr lang="en-US" dirty="0" smtClean="0"/>
              <a:t>Younger children (4-7) display </a:t>
            </a:r>
            <a:r>
              <a:rPr lang="en-US" i="1" dirty="0" smtClean="0"/>
              <a:t>heteronomous morality</a:t>
            </a:r>
            <a:endParaRPr lang="en-US" dirty="0" smtClean="0"/>
          </a:p>
          <a:p>
            <a:pPr eaLnBrk="1" hangingPunct="1">
              <a:defRPr/>
            </a:pPr>
            <a:r>
              <a:rPr lang="en-US" dirty="0" smtClean="0"/>
              <a:t>Older children (10 and older) display </a:t>
            </a:r>
            <a:r>
              <a:rPr lang="en-US" i="1" dirty="0" smtClean="0"/>
              <a:t>autonomous morality</a:t>
            </a:r>
            <a:endParaRPr lang="en-US"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685800" y="0"/>
            <a:ext cx="8458200" cy="1066800"/>
          </a:xfrm>
        </p:spPr>
        <p:txBody>
          <a:bodyPr/>
          <a:lstStyle/>
          <a:p>
            <a:pPr eaLnBrk="1" hangingPunct="1"/>
            <a:r>
              <a:rPr lang="en-US" smtClean="0"/>
              <a:t>Piaget’s Theory of Moral Development</a:t>
            </a:r>
          </a:p>
        </p:txBody>
      </p:sp>
      <p:grpSp>
        <p:nvGrpSpPr>
          <p:cNvPr id="19459" name="Group 21"/>
          <p:cNvGrpSpPr>
            <a:grpSpLocks/>
          </p:cNvGrpSpPr>
          <p:nvPr/>
        </p:nvGrpSpPr>
        <p:grpSpPr bwMode="auto">
          <a:xfrm>
            <a:off x="304800" y="1295400"/>
            <a:ext cx="8305800" cy="5562600"/>
            <a:chOff x="384" y="1008"/>
            <a:chExt cx="4992" cy="2928"/>
          </a:xfrm>
        </p:grpSpPr>
        <p:sp>
          <p:nvSpPr>
            <p:cNvPr id="174083" name="Rectangle 3"/>
            <p:cNvSpPr>
              <a:spLocks noChangeArrowheads="1"/>
            </p:cNvSpPr>
            <p:nvPr/>
          </p:nvSpPr>
          <p:spPr bwMode="auto">
            <a:xfrm>
              <a:off x="384" y="1008"/>
              <a:ext cx="4992" cy="2928"/>
            </a:xfrm>
            <a:prstGeom prst="rect">
              <a:avLst/>
            </a:prstGeom>
            <a:solidFill>
              <a:srgbClr val="2C8659"/>
            </a:solidFill>
            <a:ln w="9525">
              <a:solidFill>
                <a:srgbClr val="2C8659"/>
              </a:solidFill>
              <a:miter lim="800000"/>
              <a:headEnd/>
              <a:tailEnd/>
            </a:ln>
            <a:effectLst/>
          </p:spPr>
          <p:txBody>
            <a:bodyPr wrap="none" anchor="ctr"/>
            <a:lstStyle/>
            <a:p>
              <a:pPr>
                <a:defRPr/>
              </a:pPr>
              <a:endParaRPr lang="en-US">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174085" name="Rectangle 5"/>
            <p:cNvSpPr>
              <a:spLocks noChangeArrowheads="1"/>
            </p:cNvSpPr>
            <p:nvPr/>
          </p:nvSpPr>
          <p:spPr bwMode="auto">
            <a:xfrm>
              <a:off x="432" y="1056"/>
              <a:ext cx="4897" cy="2833"/>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algn="ctr">
                <a:defRPr/>
              </a:pPr>
              <a:endParaRPr lang="en-US"/>
            </a:p>
          </p:txBody>
        </p:sp>
        <p:sp>
          <p:nvSpPr>
            <p:cNvPr id="19462" name="Text Box 6"/>
            <p:cNvSpPr txBox="1">
              <a:spLocks noChangeArrowheads="1"/>
            </p:cNvSpPr>
            <p:nvPr/>
          </p:nvSpPr>
          <p:spPr bwMode="auto">
            <a:xfrm>
              <a:off x="432" y="1289"/>
              <a:ext cx="1488" cy="437"/>
            </a:xfrm>
            <a:prstGeom prst="rect">
              <a:avLst/>
            </a:prstGeom>
            <a:noFill/>
            <a:ln w="12700">
              <a:noFill/>
              <a:miter lim="800000"/>
              <a:headEnd/>
              <a:tailEnd/>
            </a:ln>
          </p:spPr>
          <p:txBody>
            <a:bodyPr>
              <a:spAutoFit/>
            </a:bodyPr>
            <a:lstStyle/>
            <a:p>
              <a:pPr algn="ctr"/>
              <a:r>
                <a:rPr lang="en-US" sz="2400" b="1">
                  <a:latin typeface="Californian FB" pitchFamily="18" charset="0"/>
                </a:rPr>
                <a:t>Heteronymous</a:t>
              </a:r>
              <a:br>
                <a:rPr lang="en-US" sz="2400" b="1">
                  <a:latin typeface="Californian FB" pitchFamily="18" charset="0"/>
                </a:rPr>
              </a:br>
              <a:r>
                <a:rPr lang="en-US" sz="2400" b="1">
                  <a:latin typeface="Californian FB" pitchFamily="18" charset="0"/>
                </a:rPr>
                <a:t>morality</a:t>
              </a:r>
            </a:p>
          </p:txBody>
        </p:sp>
        <p:sp>
          <p:nvSpPr>
            <p:cNvPr id="19463" name="Text Box 7"/>
            <p:cNvSpPr txBox="1">
              <a:spLocks noChangeArrowheads="1"/>
            </p:cNvSpPr>
            <p:nvPr/>
          </p:nvSpPr>
          <p:spPr bwMode="auto">
            <a:xfrm>
              <a:off x="416" y="2380"/>
              <a:ext cx="1504" cy="437"/>
            </a:xfrm>
            <a:prstGeom prst="rect">
              <a:avLst/>
            </a:prstGeom>
            <a:noFill/>
            <a:ln w="12700">
              <a:noFill/>
              <a:miter lim="800000"/>
              <a:headEnd/>
              <a:tailEnd/>
            </a:ln>
          </p:spPr>
          <p:txBody>
            <a:bodyPr>
              <a:spAutoFit/>
            </a:bodyPr>
            <a:lstStyle/>
            <a:p>
              <a:pPr algn="ctr"/>
              <a:r>
                <a:rPr lang="en-US" sz="2400" b="1">
                  <a:latin typeface="Californian FB" pitchFamily="18" charset="0"/>
                </a:rPr>
                <a:t>Autonomous morality </a:t>
              </a:r>
            </a:p>
          </p:txBody>
        </p:sp>
        <p:sp>
          <p:nvSpPr>
            <p:cNvPr id="19464" name="Text Box 8"/>
            <p:cNvSpPr txBox="1">
              <a:spLocks noChangeArrowheads="1"/>
            </p:cNvSpPr>
            <p:nvPr/>
          </p:nvSpPr>
          <p:spPr bwMode="auto">
            <a:xfrm>
              <a:off x="416" y="3346"/>
              <a:ext cx="1504" cy="399"/>
            </a:xfrm>
            <a:prstGeom prst="rect">
              <a:avLst/>
            </a:prstGeom>
            <a:noFill/>
            <a:ln w="12700">
              <a:noFill/>
              <a:miter lim="800000"/>
              <a:headEnd/>
              <a:tailEnd/>
            </a:ln>
          </p:spPr>
          <p:txBody>
            <a:bodyPr>
              <a:spAutoFit/>
            </a:bodyPr>
            <a:lstStyle/>
            <a:p>
              <a:pPr algn="ctr">
                <a:lnSpc>
                  <a:spcPct val="90000"/>
                </a:lnSpc>
              </a:pPr>
              <a:r>
                <a:rPr lang="en-US" sz="2400" b="1">
                  <a:latin typeface="Californian FB" pitchFamily="18" charset="0"/>
                </a:rPr>
                <a:t>Immanent</a:t>
              </a:r>
              <a:br>
                <a:rPr lang="en-US" sz="2400" b="1">
                  <a:latin typeface="Californian FB" pitchFamily="18" charset="0"/>
                </a:rPr>
              </a:br>
              <a:r>
                <a:rPr lang="en-US" sz="2400" b="1">
                  <a:latin typeface="Californian FB" pitchFamily="18" charset="0"/>
                </a:rPr>
                <a:t>justice</a:t>
              </a:r>
            </a:p>
          </p:txBody>
        </p:sp>
        <p:sp>
          <p:nvSpPr>
            <p:cNvPr id="19465" name="Text Box 9"/>
            <p:cNvSpPr txBox="1">
              <a:spLocks noChangeArrowheads="1"/>
            </p:cNvSpPr>
            <p:nvPr/>
          </p:nvSpPr>
          <p:spPr bwMode="auto">
            <a:xfrm>
              <a:off x="1968" y="1086"/>
              <a:ext cx="3360" cy="826"/>
            </a:xfrm>
            <a:prstGeom prst="rect">
              <a:avLst/>
            </a:prstGeom>
            <a:noFill/>
            <a:ln w="12700">
              <a:noFill/>
              <a:miter lim="800000"/>
              <a:headEnd/>
              <a:tailEnd/>
            </a:ln>
          </p:spPr>
          <p:txBody>
            <a:bodyPr>
              <a:spAutoFit/>
            </a:bodyPr>
            <a:lstStyle/>
            <a:p>
              <a:r>
                <a:rPr lang="en-US" sz="2400" b="1">
                  <a:latin typeface="Californian FB" pitchFamily="18" charset="0"/>
                </a:rPr>
                <a:t>Justice and rules are conceived of as unchangeable properties of the world, removed from the control of people (4-7 years)</a:t>
              </a:r>
            </a:p>
          </p:txBody>
        </p:sp>
        <p:sp>
          <p:nvSpPr>
            <p:cNvPr id="19466" name="Text Box 10"/>
            <p:cNvSpPr txBox="1">
              <a:spLocks noChangeArrowheads="1"/>
            </p:cNvSpPr>
            <p:nvPr/>
          </p:nvSpPr>
          <p:spPr bwMode="auto">
            <a:xfrm>
              <a:off x="1968" y="2112"/>
              <a:ext cx="3360" cy="826"/>
            </a:xfrm>
            <a:prstGeom prst="rect">
              <a:avLst/>
            </a:prstGeom>
            <a:noFill/>
            <a:ln w="12700">
              <a:noFill/>
              <a:miter lim="800000"/>
              <a:headEnd/>
              <a:tailEnd/>
            </a:ln>
          </p:spPr>
          <p:txBody>
            <a:bodyPr>
              <a:spAutoFit/>
            </a:bodyPr>
            <a:lstStyle/>
            <a:p>
              <a:r>
                <a:rPr lang="en-US" sz="2400" b="1">
                  <a:latin typeface="Californian FB" pitchFamily="18" charset="0"/>
                </a:rPr>
                <a:t>Becomes aware that rules and laws are created by people; in judging an action, one should consider actor’s intentions as well as consequences (10 years and older)</a:t>
              </a:r>
            </a:p>
          </p:txBody>
        </p:sp>
        <p:sp>
          <p:nvSpPr>
            <p:cNvPr id="19467" name="Text Box 14"/>
            <p:cNvSpPr txBox="1">
              <a:spLocks noChangeArrowheads="1"/>
            </p:cNvSpPr>
            <p:nvPr/>
          </p:nvSpPr>
          <p:spPr bwMode="auto">
            <a:xfrm>
              <a:off x="1953" y="3360"/>
              <a:ext cx="3327" cy="437"/>
            </a:xfrm>
            <a:prstGeom prst="rect">
              <a:avLst/>
            </a:prstGeom>
            <a:noFill/>
            <a:ln w="12700">
              <a:noFill/>
              <a:miter lim="800000"/>
              <a:headEnd/>
              <a:tailEnd/>
            </a:ln>
          </p:spPr>
          <p:txBody>
            <a:bodyPr>
              <a:spAutoFit/>
            </a:bodyPr>
            <a:lstStyle/>
            <a:p>
              <a:r>
                <a:rPr lang="en-US" sz="2400" b="1">
                  <a:latin typeface="Californian FB" pitchFamily="18" charset="0"/>
                </a:rPr>
                <a:t>If a rule is broken, punishment will be meted out immediately</a:t>
              </a:r>
            </a:p>
          </p:txBody>
        </p:sp>
        <p:sp>
          <p:nvSpPr>
            <p:cNvPr id="19468" name="Line 18"/>
            <p:cNvSpPr>
              <a:spLocks noChangeShapeType="1"/>
            </p:cNvSpPr>
            <p:nvPr/>
          </p:nvSpPr>
          <p:spPr bwMode="auto">
            <a:xfrm flipV="1">
              <a:off x="432" y="2112"/>
              <a:ext cx="4896" cy="0"/>
            </a:xfrm>
            <a:prstGeom prst="line">
              <a:avLst/>
            </a:prstGeom>
            <a:noFill/>
            <a:ln w="38100">
              <a:solidFill>
                <a:srgbClr val="2C8659"/>
              </a:solidFill>
              <a:round/>
              <a:headEnd/>
              <a:tailEnd/>
            </a:ln>
          </p:spPr>
          <p:txBody>
            <a:bodyPr/>
            <a:lstStyle/>
            <a:p>
              <a:endParaRPr lang="en-US"/>
            </a:p>
          </p:txBody>
        </p:sp>
        <p:sp>
          <p:nvSpPr>
            <p:cNvPr id="19469" name="Line 19"/>
            <p:cNvSpPr>
              <a:spLocks noChangeShapeType="1"/>
            </p:cNvSpPr>
            <p:nvPr/>
          </p:nvSpPr>
          <p:spPr bwMode="auto">
            <a:xfrm flipV="1">
              <a:off x="384" y="3360"/>
              <a:ext cx="4944" cy="0"/>
            </a:xfrm>
            <a:prstGeom prst="line">
              <a:avLst/>
            </a:prstGeom>
            <a:noFill/>
            <a:ln w="38100">
              <a:solidFill>
                <a:srgbClr val="2C8659"/>
              </a:solidFill>
              <a:round/>
              <a:headEnd/>
              <a:tailEnd/>
            </a:ln>
          </p:spPr>
          <p:txBody>
            <a:bodyPr/>
            <a:lstStyle/>
            <a:p>
              <a:endParaRPr lang="en-US"/>
            </a:p>
          </p:txBody>
        </p:sp>
        <p:sp>
          <p:nvSpPr>
            <p:cNvPr id="19470" name="Line 20"/>
            <p:cNvSpPr>
              <a:spLocks noChangeShapeType="1"/>
            </p:cNvSpPr>
            <p:nvPr/>
          </p:nvSpPr>
          <p:spPr bwMode="auto">
            <a:xfrm>
              <a:off x="1920" y="1008"/>
              <a:ext cx="0" cy="2928"/>
            </a:xfrm>
            <a:prstGeom prst="line">
              <a:avLst/>
            </a:prstGeom>
            <a:noFill/>
            <a:ln w="38100">
              <a:solidFill>
                <a:srgbClr val="2C8659"/>
              </a:solid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6"/>
          <p:cNvSpPr>
            <a:spLocks noGrp="1" noChangeArrowheads="1"/>
          </p:cNvSpPr>
          <p:nvPr>
            <p:ph type="title"/>
          </p:nvPr>
        </p:nvSpPr>
        <p:spPr>
          <a:xfrm>
            <a:off x="838200" y="0"/>
            <a:ext cx="8305800" cy="1136650"/>
          </a:xfrm>
        </p:spPr>
        <p:txBody>
          <a:bodyPr/>
          <a:lstStyle/>
          <a:p>
            <a:pPr eaLnBrk="1" hangingPunct="1"/>
            <a:r>
              <a:rPr lang="en-US" sz="3600" smtClean="0"/>
              <a:t>Piaget’s Theory of Moral Judgment</a:t>
            </a:r>
          </a:p>
        </p:txBody>
      </p:sp>
      <p:sp>
        <p:nvSpPr>
          <p:cNvPr id="20483" name="Rectangle 7"/>
          <p:cNvSpPr>
            <a:spLocks noGrp="1" noChangeArrowheads="1"/>
          </p:cNvSpPr>
          <p:nvPr>
            <p:ph type="body" idx="1"/>
          </p:nvPr>
        </p:nvSpPr>
        <p:spPr>
          <a:xfrm>
            <a:off x="838200" y="1219200"/>
            <a:ext cx="8153400" cy="5638800"/>
          </a:xfrm>
        </p:spPr>
        <p:txBody>
          <a:bodyPr/>
          <a:lstStyle/>
          <a:p>
            <a:pPr eaLnBrk="1" hangingPunct="1">
              <a:lnSpc>
                <a:spcPct val="80000"/>
              </a:lnSpc>
            </a:pPr>
            <a:r>
              <a:rPr lang="en-US" sz="2800" i="1" u="sng" smtClean="0"/>
              <a:t>Heteronomous thinking is t</a:t>
            </a:r>
            <a:r>
              <a:rPr lang="en-US" sz="2400" smtClean="0"/>
              <a:t>ypical of children younger than 7- or 8-years-old</a:t>
            </a:r>
          </a:p>
          <a:p>
            <a:pPr lvl="1" eaLnBrk="1" hangingPunct="1">
              <a:lnSpc>
                <a:spcPct val="80000"/>
              </a:lnSpc>
            </a:pPr>
            <a:endParaRPr lang="en-US" sz="2400" smtClean="0"/>
          </a:p>
          <a:p>
            <a:pPr lvl="1" eaLnBrk="1" hangingPunct="1">
              <a:lnSpc>
                <a:spcPct val="80000"/>
              </a:lnSpc>
            </a:pPr>
            <a:r>
              <a:rPr lang="en-US" sz="2400" smtClean="0"/>
              <a:t>These children regard rules and duties to others as unchangeable “givens”</a:t>
            </a:r>
          </a:p>
          <a:p>
            <a:pPr lvl="2" eaLnBrk="1" hangingPunct="1">
              <a:lnSpc>
                <a:spcPct val="80000"/>
              </a:lnSpc>
            </a:pPr>
            <a:endParaRPr lang="en-US" sz="2000" smtClean="0"/>
          </a:p>
          <a:p>
            <a:pPr lvl="2" eaLnBrk="1" hangingPunct="1">
              <a:lnSpc>
                <a:spcPct val="80000"/>
              </a:lnSpc>
            </a:pPr>
            <a:r>
              <a:rPr lang="en-US" sz="2000" smtClean="0"/>
              <a:t>Justice is whatever authorities say is right</a:t>
            </a:r>
          </a:p>
          <a:p>
            <a:pPr lvl="2" eaLnBrk="1" hangingPunct="1">
              <a:lnSpc>
                <a:spcPct val="80000"/>
              </a:lnSpc>
            </a:pPr>
            <a:r>
              <a:rPr lang="en-US" sz="2000" smtClean="0"/>
              <a:t>Authorities’ punishments are always justified</a:t>
            </a:r>
          </a:p>
          <a:p>
            <a:pPr lvl="2" eaLnBrk="1" hangingPunct="1">
              <a:lnSpc>
                <a:spcPct val="80000"/>
              </a:lnSpc>
            </a:pPr>
            <a:endParaRPr lang="en-US" sz="2000" smtClean="0"/>
          </a:p>
          <a:p>
            <a:pPr eaLnBrk="1" hangingPunct="1">
              <a:lnSpc>
                <a:spcPct val="80000"/>
              </a:lnSpc>
            </a:pPr>
            <a:r>
              <a:rPr lang="en-US" sz="2800" smtClean="0"/>
              <a:t>Whether an action is good or bad is determined by the consequence of the action, not the motives or intentions behind it </a:t>
            </a:r>
          </a:p>
          <a:p>
            <a:pPr eaLnBrk="1" hangingPunct="1">
              <a:lnSpc>
                <a:spcPct val="80000"/>
              </a:lnSpc>
            </a:pPr>
            <a:endParaRPr lang="en-US" sz="2800" smtClean="0"/>
          </a:p>
          <a:p>
            <a:pPr lvl="2" eaLnBrk="1" hangingPunct="1">
              <a:lnSpc>
                <a:spcPct val="80000"/>
              </a:lnSpc>
            </a:pPr>
            <a:r>
              <a:rPr lang="en-US" sz="2000" smtClean="0"/>
              <a:t>Acts that are not consistent with the rules are “bad”</a:t>
            </a:r>
          </a:p>
          <a:p>
            <a:pPr lvl="2" eaLnBrk="1" hangingPunct="1">
              <a:lnSpc>
                <a:spcPct val="80000"/>
              </a:lnSpc>
            </a:pPr>
            <a:r>
              <a:rPr lang="en-US" sz="2000" smtClean="0"/>
              <a:t>Acts that are consistent with the rules are “good”</a:t>
            </a:r>
          </a:p>
          <a:p>
            <a:pPr lvl="1" eaLnBrk="1" hangingPunct="1">
              <a:lnSpc>
                <a:spcPct val="80000"/>
              </a:lnSpc>
            </a:pPr>
            <a:endParaRPr lang="en-US" sz="24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838200" y="0"/>
            <a:ext cx="8305800" cy="1136650"/>
          </a:xfrm>
        </p:spPr>
        <p:txBody>
          <a:bodyPr/>
          <a:lstStyle/>
          <a:p>
            <a:pPr eaLnBrk="1" hangingPunct="1"/>
            <a:r>
              <a:rPr lang="en-US" sz="3600" smtClean="0"/>
              <a:t>Piaget’s Theory of Moral Judgment</a:t>
            </a:r>
          </a:p>
        </p:txBody>
      </p:sp>
      <p:sp>
        <p:nvSpPr>
          <p:cNvPr id="21507" name="Rectangle 5"/>
          <p:cNvSpPr>
            <a:spLocks noGrp="1" noChangeArrowheads="1"/>
          </p:cNvSpPr>
          <p:nvPr>
            <p:ph type="body" idx="1"/>
          </p:nvPr>
        </p:nvSpPr>
        <p:spPr>
          <a:xfrm>
            <a:off x="838200" y="1066800"/>
            <a:ext cx="8305800" cy="5638800"/>
          </a:xfrm>
        </p:spPr>
        <p:txBody>
          <a:bodyPr/>
          <a:lstStyle/>
          <a:p>
            <a:pPr eaLnBrk="1" hangingPunct="1"/>
            <a:r>
              <a:rPr lang="en-US" sz="2800" i="1" u="sng" smtClean="0"/>
              <a:t>Autonomous morality</a:t>
            </a:r>
            <a:r>
              <a:rPr lang="en-US" sz="2800" smtClean="0"/>
              <a:t> (Moral relativism) is typical of children 12-years-old and older</a:t>
            </a:r>
          </a:p>
          <a:p>
            <a:pPr lvl="1" eaLnBrk="1" hangingPunct="1"/>
            <a:endParaRPr lang="en-US" sz="2400" smtClean="0"/>
          </a:p>
          <a:p>
            <a:pPr lvl="1" eaLnBrk="1" hangingPunct="1"/>
            <a:r>
              <a:rPr lang="en-US" sz="2400" smtClean="0"/>
              <a:t>Children understand that rules are products of social interaction and agreement and can be changed if the majority of the group agrees to do so</a:t>
            </a:r>
          </a:p>
          <a:p>
            <a:pPr lvl="1" eaLnBrk="1" hangingPunct="1"/>
            <a:endParaRPr lang="en-US" sz="2400" smtClean="0"/>
          </a:p>
          <a:p>
            <a:pPr lvl="1" eaLnBrk="1" hangingPunct="1"/>
            <a:r>
              <a:rPr lang="en-US" sz="2400" smtClean="0"/>
              <a:t>Punishments should fit the crime and punishments delivered by adults is not necessarily fair</a:t>
            </a:r>
          </a:p>
          <a:p>
            <a:pPr lvl="2" eaLnBrk="1" hangingPunct="1"/>
            <a:endParaRPr lang="en-US" smtClean="0"/>
          </a:p>
          <a:p>
            <a:pPr lvl="1" eaLnBrk="1" hangingPunct="1"/>
            <a:r>
              <a:rPr lang="en-US" sz="2400" smtClean="0"/>
              <a:t>They consider the motives and intentions when evaluating whether an action is good or bad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3"/>
          <p:cNvSpPr>
            <a:spLocks noGrp="1"/>
          </p:cNvSpPr>
          <p:nvPr>
            <p:ph type="ctrTitle"/>
          </p:nvPr>
        </p:nvSpPr>
        <p:spPr>
          <a:xfrm>
            <a:off x="914400" y="1447800"/>
            <a:ext cx="8077200" cy="1470025"/>
          </a:xfrm>
        </p:spPr>
        <p:txBody>
          <a:bodyPr/>
          <a:lstStyle/>
          <a:p>
            <a:pPr eaLnBrk="1" hangingPunct="1"/>
            <a:r>
              <a:rPr lang="en-US" sz="5400" smtClean="0"/>
              <a:t>On your own activity…</a:t>
            </a:r>
          </a:p>
        </p:txBody>
      </p:sp>
      <p:sp>
        <p:nvSpPr>
          <p:cNvPr id="5" name="Subtitle 4"/>
          <p:cNvSpPr>
            <a:spLocks noGrp="1"/>
          </p:cNvSpPr>
          <p:nvPr>
            <p:ph type="subTitle" idx="1"/>
          </p:nvPr>
        </p:nvSpPr>
        <p:spPr>
          <a:xfrm>
            <a:off x="990600" y="3886200"/>
            <a:ext cx="8001000" cy="2438400"/>
          </a:xfrm>
        </p:spPr>
        <p:txBody>
          <a:bodyPr/>
          <a:lstStyle/>
          <a:p>
            <a:pPr eaLnBrk="1" hangingPunct="1">
              <a:defRPr/>
            </a:pPr>
            <a:r>
              <a:rPr lang="en-US" dirty="0" smtClean="0">
                <a:solidFill>
                  <a:schemeClr val="accent4"/>
                </a:solidFill>
              </a:rPr>
              <a:t>Consider the following Story, who is right or wrong?</a:t>
            </a:r>
          </a:p>
          <a:p>
            <a:pPr eaLnBrk="1" hangingPunct="1">
              <a:defRPr/>
            </a:pPr>
            <a:endParaRPr lang="en-US" dirty="0" smtClean="0">
              <a:solidFill>
                <a:schemeClr val="accent4"/>
              </a:solidFill>
            </a:endParaRPr>
          </a:p>
          <a:p>
            <a:pPr eaLnBrk="1" hangingPunct="1">
              <a:defRPr/>
            </a:pPr>
            <a:r>
              <a:rPr lang="en-US" dirty="0" smtClean="0">
                <a:solidFill>
                  <a:schemeClr val="accent4"/>
                </a:solidFill>
              </a:rPr>
              <a:t>WHY?</a:t>
            </a:r>
            <a:endParaRPr lang="en-US" dirty="0">
              <a:solidFill>
                <a:schemeClr val="accent4"/>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6"/>
          <p:cNvSpPr>
            <a:spLocks noGrp="1" noChangeArrowheads="1"/>
          </p:cNvSpPr>
          <p:nvPr>
            <p:ph type="title"/>
          </p:nvPr>
        </p:nvSpPr>
        <p:spPr>
          <a:xfrm>
            <a:off x="228600" y="0"/>
            <a:ext cx="8915400" cy="2028825"/>
          </a:xfrm>
        </p:spPr>
        <p:txBody>
          <a:bodyPr/>
          <a:lstStyle/>
          <a:p>
            <a:pPr eaLnBrk="1" hangingPunct="1"/>
            <a:r>
              <a:rPr lang="en-US" sz="2400" b="1" smtClean="0">
                <a:solidFill>
                  <a:srgbClr val="7030A0"/>
                </a:solidFill>
              </a:rPr>
              <a:t>If you are 6: Which girl do you think was more bad, Olivia or Melissa? </a:t>
            </a:r>
            <a:br>
              <a:rPr lang="en-US" sz="2400" b="1" smtClean="0">
                <a:solidFill>
                  <a:srgbClr val="7030A0"/>
                </a:solidFill>
              </a:rPr>
            </a:br>
            <a:r>
              <a:rPr lang="en-US" sz="2400" b="1" smtClean="0">
                <a:solidFill>
                  <a:srgbClr val="7030A0"/>
                </a:solidFill>
              </a:rPr>
              <a:t>If you are 10: Which girl do you think was more bad, Olivia or Melissa? </a:t>
            </a:r>
          </a:p>
        </p:txBody>
      </p:sp>
      <p:sp>
        <p:nvSpPr>
          <p:cNvPr id="23555" name="Rectangle 7"/>
          <p:cNvSpPr>
            <a:spLocks noGrp="1" noChangeArrowheads="1"/>
          </p:cNvSpPr>
          <p:nvPr>
            <p:ph type="body" idx="1"/>
          </p:nvPr>
        </p:nvSpPr>
        <p:spPr>
          <a:xfrm>
            <a:off x="304800" y="2057400"/>
            <a:ext cx="8610600" cy="4572000"/>
          </a:xfrm>
        </p:spPr>
        <p:txBody>
          <a:bodyPr/>
          <a:lstStyle/>
          <a:p>
            <a:pPr algn="just" eaLnBrk="1" hangingPunct="1">
              <a:lnSpc>
                <a:spcPct val="80000"/>
              </a:lnSpc>
            </a:pPr>
            <a:r>
              <a:rPr lang="en-US" sz="2000" smtClean="0"/>
              <a:t>One day, a girl named Olivia was playing with her mommy.  Olivia decided that it would be fun to have a tea party with her mommy and her dolls.  So, Olivia went into the kitchen and got a box of crackers and six tea cups.  Olivia carefully arranged the tea cups on a tray, but while she reached for the box of crackers, the tray accidentally slipped out of her hands and the six cups smashed into pieces on the floor.</a:t>
            </a:r>
          </a:p>
          <a:p>
            <a:pPr algn="just" eaLnBrk="1" hangingPunct="1">
              <a:lnSpc>
                <a:spcPct val="80000"/>
              </a:lnSpc>
            </a:pPr>
            <a:endParaRPr lang="en-US" sz="2000" smtClean="0"/>
          </a:p>
          <a:p>
            <a:pPr algn="just" eaLnBrk="1" hangingPunct="1">
              <a:lnSpc>
                <a:spcPct val="80000"/>
              </a:lnSpc>
            </a:pPr>
            <a:r>
              <a:rPr lang="en-US" sz="2000" smtClean="0"/>
              <a:t>Another girl, one named Melissa, was playing with her daddy.  Melissa wanted to play marching band in the kitchen by clanging pot lids together.  When her daddy said the he didn’t want to play marching band because it was too loud, Melissa became very upset.  She was so angry that she grabbed a cup off the counter and threw it onto the floor, smashing it into pieces.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3"/>
          <p:cNvSpPr>
            <a:spLocks noGrp="1"/>
          </p:cNvSpPr>
          <p:nvPr>
            <p:ph type="ctrTitle"/>
          </p:nvPr>
        </p:nvSpPr>
        <p:spPr>
          <a:xfrm>
            <a:off x="838200" y="609600"/>
            <a:ext cx="8305800" cy="4495800"/>
          </a:xfrm>
        </p:spPr>
        <p:txBody>
          <a:bodyPr/>
          <a:lstStyle/>
          <a:p>
            <a:pPr eaLnBrk="1" hangingPunct="1"/>
            <a:r>
              <a:rPr lang="en-US" sz="4000" smtClean="0"/>
              <a:t>According to Piaget, young children who are in a stage of moral realism, judge right and wrong by the consequences of one’s actions. Therefore, young children should say that Olivia is more bad because she broke more cups.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itle 3"/>
          <p:cNvSpPr>
            <a:spLocks noGrp="1"/>
          </p:cNvSpPr>
          <p:nvPr>
            <p:ph type="ctrTitle"/>
          </p:nvPr>
        </p:nvSpPr>
        <p:spPr>
          <a:xfrm>
            <a:off x="914400" y="762000"/>
            <a:ext cx="8229600" cy="4953000"/>
          </a:xfrm>
        </p:spPr>
        <p:txBody>
          <a:bodyPr/>
          <a:lstStyle/>
          <a:p>
            <a:pPr eaLnBrk="1" hangingPunct="1"/>
            <a:r>
              <a:rPr lang="en-US" sz="4000" smtClean="0"/>
              <a:t>These objective judgments give way to subjective judgments when children (around age 8) enter the stage of </a:t>
            </a:r>
            <a:r>
              <a:rPr lang="en-US" sz="4000" i="1" smtClean="0"/>
              <a:t>moral relativism</a:t>
            </a:r>
            <a:r>
              <a:rPr lang="en-US" sz="4000" smtClean="0"/>
              <a:t>.  In this advanced stage, children consider motives when judging one’s actions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p:txBody>
          <a:bodyPr/>
          <a:lstStyle/>
          <a:p>
            <a:pPr eaLnBrk="1" hangingPunct="1"/>
            <a:r>
              <a:rPr lang="en-US" sz="3600" smtClean="0"/>
              <a:t>Moral Reasoning – Kohlberg’s Theory</a:t>
            </a:r>
          </a:p>
        </p:txBody>
      </p:sp>
      <p:sp>
        <p:nvSpPr>
          <p:cNvPr id="26627" name="Rectangle 5"/>
          <p:cNvSpPr>
            <a:spLocks noGrp="1" noChangeArrowheads="1"/>
          </p:cNvSpPr>
          <p:nvPr>
            <p:ph type="body" idx="1"/>
          </p:nvPr>
        </p:nvSpPr>
        <p:spPr/>
        <p:txBody>
          <a:bodyPr/>
          <a:lstStyle/>
          <a:p>
            <a:pPr eaLnBrk="1" hangingPunct="1"/>
            <a:r>
              <a:rPr lang="en-US" smtClean="0"/>
              <a:t>Moral development progresses through a series of stages that are discontinuous and hierarchical</a:t>
            </a:r>
          </a:p>
          <a:p>
            <a:pPr eaLnBrk="1" hangingPunct="1"/>
            <a:endParaRPr lang="en-US" smtClean="0"/>
          </a:p>
          <a:p>
            <a:pPr lvl="1" eaLnBrk="1" hangingPunct="1"/>
            <a:r>
              <a:rPr lang="en-US" smtClean="0"/>
              <a:t>Each new stage reflects a qualitatively different, more adequate way of thinking than the one before it</a:t>
            </a:r>
          </a:p>
          <a:p>
            <a:pPr eaLnBrk="1" hangingPunct="1"/>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itle 3"/>
          <p:cNvSpPr>
            <a:spLocks noGrp="1"/>
          </p:cNvSpPr>
          <p:nvPr>
            <p:ph type="ctrTitle"/>
          </p:nvPr>
        </p:nvSpPr>
        <p:spPr>
          <a:xfrm>
            <a:off x="914400" y="1371600"/>
            <a:ext cx="8153400" cy="3886200"/>
          </a:xfrm>
        </p:spPr>
        <p:txBody>
          <a:bodyPr/>
          <a:lstStyle/>
          <a:p>
            <a:pPr eaLnBrk="1" hangingPunct="1"/>
            <a:r>
              <a:rPr lang="en-US" smtClean="0"/>
              <a:t>Older and more advanced thinkers SHOULD, on average, be more advanced in their moral development</a:t>
            </a:r>
            <a:br>
              <a:rPr lang="en-US" smtClean="0"/>
            </a:br>
            <a:endParaRPr lang="en-US" smtClean="0"/>
          </a:p>
        </p:txBody>
      </p:sp>
      <p:sp>
        <p:nvSpPr>
          <p:cNvPr id="3" name="Content Placeholder 2"/>
          <p:cNvSpPr>
            <a:spLocks noGrp="1"/>
          </p:cNvSpPr>
          <p:nvPr>
            <p:ph type="subTitle" idx="1"/>
          </p:nvPr>
        </p:nvSpPr>
        <p:spPr>
          <a:xfrm>
            <a:off x="1524000" y="3886200"/>
            <a:ext cx="6400800" cy="1752600"/>
          </a:xfrm>
        </p:spPr>
        <p:txBody>
          <a:bodyPr/>
          <a:lstStyle/>
          <a:p>
            <a:pPr eaLnBrk="1" hangingPunct="1">
              <a:spcBef>
                <a:spcPct val="0"/>
              </a:spcBef>
              <a:defRPr/>
            </a:pPr>
            <a:endParaRPr lang="en-US" dirty="0" smtClean="0"/>
          </a:p>
          <a:p>
            <a:pPr eaLnBrk="1" hangingPunct="1">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a:xfrm>
            <a:off x="914400" y="0"/>
            <a:ext cx="8153400" cy="1143000"/>
          </a:xfrm>
        </p:spPr>
        <p:txBody>
          <a:bodyPr/>
          <a:lstStyle/>
          <a:p>
            <a:pPr eaLnBrk="1" hangingPunct="1"/>
            <a:r>
              <a:rPr lang="en-US" smtClean="0"/>
              <a:t>Higher-level moral reasoning</a:t>
            </a:r>
          </a:p>
        </p:txBody>
      </p:sp>
      <p:sp>
        <p:nvSpPr>
          <p:cNvPr id="28675" name="Content Placeholder 2"/>
          <p:cNvSpPr>
            <a:spLocks noGrp="1"/>
          </p:cNvSpPr>
          <p:nvPr>
            <p:ph idx="1"/>
          </p:nvPr>
        </p:nvSpPr>
        <p:spPr>
          <a:xfrm>
            <a:off x="838200" y="1066800"/>
            <a:ext cx="8153400" cy="5638800"/>
          </a:xfrm>
        </p:spPr>
        <p:txBody>
          <a:bodyPr/>
          <a:lstStyle/>
          <a:p>
            <a:pPr eaLnBrk="1" hangingPunct="1"/>
            <a:r>
              <a:rPr lang="en-US" sz="2800" smtClean="0"/>
              <a:t>Like Piaget, age-related advances in cognitive skills (especially perspective taking) are believed to underlie the development of higher-level moral judgments.  </a:t>
            </a:r>
          </a:p>
          <a:p>
            <a:pPr eaLnBrk="1" hangingPunct="1"/>
            <a:endParaRPr lang="en-US" sz="2800" smtClean="0"/>
          </a:p>
          <a:p>
            <a:pPr lvl="1" eaLnBrk="1" hangingPunct="1"/>
            <a:r>
              <a:rPr lang="en-US" sz="2400" smtClean="0"/>
              <a:t>People who have higher-level cognitive skills are better educated and exhibit higher-level moral judgment.  </a:t>
            </a:r>
          </a:p>
          <a:p>
            <a:pPr eaLnBrk="1" hangingPunct="1"/>
            <a:endParaRPr lang="en-US" sz="2800" smtClean="0"/>
          </a:p>
          <a:p>
            <a:pPr eaLnBrk="1" hangingPunct="1"/>
            <a:r>
              <a:rPr lang="en-US" sz="2800" smtClean="0"/>
              <a:t>Children who exhibit higher-levels of perspective taking than their peers score higher in their moral judgment.</a:t>
            </a:r>
          </a:p>
          <a:p>
            <a:pPr eaLnBrk="1" hangingPunct="1"/>
            <a:endParaRPr lang="en-US" sz="28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itle 3"/>
          <p:cNvSpPr>
            <a:spLocks noGrp="1"/>
          </p:cNvSpPr>
          <p:nvPr>
            <p:ph type="ctrTitle"/>
          </p:nvPr>
        </p:nvSpPr>
        <p:spPr>
          <a:xfrm>
            <a:off x="1066800" y="1066800"/>
            <a:ext cx="7772400" cy="1470025"/>
          </a:xfrm>
        </p:spPr>
        <p:txBody>
          <a:bodyPr/>
          <a:lstStyle/>
          <a:p>
            <a:pPr eaLnBrk="1" hangingPunct="1"/>
            <a:r>
              <a:rPr lang="en-US" sz="5400" smtClean="0"/>
              <a:t>On your own activity…</a:t>
            </a:r>
          </a:p>
        </p:txBody>
      </p:sp>
      <p:sp>
        <p:nvSpPr>
          <p:cNvPr id="5" name="Subtitle 4"/>
          <p:cNvSpPr>
            <a:spLocks noGrp="1"/>
          </p:cNvSpPr>
          <p:nvPr>
            <p:ph type="subTitle" idx="1"/>
          </p:nvPr>
        </p:nvSpPr>
        <p:spPr>
          <a:xfrm>
            <a:off x="914400" y="3200400"/>
            <a:ext cx="8001000" cy="3276600"/>
          </a:xfrm>
        </p:spPr>
        <p:txBody>
          <a:bodyPr/>
          <a:lstStyle/>
          <a:p>
            <a:pPr eaLnBrk="1" hangingPunct="1">
              <a:defRPr/>
            </a:pPr>
            <a:r>
              <a:rPr lang="en-US" sz="3600" dirty="0" smtClean="0">
                <a:solidFill>
                  <a:schemeClr val="accent4"/>
                </a:solidFill>
              </a:rPr>
              <a:t>Read the following moral dilemma and reflect on why this was right or wrong. Also what reasoning can use apply to this story? Would you always have thought the way you do right now? What has changed?</a:t>
            </a:r>
            <a:endParaRPr lang="en-US" sz="3600" dirty="0">
              <a:solidFill>
                <a:schemeClr val="accent4"/>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4"/>
          <p:cNvSpPr>
            <a:spLocks noGrp="1" noChangeArrowheads="1"/>
          </p:cNvSpPr>
          <p:nvPr>
            <p:ph type="body" idx="1"/>
          </p:nvPr>
        </p:nvSpPr>
        <p:spPr>
          <a:xfrm>
            <a:off x="838200" y="493713"/>
            <a:ext cx="8229600" cy="6037262"/>
          </a:xfrm>
        </p:spPr>
        <p:txBody>
          <a:bodyPr/>
          <a:lstStyle/>
          <a:p>
            <a:pPr eaLnBrk="1" hangingPunct="1">
              <a:lnSpc>
                <a:spcPct val="80000"/>
              </a:lnSpc>
              <a:buFontTx/>
              <a:buNone/>
            </a:pPr>
            <a:r>
              <a:rPr lang="en-US" smtClean="0"/>
              <a:t>     Heinz, had a wife who was dying of cancer.  A drug that might save her had been discovered by a local pharmacist, but he was charging $2000, ten times what the drug cost to make. It was far more money than Heinz had. Heinz went to everyone he knew to borrow the money but he could only get together about half of what the drug cost.  He told the druggist his wife was dying, and asked him to sell it cheaper or let him pay later.  But the druggist said, “No, I discovered the drug and I’m going to make money from it.”  So Heinz got desperate and broke into the man’s store to steal the drug for his wife.</a:t>
            </a:r>
          </a:p>
          <a:p>
            <a:pPr lvl="3" eaLnBrk="1" hangingPunct="1">
              <a:lnSpc>
                <a:spcPct val="80000"/>
              </a:lnSpc>
            </a:pPr>
            <a:endParaRPr lang="en-US" sz="32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smtClean="0"/>
              <a:t>Was this moral?</a:t>
            </a:r>
          </a:p>
        </p:txBody>
      </p:sp>
      <p:sp>
        <p:nvSpPr>
          <p:cNvPr id="31747" name="Content Placeholder 2"/>
          <p:cNvSpPr>
            <a:spLocks noGrp="1"/>
          </p:cNvSpPr>
          <p:nvPr>
            <p:ph idx="1"/>
          </p:nvPr>
        </p:nvSpPr>
        <p:spPr>
          <a:xfrm>
            <a:off x="990600" y="1219200"/>
            <a:ext cx="7924800" cy="5486400"/>
          </a:xfrm>
        </p:spPr>
        <p:txBody>
          <a:bodyPr/>
          <a:lstStyle/>
          <a:p>
            <a:pPr eaLnBrk="1" hangingPunct="1">
              <a:lnSpc>
                <a:spcPct val="80000"/>
              </a:lnSpc>
            </a:pPr>
            <a:r>
              <a:rPr lang="en-US" sz="2800" smtClean="0"/>
              <a:t>Which response is more advanced in terms of moral reasoning?</a:t>
            </a:r>
          </a:p>
          <a:p>
            <a:pPr eaLnBrk="1" hangingPunct="1">
              <a:lnSpc>
                <a:spcPct val="80000"/>
              </a:lnSpc>
            </a:pPr>
            <a:endParaRPr lang="en-US" sz="2800" smtClean="0"/>
          </a:p>
          <a:p>
            <a:pPr lvl="2" eaLnBrk="1" hangingPunct="1">
              <a:lnSpc>
                <a:spcPct val="80000"/>
              </a:lnSpc>
            </a:pPr>
            <a:r>
              <a:rPr lang="en-US" sz="2800" smtClean="0"/>
              <a:t>He shouldn’t steal the drug because he’ll probably get caught and put in jail.</a:t>
            </a:r>
          </a:p>
          <a:p>
            <a:pPr lvl="2" eaLnBrk="1" hangingPunct="1">
              <a:lnSpc>
                <a:spcPct val="80000"/>
              </a:lnSpc>
            </a:pPr>
            <a:endParaRPr lang="en-US" sz="2800" smtClean="0"/>
          </a:p>
          <a:p>
            <a:pPr lvl="2" eaLnBrk="1" hangingPunct="1">
              <a:lnSpc>
                <a:spcPct val="80000"/>
              </a:lnSpc>
            </a:pPr>
            <a:r>
              <a:rPr lang="en-US" sz="2800" smtClean="0"/>
              <a:t>He should steal the drug because he wants his wife to feel better and to live.</a:t>
            </a:r>
          </a:p>
          <a:p>
            <a:pPr eaLnBrk="1" hangingPunct="1"/>
            <a:endParaRPr lang="en-US" sz="28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mtClean="0"/>
              <a:t>Were you right?</a:t>
            </a:r>
          </a:p>
        </p:txBody>
      </p:sp>
      <p:sp>
        <p:nvSpPr>
          <p:cNvPr id="32771" name="Content Placeholder 2"/>
          <p:cNvSpPr>
            <a:spLocks noGrp="1"/>
          </p:cNvSpPr>
          <p:nvPr>
            <p:ph idx="1"/>
          </p:nvPr>
        </p:nvSpPr>
        <p:spPr/>
        <p:txBody>
          <a:bodyPr/>
          <a:lstStyle/>
          <a:p>
            <a:pPr eaLnBrk="1" hangingPunct="1">
              <a:lnSpc>
                <a:spcPct val="80000"/>
              </a:lnSpc>
            </a:pPr>
            <a:r>
              <a:rPr lang="en-US" sz="2800" smtClean="0"/>
              <a:t>Which response is more advanced in terms of moral reasoning?</a:t>
            </a:r>
          </a:p>
          <a:p>
            <a:pPr eaLnBrk="1" hangingPunct="1">
              <a:lnSpc>
                <a:spcPct val="80000"/>
              </a:lnSpc>
            </a:pPr>
            <a:endParaRPr lang="en-US" sz="2800" smtClean="0"/>
          </a:p>
          <a:p>
            <a:pPr lvl="2" eaLnBrk="1" hangingPunct="1">
              <a:lnSpc>
                <a:spcPct val="80000"/>
              </a:lnSpc>
            </a:pPr>
            <a:r>
              <a:rPr lang="en-US" sz="2800" smtClean="0"/>
              <a:t>He shouldn’t steal the drug because he’ll probably get caught and put in jail.</a:t>
            </a:r>
          </a:p>
          <a:p>
            <a:pPr lvl="2" eaLnBrk="1" hangingPunct="1">
              <a:lnSpc>
                <a:spcPct val="80000"/>
              </a:lnSpc>
            </a:pPr>
            <a:endParaRPr lang="en-US" sz="2800" smtClean="0"/>
          </a:p>
          <a:p>
            <a:pPr lvl="2" eaLnBrk="1" hangingPunct="1">
              <a:lnSpc>
                <a:spcPct val="80000"/>
              </a:lnSpc>
            </a:pPr>
            <a:r>
              <a:rPr lang="en-US" sz="2800" smtClean="0">
                <a:solidFill>
                  <a:schemeClr val="accent2"/>
                </a:solidFill>
              </a:rPr>
              <a:t>He should steal the drug because he wants his wife to feel better and to live.</a:t>
            </a:r>
          </a:p>
          <a:p>
            <a:pPr eaLnBrk="1" hangingPunct="1"/>
            <a:endParaRPr lang="en-US" smtClean="0"/>
          </a:p>
        </p:txBody>
      </p:sp>
      <p:sp>
        <p:nvSpPr>
          <p:cNvPr id="5" name="Right Arrow 4"/>
          <p:cNvSpPr/>
          <p:nvPr/>
        </p:nvSpPr>
        <p:spPr>
          <a:xfrm>
            <a:off x="914400" y="3962400"/>
            <a:ext cx="914400" cy="609600"/>
          </a:xfrm>
          <a:prstGeom prst="rightArrow">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smtClean="0"/>
              <a:t>How is stealing moral?</a:t>
            </a:r>
          </a:p>
        </p:txBody>
      </p:sp>
      <p:sp>
        <p:nvSpPr>
          <p:cNvPr id="33795" name="Content Placeholder 2"/>
          <p:cNvSpPr>
            <a:spLocks noGrp="1"/>
          </p:cNvSpPr>
          <p:nvPr>
            <p:ph idx="1"/>
          </p:nvPr>
        </p:nvSpPr>
        <p:spPr>
          <a:xfrm>
            <a:off x="990600" y="1219200"/>
            <a:ext cx="8001000" cy="5486400"/>
          </a:xfrm>
        </p:spPr>
        <p:txBody>
          <a:bodyPr/>
          <a:lstStyle/>
          <a:p>
            <a:pPr eaLnBrk="1" hangingPunct="1">
              <a:spcBef>
                <a:spcPct val="0"/>
              </a:spcBef>
            </a:pPr>
            <a:r>
              <a:rPr lang="en-US" smtClean="0"/>
              <a:t>The second would be a display of </a:t>
            </a:r>
            <a:r>
              <a:rPr lang="en-US" i="1" smtClean="0"/>
              <a:t>higher levels of moral reasoning.</a:t>
            </a:r>
          </a:p>
          <a:p>
            <a:pPr eaLnBrk="1" hangingPunct="1">
              <a:spcBef>
                <a:spcPct val="0"/>
              </a:spcBef>
            </a:pPr>
            <a:endParaRPr lang="en-US" smtClean="0"/>
          </a:p>
          <a:p>
            <a:pPr eaLnBrk="1" hangingPunct="1">
              <a:spcBef>
                <a:spcPct val="0"/>
              </a:spcBef>
            </a:pPr>
            <a:r>
              <a:rPr lang="en-US" smtClean="0"/>
              <a:t>In the early stages, moral reasoning is based on external forces, such as the promise of reward or the threat of punishment.  </a:t>
            </a:r>
          </a:p>
          <a:p>
            <a:pPr eaLnBrk="1" hangingPunct="1">
              <a:spcBef>
                <a:spcPct val="0"/>
              </a:spcBef>
            </a:pPr>
            <a:endParaRPr lang="en-US" smtClean="0"/>
          </a:p>
          <a:p>
            <a:pPr eaLnBrk="1" hangingPunct="1">
              <a:spcBef>
                <a:spcPct val="0"/>
              </a:spcBef>
            </a:pPr>
            <a:r>
              <a:rPr lang="en-US" smtClean="0"/>
              <a:t>The most advanced stages, moral reasoning is based on a personal, internal moral code and is unaffected by others’ views or society’s expectations.</a:t>
            </a:r>
          </a:p>
          <a:p>
            <a:pPr eaLnBrk="1" hangingPunct="1"/>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7455" name="Group 47"/>
          <p:cNvGraphicFramePr>
            <a:graphicFrameLocks noGrp="1"/>
          </p:cNvGraphicFramePr>
          <p:nvPr>
            <p:ph type="tbl" idx="1"/>
          </p:nvPr>
        </p:nvGraphicFramePr>
        <p:xfrm>
          <a:off x="0" y="0"/>
          <a:ext cx="9144000" cy="6858003"/>
        </p:xfrm>
        <a:graphic>
          <a:graphicData uri="http://schemas.openxmlformats.org/drawingml/2006/table">
            <a:tbl>
              <a:tblPr/>
              <a:tblGrid>
                <a:gridCol w="9144000"/>
              </a:tblGrid>
              <a:tr h="595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bg1"/>
                          </a:solidFill>
                          <a:effectLst/>
                          <a:latin typeface="Calibri" pitchFamily="34" charset="0"/>
                        </a:rPr>
                        <a:t>Stages in Kohlberg’s Theory</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60000"/>
                        <a:lumOff val="40000"/>
                      </a:schemeClr>
                    </a:solidFill>
                  </a:tcPr>
                </a:tc>
              </a:tr>
              <a:tr h="5873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2"/>
                          </a:solidFill>
                          <a:effectLst/>
                          <a:latin typeface="Calibri" pitchFamily="34" charset="0"/>
                        </a:rPr>
                        <a:t>Preconventional Level</a:t>
                      </a:r>
                      <a:endParaRPr kumimoji="0" lang="en-US" sz="2800" b="0" i="0" u="none" strike="noStrike" cap="none" normalizeH="0" baseline="0" dirty="0" smtClean="0">
                        <a:ln>
                          <a:noFill/>
                        </a:ln>
                        <a:solidFill>
                          <a:schemeClr val="tx2"/>
                        </a:solidFill>
                        <a:effectLst/>
                        <a:latin typeface="Calibri" pitchFamily="34"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66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Calibri" pitchFamily="34" charset="0"/>
                        </a:rPr>
                        <a:t>Stage 1:  Punishment and Obedience Orientation</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565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Calibri" pitchFamily="34" charset="0"/>
                        </a:rPr>
                        <a:t>Stage 2:  Instrumental and Exchange Orientation</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588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2"/>
                          </a:solidFill>
                          <a:effectLst/>
                          <a:latin typeface="Calibri" pitchFamily="34" charset="0"/>
                        </a:rPr>
                        <a:t>Conventional Level</a:t>
                      </a:r>
                      <a:endParaRPr kumimoji="0" lang="en-US" sz="2800" b="0" i="0" u="none" strike="noStrike" cap="none" normalizeH="0" baseline="0" dirty="0" smtClean="0">
                        <a:ln>
                          <a:noFill/>
                        </a:ln>
                        <a:solidFill>
                          <a:schemeClr val="tx2"/>
                        </a:solidFill>
                        <a:effectLst/>
                        <a:latin typeface="Calibri" pitchFamily="34"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304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Calibri" pitchFamily="34" charset="0"/>
                        </a:rPr>
                        <a:t>Stage 3:  Mutual Interpersonal Expectations,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Calibri" pitchFamily="34" charset="0"/>
                        </a:rPr>
                        <a:t>                Relationships, and  Interpersonal Conformity</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611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Calibri" pitchFamily="34" charset="0"/>
                        </a:rPr>
                        <a:t>Stage 4:  Social System and Conscience Orientation</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5857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2"/>
                          </a:solidFill>
                          <a:effectLst/>
                          <a:latin typeface="Calibri" pitchFamily="34" charset="0"/>
                        </a:rPr>
                        <a:t>Postconventional Level</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50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Calibri" pitchFamily="34" charset="0"/>
                        </a:rPr>
                        <a:t>Stage 5:  Social Contract or Individual Right Orientation</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601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Calibri" pitchFamily="34" charset="0"/>
                        </a:rPr>
                        <a:t>Stage 6:  Universal Ethical Principles</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eaLnBrk="1" hangingPunct="1"/>
            <a:r>
              <a:rPr lang="en-US" sz="3600" smtClean="0"/>
              <a:t>Stage 1</a:t>
            </a:r>
            <a:br>
              <a:rPr lang="en-US" sz="3600" smtClean="0"/>
            </a:br>
            <a:r>
              <a:rPr lang="en-US" sz="3200" smtClean="0"/>
              <a:t>Punishment and Obedience Orientation</a:t>
            </a:r>
          </a:p>
        </p:txBody>
      </p:sp>
      <p:sp>
        <p:nvSpPr>
          <p:cNvPr id="35843" name="Rectangle 5"/>
          <p:cNvSpPr>
            <a:spLocks noGrp="1" noChangeArrowheads="1"/>
          </p:cNvSpPr>
          <p:nvPr>
            <p:ph type="body" idx="1"/>
          </p:nvPr>
        </p:nvSpPr>
        <p:spPr/>
        <p:txBody>
          <a:bodyPr/>
          <a:lstStyle/>
          <a:p>
            <a:pPr eaLnBrk="1" hangingPunct="1"/>
            <a:r>
              <a:rPr lang="en-US" sz="2800" smtClean="0"/>
              <a:t>Pro-stealing:  If you let your wife die, you will get in trouble.  You’ll be blamed for not spending the money to help her and there’ll be an investigation of you and the druggist for your wife’s death</a:t>
            </a:r>
          </a:p>
          <a:p>
            <a:pPr eaLnBrk="1" hangingPunct="1"/>
            <a:endParaRPr lang="en-US" sz="2800" smtClean="0"/>
          </a:p>
          <a:p>
            <a:pPr eaLnBrk="1" hangingPunct="1"/>
            <a:r>
              <a:rPr lang="en-US" sz="2800" smtClean="0"/>
              <a:t>Anti-stealing:  You shouldn’t steal the drug because you’ll be caught and sent to jail if you do.  If you do get away, you’d be scared that the police would catch up with you any minute.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Title 1"/>
          <p:cNvSpPr>
            <a:spLocks noGrp="1"/>
          </p:cNvSpPr>
          <p:nvPr>
            <p:ph type="ctrTitle"/>
          </p:nvPr>
        </p:nvSpPr>
        <p:spPr>
          <a:xfrm>
            <a:off x="914400" y="1219200"/>
            <a:ext cx="8077200" cy="2381250"/>
          </a:xfrm>
        </p:spPr>
        <p:txBody>
          <a:bodyPr/>
          <a:lstStyle/>
          <a:p>
            <a:pPr eaLnBrk="1" hangingPunct="1"/>
            <a:r>
              <a:rPr lang="en-US" smtClean="0"/>
              <a:t>During stage 1 people believe that adults know what is right and wrong.</a:t>
            </a:r>
          </a:p>
        </p:txBody>
      </p:sp>
      <p:sp>
        <p:nvSpPr>
          <p:cNvPr id="3" name="Content Placeholder 2"/>
          <p:cNvSpPr>
            <a:spLocks noGrp="1"/>
          </p:cNvSpPr>
          <p:nvPr>
            <p:ph type="subTitle" idx="1"/>
          </p:nvPr>
        </p:nvSpPr>
        <p:spPr>
          <a:xfrm>
            <a:off x="1066800" y="3886200"/>
            <a:ext cx="7924800" cy="1752600"/>
          </a:xfrm>
        </p:spPr>
        <p:txBody>
          <a:bodyPr/>
          <a:lstStyle/>
          <a:p>
            <a:pPr eaLnBrk="1" hangingPunct="1">
              <a:spcBef>
                <a:spcPct val="0"/>
              </a:spcBef>
              <a:defRPr/>
            </a:pPr>
            <a:r>
              <a:rPr lang="en-US" sz="2400" dirty="0" smtClean="0"/>
              <a:t>Consequently, a person should do what adults say is right to avoid being punished. Child does not consider the interests of others or recognize that they differ from his or her own interests.  People in this stage exhibit blind obedience to authority.</a:t>
            </a:r>
          </a:p>
          <a:p>
            <a:pPr eaLnBrk="1" hangingPunct="1">
              <a:spcBef>
                <a:spcPct val="0"/>
              </a:spcBef>
              <a:defRPr/>
            </a:pPr>
            <a:endParaRPr lang="en-US" sz="2400" dirty="0" smtClean="0"/>
          </a:p>
          <a:p>
            <a:pPr lvl="2" eaLnBrk="1" hangingPunct="1">
              <a:spcBef>
                <a:spcPct val="0"/>
              </a:spcBef>
              <a:defRPr/>
            </a:pPr>
            <a:endParaRPr lang="en-US" dirty="0" smtClean="0"/>
          </a:p>
          <a:p>
            <a:pPr eaLnBrk="1" hangingPunct="1">
              <a:spcBef>
                <a:spcPct val="0"/>
              </a:spcBef>
              <a:defRPr/>
            </a:pPr>
            <a:endParaRPr lang="en-US" sz="2400" dirty="0" smtClean="0"/>
          </a:p>
          <a:p>
            <a:pPr eaLnBrk="1" hangingPunct="1">
              <a:defRPr/>
            </a:pPr>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p:txBody>
          <a:bodyPr/>
          <a:lstStyle/>
          <a:p>
            <a:pPr eaLnBrk="1" hangingPunct="1"/>
            <a:r>
              <a:rPr lang="en-US" sz="3600" smtClean="0"/>
              <a:t>Stage 2</a:t>
            </a:r>
            <a:br>
              <a:rPr lang="en-US" sz="3600" smtClean="0"/>
            </a:br>
            <a:r>
              <a:rPr lang="en-US" sz="3200" smtClean="0"/>
              <a:t>Naïve Hedonism</a:t>
            </a:r>
          </a:p>
        </p:txBody>
      </p:sp>
      <p:sp>
        <p:nvSpPr>
          <p:cNvPr id="37891" name="Rectangle 5"/>
          <p:cNvSpPr>
            <a:spLocks noGrp="1" noChangeArrowheads="1"/>
          </p:cNvSpPr>
          <p:nvPr>
            <p:ph type="body" idx="1"/>
          </p:nvPr>
        </p:nvSpPr>
        <p:spPr/>
        <p:txBody>
          <a:bodyPr/>
          <a:lstStyle/>
          <a:p>
            <a:pPr eaLnBrk="1" hangingPunct="1"/>
            <a:r>
              <a:rPr lang="en-US" sz="2800" smtClean="0"/>
              <a:t>Prostealing:  The druggist can do what he wants and Heinz can do what he wants to do… But if Heinz decides to risk jail to save his wife, it’s his life he’s risking; he can do what he wants with it.  And the same goes for the druggist; it’s up to him to decide what he wants to do.</a:t>
            </a:r>
          </a:p>
          <a:p>
            <a:pPr eaLnBrk="1" hangingPunct="1"/>
            <a:endParaRPr lang="en-US" sz="2800" smtClean="0"/>
          </a:p>
          <a:p>
            <a:pPr eaLnBrk="1" hangingPunct="1"/>
            <a:r>
              <a:rPr lang="en-US" sz="2800" smtClean="0"/>
              <a:t>Antistealing:  [Heinz] is running more risk than it’s worth to save a wife who is near death.</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3"/>
          <p:cNvSpPr>
            <a:spLocks noGrp="1"/>
          </p:cNvSpPr>
          <p:nvPr>
            <p:ph type="ctrTitle"/>
          </p:nvPr>
        </p:nvSpPr>
        <p:spPr>
          <a:xfrm>
            <a:off x="685800" y="533400"/>
            <a:ext cx="8458200" cy="4191000"/>
          </a:xfrm>
        </p:spPr>
        <p:txBody>
          <a:bodyPr/>
          <a:lstStyle/>
          <a:p>
            <a:pPr eaLnBrk="1" hangingPunct="1"/>
            <a:r>
              <a:rPr lang="en-US" smtClean="0"/>
              <a:t>In Stage 2 people look out for their own needs.  They often are nice to others because they expect the favor to be returned in the future.  So it is a tit-for-tat exchange of benefits. </a:t>
            </a:r>
            <a:br>
              <a:rPr lang="en-US" smtClean="0"/>
            </a:br>
            <a:endParaRPr lang="en-US" smtClean="0"/>
          </a:p>
        </p:txBody>
      </p:sp>
      <p:sp>
        <p:nvSpPr>
          <p:cNvPr id="5" name="Subtitle 4"/>
          <p:cNvSpPr>
            <a:spLocks noGrp="1"/>
          </p:cNvSpPr>
          <p:nvPr>
            <p:ph type="subTitle" idx="1"/>
          </p:nvPr>
        </p:nvSpPr>
        <p:spPr>
          <a:xfrm>
            <a:off x="1371600" y="4953000"/>
            <a:ext cx="6400800" cy="1219200"/>
          </a:xfrm>
        </p:spPr>
        <p:txBody>
          <a:bodyPr/>
          <a:lstStyle/>
          <a:p>
            <a:pPr eaLnBrk="1" hangingPunct="1">
              <a:defRPr/>
            </a:pPr>
            <a:r>
              <a:rPr lang="en-US" dirty="0" smtClean="0"/>
              <a:t>“You scratch my back, I’ll scratch yours”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p:txBody>
          <a:bodyPr/>
          <a:lstStyle/>
          <a:p>
            <a:pPr eaLnBrk="1" hangingPunct="1"/>
            <a:r>
              <a:rPr lang="en-US" sz="3600" smtClean="0"/>
              <a:t>Stage 3</a:t>
            </a:r>
            <a:br>
              <a:rPr lang="en-US" sz="3600" smtClean="0"/>
            </a:br>
            <a:r>
              <a:rPr lang="en-US" sz="3200" smtClean="0"/>
              <a:t>“Good Boy” or “Good Girl” Orientation</a:t>
            </a:r>
          </a:p>
        </p:txBody>
      </p:sp>
      <p:sp>
        <p:nvSpPr>
          <p:cNvPr id="39939" name="Rectangle 5"/>
          <p:cNvSpPr>
            <a:spLocks noGrp="1" noChangeArrowheads="1"/>
          </p:cNvSpPr>
          <p:nvPr>
            <p:ph type="body" idx="1"/>
          </p:nvPr>
        </p:nvSpPr>
        <p:spPr/>
        <p:txBody>
          <a:bodyPr/>
          <a:lstStyle/>
          <a:p>
            <a:pPr eaLnBrk="1" hangingPunct="1"/>
            <a:r>
              <a:rPr lang="en-US" sz="2800" smtClean="0"/>
              <a:t>Prostealing:  No one will think you’re bad if you steal the drug, but your family will think you’re an inhuman husband if you don’t.  If you let your wife die, you’ll never be able to look anyone in the face again.</a:t>
            </a:r>
          </a:p>
          <a:p>
            <a:pPr eaLnBrk="1" hangingPunct="1"/>
            <a:endParaRPr lang="en-US" sz="2800" smtClean="0"/>
          </a:p>
          <a:p>
            <a:pPr eaLnBrk="1" hangingPunct="1"/>
            <a:r>
              <a:rPr lang="en-US" sz="2800" smtClean="0"/>
              <a:t>Antistealing:  It isn’t just the druggist who will think you’re a criminal, everyone else will too.  After you steal it, you’ll feel bad thinking how you’ve brought dishonor on your family and yourself.</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Title 3"/>
          <p:cNvSpPr>
            <a:spLocks noGrp="1"/>
          </p:cNvSpPr>
          <p:nvPr>
            <p:ph type="ctrTitle"/>
          </p:nvPr>
        </p:nvSpPr>
        <p:spPr>
          <a:xfrm>
            <a:off x="685800" y="381000"/>
            <a:ext cx="8458200" cy="4038600"/>
          </a:xfrm>
        </p:spPr>
        <p:txBody>
          <a:bodyPr/>
          <a:lstStyle/>
          <a:p>
            <a:pPr eaLnBrk="1" hangingPunct="1"/>
            <a:r>
              <a:rPr lang="en-US" sz="3500" smtClean="0"/>
              <a:t>Stage 3:  Adolescents and adults believe they should act according to others’ expectations.  The aim is to win the approval of others by behaving like “good boys” and “good girls.”   Being good is important in itself and means having good motives, showing concern about others, and maintaining good relationships with others</a:t>
            </a:r>
            <a:r>
              <a:rPr lang="en-US" sz="3200" smtClean="0"/>
              <a:t>.  </a:t>
            </a:r>
          </a:p>
        </p:txBody>
      </p:sp>
      <p:sp>
        <p:nvSpPr>
          <p:cNvPr id="5" name="Subtitle 4"/>
          <p:cNvSpPr>
            <a:spLocks noGrp="1"/>
          </p:cNvSpPr>
          <p:nvPr>
            <p:ph type="subTitle" idx="1"/>
          </p:nvPr>
        </p:nvSpPr>
        <p:spPr>
          <a:xfrm>
            <a:off x="990600" y="4800600"/>
            <a:ext cx="8153400" cy="1600200"/>
          </a:xfrm>
        </p:spPr>
        <p:txBody>
          <a:bodyPr/>
          <a:lstStyle/>
          <a:p>
            <a:pPr eaLnBrk="1" hangingPunct="1">
              <a:defRPr/>
            </a:pPr>
            <a:r>
              <a:rPr lang="en-US" dirty="0" smtClean="0"/>
              <a:t>People are judged by their intentions…meaning well is valued and being nice is important.</a:t>
            </a:r>
            <a:br>
              <a:rPr lang="en-US" dirty="0" smtClean="0"/>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p:txBody>
          <a:bodyPr/>
          <a:lstStyle/>
          <a:p>
            <a:pPr eaLnBrk="1" hangingPunct="1"/>
            <a:r>
              <a:rPr lang="en-US" sz="3600" smtClean="0"/>
              <a:t>Stage 4</a:t>
            </a:r>
            <a:br>
              <a:rPr lang="en-US" sz="3600" smtClean="0"/>
            </a:br>
            <a:r>
              <a:rPr lang="en-US" sz="3200" smtClean="0"/>
              <a:t>Social-Order Maintaining Morality</a:t>
            </a:r>
          </a:p>
        </p:txBody>
      </p:sp>
      <p:sp>
        <p:nvSpPr>
          <p:cNvPr id="41987" name="Rectangle 5"/>
          <p:cNvSpPr>
            <a:spLocks noGrp="1" noChangeArrowheads="1"/>
          </p:cNvSpPr>
          <p:nvPr>
            <p:ph type="body" idx="1"/>
          </p:nvPr>
        </p:nvSpPr>
        <p:spPr/>
        <p:txBody>
          <a:bodyPr/>
          <a:lstStyle/>
          <a:p>
            <a:pPr eaLnBrk="1" hangingPunct="1">
              <a:lnSpc>
                <a:spcPct val="90000"/>
              </a:lnSpc>
            </a:pPr>
            <a:r>
              <a:rPr lang="en-US" sz="2600" smtClean="0"/>
              <a:t>Prostealing:  He should steal it.  Heinz has a duty to protect his wife’s life; it’s a vow he took in marriage.  But it’s wrong to steal, so he would have to take the drug with the idea of paying the druggist for it and accepting the penalty for breaking the law later.</a:t>
            </a:r>
          </a:p>
          <a:p>
            <a:pPr eaLnBrk="1" hangingPunct="1">
              <a:lnSpc>
                <a:spcPct val="90000"/>
              </a:lnSpc>
            </a:pPr>
            <a:endParaRPr lang="en-US" sz="2600" smtClean="0"/>
          </a:p>
          <a:p>
            <a:pPr eaLnBrk="1" hangingPunct="1">
              <a:lnSpc>
                <a:spcPct val="90000"/>
              </a:lnSpc>
            </a:pPr>
            <a:r>
              <a:rPr lang="en-US" sz="2600" smtClean="0"/>
              <a:t>Antistealing:  It’s a natural thing for Heinz to want to save his wife, but… Even if his wife is dying, it’s still his duty as a citizen to obey the law.  No one else is allowed to steal, why should he be?  If everyone starts breaking the law in a jam, there’d be no civilization, just crime and violence.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Title 3"/>
          <p:cNvSpPr>
            <a:spLocks noGrp="1"/>
          </p:cNvSpPr>
          <p:nvPr>
            <p:ph type="ctrTitle"/>
          </p:nvPr>
        </p:nvSpPr>
        <p:spPr>
          <a:xfrm>
            <a:off x="685800" y="457200"/>
            <a:ext cx="8458200" cy="3143250"/>
          </a:xfrm>
        </p:spPr>
        <p:txBody>
          <a:bodyPr/>
          <a:lstStyle/>
          <a:p>
            <a:pPr eaLnBrk="1" hangingPunct="1"/>
            <a:r>
              <a:rPr lang="en-US" sz="3200" smtClean="0"/>
              <a:t>Stage 4:  Adolescents and adults believe that social roles, expectations, and laws exist to maintain order within society and to promote the good of all people.  The individual is motivated to keep the social system going and to avoid a breakdown in its functioning.  </a:t>
            </a:r>
          </a:p>
        </p:txBody>
      </p:sp>
      <p:sp>
        <p:nvSpPr>
          <p:cNvPr id="5" name="Subtitle 4"/>
          <p:cNvSpPr>
            <a:spLocks noGrp="1"/>
          </p:cNvSpPr>
          <p:nvPr>
            <p:ph type="subTitle" idx="1"/>
          </p:nvPr>
        </p:nvSpPr>
        <p:spPr>
          <a:xfrm>
            <a:off x="914400" y="4038600"/>
            <a:ext cx="8229600" cy="2590800"/>
          </a:xfrm>
        </p:spPr>
        <p:txBody>
          <a:bodyPr/>
          <a:lstStyle/>
          <a:p>
            <a:pPr eaLnBrk="1" hangingPunct="1">
              <a:defRPr/>
            </a:pPr>
            <a:r>
              <a:rPr lang="en-US" dirty="0" smtClean="0"/>
              <a:t>What is right is what conforms to the rules of legal authority –the reason for conforming is not fear of punishment but a belief that rules and laws maintaining a social order that is worth preserving.</a:t>
            </a:r>
            <a:br>
              <a:rPr lang="en-US" dirty="0" smtClean="0"/>
            </a:b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p:txBody>
          <a:bodyPr/>
          <a:lstStyle/>
          <a:p>
            <a:pPr eaLnBrk="1" hangingPunct="1"/>
            <a:r>
              <a:rPr lang="en-US" sz="3600" smtClean="0"/>
              <a:t>Stage 5</a:t>
            </a:r>
            <a:br>
              <a:rPr lang="en-US" sz="3600" smtClean="0"/>
            </a:br>
            <a:r>
              <a:rPr lang="en-US" sz="3200" smtClean="0"/>
              <a:t>Social-Contract Orientation</a:t>
            </a:r>
          </a:p>
        </p:txBody>
      </p:sp>
      <p:sp>
        <p:nvSpPr>
          <p:cNvPr id="44035" name="Rectangle 5"/>
          <p:cNvSpPr>
            <a:spLocks noGrp="1" noChangeArrowheads="1"/>
          </p:cNvSpPr>
          <p:nvPr>
            <p:ph type="body" idx="1"/>
          </p:nvPr>
        </p:nvSpPr>
        <p:spPr>
          <a:xfrm>
            <a:off x="990600" y="1524000"/>
            <a:ext cx="8001000" cy="5181600"/>
          </a:xfrm>
        </p:spPr>
        <p:txBody>
          <a:bodyPr/>
          <a:lstStyle/>
          <a:p>
            <a:pPr eaLnBrk="1" hangingPunct="1">
              <a:lnSpc>
                <a:spcPct val="90000"/>
              </a:lnSpc>
            </a:pPr>
            <a:r>
              <a:rPr lang="en-US" smtClean="0"/>
              <a:t>Prostealing:  Although there is a law against stealing, the law wasn’t meant to violate a person’s right to life.  Taking the drug does violate the law, but Heinz is justified in stealing in this instance.  If Heinz is prosecuted for stealing, the law needs to be reinterpreted to take into account situations in which it goes against people’s natural right to keep on living.</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Title 3"/>
          <p:cNvSpPr>
            <a:spLocks noGrp="1"/>
          </p:cNvSpPr>
          <p:nvPr>
            <p:ph type="ctrTitle"/>
          </p:nvPr>
        </p:nvSpPr>
        <p:spPr>
          <a:xfrm>
            <a:off x="838200" y="228600"/>
            <a:ext cx="8305800" cy="4038600"/>
          </a:xfrm>
        </p:spPr>
        <p:txBody>
          <a:bodyPr/>
          <a:lstStyle/>
          <a:p>
            <a:pPr eaLnBrk="1" hangingPunct="1"/>
            <a:r>
              <a:rPr lang="en-US" sz="3200" smtClean="0"/>
              <a:t>Stage 5:  Adults agree that members of cultural groups adhere to a “social contract” because a common set of expectations and laws benefit all group members.  If these expectations and laws no longer promote the welfare of individuals, they become invalid</a:t>
            </a:r>
          </a:p>
        </p:txBody>
      </p:sp>
      <p:sp>
        <p:nvSpPr>
          <p:cNvPr id="3" name="Content Placeholder 2"/>
          <p:cNvSpPr>
            <a:spLocks noGrp="1"/>
          </p:cNvSpPr>
          <p:nvPr>
            <p:ph type="subTitle" idx="1"/>
          </p:nvPr>
        </p:nvSpPr>
        <p:spPr>
          <a:xfrm>
            <a:off x="990600" y="4800600"/>
            <a:ext cx="8001000" cy="1752600"/>
          </a:xfrm>
        </p:spPr>
        <p:txBody>
          <a:bodyPr/>
          <a:lstStyle/>
          <a:p>
            <a:pPr eaLnBrk="1" hangingPunct="1">
              <a:defRPr/>
            </a:pPr>
            <a:r>
              <a:rPr lang="en-US" sz="2800" dirty="0" smtClean="0"/>
              <a:t>The greatest good for the greatest number… Some values and rights are universal and must be upheld regardless of the majority such as life and liberty.</a:t>
            </a:r>
            <a:endParaRPr lang="en-US" sz="2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a:xfrm>
            <a:off x="838200" y="0"/>
            <a:ext cx="8229600" cy="1589088"/>
          </a:xfrm>
        </p:spPr>
        <p:txBody>
          <a:bodyPr rtlCol="0">
            <a:normAutofit fontScale="90000"/>
          </a:bodyPr>
          <a:lstStyle/>
          <a:p>
            <a:pPr eaLnBrk="1" fontAlgn="auto" hangingPunct="1">
              <a:spcAft>
                <a:spcPts val="0"/>
              </a:spcAft>
              <a:defRPr/>
            </a:pPr>
            <a:r>
              <a:rPr lang="en-US" sz="3600" dirty="0" smtClean="0"/>
              <a:t>Stage 6</a:t>
            </a:r>
            <a:br>
              <a:rPr lang="en-US" sz="3600" dirty="0" smtClean="0"/>
            </a:br>
            <a:r>
              <a:rPr lang="en-US" sz="3200" dirty="0" smtClean="0"/>
              <a:t>Morality of Individual Principles of Conscience</a:t>
            </a:r>
          </a:p>
        </p:txBody>
      </p:sp>
      <p:sp>
        <p:nvSpPr>
          <p:cNvPr id="46083" name="Rectangle 5"/>
          <p:cNvSpPr>
            <a:spLocks noGrp="1" noChangeArrowheads="1"/>
          </p:cNvSpPr>
          <p:nvPr>
            <p:ph type="body" idx="1"/>
          </p:nvPr>
        </p:nvSpPr>
        <p:spPr>
          <a:xfrm>
            <a:off x="914400" y="1600200"/>
            <a:ext cx="8229600" cy="5105400"/>
          </a:xfrm>
        </p:spPr>
        <p:txBody>
          <a:bodyPr/>
          <a:lstStyle/>
          <a:p>
            <a:pPr eaLnBrk="1" hangingPunct="1"/>
            <a:r>
              <a:rPr lang="en-US" sz="2800" smtClean="0"/>
              <a:t>Pro-stealing:  If Heinz does not do everything he can do to save his wife, then he is putting some value higher than the value of life.  It doesn’t make sense to put respect for property above respect for life itself.  [People] could live together without private property at all.  Respect for human life and personality is absolute and accordingly [people] have a mutual duty to save one another from dying.</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Title 3"/>
          <p:cNvSpPr>
            <a:spLocks noGrp="1"/>
          </p:cNvSpPr>
          <p:nvPr>
            <p:ph type="ctrTitle"/>
          </p:nvPr>
        </p:nvSpPr>
        <p:spPr>
          <a:xfrm>
            <a:off x="838200" y="457200"/>
            <a:ext cx="8305800" cy="3143250"/>
          </a:xfrm>
        </p:spPr>
        <p:txBody>
          <a:bodyPr/>
          <a:lstStyle/>
          <a:p>
            <a:pPr eaLnBrk="1" hangingPunct="1"/>
            <a:r>
              <a:rPr lang="en-US" sz="2800" dirty="0" smtClean="0"/>
              <a:t>Stage 6:  </a:t>
            </a:r>
            <a:br>
              <a:rPr lang="en-US" sz="2800" dirty="0" smtClean="0"/>
            </a:br>
            <a:r>
              <a:rPr lang="en-US" sz="2800" dirty="0" smtClean="0"/>
              <a:t>Abstract principles like justice (equality of human rights, respect for the dignity of each human being), compassion, and equality form the basis of a personal moral code that may sometimes conflict with society’s expectations and laws.    When laws violate principles, the individual should act on principles not the law.</a:t>
            </a:r>
          </a:p>
        </p:txBody>
      </p:sp>
      <p:sp>
        <p:nvSpPr>
          <p:cNvPr id="5" name="Subtitle 4"/>
          <p:cNvSpPr>
            <a:spLocks noGrp="1"/>
          </p:cNvSpPr>
          <p:nvPr>
            <p:ph type="subTitle" idx="1"/>
          </p:nvPr>
        </p:nvSpPr>
        <p:spPr>
          <a:xfrm>
            <a:off x="914400" y="4343400"/>
            <a:ext cx="8001000" cy="2133600"/>
          </a:xfrm>
        </p:spPr>
        <p:txBody>
          <a:bodyPr/>
          <a:lstStyle/>
          <a:p>
            <a:pPr algn="just" eaLnBrk="1" hangingPunct="1">
              <a:defRPr/>
            </a:pPr>
            <a:r>
              <a:rPr lang="en-US" sz="2400" dirty="0" smtClean="0"/>
              <a:t>Right and wrong are determined on the basis of self-chosen ethical principles.  Principles are not concrete rules – they are abstract moral guidelines of universal justice and respect for the rights of all human beings.  These principles transcend any law or social contract that is in conflict with them.</a:t>
            </a:r>
          </a:p>
          <a:p>
            <a:pPr algn="just" eaLnBrk="1" hangingPunct="1">
              <a:defRPr/>
            </a:pPr>
            <a:endParaRPr lang="en-US" sz="18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a:xfrm>
            <a:off x="838200" y="0"/>
            <a:ext cx="8305800" cy="1136650"/>
          </a:xfrm>
        </p:spPr>
        <p:txBody>
          <a:bodyPr/>
          <a:lstStyle/>
          <a:p>
            <a:pPr eaLnBrk="1" hangingPunct="1"/>
            <a:r>
              <a:rPr lang="en-US" smtClean="0"/>
              <a:t>Three Levels of Moral Judgment</a:t>
            </a:r>
          </a:p>
        </p:txBody>
      </p:sp>
      <p:sp>
        <p:nvSpPr>
          <p:cNvPr id="48131" name="Rectangle 5"/>
          <p:cNvSpPr>
            <a:spLocks noGrp="1" noChangeArrowheads="1"/>
          </p:cNvSpPr>
          <p:nvPr>
            <p:ph type="body" idx="1"/>
          </p:nvPr>
        </p:nvSpPr>
        <p:spPr/>
        <p:txBody>
          <a:bodyPr/>
          <a:lstStyle/>
          <a:p>
            <a:pPr eaLnBrk="1" hangingPunct="1">
              <a:lnSpc>
                <a:spcPct val="80000"/>
              </a:lnSpc>
            </a:pPr>
            <a:r>
              <a:rPr lang="en-US" sz="2800" i="1" u="sng" smtClean="0"/>
              <a:t>Preconventional</a:t>
            </a:r>
          </a:p>
          <a:p>
            <a:pPr lvl="1" eaLnBrk="1" hangingPunct="1">
              <a:lnSpc>
                <a:spcPct val="80000"/>
              </a:lnSpc>
            </a:pPr>
            <a:r>
              <a:rPr lang="en-US" sz="2400" smtClean="0"/>
              <a:t>Self-centered</a:t>
            </a:r>
          </a:p>
          <a:p>
            <a:pPr lvl="1" eaLnBrk="1" hangingPunct="1">
              <a:lnSpc>
                <a:spcPct val="80000"/>
              </a:lnSpc>
            </a:pPr>
            <a:r>
              <a:rPr lang="en-US" sz="2400" smtClean="0"/>
              <a:t>Focuses on getting rewards and avoiding punishments</a:t>
            </a:r>
          </a:p>
          <a:p>
            <a:pPr lvl="3" eaLnBrk="1" hangingPunct="1">
              <a:lnSpc>
                <a:spcPct val="80000"/>
              </a:lnSpc>
            </a:pPr>
            <a:endParaRPr lang="en-US" sz="1800" i="1" u="sng" smtClean="0"/>
          </a:p>
          <a:p>
            <a:pPr eaLnBrk="1" hangingPunct="1">
              <a:lnSpc>
                <a:spcPct val="80000"/>
              </a:lnSpc>
            </a:pPr>
            <a:r>
              <a:rPr lang="en-US" sz="2800" i="1" u="sng" smtClean="0"/>
              <a:t>Conventional</a:t>
            </a:r>
          </a:p>
          <a:p>
            <a:pPr lvl="1" eaLnBrk="1" hangingPunct="1">
              <a:lnSpc>
                <a:spcPct val="80000"/>
              </a:lnSpc>
            </a:pPr>
            <a:r>
              <a:rPr lang="en-US" sz="2400" smtClean="0"/>
              <a:t>Centered on social relationships</a:t>
            </a:r>
          </a:p>
          <a:p>
            <a:pPr lvl="1" eaLnBrk="1" hangingPunct="1">
              <a:lnSpc>
                <a:spcPct val="80000"/>
              </a:lnSpc>
            </a:pPr>
            <a:r>
              <a:rPr lang="en-US" sz="2400" smtClean="0"/>
              <a:t>Focuses on compliance with social duties and laws</a:t>
            </a:r>
          </a:p>
          <a:p>
            <a:pPr lvl="3" eaLnBrk="1" hangingPunct="1">
              <a:lnSpc>
                <a:spcPct val="80000"/>
              </a:lnSpc>
            </a:pPr>
            <a:endParaRPr lang="en-US" sz="1800" smtClean="0"/>
          </a:p>
          <a:p>
            <a:pPr eaLnBrk="1" hangingPunct="1">
              <a:lnSpc>
                <a:spcPct val="80000"/>
              </a:lnSpc>
            </a:pPr>
            <a:r>
              <a:rPr lang="en-US" sz="2800" i="1" u="sng" smtClean="0"/>
              <a:t>Postconventional </a:t>
            </a:r>
            <a:r>
              <a:rPr lang="en-US" sz="2800" smtClean="0"/>
              <a:t>(Principled)</a:t>
            </a:r>
          </a:p>
          <a:p>
            <a:pPr lvl="1" eaLnBrk="1" hangingPunct="1">
              <a:lnSpc>
                <a:spcPct val="80000"/>
              </a:lnSpc>
            </a:pPr>
            <a:r>
              <a:rPr lang="en-US" sz="2400" smtClean="0"/>
              <a:t>Centered on ideals</a:t>
            </a:r>
          </a:p>
          <a:p>
            <a:pPr lvl="1" eaLnBrk="1" hangingPunct="1">
              <a:lnSpc>
                <a:spcPct val="80000"/>
              </a:lnSpc>
            </a:pPr>
            <a:r>
              <a:rPr lang="en-US" sz="2400" smtClean="0"/>
              <a:t>Focuses on moral principles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itle 1"/>
          <p:cNvSpPr>
            <a:spLocks noGrp="1"/>
          </p:cNvSpPr>
          <p:nvPr>
            <p:ph type="ctrTitle"/>
          </p:nvPr>
        </p:nvSpPr>
        <p:spPr>
          <a:xfrm>
            <a:off x="914400" y="1295400"/>
            <a:ext cx="8153400" cy="2305050"/>
          </a:xfrm>
        </p:spPr>
        <p:txBody>
          <a:bodyPr/>
          <a:lstStyle/>
          <a:p>
            <a:pPr eaLnBrk="1" hangingPunct="1"/>
            <a:r>
              <a:rPr lang="en-US" smtClean="0"/>
              <a:t>Do  you understand Kohlberg’s stages of moral development?</a:t>
            </a:r>
          </a:p>
        </p:txBody>
      </p:sp>
      <p:sp>
        <p:nvSpPr>
          <p:cNvPr id="3" name="Subtitle 2"/>
          <p:cNvSpPr>
            <a:spLocks noGrp="1"/>
          </p:cNvSpPr>
          <p:nvPr>
            <p:ph type="subTitle" idx="1"/>
          </p:nvPr>
        </p:nvSpPr>
        <p:spPr>
          <a:xfrm>
            <a:off x="1066800" y="4343400"/>
            <a:ext cx="7848600" cy="1752600"/>
          </a:xfrm>
        </p:spPr>
        <p:txBody>
          <a:bodyPr/>
          <a:lstStyle/>
          <a:p>
            <a:pPr eaLnBrk="1" hangingPunct="1">
              <a:defRPr/>
            </a:pPr>
            <a:r>
              <a:rPr lang="en-US" dirty="0" smtClean="0"/>
              <a:t>Test your knowledge with the following activity</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Title 2"/>
          <p:cNvSpPr>
            <a:spLocks noGrp="1"/>
          </p:cNvSpPr>
          <p:nvPr>
            <p:ph type="ctrTitle"/>
          </p:nvPr>
        </p:nvSpPr>
        <p:spPr>
          <a:xfrm>
            <a:off x="914400" y="0"/>
            <a:ext cx="8001000" cy="5410200"/>
          </a:xfrm>
        </p:spPr>
        <p:txBody>
          <a:bodyPr/>
          <a:lstStyle/>
          <a:p>
            <a:pPr eaLnBrk="1" hangingPunct="1"/>
            <a:r>
              <a:rPr lang="en-US" sz="4000" smtClean="0"/>
              <a:t>Shaking her head and frowning disapprovingly at the teenager who was slipping a candy bar from the shelf into the pocket of his jacket, a shopper lectured, “You know as well as I do that shoplifting is against the law.  What if everyone just did what they wanted?” </a:t>
            </a:r>
          </a:p>
        </p:txBody>
      </p:sp>
      <p:sp>
        <p:nvSpPr>
          <p:cNvPr id="29698" name="Rectangle 4"/>
          <p:cNvSpPr>
            <a:spLocks noGrp="1" noChangeArrowheads="1"/>
          </p:cNvSpPr>
          <p:nvPr>
            <p:ph type="subTitle" idx="1"/>
          </p:nvPr>
        </p:nvSpPr>
        <p:spPr>
          <a:xfrm>
            <a:off x="914400" y="5638800"/>
            <a:ext cx="8229600" cy="1219200"/>
          </a:xfrm>
        </p:spPr>
        <p:txBody>
          <a:bodyPr/>
          <a:lstStyle/>
          <a:p>
            <a:pPr eaLnBrk="1" hangingPunct="1">
              <a:defRPr/>
            </a:pPr>
            <a:r>
              <a:rPr lang="en-US" dirty="0" smtClean="0"/>
              <a:t>What level of moral reasoning is demonstrated by the shopper?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Title 1"/>
          <p:cNvSpPr>
            <a:spLocks noGrp="1"/>
          </p:cNvSpPr>
          <p:nvPr>
            <p:ph type="ctrTitle"/>
          </p:nvPr>
        </p:nvSpPr>
        <p:spPr>
          <a:xfrm>
            <a:off x="838200" y="666750"/>
            <a:ext cx="8305800" cy="2990850"/>
          </a:xfrm>
        </p:spPr>
        <p:txBody>
          <a:bodyPr/>
          <a:lstStyle/>
          <a:p>
            <a:pPr eaLnBrk="1" hangingPunct="1"/>
            <a:r>
              <a:rPr lang="en-US" smtClean="0"/>
              <a:t/>
            </a:r>
            <a:br>
              <a:rPr lang="en-US" smtClean="0"/>
            </a:br>
            <a:r>
              <a:rPr lang="en-US" smtClean="0"/>
              <a:t>The shopper is in Stage 4 - Fulfilling duties and upholding the law to maintain social order. </a:t>
            </a:r>
            <a:br>
              <a:rPr lang="en-US" smtClean="0"/>
            </a:br>
            <a:endParaRPr lang="en-US" smtClean="0"/>
          </a:p>
        </p:txBody>
      </p:sp>
      <p:sp>
        <p:nvSpPr>
          <p:cNvPr id="3" name="Subtitle 2"/>
          <p:cNvSpPr>
            <a:spLocks noGrp="1"/>
          </p:cNvSpPr>
          <p:nvPr>
            <p:ph type="subTitle" idx="1"/>
          </p:nvPr>
        </p:nvSpPr>
        <p:spPr>
          <a:xfrm>
            <a:off x="1066800" y="3886200"/>
            <a:ext cx="7620000" cy="2514600"/>
          </a:xfrm>
        </p:spPr>
        <p:txBody>
          <a:bodyPr/>
          <a:lstStyle/>
          <a:p>
            <a:pPr eaLnBrk="1" hangingPunct="1">
              <a:defRPr/>
            </a:pPr>
            <a:endParaRPr lang="en-US" dirty="0" smtClean="0"/>
          </a:p>
          <a:p>
            <a:pPr eaLnBrk="1" hangingPunct="1">
              <a:defRPr/>
            </a:pPr>
            <a:r>
              <a:rPr lang="en-US" dirty="0" smtClean="0"/>
              <a:t>They are motivated to keep the social system going and to avoid a breakdown in its functioning.</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Title 2"/>
          <p:cNvSpPr>
            <a:spLocks noGrp="1"/>
          </p:cNvSpPr>
          <p:nvPr>
            <p:ph type="ctrTitle"/>
          </p:nvPr>
        </p:nvSpPr>
        <p:spPr>
          <a:xfrm>
            <a:off x="838200" y="685800"/>
            <a:ext cx="8305800" cy="4343400"/>
          </a:xfrm>
        </p:spPr>
        <p:txBody>
          <a:bodyPr/>
          <a:lstStyle/>
          <a:p>
            <a:pPr eaLnBrk="1" hangingPunct="1"/>
            <a:r>
              <a:rPr lang="en-US" sz="4000" smtClean="0"/>
              <a:t>Amy’s mother has insisted that Amy not eat snacks between meals.  Now, if Amy should eat this Twinkie before dinner, she should be unhappy when thinking about how she would be disappointing her mother.</a:t>
            </a:r>
            <a:br>
              <a:rPr lang="en-US" sz="4000" smtClean="0"/>
            </a:br>
            <a:endParaRPr lang="en-US" sz="4000" smtClean="0"/>
          </a:p>
        </p:txBody>
      </p:sp>
      <p:sp>
        <p:nvSpPr>
          <p:cNvPr id="30722" name="Rectangle 2"/>
          <p:cNvSpPr>
            <a:spLocks noGrp="1" noChangeArrowheads="1"/>
          </p:cNvSpPr>
          <p:nvPr>
            <p:ph type="subTitle" idx="1"/>
          </p:nvPr>
        </p:nvSpPr>
        <p:spPr>
          <a:xfrm>
            <a:off x="1981200" y="4876800"/>
            <a:ext cx="6400800" cy="1752600"/>
          </a:xfrm>
        </p:spPr>
        <p:txBody>
          <a:bodyPr/>
          <a:lstStyle/>
          <a:p>
            <a:pPr eaLnBrk="1" hangingPunct="1">
              <a:defRPr/>
            </a:pPr>
            <a:endParaRPr lang="en-US" dirty="0" smtClean="0"/>
          </a:p>
          <a:p>
            <a:pPr eaLnBrk="1" hangingPunct="1">
              <a:defRPr/>
            </a:pPr>
            <a:r>
              <a:rPr lang="en-US" dirty="0" smtClean="0"/>
              <a:t>What level of moral reasoning does this demonstrate?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Title 3"/>
          <p:cNvSpPr>
            <a:spLocks noGrp="1"/>
          </p:cNvSpPr>
          <p:nvPr>
            <p:ph type="ctrTitle"/>
          </p:nvPr>
        </p:nvSpPr>
        <p:spPr>
          <a:xfrm>
            <a:off x="838200" y="228600"/>
            <a:ext cx="8305800" cy="5410200"/>
          </a:xfrm>
        </p:spPr>
        <p:txBody>
          <a:bodyPr/>
          <a:lstStyle/>
          <a:p>
            <a:pPr eaLnBrk="1" hangingPunct="1"/>
            <a:r>
              <a:rPr lang="en-US" smtClean="0"/>
              <a:t>Amy is in stage 3…she has to be a “good girl.”  Her good behavior is doing what is expected by people who are close to the person or what people generally expect of someone in a given role.  </a:t>
            </a:r>
            <a:br>
              <a:rPr lang="en-US" smtClean="0"/>
            </a:br>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Title 2"/>
          <p:cNvSpPr>
            <a:spLocks noGrp="1"/>
          </p:cNvSpPr>
          <p:nvPr>
            <p:ph type="ctrTitle"/>
          </p:nvPr>
        </p:nvSpPr>
        <p:spPr>
          <a:xfrm>
            <a:off x="838200" y="152400"/>
            <a:ext cx="8305800" cy="5257800"/>
          </a:xfrm>
        </p:spPr>
        <p:txBody>
          <a:bodyPr/>
          <a:lstStyle/>
          <a:p>
            <a:pPr eaLnBrk="1" hangingPunct="1"/>
            <a:r>
              <a:rPr lang="en-US" smtClean="0"/>
              <a:t>Well, Amy ate the Twinkie.  When talking with a friend about it the next day, Amy’s friend told her that she (Amy) was bad because her mother caught her eating snacks between meals and punished her for it.  </a:t>
            </a:r>
            <a:br>
              <a:rPr lang="en-US" smtClean="0"/>
            </a:br>
            <a:endParaRPr lang="en-US" smtClean="0"/>
          </a:p>
        </p:txBody>
      </p:sp>
      <p:sp>
        <p:nvSpPr>
          <p:cNvPr id="31746" name="Rectangle 4"/>
          <p:cNvSpPr>
            <a:spLocks noGrp="1" noChangeArrowheads="1"/>
          </p:cNvSpPr>
          <p:nvPr>
            <p:ph type="subTitle" idx="1"/>
          </p:nvPr>
        </p:nvSpPr>
        <p:spPr>
          <a:xfrm>
            <a:off x="914400" y="4953000"/>
            <a:ext cx="8229600" cy="1752600"/>
          </a:xfrm>
        </p:spPr>
        <p:txBody>
          <a:bodyPr/>
          <a:lstStyle/>
          <a:p>
            <a:pPr eaLnBrk="1" hangingPunct="1">
              <a:defRPr/>
            </a:pPr>
            <a:endParaRPr lang="en-US" dirty="0" smtClean="0"/>
          </a:p>
          <a:p>
            <a:pPr eaLnBrk="1" hangingPunct="1">
              <a:defRPr/>
            </a:pPr>
            <a:r>
              <a:rPr lang="en-US" dirty="0" smtClean="0"/>
              <a:t>Amy’s friend is using what level of moral reasoning?</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Title 3"/>
          <p:cNvSpPr>
            <a:spLocks noGrp="1"/>
          </p:cNvSpPr>
          <p:nvPr>
            <p:ph type="ctrTitle"/>
          </p:nvPr>
        </p:nvSpPr>
        <p:spPr>
          <a:xfrm>
            <a:off x="685800" y="609600"/>
            <a:ext cx="8458200" cy="4038600"/>
          </a:xfrm>
        </p:spPr>
        <p:txBody>
          <a:bodyPr/>
          <a:lstStyle/>
          <a:p>
            <a:pPr eaLnBrk="1" hangingPunct="1"/>
            <a:r>
              <a:rPr lang="en-US" smtClean="0"/>
              <a:t>Amy’s friend is in Stage 1…she is being obedient.  The conscience is made up of fear of punishment and the moral action is motivated by the avoidance of punishment. </a:t>
            </a:r>
            <a:br>
              <a:rPr lang="en-US" smtClean="0"/>
            </a:br>
            <a:endParaRPr lang="en-US" smtClean="0"/>
          </a:p>
        </p:txBody>
      </p:sp>
      <p:sp>
        <p:nvSpPr>
          <p:cNvPr id="5" name="Subtitle 4"/>
          <p:cNvSpPr>
            <a:spLocks noGrp="1"/>
          </p:cNvSpPr>
          <p:nvPr>
            <p:ph type="subTitle" idx="1"/>
          </p:nvPr>
        </p:nvSpPr>
        <p:spPr>
          <a:xfrm>
            <a:off x="914400" y="4724400"/>
            <a:ext cx="8077200" cy="1828800"/>
          </a:xfrm>
        </p:spPr>
        <p:txBody>
          <a:bodyPr/>
          <a:lstStyle/>
          <a:p>
            <a:pPr eaLnBrk="1" hangingPunct="1">
              <a:defRPr/>
            </a:pPr>
            <a:r>
              <a:rPr lang="en-US" dirty="0" smtClean="0"/>
              <a:t>The child does not consider the interests of others or see how someone else’s interests are different from their own.</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Title 2"/>
          <p:cNvSpPr>
            <a:spLocks noGrp="1"/>
          </p:cNvSpPr>
          <p:nvPr>
            <p:ph type="ctrTitle"/>
          </p:nvPr>
        </p:nvSpPr>
        <p:spPr>
          <a:xfrm>
            <a:off x="381000" y="228600"/>
            <a:ext cx="8229600" cy="5410200"/>
          </a:xfrm>
        </p:spPr>
        <p:txBody>
          <a:bodyPr/>
          <a:lstStyle/>
          <a:p>
            <a:pPr eaLnBrk="1" hangingPunct="1"/>
            <a:r>
              <a:rPr lang="en-US" sz="2800" smtClean="0"/>
              <a:t>You are distressed when your boss asks you to charge a late fee to customers who miss the deadline.  You believe that a late fee is clearly unjustified; late orders cause no real difficulty and cost the company no more to process than early orders.  While you recognize the right of the company to make a profit, you insist that a late fee is not fair to the customer.</a:t>
            </a:r>
            <a:br>
              <a:rPr lang="en-US" sz="2800" smtClean="0"/>
            </a:br>
            <a:endParaRPr lang="en-US" sz="2800" smtClean="0"/>
          </a:p>
        </p:txBody>
      </p:sp>
      <p:sp>
        <p:nvSpPr>
          <p:cNvPr id="32770" name="Rectangle 5"/>
          <p:cNvSpPr>
            <a:spLocks noGrp="1" noChangeArrowheads="1"/>
          </p:cNvSpPr>
          <p:nvPr>
            <p:ph type="subTitle" idx="1"/>
          </p:nvPr>
        </p:nvSpPr>
        <p:spPr>
          <a:xfrm>
            <a:off x="609600" y="5105400"/>
            <a:ext cx="8229600" cy="990600"/>
          </a:xfrm>
        </p:spPr>
        <p:txBody>
          <a:bodyPr/>
          <a:lstStyle/>
          <a:p>
            <a:pPr eaLnBrk="1" hangingPunct="1">
              <a:defRPr/>
            </a:pPr>
            <a:endParaRPr lang="en-US" sz="2800" dirty="0" smtClean="0"/>
          </a:p>
          <a:p>
            <a:pPr eaLnBrk="1" hangingPunct="1">
              <a:defRPr/>
            </a:pPr>
            <a:r>
              <a:rPr lang="en-US" sz="2800" dirty="0" smtClean="0"/>
              <a:t>What level of moral reasoning are you demonstrating?</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Title 3"/>
          <p:cNvSpPr>
            <a:spLocks noGrp="1"/>
          </p:cNvSpPr>
          <p:nvPr>
            <p:ph type="ctrTitle"/>
          </p:nvPr>
        </p:nvSpPr>
        <p:spPr>
          <a:xfrm>
            <a:off x="838200" y="609600"/>
            <a:ext cx="8229600" cy="5943600"/>
          </a:xfrm>
        </p:spPr>
        <p:txBody>
          <a:bodyPr/>
          <a:lstStyle/>
          <a:p>
            <a:pPr eaLnBrk="1" hangingPunct="1"/>
            <a:r>
              <a:rPr lang="en-US" sz="3200" smtClean="0"/>
              <a:t>You are in Stage 5 - being right involves upholding rules that are in the best interest of the group.  Rules should be impartial, and agreed upon by the group.   If the rule no longer promotes the welfare of individuals, then the rules become invalid.</a:t>
            </a:r>
            <a:br>
              <a:rPr lang="en-US" sz="3200" smtClean="0"/>
            </a:br>
            <a:endParaRPr lang="en-US" sz="320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Title 2"/>
          <p:cNvSpPr>
            <a:spLocks noGrp="1"/>
          </p:cNvSpPr>
          <p:nvPr>
            <p:ph type="ctrTitle"/>
          </p:nvPr>
        </p:nvSpPr>
        <p:spPr>
          <a:xfrm>
            <a:off x="914400" y="228600"/>
            <a:ext cx="8153400" cy="5029200"/>
          </a:xfrm>
        </p:spPr>
        <p:txBody>
          <a:bodyPr/>
          <a:lstStyle/>
          <a:p>
            <a:pPr eaLnBrk="1" hangingPunct="1"/>
            <a:r>
              <a:rPr lang="en-US" sz="3200" smtClean="0"/>
              <a:t>Conversation overheard in a cafeteria line:  “Why should I want to report the guy for failing to submit all the money we collected for the charity fund?  Sure he kept some of it, but he shared it with me.”</a:t>
            </a:r>
            <a:br>
              <a:rPr lang="en-US" sz="3200" smtClean="0"/>
            </a:br>
            <a:endParaRPr lang="en-US" sz="3200" smtClean="0"/>
          </a:p>
        </p:txBody>
      </p:sp>
      <p:sp>
        <p:nvSpPr>
          <p:cNvPr id="33794" name="Rectangle 2"/>
          <p:cNvSpPr>
            <a:spLocks noGrp="1" noChangeArrowheads="1"/>
          </p:cNvSpPr>
          <p:nvPr>
            <p:ph type="subTitle" idx="1"/>
          </p:nvPr>
        </p:nvSpPr>
        <p:spPr>
          <a:xfrm>
            <a:off x="914400" y="5486400"/>
            <a:ext cx="8229600" cy="1371600"/>
          </a:xfrm>
        </p:spPr>
        <p:txBody>
          <a:bodyPr/>
          <a:lstStyle/>
          <a:p>
            <a:pPr eaLnBrk="1" hangingPunct="1">
              <a:defRPr/>
            </a:pPr>
            <a:r>
              <a:rPr lang="en-US" dirty="0" smtClean="0"/>
              <a:t>What level of moral reasoning does this demonstrate?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Title 3"/>
          <p:cNvSpPr>
            <a:spLocks noGrp="1"/>
          </p:cNvSpPr>
          <p:nvPr>
            <p:ph type="ctrTitle"/>
          </p:nvPr>
        </p:nvSpPr>
        <p:spPr>
          <a:xfrm>
            <a:off x="914400" y="381000"/>
            <a:ext cx="8229600" cy="3810000"/>
          </a:xfrm>
        </p:spPr>
        <p:txBody>
          <a:bodyPr/>
          <a:lstStyle/>
          <a:p>
            <a:pPr eaLnBrk="1" hangingPunct="1"/>
            <a:r>
              <a:rPr lang="en-US" sz="3200" dirty="0" smtClean="0"/>
              <a:t>This person is in Stage 2 - what is right is based on the “tit-for-tat” principle.  It involves an equal exchange between people.  People look out for their own needs. </a:t>
            </a:r>
            <a:br>
              <a:rPr lang="en-US" sz="3200" dirty="0" smtClean="0"/>
            </a:br>
            <a:endParaRPr lang="en-US" sz="3200" dirty="0" smtClean="0"/>
          </a:p>
        </p:txBody>
      </p:sp>
      <p:sp>
        <p:nvSpPr>
          <p:cNvPr id="5" name="Subtitle 4"/>
          <p:cNvSpPr>
            <a:spLocks noGrp="1"/>
          </p:cNvSpPr>
          <p:nvPr>
            <p:ph type="subTitle" idx="1"/>
          </p:nvPr>
        </p:nvSpPr>
        <p:spPr>
          <a:xfrm>
            <a:off x="1066800" y="4648200"/>
            <a:ext cx="7924800" cy="1981200"/>
          </a:xfrm>
        </p:spPr>
        <p:txBody>
          <a:bodyPr/>
          <a:lstStyle/>
          <a:p>
            <a:pPr eaLnBrk="1" hangingPunct="1">
              <a:defRPr/>
            </a:pPr>
            <a:r>
              <a:rPr lang="en-US" dirty="0" smtClean="0"/>
              <a:t>They are nice to others because they expect the favor to be returned.</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4"/>
          <p:cNvSpPr>
            <a:spLocks noGrp="1" noChangeArrowheads="1"/>
          </p:cNvSpPr>
          <p:nvPr>
            <p:ph type="body" idx="1"/>
          </p:nvPr>
        </p:nvSpPr>
        <p:spPr>
          <a:xfrm>
            <a:off x="685800" y="596900"/>
            <a:ext cx="7696200" cy="5934075"/>
          </a:xfrm>
        </p:spPr>
        <p:txBody>
          <a:bodyPr/>
          <a:lstStyle/>
          <a:p>
            <a:pPr eaLnBrk="1" hangingPunct="1">
              <a:lnSpc>
                <a:spcPct val="90000"/>
              </a:lnSpc>
            </a:pPr>
            <a:r>
              <a:rPr lang="en-US" sz="2800" smtClean="0"/>
              <a:t>People with higher-level moral reasoning</a:t>
            </a:r>
          </a:p>
          <a:p>
            <a:pPr lvl="1" eaLnBrk="1" hangingPunct="1">
              <a:lnSpc>
                <a:spcPct val="90000"/>
              </a:lnSpc>
            </a:pPr>
            <a:r>
              <a:rPr lang="en-US" sz="2400" smtClean="0"/>
              <a:t>Are more likely to assist others</a:t>
            </a:r>
          </a:p>
          <a:p>
            <a:pPr lvl="1" eaLnBrk="1" hangingPunct="1">
              <a:lnSpc>
                <a:spcPct val="90000"/>
              </a:lnSpc>
            </a:pPr>
            <a:r>
              <a:rPr lang="en-US" sz="2400" smtClean="0"/>
              <a:t>Are less likely to engage in delinquent activities</a:t>
            </a:r>
          </a:p>
          <a:p>
            <a:pPr lvl="1" eaLnBrk="1" hangingPunct="1">
              <a:lnSpc>
                <a:spcPct val="90000"/>
              </a:lnSpc>
            </a:pPr>
            <a:r>
              <a:rPr lang="en-US" sz="2400" smtClean="0"/>
              <a:t>Are more likely to behave in a moral manner</a:t>
            </a:r>
          </a:p>
          <a:p>
            <a:pPr lvl="1" eaLnBrk="1" hangingPunct="1">
              <a:lnSpc>
                <a:spcPct val="90000"/>
              </a:lnSpc>
            </a:pPr>
            <a:endParaRPr lang="en-US" sz="2400" smtClean="0"/>
          </a:p>
          <a:p>
            <a:pPr eaLnBrk="1" hangingPunct="1">
              <a:lnSpc>
                <a:spcPct val="90000"/>
              </a:lnSpc>
            </a:pPr>
            <a:r>
              <a:rPr lang="en-US" sz="2800" smtClean="0"/>
              <a:t>Individuals at the preconventional and conventional levels would act morally when external forces demand, but otherwise they might not</a:t>
            </a:r>
          </a:p>
          <a:p>
            <a:pPr eaLnBrk="1" hangingPunct="1">
              <a:lnSpc>
                <a:spcPct val="90000"/>
              </a:lnSpc>
            </a:pPr>
            <a:endParaRPr lang="en-US" sz="2800" smtClean="0"/>
          </a:p>
          <a:p>
            <a:pPr eaLnBrk="1" hangingPunct="1">
              <a:lnSpc>
                <a:spcPct val="90000"/>
              </a:lnSpc>
            </a:pPr>
            <a:r>
              <a:rPr lang="en-US" sz="2800" smtClean="0"/>
              <a:t>Individuals at the postconventional level would act morally even when external forces may not favor it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p:txBody>
          <a:bodyPr/>
          <a:lstStyle/>
          <a:p>
            <a:pPr eaLnBrk="1" hangingPunct="1"/>
            <a:r>
              <a:rPr lang="en-US" smtClean="0"/>
              <a:t>Criticisms of Kohlberg’s Theory</a:t>
            </a:r>
          </a:p>
        </p:txBody>
      </p:sp>
      <p:sp>
        <p:nvSpPr>
          <p:cNvPr id="61443" name="Rectangle 5"/>
          <p:cNvSpPr>
            <a:spLocks noGrp="1" noChangeArrowheads="1"/>
          </p:cNvSpPr>
          <p:nvPr>
            <p:ph type="body" idx="1"/>
          </p:nvPr>
        </p:nvSpPr>
        <p:spPr/>
        <p:txBody>
          <a:bodyPr/>
          <a:lstStyle/>
          <a:p>
            <a:pPr eaLnBrk="1" hangingPunct="1">
              <a:lnSpc>
                <a:spcPct val="90000"/>
              </a:lnSpc>
            </a:pPr>
            <a:r>
              <a:rPr lang="en-US" smtClean="0"/>
              <a:t>It is culturally biased</a:t>
            </a:r>
          </a:p>
          <a:p>
            <a:pPr lvl="1" eaLnBrk="1" hangingPunct="1">
              <a:lnSpc>
                <a:spcPct val="90000"/>
              </a:lnSpc>
            </a:pPr>
            <a:r>
              <a:rPr lang="en-US" smtClean="0"/>
              <a:t>Does not apply to cultures outside a constitutional democracy</a:t>
            </a:r>
          </a:p>
          <a:p>
            <a:pPr lvl="2" eaLnBrk="1" hangingPunct="1">
              <a:lnSpc>
                <a:spcPct val="90000"/>
              </a:lnSpc>
            </a:pPr>
            <a:r>
              <a:rPr lang="en-US" smtClean="0"/>
              <a:t>Does not incorporate the concerns and experiences of non-Western people</a:t>
            </a:r>
          </a:p>
          <a:p>
            <a:pPr lvl="2" eaLnBrk="1" hangingPunct="1">
              <a:lnSpc>
                <a:spcPct val="90000"/>
              </a:lnSpc>
            </a:pPr>
            <a:endParaRPr lang="en-US" smtClean="0"/>
          </a:p>
          <a:p>
            <a:pPr eaLnBrk="1" hangingPunct="1">
              <a:lnSpc>
                <a:spcPct val="90000"/>
              </a:lnSpc>
            </a:pPr>
            <a:r>
              <a:rPr lang="en-US" smtClean="0"/>
              <a:t>It is considered sexist</a:t>
            </a:r>
          </a:p>
          <a:p>
            <a:pPr lvl="1" eaLnBrk="1" hangingPunct="1">
              <a:lnSpc>
                <a:spcPct val="90000"/>
              </a:lnSpc>
            </a:pPr>
            <a:r>
              <a:rPr lang="en-US" smtClean="0"/>
              <a:t>Gilligan believes that he places women at a lower level of moral reasoning (stage 3, approval) than he does men (stage 4, law and order)</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p:txBody>
          <a:bodyPr/>
          <a:lstStyle/>
          <a:p>
            <a:pPr eaLnBrk="1" hangingPunct="1"/>
            <a:r>
              <a:rPr lang="en-US" smtClean="0"/>
              <a:t>Gilligan’s Ethic of Caring</a:t>
            </a:r>
          </a:p>
        </p:txBody>
      </p:sp>
      <p:sp>
        <p:nvSpPr>
          <p:cNvPr id="62467" name="Rectangle 5"/>
          <p:cNvSpPr>
            <a:spLocks noGrp="1" noChangeArrowheads="1"/>
          </p:cNvSpPr>
          <p:nvPr>
            <p:ph type="body" idx="1"/>
          </p:nvPr>
        </p:nvSpPr>
        <p:spPr/>
        <p:txBody>
          <a:bodyPr/>
          <a:lstStyle/>
          <a:p>
            <a:pPr eaLnBrk="1" hangingPunct="1">
              <a:lnSpc>
                <a:spcPct val="80000"/>
              </a:lnSpc>
            </a:pPr>
            <a:r>
              <a:rPr lang="en-US" sz="2800" smtClean="0"/>
              <a:t>Proposed a developmental progression in which individuals gain greater understanding of caring and responsibility</a:t>
            </a:r>
          </a:p>
          <a:p>
            <a:pPr eaLnBrk="1" hangingPunct="1">
              <a:lnSpc>
                <a:spcPct val="80000"/>
              </a:lnSpc>
            </a:pPr>
            <a:endParaRPr lang="en-US" sz="2800" smtClean="0"/>
          </a:p>
          <a:p>
            <a:pPr lvl="1" eaLnBrk="1" hangingPunct="1">
              <a:lnSpc>
                <a:spcPct val="80000"/>
              </a:lnSpc>
            </a:pPr>
            <a:r>
              <a:rPr lang="en-US" sz="2400" i="1" u="sng" smtClean="0"/>
              <a:t>First stage</a:t>
            </a:r>
          </a:p>
          <a:p>
            <a:pPr lvl="2" eaLnBrk="1" hangingPunct="1">
              <a:lnSpc>
                <a:spcPct val="80000"/>
              </a:lnSpc>
            </a:pPr>
            <a:r>
              <a:rPr lang="en-US" sz="2000" smtClean="0"/>
              <a:t>Children are preoccupied with their own needs</a:t>
            </a:r>
          </a:p>
          <a:p>
            <a:pPr lvl="2" eaLnBrk="1" hangingPunct="1">
              <a:lnSpc>
                <a:spcPct val="80000"/>
              </a:lnSpc>
            </a:pPr>
            <a:endParaRPr lang="en-US" sz="2000" smtClean="0"/>
          </a:p>
          <a:p>
            <a:pPr lvl="1" eaLnBrk="1" hangingPunct="1">
              <a:lnSpc>
                <a:spcPct val="80000"/>
              </a:lnSpc>
            </a:pPr>
            <a:r>
              <a:rPr lang="en-US" sz="2400" i="1" u="sng" smtClean="0"/>
              <a:t>Second stage</a:t>
            </a:r>
          </a:p>
          <a:p>
            <a:pPr lvl="2" eaLnBrk="1" hangingPunct="1">
              <a:lnSpc>
                <a:spcPct val="80000"/>
              </a:lnSpc>
            </a:pPr>
            <a:r>
              <a:rPr lang="en-US" sz="2000" smtClean="0"/>
              <a:t>People care for others, particularly those who are less able to care for themselves (like infants and aged)</a:t>
            </a:r>
          </a:p>
          <a:p>
            <a:pPr lvl="2" eaLnBrk="1" hangingPunct="1">
              <a:lnSpc>
                <a:spcPct val="80000"/>
              </a:lnSpc>
            </a:pPr>
            <a:endParaRPr lang="en-US" sz="2000" smtClean="0"/>
          </a:p>
          <a:p>
            <a:pPr lvl="1" eaLnBrk="1" hangingPunct="1">
              <a:lnSpc>
                <a:spcPct val="80000"/>
              </a:lnSpc>
            </a:pPr>
            <a:r>
              <a:rPr lang="en-US" sz="2400" i="1" u="sng" smtClean="0"/>
              <a:t>Third stage</a:t>
            </a:r>
          </a:p>
          <a:p>
            <a:pPr lvl="2" eaLnBrk="1" hangingPunct="1">
              <a:lnSpc>
                <a:spcPct val="80000"/>
              </a:lnSpc>
            </a:pPr>
            <a:r>
              <a:rPr lang="en-US" sz="2000" smtClean="0"/>
              <a:t>People care in all human relationships (with others and oneself)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a:xfrm>
            <a:off x="795338" y="0"/>
            <a:ext cx="8348662" cy="773113"/>
          </a:xfrm>
        </p:spPr>
        <p:txBody>
          <a:bodyPr/>
          <a:lstStyle/>
          <a:p>
            <a:pPr eaLnBrk="1" hangingPunct="1"/>
            <a:r>
              <a:rPr lang="en-US" smtClean="0"/>
              <a:t>Think about this Moral Dilemma</a:t>
            </a:r>
          </a:p>
        </p:txBody>
      </p:sp>
      <p:sp>
        <p:nvSpPr>
          <p:cNvPr id="38915" name="Rectangle 5"/>
          <p:cNvSpPr>
            <a:spLocks noGrp="1" noChangeArrowheads="1"/>
          </p:cNvSpPr>
          <p:nvPr>
            <p:ph type="body" idx="1"/>
          </p:nvPr>
        </p:nvSpPr>
        <p:spPr>
          <a:xfrm>
            <a:off x="838200" y="838200"/>
            <a:ext cx="8229600" cy="6019800"/>
          </a:xfrm>
        </p:spPr>
        <p:txBody>
          <a:bodyPr/>
          <a:lstStyle/>
          <a:p>
            <a:pPr eaLnBrk="1" hangingPunct="1">
              <a:lnSpc>
                <a:spcPct val="80000"/>
              </a:lnSpc>
              <a:defRPr/>
            </a:pPr>
            <a:r>
              <a:rPr lang="en-US" sz="2600" dirty="0" smtClean="0"/>
              <a:t>Two young men, brothers got into serious trouble. They were secretly leaving town in a hurry and needed money. Karl, the older one, broke into a store and stole a thousand dollars. Bob, the younger one, went to a retired old man who was known to help people in town. He told the man that he was very sick and that he needed a thousand dollars to pay for an operation. Bob asked the old man to lend him the money and promised that he would pay him back when he recovered. Really Bob wasn't sick at all, and he had no intention of paying the man back. Although the old man didn't know Bob very well, he lent him the money. So Bob and Karl skipped town, each with a thousand dollars.</a:t>
            </a:r>
          </a:p>
          <a:p>
            <a:pPr eaLnBrk="1" hangingPunct="1">
              <a:lnSpc>
                <a:spcPct val="80000"/>
              </a:lnSpc>
              <a:defRPr/>
            </a:pPr>
            <a:endParaRPr lang="en-US" sz="2600" dirty="0" smtClean="0"/>
          </a:p>
          <a:p>
            <a:pPr eaLnBrk="1" hangingPunct="1">
              <a:lnSpc>
                <a:spcPct val="80000"/>
              </a:lnSpc>
              <a:defRPr/>
            </a:pPr>
            <a:r>
              <a:rPr lang="en-US" sz="2600" dirty="0" smtClean="0"/>
              <a:t>Think on your own…which is worse, stealing like Karl or cheating like Bob?  Why?</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Title 1"/>
          <p:cNvSpPr>
            <a:spLocks noGrp="1"/>
          </p:cNvSpPr>
          <p:nvPr>
            <p:ph type="ctrTitle"/>
          </p:nvPr>
        </p:nvSpPr>
        <p:spPr>
          <a:xfrm>
            <a:off x="914400" y="2130425"/>
            <a:ext cx="8229600" cy="1470025"/>
          </a:xfrm>
        </p:spPr>
        <p:txBody>
          <a:bodyPr/>
          <a:lstStyle/>
          <a:p>
            <a:pPr eaLnBrk="1" hangingPunct="1"/>
            <a:r>
              <a:rPr lang="en-US" smtClean="0"/>
              <a:t>When Does Aggression Emerge?</a:t>
            </a: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u="sng" smtClean="0"/>
              <a:t>Social Understanding</a:t>
            </a:r>
          </a:p>
        </p:txBody>
      </p:sp>
      <p:sp>
        <p:nvSpPr>
          <p:cNvPr id="65539" name="Rectangle 3"/>
          <p:cNvSpPr>
            <a:spLocks noGrp="1" noChangeArrowheads="1"/>
          </p:cNvSpPr>
          <p:nvPr>
            <p:ph type="body" idx="1"/>
          </p:nvPr>
        </p:nvSpPr>
        <p:spPr>
          <a:xfrm>
            <a:off x="990600" y="1066800"/>
            <a:ext cx="8153400" cy="5638800"/>
          </a:xfrm>
        </p:spPr>
        <p:txBody>
          <a:bodyPr/>
          <a:lstStyle/>
          <a:p>
            <a:pPr eaLnBrk="1" hangingPunct="1"/>
            <a:r>
              <a:rPr lang="en-US" smtClean="0"/>
              <a:t>Children in this age begin to develop social understanding or </a:t>
            </a:r>
            <a:r>
              <a:rPr lang="en-US" i="1" u="sng" smtClean="0"/>
              <a:t>social cognition, </a:t>
            </a:r>
            <a:r>
              <a:rPr lang="en-US" smtClean="0"/>
              <a:t>which is their understanding of the social world.</a:t>
            </a:r>
          </a:p>
          <a:p>
            <a:pPr eaLnBrk="1" hangingPunct="1"/>
            <a:r>
              <a:rPr lang="en-US" smtClean="0"/>
              <a:t>This is a person’s awareness and understanding of human personality, emotions, intentions and actions.</a:t>
            </a:r>
          </a:p>
          <a:p>
            <a:pPr eaLnBrk="1" hangingPunct="1"/>
            <a:r>
              <a:rPr lang="en-US" smtClean="0"/>
              <a:t>They start to realize that people are motivated by thoughts and emotions that are different than their own.</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143000" y="0"/>
            <a:ext cx="7848600" cy="1143000"/>
          </a:xfrm>
        </p:spPr>
        <p:txBody>
          <a:bodyPr/>
          <a:lstStyle/>
          <a:p>
            <a:pPr eaLnBrk="1" hangingPunct="1"/>
            <a:r>
              <a:rPr lang="en-US" u="sng" smtClean="0"/>
              <a:t>Empathy</a:t>
            </a:r>
            <a:r>
              <a:rPr lang="en-US" smtClean="0"/>
              <a:t> </a:t>
            </a:r>
            <a:endParaRPr lang="en-US" sz="2600" smtClean="0"/>
          </a:p>
        </p:txBody>
      </p:sp>
      <p:sp>
        <p:nvSpPr>
          <p:cNvPr id="66563" name="Rectangle 3"/>
          <p:cNvSpPr>
            <a:spLocks noGrp="1" noChangeArrowheads="1"/>
          </p:cNvSpPr>
          <p:nvPr>
            <p:ph type="body" idx="1"/>
          </p:nvPr>
        </p:nvSpPr>
        <p:spPr>
          <a:xfrm>
            <a:off x="838200" y="990600"/>
            <a:ext cx="8305800" cy="5715000"/>
          </a:xfrm>
        </p:spPr>
        <p:txBody>
          <a:bodyPr/>
          <a:lstStyle/>
          <a:p>
            <a:pPr eaLnBrk="1" hangingPunct="1"/>
            <a:r>
              <a:rPr lang="en-US" sz="3100" smtClean="0"/>
              <a:t>A person’s understanding of the emotions of another, including the ability to figure out what would make that person feel better.</a:t>
            </a:r>
          </a:p>
          <a:p>
            <a:pPr eaLnBrk="1" hangingPunct="1">
              <a:buFontTx/>
              <a:buNone/>
            </a:pPr>
            <a:endParaRPr lang="en-US" sz="3100" smtClean="0"/>
          </a:p>
          <a:p>
            <a:pPr eaLnBrk="1" hangingPunct="1"/>
            <a:r>
              <a:rPr lang="en-US" sz="2800" smtClean="0"/>
              <a:t>The child must be able to identify the emotions of others (to at least some degree) and understand that another person is feeling an emotion or is in some kind of need.</a:t>
            </a:r>
            <a:r>
              <a:rPr lang="en-US" sz="3100" smtClean="0"/>
              <a:t> </a:t>
            </a:r>
          </a:p>
          <a:p>
            <a:pPr lvl="1" eaLnBrk="1" hangingPunct="1"/>
            <a:endParaRPr lang="en-US" sz="2700" smtClean="0"/>
          </a:p>
          <a:p>
            <a:pPr lvl="1" eaLnBrk="1" hangingPunct="1"/>
            <a:r>
              <a:rPr lang="en-US" sz="2700" smtClean="0"/>
              <a:t>This indicates a level of understanding of the self, usually not evident until age 4.</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3"/>
          <p:cNvSpPr>
            <a:spLocks noGrp="1" noChangeArrowheads="1"/>
          </p:cNvSpPr>
          <p:nvPr>
            <p:ph type="body" idx="1"/>
          </p:nvPr>
        </p:nvSpPr>
        <p:spPr>
          <a:xfrm>
            <a:off x="914400" y="228600"/>
            <a:ext cx="8077200" cy="6477000"/>
          </a:xfrm>
        </p:spPr>
        <p:txBody>
          <a:bodyPr/>
          <a:lstStyle/>
          <a:p>
            <a:pPr eaLnBrk="1" hangingPunct="1"/>
            <a:r>
              <a:rPr lang="en-US" sz="3500" smtClean="0"/>
              <a:t>At a city playground, 4-year-old Ezra sees his playmate Ned trip, fall, and begin to cry.  Ezra goes to Ned, telling him not to feel bad, and offers to push him on a swing.</a:t>
            </a:r>
          </a:p>
          <a:p>
            <a:pPr eaLnBrk="1" hangingPunct="1"/>
            <a:endParaRPr lang="en-US" smtClean="0"/>
          </a:p>
          <a:p>
            <a:pPr eaLnBrk="1" hangingPunct="1"/>
            <a:r>
              <a:rPr lang="en-US" smtClean="0"/>
              <a:t>In order for Ezra to understand that Ned needed comforting, it was necessary for Ezra to feel empathy with Ned’s unhappiness.  </a:t>
            </a:r>
          </a:p>
          <a:p>
            <a:pPr lvl="1" eaLnBrk="1" hangingPunct="1"/>
            <a:endParaRPr lang="en-US" smtClean="0"/>
          </a:p>
          <a:p>
            <a:pPr lvl="1" eaLnBrk="1" hangingPunct="1"/>
            <a:r>
              <a:rPr lang="en-US" smtClean="0"/>
              <a:t>To realize that he was hurt and warranted sympathy.</a:t>
            </a:r>
          </a:p>
          <a:p>
            <a:pPr eaLnBrk="1" hangingPunct="1"/>
            <a:endParaRPr lang="en-US"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152400"/>
            <a:ext cx="7696200" cy="533400"/>
          </a:xfrm>
        </p:spPr>
        <p:txBody>
          <a:bodyPr rtlCol="0">
            <a:normAutofit fontScale="90000"/>
          </a:bodyPr>
          <a:lstStyle/>
          <a:p>
            <a:pPr eaLnBrk="1" fontAlgn="auto" hangingPunct="1">
              <a:spcAft>
                <a:spcPts val="0"/>
              </a:spcAft>
              <a:defRPr/>
            </a:pPr>
            <a:r>
              <a:rPr lang="en-US" smtClean="0"/>
              <a:t>How Empathic Are You?</a:t>
            </a:r>
          </a:p>
        </p:txBody>
      </p:sp>
      <p:sp>
        <p:nvSpPr>
          <p:cNvPr id="68611" name="Rectangle 3"/>
          <p:cNvSpPr>
            <a:spLocks noGrp="1" noChangeArrowheads="1"/>
          </p:cNvSpPr>
          <p:nvPr>
            <p:ph type="body" sz="half" idx="1"/>
          </p:nvPr>
        </p:nvSpPr>
        <p:spPr>
          <a:xfrm>
            <a:off x="990600" y="1371600"/>
            <a:ext cx="3771900" cy="4953000"/>
          </a:xfrm>
        </p:spPr>
        <p:txBody>
          <a:bodyPr/>
          <a:lstStyle/>
          <a:p>
            <a:pPr eaLnBrk="1" hangingPunct="1">
              <a:lnSpc>
                <a:spcPct val="80000"/>
              </a:lnSpc>
              <a:buFontTx/>
              <a:buAutoNum type="arabicPeriod"/>
            </a:pPr>
            <a:r>
              <a:rPr lang="en-US" sz="1800" smtClean="0"/>
              <a:t>Before criticizing somebody, I try to imagine how I would feel if I were in his or her place.</a:t>
            </a:r>
          </a:p>
          <a:p>
            <a:pPr eaLnBrk="1" hangingPunct="1">
              <a:lnSpc>
                <a:spcPct val="80000"/>
              </a:lnSpc>
              <a:buFontTx/>
              <a:buAutoNum type="arabicPeriod"/>
            </a:pPr>
            <a:r>
              <a:rPr lang="en-US" sz="1800" smtClean="0"/>
              <a:t>If I’m sure I’m right about something, I don’t waste much time listening to other people’s arguments.</a:t>
            </a:r>
          </a:p>
          <a:p>
            <a:pPr eaLnBrk="1" hangingPunct="1">
              <a:lnSpc>
                <a:spcPct val="80000"/>
              </a:lnSpc>
              <a:buFontTx/>
              <a:buAutoNum type="arabicPeriod"/>
            </a:pPr>
            <a:r>
              <a:rPr lang="en-US" sz="1800" smtClean="0"/>
              <a:t>I sometimes try to understand my friends better by imagining how things look from their perspective.</a:t>
            </a:r>
          </a:p>
          <a:p>
            <a:pPr eaLnBrk="1" hangingPunct="1">
              <a:lnSpc>
                <a:spcPct val="80000"/>
              </a:lnSpc>
              <a:buFontTx/>
              <a:buAutoNum type="arabicPeriod"/>
            </a:pPr>
            <a:r>
              <a:rPr lang="en-US" sz="1800" smtClean="0"/>
              <a:t>I believe that there are two sides to every question and try to look at them both.</a:t>
            </a:r>
          </a:p>
          <a:p>
            <a:pPr eaLnBrk="1" hangingPunct="1">
              <a:lnSpc>
                <a:spcPct val="80000"/>
              </a:lnSpc>
              <a:buFontTx/>
              <a:buAutoNum type="arabicPeriod"/>
            </a:pPr>
            <a:r>
              <a:rPr lang="en-US" sz="1800" smtClean="0"/>
              <a:t>I sometimes find it difficult to see things from the “other guy’s” point of view.</a:t>
            </a:r>
          </a:p>
          <a:p>
            <a:pPr eaLnBrk="1" hangingPunct="1">
              <a:lnSpc>
                <a:spcPct val="80000"/>
              </a:lnSpc>
              <a:buFontTx/>
              <a:buAutoNum type="arabicPeriod"/>
            </a:pPr>
            <a:r>
              <a:rPr lang="en-US" sz="1800" smtClean="0"/>
              <a:t>I try to look at everybody’s side of a disagreement before I make a decision.</a:t>
            </a:r>
          </a:p>
          <a:p>
            <a:pPr eaLnBrk="1" hangingPunct="1">
              <a:lnSpc>
                <a:spcPct val="80000"/>
              </a:lnSpc>
              <a:buFontTx/>
              <a:buAutoNum type="arabicPeriod"/>
            </a:pPr>
            <a:r>
              <a:rPr lang="en-US" sz="1800" smtClean="0"/>
              <a:t>When I’m upset at someone, I usually try to “put myself in his shoes” for a while. </a:t>
            </a:r>
          </a:p>
        </p:txBody>
      </p:sp>
      <p:sp>
        <p:nvSpPr>
          <p:cNvPr id="68612" name="Rectangle 4"/>
          <p:cNvSpPr>
            <a:spLocks noGrp="1" noChangeArrowheads="1"/>
          </p:cNvSpPr>
          <p:nvPr>
            <p:ph type="body" sz="half" idx="2"/>
          </p:nvPr>
        </p:nvSpPr>
        <p:spPr>
          <a:xfrm>
            <a:off x="4914900" y="1371600"/>
            <a:ext cx="3771900" cy="4953000"/>
          </a:xfrm>
        </p:spPr>
        <p:txBody>
          <a:bodyPr/>
          <a:lstStyle/>
          <a:p>
            <a:pPr eaLnBrk="1" hangingPunct="1">
              <a:lnSpc>
                <a:spcPct val="80000"/>
              </a:lnSpc>
              <a:buClr>
                <a:schemeClr val="tx1"/>
              </a:buClr>
              <a:buFontTx/>
              <a:buAutoNum type="arabicPeriod" startAt="8"/>
            </a:pPr>
            <a:r>
              <a:rPr lang="en-US" sz="1800" smtClean="0"/>
              <a:t>When I see someone being taken advantage of, I feel kind of protective toward him.</a:t>
            </a:r>
          </a:p>
          <a:p>
            <a:pPr eaLnBrk="1" hangingPunct="1">
              <a:lnSpc>
                <a:spcPct val="80000"/>
              </a:lnSpc>
              <a:buClr>
                <a:schemeClr val="tx1"/>
              </a:buClr>
              <a:buFontTx/>
              <a:buAutoNum type="arabicPeriod" startAt="8"/>
            </a:pPr>
            <a:r>
              <a:rPr lang="en-US" sz="1800" smtClean="0"/>
              <a:t>When I see someone being treated unfairly, I sometimes don’t feel much pity for him.</a:t>
            </a:r>
          </a:p>
          <a:p>
            <a:pPr eaLnBrk="1" hangingPunct="1">
              <a:lnSpc>
                <a:spcPct val="80000"/>
              </a:lnSpc>
              <a:buClr>
                <a:schemeClr val="tx1"/>
              </a:buClr>
              <a:buFontTx/>
              <a:buAutoNum type="arabicPeriod" startAt="8"/>
            </a:pPr>
            <a:r>
              <a:rPr lang="en-US" sz="1800" smtClean="0"/>
              <a:t>I often have tender, concerned feelings for people less fortunate than me.</a:t>
            </a:r>
          </a:p>
          <a:p>
            <a:pPr eaLnBrk="1" hangingPunct="1">
              <a:lnSpc>
                <a:spcPct val="80000"/>
              </a:lnSpc>
              <a:buClr>
                <a:schemeClr val="tx1"/>
              </a:buClr>
              <a:buFontTx/>
              <a:buAutoNum type="arabicPeriod" startAt="8"/>
            </a:pPr>
            <a:r>
              <a:rPr lang="en-US" sz="1800" smtClean="0"/>
              <a:t>I would describe myself as a pretty softhearted person.</a:t>
            </a:r>
          </a:p>
          <a:p>
            <a:pPr eaLnBrk="1" hangingPunct="1">
              <a:lnSpc>
                <a:spcPct val="80000"/>
              </a:lnSpc>
              <a:buClr>
                <a:schemeClr val="tx1"/>
              </a:buClr>
              <a:buFontTx/>
              <a:buAutoNum type="arabicPeriod" startAt="8"/>
            </a:pPr>
            <a:r>
              <a:rPr lang="en-US" sz="1800" smtClean="0"/>
              <a:t>Sometimes I don’t feel very sorry for other people when they have problems.</a:t>
            </a:r>
          </a:p>
          <a:p>
            <a:pPr eaLnBrk="1" hangingPunct="1">
              <a:lnSpc>
                <a:spcPct val="80000"/>
              </a:lnSpc>
              <a:buClr>
                <a:schemeClr val="tx1"/>
              </a:buClr>
              <a:buFontTx/>
              <a:buAutoNum type="arabicPeriod" startAt="8"/>
            </a:pPr>
            <a:r>
              <a:rPr lang="en-US" sz="1800" smtClean="0"/>
              <a:t>Other people’s misfortunes do not usually disturb me a great deal.</a:t>
            </a:r>
          </a:p>
          <a:p>
            <a:pPr eaLnBrk="1" hangingPunct="1">
              <a:lnSpc>
                <a:spcPct val="80000"/>
              </a:lnSpc>
              <a:buClr>
                <a:schemeClr val="tx1"/>
              </a:buClr>
              <a:buFontTx/>
              <a:buAutoNum type="arabicPeriod" startAt="8"/>
            </a:pPr>
            <a:r>
              <a:rPr lang="en-US" sz="1800" smtClean="0"/>
              <a:t>I am often quite touched  by things that I see happen.</a:t>
            </a:r>
          </a:p>
        </p:txBody>
      </p:sp>
      <p:sp>
        <p:nvSpPr>
          <p:cNvPr id="68613" name="Text Box 5"/>
          <p:cNvSpPr txBox="1">
            <a:spLocks noChangeArrowheads="1"/>
          </p:cNvSpPr>
          <p:nvPr/>
        </p:nvSpPr>
        <p:spPr bwMode="auto">
          <a:xfrm>
            <a:off x="1143000" y="638175"/>
            <a:ext cx="6873875" cy="581025"/>
          </a:xfrm>
          <a:prstGeom prst="rect">
            <a:avLst/>
          </a:prstGeom>
          <a:noFill/>
          <a:ln w="9525">
            <a:noFill/>
            <a:miter lim="800000"/>
            <a:headEnd/>
            <a:tailEnd/>
          </a:ln>
        </p:spPr>
        <p:txBody>
          <a:bodyPr>
            <a:spAutoFit/>
          </a:bodyPr>
          <a:lstStyle/>
          <a:p>
            <a:pPr algn="ctr" eaLnBrk="0" hangingPunct="0"/>
            <a:r>
              <a:rPr lang="en-US" sz="1600">
                <a:latin typeface="Comic Sans MS" pitchFamily="66" charset="0"/>
              </a:rPr>
              <a:t>Answer on a scale of 0 to 4</a:t>
            </a:r>
          </a:p>
          <a:p>
            <a:pPr algn="ctr" eaLnBrk="0" hangingPunct="0"/>
            <a:r>
              <a:rPr lang="en-US" sz="1600">
                <a:latin typeface="Comic Sans MS" pitchFamily="66" charset="0"/>
              </a:rPr>
              <a:t>0: Does not describe me very well   ---   4: Describes me very well</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722</TotalTime>
  <Words>6132</Words>
  <Application>Microsoft Office PowerPoint</Application>
  <PresentationFormat>On-screen Show (4:3)</PresentationFormat>
  <Paragraphs>371</Paragraphs>
  <Slides>56</Slides>
  <Notes>26</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Moral Development, Values and Religion</vt:lpstr>
      <vt:lpstr>Module Objectives</vt:lpstr>
      <vt:lpstr>Think on your own… What does it mean to have morals?</vt:lpstr>
      <vt:lpstr>Moral development involves changes in thoughts, feelings and behaviors regarding standards of right and wrong</vt:lpstr>
      <vt:lpstr>Moral development involves 4 questions:</vt:lpstr>
      <vt:lpstr>History of Piaget</vt:lpstr>
      <vt:lpstr>Piaget concluded that children go through two stages of how they think about morality</vt:lpstr>
      <vt:lpstr>Piaget’s Theory of Moral Development</vt:lpstr>
      <vt:lpstr>Piaget’s Theory of Moral Judgment</vt:lpstr>
      <vt:lpstr>Piaget’s Theory of Moral Judgment</vt:lpstr>
      <vt:lpstr>On your own activity…</vt:lpstr>
      <vt:lpstr>If you are 6: Which girl do you think was more bad, Olivia or Melissa?  If you are 10: Which girl do you think was more bad, Olivia or Melissa? </vt:lpstr>
      <vt:lpstr>According to Piaget, young children who are in a stage of moral realism, judge right and wrong by the consequences of one’s actions. Therefore, young children should say that Olivia is more bad because she broke more cups. </vt:lpstr>
      <vt:lpstr>These objective judgments give way to subjective judgments when children (around age 8) enter the stage of moral relativism.  In this advanced stage, children consider motives when judging one’s actions</vt:lpstr>
      <vt:lpstr>Moral Reasoning – Kohlberg’s Theory</vt:lpstr>
      <vt:lpstr>Older and more advanced thinkers SHOULD, on average, be more advanced in their moral development </vt:lpstr>
      <vt:lpstr>Higher-level moral reasoning</vt:lpstr>
      <vt:lpstr>On your own activity…</vt:lpstr>
      <vt:lpstr>Slide 19</vt:lpstr>
      <vt:lpstr>Was this moral?</vt:lpstr>
      <vt:lpstr>Were you right?</vt:lpstr>
      <vt:lpstr>How is stealing moral?</vt:lpstr>
      <vt:lpstr>Slide 23</vt:lpstr>
      <vt:lpstr>Stage 1 Punishment and Obedience Orientation</vt:lpstr>
      <vt:lpstr>During stage 1 people believe that adults know what is right and wrong.</vt:lpstr>
      <vt:lpstr>Stage 2 Naïve Hedonism</vt:lpstr>
      <vt:lpstr>In Stage 2 people look out for their own needs.  They often are nice to others because they expect the favor to be returned in the future.  So it is a tit-for-tat exchange of benefits.  </vt:lpstr>
      <vt:lpstr>Stage 3 “Good Boy” or “Good Girl” Orientation</vt:lpstr>
      <vt:lpstr>Stage 3:  Adolescents and adults believe they should act according to others’ expectations.  The aim is to win the approval of others by behaving like “good boys” and “good girls.”   Being good is important in itself and means having good motives, showing concern about others, and maintaining good relationships with others.  </vt:lpstr>
      <vt:lpstr>Stage 4 Social-Order Maintaining Morality</vt:lpstr>
      <vt:lpstr>Stage 4:  Adolescents and adults believe that social roles, expectations, and laws exist to maintain order within society and to promote the good of all people.  The individual is motivated to keep the social system going and to avoid a breakdown in its functioning.  </vt:lpstr>
      <vt:lpstr>Stage 5 Social-Contract Orientation</vt:lpstr>
      <vt:lpstr>Stage 5:  Adults agree that members of cultural groups adhere to a “social contract” because a common set of expectations and laws benefit all group members.  If these expectations and laws no longer promote the welfare of individuals, they become invalid</vt:lpstr>
      <vt:lpstr>Stage 6 Morality of Individual Principles of Conscience</vt:lpstr>
      <vt:lpstr>Stage 6:   Abstract principles like justice (equality of human rights, respect for the dignity of each human being), compassion, and equality form the basis of a personal moral code that may sometimes conflict with society’s expectations and laws.    When laws violate principles, the individual should act on principles not the law.</vt:lpstr>
      <vt:lpstr>Three Levels of Moral Judgment</vt:lpstr>
      <vt:lpstr>Do  you understand Kohlberg’s stages of moral development?</vt:lpstr>
      <vt:lpstr>Shaking her head and frowning disapprovingly at the teenager who was slipping a candy bar from the shelf into the pocket of his jacket, a shopper lectured, “You know as well as I do that shoplifting is against the law.  What if everyone just did what they wanted?” </vt:lpstr>
      <vt:lpstr> The shopper is in Stage 4 - Fulfilling duties and upholding the law to maintain social order.  </vt:lpstr>
      <vt:lpstr>Amy’s mother has insisted that Amy not eat snacks between meals.  Now, if Amy should eat this Twinkie before dinner, she should be unhappy when thinking about how she would be disappointing her mother. </vt:lpstr>
      <vt:lpstr>Amy is in stage 3…she has to be a “good girl.”  Her good behavior is doing what is expected by people who are close to the person or what people generally expect of someone in a given role.   </vt:lpstr>
      <vt:lpstr>Well, Amy ate the Twinkie.  When talking with a friend about it the next day, Amy’s friend told her that she (Amy) was bad because her mother caught her eating snacks between meals and punished her for it.   </vt:lpstr>
      <vt:lpstr>Amy’s friend is in Stage 1…she is being obedient.  The conscience is made up of fear of punishment and the moral action is motivated by the avoidance of punishment.  </vt:lpstr>
      <vt:lpstr>You are distressed when your boss asks you to charge a late fee to customers who miss the deadline.  You believe that a late fee is clearly unjustified; late orders cause no real difficulty and cost the company no more to process than early orders.  While you recognize the right of the company to make a profit, you insist that a late fee is not fair to the customer. </vt:lpstr>
      <vt:lpstr>You are in Stage 5 - being right involves upholding rules that are in the best interest of the group.  Rules should be impartial, and agreed upon by the group.   If the rule no longer promotes the welfare of individuals, then the rules become invalid. </vt:lpstr>
      <vt:lpstr>Conversation overheard in a cafeteria line:  “Why should I want to report the guy for failing to submit all the money we collected for the charity fund?  Sure he kept some of it, but he shared it with me.” </vt:lpstr>
      <vt:lpstr>This person is in Stage 2 - what is right is based on the “tit-for-tat” principle.  It involves an equal exchange between people.  People look out for their own needs.  </vt:lpstr>
      <vt:lpstr>Slide 48</vt:lpstr>
      <vt:lpstr>Criticisms of Kohlberg’s Theory</vt:lpstr>
      <vt:lpstr>Gilligan’s Ethic of Caring</vt:lpstr>
      <vt:lpstr>Think about this Moral Dilemma</vt:lpstr>
      <vt:lpstr>When Does Aggression Emerge?</vt:lpstr>
      <vt:lpstr>Social Understanding</vt:lpstr>
      <vt:lpstr>Empathy </vt:lpstr>
      <vt:lpstr>Slide 55</vt:lpstr>
      <vt:lpstr>How Empathic Are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Moral Reasoning</dc:title>
  <dc:creator>jenningh</dc:creator>
  <cp:lastModifiedBy>stdc_lp</cp:lastModifiedBy>
  <cp:revision>93</cp:revision>
  <dcterms:created xsi:type="dcterms:W3CDTF">2007-06-15T18:18:41Z</dcterms:created>
  <dcterms:modified xsi:type="dcterms:W3CDTF">2014-07-13T06:30:57Z</dcterms:modified>
</cp:coreProperties>
</file>