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6"/>
  </p:notesMasterIdLst>
  <p:handoutMasterIdLst>
    <p:handoutMasterId r:id="rId27"/>
  </p:handoutMasterIdLst>
  <p:sldIdLst>
    <p:sldId id="257" r:id="rId2"/>
    <p:sldId id="277" r:id="rId3"/>
    <p:sldId id="325" r:id="rId4"/>
    <p:sldId id="341" r:id="rId5"/>
    <p:sldId id="320" r:id="rId6"/>
    <p:sldId id="295" r:id="rId7"/>
    <p:sldId id="302" r:id="rId8"/>
    <p:sldId id="296" r:id="rId9"/>
    <p:sldId id="259" r:id="rId10"/>
    <p:sldId id="260" r:id="rId11"/>
    <p:sldId id="261" r:id="rId12"/>
    <p:sldId id="297" r:id="rId13"/>
    <p:sldId id="262" r:id="rId14"/>
    <p:sldId id="282" r:id="rId15"/>
    <p:sldId id="324" r:id="rId16"/>
    <p:sldId id="300" r:id="rId17"/>
    <p:sldId id="310" r:id="rId18"/>
    <p:sldId id="309" r:id="rId19"/>
    <p:sldId id="303" r:id="rId20"/>
    <p:sldId id="304" r:id="rId21"/>
    <p:sldId id="305" r:id="rId22"/>
    <p:sldId id="306" r:id="rId23"/>
    <p:sldId id="264" r:id="rId24"/>
    <p:sldId id="279" r:id="rId25"/>
  </p:sldIdLst>
  <p:sldSz cx="9144000" cy="6858000" type="screen4x3"/>
  <p:notesSz cx="9313863" cy="7027863"/>
  <p:defaultTextStyle>
    <a:defPPr>
      <a:defRPr lang="en-US"/>
    </a:defPPr>
    <a:lvl1pPr algn="l" rtl="0" fontAlgn="base">
      <a:spcBef>
        <a:spcPct val="0"/>
      </a:spcBef>
      <a:spcAft>
        <a:spcPct val="0"/>
      </a:spcAft>
      <a:defRPr sz="2000" kern="1200">
        <a:solidFill>
          <a:schemeClr val="tx1"/>
        </a:solidFill>
        <a:latin typeface="Arial" charset="0"/>
        <a:ea typeface="+mn-ea"/>
        <a:cs typeface="Arial" charset="0"/>
      </a:defRPr>
    </a:lvl1pPr>
    <a:lvl2pPr marL="457200" algn="l" rtl="0" fontAlgn="base">
      <a:spcBef>
        <a:spcPct val="0"/>
      </a:spcBef>
      <a:spcAft>
        <a:spcPct val="0"/>
      </a:spcAft>
      <a:defRPr sz="2000" kern="1200">
        <a:solidFill>
          <a:schemeClr val="tx1"/>
        </a:solidFill>
        <a:latin typeface="Arial" charset="0"/>
        <a:ea typeface="+mn-ea"/>
        <a:cs typeface="Arial" charset="0"/>
      </a:defRPr>
    </a:lvl2pPr>
    <a:lvl3pPr marL="914400" algn="l" rtl="0" fontAlgn="base">
      <a:spcBef>
        <a:spcPct val="0"/>
      </a:spcBef>
      <a:spcAft>
        <a:spcPct val="0"/>
      </a:spcAft>
      <a:defRPr sz="2000" kern="1200">
        <a:solidFill>
          <a:schemeClr val="tx1"/>
        </a:solidFill>
        <a:latin typeface="Arial" charset="0"/>
        <a:ea typeface="+mn-ea"/>
        <a:cs typeface="Arial" charset="0"/>
      </a:defRPr>
    </a:lvl3pPr>
    <a:lvl4pPr marL="1371600" algn="l" rtl="0" fontAlgn="base">
      <a:spcBef>
        <a:spcPct val="0"/>
      </a:spcBef>
      <a:spcAft>
        <a:spcPct val="0"/>
      </a:spcAft>
      <a:defRPr sz="2000" kern="1200">
        <a:solidFill>
          <a:schemeClr val="tx1"/>
        </a:solidFill>
        <a:latin typeface="Arial" charset="0"/>
        <a:ea typeface="+mn-ea"/>
        <a:cs typeface="Arial" charset="0"/>
      </a:defRPr>
    </a:lvl4pPr>
    <a:lvl5pPr marL="1828800" algn="l" rtl="0" fontAlgn="base">
      <a:spcBef>
        <a:spcPct val="0"/>
      </a:spcBef>
      <a:spcAft>
        <a:spcPct val="0"/>
      </a:spcAft>
      <a:defRPr sz="2000" kern="1200">
        <a:solidFill>
          <a:schemeClr val="tx1"/>
        </a:solidFill>
        <a:latin typeface="Arial" charset="0"/>
        <a:ea typeface="+mn-ea"/>
        <a:cs typeface="Arial" charset="0"/>
      </a:defRPr>
    </a:lvl5pPr>
    <a:lvl6pPr marL="2286000" algn="l" defTabSz="914400" rtl="0" eaLnBrk="1" latinLnBrk="0" hangingPunct="1">
      <a:defRPr sz="2000" kern="1200">
        <a:solidFill>
          <a:schemeClr val="tx1"/>
        </a:solidFill>
        <a:latin typeface="Arial" charset="0"/>
        <a:ea typeface="+mn-ea"/>
        <a:cs typeface="Arial" charset="0"/>
      </a:defRPr>
    </a:lvl6pPr>
    <a:lvl7pPr marL="2743200" algn="l" defTabSz="914400" rtl="0" eaLnBrk="1" latinLnBrk="0" hangingPunct="1">
      <a:defRPr sz="2000" kern="1200">
        <a:solidFill>
          <a:schemeClr val="tx1"/>
        </a:solidFill>
        <a:latin typeface="Arial" charset="0"/>
        <a:ea typeface="+mn-ea"/>
        <a:cs typeface="Arial" charset="0"/>
      </a:defRPr>
    </a:lvl7pPr>
    <a:lvl8pPr marL="3200400" algn="l" defTabSz="914400" rtl="0" eaLnBrk="1" latinLnBrk="0" hangingPunct="1">
      <a:defRPr sz="2000" kern="1200">
        <a:solidFill>
          <a:schemeClr val="tx1"/>
        </a:solidFill>
        <a:latin typeface="Arial" charset="0"/>
        <a:ea typeface="+mn-ea"/>
        <a:cs typeface="Arial" charset="0"/>
      </a:defRPr>
    </a:lvl8pPr>
    <a:lvl9pPr marL="3657600" algn="l" defTabSz="914400" rtl="0" eaLnBrk="1" latinLnBrk="0" hangingPunct="1">
      <a:defRPr sz="20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A50021"/>
    <a:srgbClr val="009900"/>
    <a:srgbClr val="99962B"/>
    <a:srgbClr val="CDCDCD"/>
    <a:srgbClr val="D1CE5E"/>
    <a:srgbClr val="FF3300"/>
    <a:srgbClr val="00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7302" autoAdjust="0"/>
  </p:normalViewPr>
  <p:slideViewPr>
    <p:cSldViewPr>
      <p:cViewPr varScale="1">
        <p:scale>
          <a:sx n="46" d="100"/>
          <a:sy n="46" d="100"/>
        </p:scale>
        <p:origin x="-1387" y="-91"/>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60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778" name="Rectangle 2"/>
          <p:cNvSpPr>
            <a:spLocks noGrp="1" noChangeArrowheads="1"/>
          </p:cNvSpPr>
          <p:nvPr>
            <p:ph type="hdr" sz="quarter"/>
          </p:nvPr>
        </p:nvSpPr>
        <p:spPr bwMode="auto">
          <a:xfrm>
            <a:off x="0" y="0"/>
            <a:ext cx="4035425" cy="3508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75779" name="Rectangle 3"/>
          <p:cNvSpPr>
            <a:spLocks noGrp="1" noChangeArrowheads="1"/>
          </p:cNvSpPr>
          <p:nvPr>
            <p:ph type="dt" sz="quarter" idx="1"/>
          </p:nvPr>
        </p:nvSpPr>
        <p:spPr bwMode="auto">
          <a:xfrm>
            <a:off x="5276850" y="0"/>
            <a:ext cx="4035425" cy="3508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75780" name="Rectangle 4"/>
          <p:cNvSpPr>
            <a:spLocks noGrp="1" noChangeArrowheads="1"/>
          </p:cNvSpPr>
          <p:nvPr>
            <p:ph type="ftr" sz="quarter" idx="2"/>
          </p:nvPr>
        </p:nvSpPr>
        <p:spPr bwMode="auto">
          <a:xfrm>
            <a:off x="0" y="6675438"/>
            <a:ext cx="4035425" cy="3508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75781" name="Rectangle 5"/>
          <p:cNvSpPr>
            <a:spLocks noGrp="1" noChangeArrowheads="1"/>
          </p:cNvSpPr>
          <p:nvPr>
            <p:ph type="sldNum" sz="quarter" idx="3"/>
          </p:nvPr>
        </p:nvSpPr>
        <p:spPr bwMode="auto">
          <a:xfrm>
            <a:off x="5276850" y="6675438"/>
            <a:ext cx="4035425" cy="3508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AC4D1B01-D433-42CB-BD33-C3BC39CB940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4035425" cy="350838"/>
          </a:xfrm>
          <a:prstGeom prst="rect">
            <a:avLst/>
          </a:prstGeom>
          <a:noFill/>
          <a:ln w="9525">
            <a:noFill/>
            <a:miter lim="800000"/>
            <a:headEnd/>
            <a:tailEnd/>
          </a:ln>
          <a:effectLst/>
        </p:spPr>
        <p:txBody>
          <a:bodyPr vert="horz" wrap="square" lIns="93379" tIns="46689" rIns="93379" bIns="46689" numCol="1" anchor="t" anchorCtr="0" compatLnSpc="1">
            <a:prstTxWarp prst="textNoShape">
              <a:avLst/>
            </a:prstTxWarp>
          </a:bodyPr>
          <a:lstStyle>
            <a:lvl1pPr defTabSz="933450">
              <a:defRPr sz="1200"/>
            </a:lvl1pPr>
          </a:lstStyle>
          <a:p>
            <a:pPr>
              <a:defRPr/>
            </a:pPr>
            <a:endParaRPr lang="en-US"/>
          </a:p>
        </p:txBody>
      </p:sp>
      <p:sp>
        <p:nvSpPr>
          <p:cNvPr id="34819" name="Rectangle 3"/>
          <p:cNvSpPr>
            <a:spLocks noGrp="1" noChangeArrowheads="1"/>
          </p:cNvSpPr>
          <p:nvPr>
            <p:ph type="dt" idx="1"/>
          </p:nvPr>
        </p:nvSpPr>
        <p:spPr bwMode="auto">
          <a:xfrm>
            <a:off x="5276850" y="0"/>
            <a:ext cx="4035425" cy="350838"/>
          </a:xfrm>
          <a:prstGeom prst="rect">
            <a:avLst/>
          </a:prstGeom>
          <a:noFill/>
          <a:ln w="9525">
            <a:noFill/>
            <a:miter lim="800000"/>
            <a:headEnd/>
            <a:tailEnd/>
          </a:ln>
          <a:effectLst/>
        </p:spPr>
        <p:txBody>
          <a:bodyPr vert="horz" wrap="square" lIns="93379" tIns="46689" rIns="93379" bIns="46689" numCol="1" anchor="t" anchorCtr="0" compatLnSpc="1">
            <a:prstTxWarp prst="textNoShape">
              <a:avLst/>
            </a:prstTxWarp>
          </a:bodyPr>
          <a:lstStyle>
            <a:lvl1pPr algn="r" defTabSz="933450">
              <a:defRPr sz="1200"/>
            </a:lvl1pPr>
          </a:lstStyle>
          <a:p>
            <a:pPr>
              <a:defRPr/>
            </a:pPr>
            <a:endParaRPr lang="en-US"/>
          </a:p>
        </p:txBody>
      </p:sp>
      <p:sp>
        <p:nvSpPr>
          <p:cNvPr id="57348" name="Rectangle 4"/>
          <p:cNvSpPr>
            <a:spLocks noGrp="1" noRot="1" noChangeAspect="1" noChangeArrowheads="1" noTextEdit="1"/>
          </p:cNvSpPr>
          <p:nvPr>
            <p:ph type="sldImg" idx="2"/>
          </p:nvPr>
        </p:nvSpPr>
        <p:spPr bwMode="auto">
          <a:xfrm>
            <a:off x="2900363" y="527050"/>
            <a:ext cx="3513137" cy="2635250"/>
          </a:xfrm>
          <a:prstGeom prst="rect">
            <a:avLst/>
          </a:prstGeom>
          <a:noFill/>
          <a:ln w="9525">
            <a:solidFill>
              <a:srgbClr val="000000"/>
            </a:solidFill>
            <a:miter lim="800000"/>
            <a:headEnd/>
            <a:tailEnd/>
          </a:ln>
        </p:spPr>
      </p:sp>
      <p:sp>
        <p:nvSpPr>
          <p:cNvPr id="34821" name="Rectangle 5"/>
          <p:cNvSpPr>
            <a:spLocks noGrp="1" noChangeArrowheads="1"/>
          </p:cNvSpPr>
          <p:nvPr>
            <p:ph type="body" sz="quarter" idx="3"/>
          </p:nvPr>
        </p:nvSpPr>
        <p:spPr bwMode="auto">
          <a:xfrm>
            <a:off x="931863" y="3338513"/>
            <a:ext cx="7450137" cy="3162300"/>
          </a:xfrm>
          <a:prstGeom prst="rect">
            <a:avLst/>
          </a:prstGeom>
          <a:noFill/>
          <a:ln w="9525">
            <a:noFill/>
            <a:miter lim="800000"/>
            <a:headEnd/>
            <a:tailEnd/>
          </a:ln>
          <a:effectLst/>
        </p:spPr>
        <p:txBody>
          <a:bodyPr vert="horz" wrap="square" lIns="93379" tIns="46689" rIns="93379" bIns="466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4822" name="Rectangle 6"/>
          <p:cNvSpPr>
            <a:spLocks noGrp="1" noChangeArrowheads="1"/>
          </p:cNvSpPr>
          <p:nvPr>
            <p:ph type="ftr" sz="quarter" idx="4"/>
          </p:nvPr>
        </p:nvSpPr>
        <p:spPr bwMode="auto">
          <a:xfrm>
            <a:off x="0" y="6675438"/>
            <a:ext cx="4035425" cy="350837"/>
          </a:xfrm>
          <a:prstGeom prst="rect">
            <a:avLst/>
          </a:prstGeom>
          <a:noFill/>
          <a:ln w="9525">
            <a:noFill/>
            <a:miter lim="800000"/>
            <a:headEnd/>
            <a:tailEnd/>
          </a:ln>
          <a:effectLst/>
        </p:spPr>
        <p:txBody>
          <a:bodyPr vert="horz" wrap="square" lIns="93379" tIns="46689" rIns="93379" bIns="46689" numCol="1" anchor="b" anchorCtr="0" compatLnSpc="1">
            <a:prstTxWarp prst="textNoShape">
              <a:avLst/>
            </a:prstTxWarp>
          </a:bodyPr>
          <a:lstStyle>
            <a:lvl1pPr defTabSz="933450">
              <a:defRPr sz="1200"/>
            </a:lvl1pPr>
          </a:lstStyle>
          <a:p>
            <a:pPr>
              <a:defRPr/>
            </a:pPr>
            <a:endParaRPr lang="en-US"/>
          </a:p>
        </p:txBody>
      </p:sp>
      <p:sp>
        <p:nvSpPr>
          <p:cNvPr id="34823" name="Rectangle 7"/>
          <p:cNvSpPr>
            <a:spLocks noGrp="1" noChangeArrowheads="1"/>
          </p:cNvSpPr>
          <p:nvPr>
            <p:ph type="sldNum" sz="quarter" idx="5"/>
          </p:nvPr>
        </p:nvSpPr>
        <p:spPr bwMode="auto">
          <a:xfrm>
            <a:off x="5276850" y="6675438"/>
            <a:ext cx="4035425" cy="350837"/>
          </a:xfrm>
          <a:prstGeom prst="rect">
            <a:avLst/>
          </a:prstGeom>
          <a:noFill/>
          <a:ln w="9525">
            <a:noFill/>
            <a:miter lim="800000"/>
            <a:headEnd/>
            <a:tailEnd/>
          </a:ln>
          <a:effectLst/>
        </p:spPr>
        <p:txBody>
          <a:bodyPr vert="horz" wrap="square" lIns="93379" tIns="46689" rIns="93379" bIns="46689" numCol="1" anchor="b" anchorCtr="0" compatLnSpc="1">
            <a:prstTxWarp prst="textNoShape">
              <a:avLst/>
            </a:prstTxWarp>
          </a:bodyPr>
          <a:lstStyle>
            <a:lvl1pPr algn="r" defTabSz="933450">
              <a:defRPr sz="1200"/>
            </a:lvl1pPr>
          </a:lstStyle>
          <a:p>
            <a:pPr>
              <a:defRPr/>
            </a:pPr>
            <a:fld id="{0AB573CA-9119-44A8-B5CB-D648EADF8FC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A477E09A-F640-4603-A8B2-6217B27EFD69}" type="slidenum">
              <a:rPr lang="en-US" smtClean="0"/>
              <a:pPr/>
              <a:t>2</a:t>
            </a:fld>
            <a:endParaRPr lang="en-US" smtClean="0"/>
          </a:p>
        </p:txBody>
      </p:sp>
      <p:sp>
        <p:nvSpPr>
          <p:cNvPr id="60419" name="Rectangle 2"/>
          <p:cNvSpPr>
            <a:spLocks noGrp="1" noRot="1" noChangeAspect="1" noChangeArrowheads="1" noTextEdit="1"/>
          </p:cNvSpPr>
          <p:nvPr>
            <p:ph type="sldImg"/>
          </p:nvPr>
        </p:nvSpPr>
        <p:spPr>
          <a:xfrm>
            <a:off x="2901950" y="527050"/>
            <a:ext cx="3513138" cy="2635250"/>
          </a:xfrm>
          <a:ln/>
        </p:spPr>
      </p:sp>
      <p:sp>
        <p:nvSpPr>
          <p:cNvPr id="60420" name="Rectangle 3"/>
          <p:cNvSpPr>
            <a:spLocks noGrp="1" noChangeArrowheads="1"/>
          </p:cNvSpPr>
          <p:nvPr>
            <p:ph type="body" idx="1"/>
          </p:nvPr>
        </p:nvSpPr>
        <p:spPr>
          <a:xfrm>
            <a:off x="1241425" y="3338513"/>
            <a:ext cx="6831013" cy="3162300"/>
          </a:xfrm>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D66EA993-1559-41AE-AC9C-91593116AF8E}" type="slidenum">
              <a:rPr lang="en-US" smtClean="0"/>
              <a:pPr/>
              <a:t>3</a:t>
            </a:fld>
            <a:endParaRPr lang="en-US" smtClean="0"/>
          </a:p>
        </p:txBody>
      </p:sp>
      <p:sp>
        <p:nvSpPr>
          <p:cNvPr id="61443" name="Rectangle 2"/>
          <p:cNvSpPr>
            <a:spLocks noGrp="1" noRot="1" noChangeAspect="1" noChangeArrowheads="1" noTextEdit="1"/>
          </p:cNvSpPr>
          <p:nvPr>
            <p:ph type="sldImg"/>
          </p:nvPr>
        </p:nvSpPr>
        <p:spPr>
          <a:xfrm>
            <a:off x="2901950" y="527050"/>
            <a:ext cx="3513138" cy="2635250"/>
          </a:xfrm>
          <a:ln/>
        </p:spPr>
      </p:sp>
      <p:sp>
        <p:nvSpPr>
          <p:cNvPr id="61444" name="Rectangle 3"/>
          <p:cNvSpPr>
            <a:spLocks noGrp="1" noChangeArrowheads="1"/>
          </p:cNvSpPr>
          <p:nvPr>
            <p:ph type="body" idx="1"/>
          </p:nvPr>
        </p:nvSpPr>
        <p:spPr>
          <a:xfrm>
            <a:off x="1241425" y="3338513"/>
            <a:ext cx="6831013" cy="3162300"/>
          </a:xfrm>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16CFA84D-B07B-48FC-8FBC-25CC2045AD09}" type="slidenum">
              <a:rPr lang="en-US" smtClean="0"/>
              <a:pPr/>
              <a:t>6</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lnSpc>
                <a:spcPct val="80000"/>
              </a:lnSpc>
            </a:pPr>
            <a:r>
              <a:rPr lang="en-US" sz="800" smtClean="0"/>
              <a:t>http://stopthatcrow.blogspot.com/2006/03/values-oughts-and-good-life.html</a:t>
            </a:r>
          </a:p>
          <a:p>
            <a:pPr eaLnBrk="1" hangingPunct="1">
              <a:lnSpc>
                <a:spcPct val="80000"/>
              </a:lnSpc>
            </a:pPr>
            <a:endParaRPr lang="en-US" sz="800" smtClean="0"/>
          </a:p>
          <a:p>
            <a:pPr eaLnBrk="1" hangingPunct="1">
              <a:lnSpc>
                <a:spcPct val="80000"/>
              </a:lnSpc>
            </a:pPr>
            <a:r>
              <a:rPr lang="en-US" sz="800" b="1" smtClean="0"/>
              <a:t>Values, Ought's and the Good Life</a:t>
            </a:r>
          </a:p>
          <a:p>
            <a:pPr eaLnBrk="1" hangingPunct="1">
              <a:lnSpc>
                <a:spcPct val="80000"/>
              </a:lnSpc>
            </a:pPr>
            <a:r>
              <a:rPr lang="en-US" sz="800" smtClean="0"/>
              <a:t>In Aristotle’s Nicomachean Ethics he asks the reader to consider “whether happiness is among the things that are praised or rather among the things which are prized.” In this post I will ask this question not about happiness, but rather what is good in general. How do the is/ought and fact/value distinctions relate to the admirable and enviable? How do questions regarding the admirable and enviable lives inform our concept of the good, both morally as well as non-morally speaking?</a:t>
            </a:r>
            <a:br>
              <a:rPr lang="en-US" sz="800" smtClean="0"/>
            </a:br>
            <a:r>
              <a:rPr lang="en-US" sz="800" smtClean="0"/>
              <a:t/>
            </a:r>
            <a:br>
              <a:rPr lang="en-US" sz="800" smtClean="0"/>
            </a:br>
            <a:r>
              <a:rPr lang="en-US" sz="800" smtClean="0"/>
              <a:t>Before proceeding to such questions, let’s further clarify the difference between these two types of life. The enviable life is one which tends to be characterized with accomplishment and enjoyment. It is a life surrounded by good friends, filled with good times, engaged in gratifying activities and eating good food.</a:t>
            </a:r>
            <a:br>
              <a:rPr lang="en-US" sz="800" smtClean="0"/>
            </a:br>
            <a:r>
              <a:rPr lang="en-US" sz="800" smtClean="0"/>
              <a:t/>
            </a:r>
            <a:br>
              <a:rPr lang="en-US" sz="800" smtClean="0"/>
            </a:br>
            <a:r>
              <a:rPr lang="en-US" sz="800" smtClean="0"/>
              <a:t>The admirable life is quite different and can often be characterized in terms of immense personal sacrifice and selflessness. One here thinks of Martin Luther King, Saint Theresa and perhaps Jesus of Nazareth. While this life may involve many loyal friends, those who are not loyal have no desire to participate in such a life. The admirable life often involves doing what’s good whether one enjoys it or not, whereas the enviable life tends to be more one of doing what one enjoys whether it is good or not.</a:t>
            </a:r>
            <a:br>
              <a:rPr lang="en-US" sz="800" smtClean="0"/>
            </a:br>
            <a:r>
              <a:rPr lang="en-US" sz="800" smtClean="0"/>
              <a:t/>
            </a:r>
            <a:br>
              <a:rPr lang="en-US" sz="800" smtClean="0"/>
            </a:br>
            <a:r>
              <a:rPr lang="en-US" sz="800" smtClean="0"/>
              <a:t>But that distinction is too extreme for our purposes, and is meant to merely illustrate the difference between the two lifestyles. I believe that most of what is enjoyable is actually good (family, friends, curiosity, self-expression, etc.) and that at least a good portion of that which is good is enjoyable (sharing, not-killing, etc.) Of course the ideal would be to fully equate what is good and what we want, as Plato attempted to do in the Republic. </a:t>
            </a:r>
            <a:br>
              <a:rPr lang="en-US" sz="800" smtClean="0"/>
            </a:br>
            <a:r>
              <a:rPr lang="en-US" sz="800" smtClean="0"/>
              <a:t/>
            </a:r>
            <a:br>
              <a:rPr lang="en-US" sz="800" smtClean="0"/>
            </a:br>
            <a:r>
              <a:rPr lang="en-US" sz="800" smtClean="0"/>
              <a:t>I think, however, that such an attempt ultimately fails, for as we will see, there is a certain degree of tension between the two lifestyles. In this I agree with the Christian message that all people are at least tempted to abandon that which is admirable in favor of that which is enviable; though I would stop well short of calling this a sin.</a:t>
            </a:r>
            <a:br>
              <a:rPr lang="en-US" sz="800" smtClean="0"/>
            </a:br>
            <a:r>
              <a:rPr lang="en-US" sz="800" smtClean="0"/>
              <a:t/>
            </a:r>
            <a:br>
              <a:rPr lang="en-US" sz="800" smtClean="0"/>
            </a:br>
            <a:r>
              <a:rPr lang="en-US" sz="800" smtClean="0"/>
              <a:t>Referring back to Plato again, he calls admirable lives “lives of virtue” and enviable lives “good for their bearers.” This is remarkably parallel to Peter Railton’s distinction between non-moral good, which he calls “good for a person”, and moral good, which is simply called good. Also recall that</a:t>
            </a:r>
            <a:br>
              <a:rPr lang="en-US" sz="800" smtClean="0"/>
            </a:br>
            <a:r>
              <a:rPr lang="en-US" sz="800" smtClean="0"/>
              <a:t/>
            </a:r>
            <a:br>
              <a:rPr lang="en-US" sz="800" smtClean="0"/>
            </a:br>
            <a:r>
              <a:rPr lang="en-US" sz="800" smtClean="0"/>
              <a:t>“An individual’s good (non-moral good, good for the person) consists in what he would want himself to want, or to pursue, were he to contemplate his present situation from a standpoint fully and vividly informed about himself and his circumstances, and entirely free of cognitive error or lapses of instrumental rationality.” (Railton i, 54)</a:t>
            </a:r>
            <a:br>
              <a:rPr lang="en-US" sz="800" smtClean="0"/>
            </a:br>
            <a:r>
              <a:rPr lang="en-US" sz="800" smtClean="0"/>
              <a:t/>
            </a:r>
            <a:br>
              <a:rPr lang="en-US" sz="800" smtClean="0"/>
            </a:br>
            <a:r>
              <a:rPr lang="en-US" sz="800" smtClean="0"/>
              <a:t>Moral good, according to Railton, is</a:t>
            </a:r>
            <a:br>
              <a:rPr lang="en-US" sz="800" smtClean="0"/>
            </a:br>
            <a:r>
              <a:rPr lang="en-US" sz="800" smtClean="0"/>
              <a:t/>
            </a:r>
            <a:br>
              <a:rPr lang="en-US" sz="800" smtClean="0"/>
            </a:br>
            <a:r>
              <a:rPr lang="en-US" sz="800" smtClean="0"/>
              <a:t>“What would be rationally approved of were the (non-moral) interests of all potentially affected individuals counted equally under circumstances of full and vivid information… What is rational from a social point of view with regard to the realization of intrinsic non-moral goodness.” (Railton ii, 190-191)</a:t>
            </a:r>
            <a:br>
              <a:rPr lang="en-US" sz="800" smtClean="0"/>
            </a:br>
            <a:r>
              <a:rPr lang="en-US" sz="800" smtClean="0"/>
              <a:t/>
            </a:r>
            <a:br>
              <a:rPr lang="en-US" sz="800" smtClean="0"/>
            </a:br>
            <a:r>
              <a:rPr lang="en-US" sz="800" smtClean="0"/>
              <a:t>Thus we can see the tension emerging. The fully enviable life is one which is considered in absolute isolation from other people and their lives. It is the life which is literally self-centered in that the interests of other people do not even enter the picture. In the admirable life, the interests of any other single person are counted as equal to those of the individual himself, thus the interests of all others far out-weigh the interests of the individual. Thus it is a life of near total selflessness.</a:t>
            </a:r>
            <a:br>
              <a:rPr lang="en-US" sz="800" smtClean="0"/>
            </a:br>
            <a:r>
              <a:rPr lang="en-US" sz="800" smtClean="0"/>
              <a:t/>
            </a:r>
            <a:br>
              <a:rPr lang="en-US" sz="800" smtClean="0"/>
            </a:br>
            <a:r>
              <a:rPr lang="en-US" sz="800" smtClean="0"/>
              <a:t>Thus the enviable life, if it is to have no aspects of the admirable life, is to be one of significant solitude. The social features of life, features which are themselves quite enviable, are aspects of the admirable life. Similarly, the aspirations of the admirable life can only be met by tending to at least some of the aspirations of the enviable life such as personal health and psychological stability. Of course, the one can also see that the admirable life is only instrumental in facilitating what can only be enviable aspects in other lives. It would thus seem that a life fully and purely dedicated to either the enviable or the admirably is practically impossible as well as undesirable in principle. The good life must necessarily be a mixed life as well it should be.</a:t>
            </a:r>
            <a:br>
              <a:rPr lang="en-US" sz="800" smtClean="0"/>
            </a:br>
            <a:r>
              <a:rPr lang="en-US" sz="800" smtClean="0"/>
              <a:t/>
            </a:r>
            <a:br>
              <a:rPr lang="en-US" sz="800" smtClean="0"/>
            </a:br>
            <a:r>
              <a:rPr lang="en-US" sz="800" smtClean="0"/>
              <a:t>In this we can better see how the is/ought divide is related to the fact/value divide. A person’s values, by Railton’s account, are the enviable aspects of a person life. It is what he as an individual values in his own personal life. This can never be fully isolated from the ought’s in that person’s life, the ought’s being what are the admirable aspects of his life. In other words a person must value morals (ought’s) just as he ought to tend to his own interests (values) if he is to lead a good life.</a:t>
            </a:r>
            <a:br>
              <a:rPr lang="en-US" sz="800" smtClean="0"/>
            </a:br>
            <a:r>
              <a:rPr lang="en-US" sz="800" smtClean="0"/>
              <a:t/>
            </a:r>
            <a:br>
              <a:rPr lang="en-US" sz="800" smtClean="0"/>
            </a:br>
            <a:r>
              <a:rPr lang="en-US" sz="800" smtClean="0"/>
              <a:t>It would seem, then that values and morals, when defined as such, are always in a tension with each other. The social aspects of the admirable life will continually want to expand away from the self-centered-ness of the enviable life, while the enviable life will always want to contract upon the interests of the individual. Thus, the good life seems to be one of a constant internal struggle. In this we can see the importance of a somewhat, but not totally contemplative life. </a:t>
            </a:r>
            <a:br>
              <a:rPr lang="en-US" sz="800" smtClean="0"/>
            </a:br>
            <a:r>
              <a:rPr lang="en-US" sz="800" smtClean="0"/>
              <a:t/>
            </a:r>
            <a:br>
              <a:rPr lang="en-US" sz="800" smtClean="0"/>
            </a:br>
            <a:r>
              <a:rPr lang="en-US" sz="800" smtClean="0"/>
              <a:t>Bibliography</a:t>
            </a:r>
            <a:br>
              <a:rPr lang="en-US" sz="800" smtClean="0"/>
            </a:br>
            <a:r>
              <a:rPr lang="en-US" sz="800" smtClean="0"/>
              <a:t/>
            </a:r>
            <a:br>
              <a:rPr lang="en-US" sz="800" smtClean="0"/>
            </a:br>
            <a:r>
              <a:rPr lang="en-US" sz="800" smtClean="0"/>
              <a:t>Aristotle: Nicomachean Ethics, Book I</a:t>
            </a:r>
            <a:br>
              <a:rPr lang="en-US" sz="800" smtClean="0"/>
            </a:br>
            <a:r>
              <a:rPr lang="en-US" sz="800" smtClean="0"/>
              <a:t>Plato: Republic, Book IX</a:t>
            </a:r>
            <a:br>
              <a:rPr lang="en-US" sz="800" smtClean="0"/>
            </a:br>
            <a:r>
              <a:rPr lang="en-US" sz="800" smtClean="0"/>
              <a:t>Peter Railton i: “Facts and Values”</a:t>
            </a:r>
            <a:br>
              <a:rPr lang="en-US" sz="800" smtClean="0"/>
            </a:br>
            <a:r>
              <a:rPr lang="en-US" sz="800" smtClean="0"/>
              <a:t>Peter Railton ii: “Moral Realism”</a:t>
            </a:r>
            <a:br>
              <a:rPr lang="en-US" sz="800" smtClean="0"/>
            </a:br>
            <a:endParaRPr lang="en-US" sz="800" smtClean="0"/>
          </a:p>
          <a:p>
            <a:pPr eaLnBrk="1" hangingPunct="1">
              <a:lnSpc>
                <a:spcPct val="80000"/>
              </a:lnSpc>
            </a:pPr>
            <a:endParaRPr lang="en-US" sz="8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853B3E28-F5C4-47CD-A91C-E87C4CA264DF}" type="slidenum">
              <a:rPr lang="en-US" smtClean="0"/>
              <a:pPr/>
              <a:t>12</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r>
              <a:rPr lang="en-US" smtClean="0"/>
              <a:t>Just so you know I am not talking about Charlie Brown (Cartoon Character) or a greek letter (Character)…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AC3536FC-922F-4270-8415-68E57991447A}" type="slidenum">
              <a:rPr lang="en-US" smtClean="0"/>
              <a:pPr/>
              <a:t>15</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xfrm>
            <a:off x="1241425" y="3338513"/>
            <a:ext cx="6831013" cy="3162300"/>
          </a:xfrm>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259A1C1E-B1B5-44C6-B6BF-8C67F5F754E1}" type="slidenum">
              <a:rPr lang="en-US" smtClean="0"/>
              <a:pPr/>
              <a:t>16</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xfrm>
            <a:off x="1241425" y="3338513"/>
            <a:ext cx="6831013" cy="3162300"/>
          </a:xfrm>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C7C922AD-13D9-43F0-8126-343DABF8A2BE}" type="slidenum">
              <a:rPr lang="en-US" smtClean="0"/>
              <a:pPr/>
              <a:t>18</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xfrm>
            <a:off x="1241425" y="3338513"/>
            <a:ext cx="6831013" cy="3162300"/>
          </a:xfrm>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47905745-0B1F-4163-90BC-A8ADC49645D0}" type="slidenum">
              <a:rPr lang="en-US" smtClean="0"/>
              <a:pPr/>
              <a:t>19</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xfrm>
            <a:off x="1241425" y="3338513"/>
            <a:ext cx="6831013" cy="3162300"/>
          </a:xfrm>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7B66C060-9679-4199-8B04-A5D95690CCD6}" type="slidenum">
              <a:rPr lang="en-US" smtClean="0"/>
              <a:pPr/>
              <a:t>20</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xfrm>
            <a:off x="1241425" y="3338513"/>
            <a:ext cx="6831013" cy="3162300"/>
          </a:xfrm>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D29A5701-9A99-4BAA-9B83-97F634524E7B}" type="slidenum">
              <a:rPr lang="en-US" smtClean="0"/>
              <a:pPr/>
              <a:t>21</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xfrm>
            <a:off x="1241425" y="3338513"/>
            <a:ext cx="6831013" cy="3162300"/>
          </a:xfrm>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B7A5E7E2-4680-482E-8DB6-966886FE2503}" type="slidenum">
              <a:rPr lang="en-US" smtClean="0"/>
              <a:pPr/>
              <a:t>22</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1241425" y="3338513"/>
            <a:ext cx="6831013" cy="3162300"/>
          </a:xfrm>
          <a:noFill/>
          <a:ln/>
        </p:spPr>
        <p:txBody>
          <a:bodyPr/>
          <a:lstStyle/>
          <a:p>
            <a:pPr eaLnBrk="1" hangingPunct="1"/>
            <a:r>
              <a:rPr lang="en-US" smtClean="0"/>
              <a:t>Marines and sailors from the Twenty-nine Palms, Calif.-based Regimental Combat Team 7 listen to Gen. Michael W. Hagee, commandant of the Marine Corps, speak May 30, 2006, at Al Asad, Iraq, during the top Marine officer’s visit to Marines and sailors throughout western Al Anbar Province. During the visit, Hagee spoke to Marines and sailors about the future of Distributed Operations – a concept designed to put more tactical-level decision making authority, equipment and education to Marine small-unit leaders. The visit was part of a tour to Marines throughout the world to reinforce the Corps’ core values of honor, courage and commitment in light of recent allegations of Marines killing Iraqi civilians. “Honor is more than just telling the truth,” he said to air hangar filled with Marines and sailors in the Marines’ signature tan, digital-patterned camouflage uniforms. “It’s also believing in and upholding the three basic values our country was founded on – respect for human life and dignity, respect for telling the truth, and respect for other people’s property.”</a:t>
            </a:r>
            <a:br>
              <a:rPr lang="en-US" smtClean="0"/>
            </a:br>
            <a:endParaRPr lang="en-US" b="1" smtClean="0"/>
          </a:p>
          <a:p>
            <a:pPr eaLnBrk="1" hangingPunct="1"/>
            <a:r>
              <a:rPr lang="en-US" b="1" smtClean="0"/>
              <a:t>Photo by:</a:t>
            </a:r>
            <a:r>
              <a:rPr lang="en-US" smtClean="0"/>
              <a:t> Staff Sgt. Jim Goodwin </a:t>
            </a:r>
            <a:br>
              <a:rPr lang="en-US" smtClean="0"/>
            </a:br>
            <a:r>
              <a:rPr lang="en-US" smtClean="0"/>
              <a:t>Photo ID: 20066951543</a:t>
            </a:r>
            <a:br>
              <a:rPr lang="en-US" smtClean="0"/>
            </a:br>
            <a:r>
              <a:rPr lang="en-US" smtClean="0"/>
              <a:t>Submitting Unit: 1st Marine Division</a:t>
            </a:r>
            <a:br>
              <a:rPr lang="en-US" smtClean="0"/>
            </a:br>
            <a:r>
              <a:rPr lang="en-US" smtClean="0"/>
              <a:t>Photo Date:05/30/2006</a:t>
            </a:r>
            <a:br>
              <a:rPr lang="en-US" smtClean="0"/>
            </a:br>
            <a:r>
              <a:rPr lang="en-US" smtClean="0"/>
              <a:t/>
            </a:r>
            <a:br>
              <a:rPr lang="en-US" smtClean="0"/>
            </a:br>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93F63C35-B3F1-4737-AE0B-1C8C7027AC9B}" type="slidenum">
              <a:rPr lang="en-US" smtClean="0"/>
              <a:pPr/>
              <a:t>23</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r>
              <a:rPr lang="en-US" smtClean="0"/>
              <a:t>Peanuts cartoon:  Charlie Brown shoots an arrow at a fence, then draws a bull's-eye around it…Lucy has a fit – that’s not how it works!  Charlie Brown – but this way I get a bull's-eye every time!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23B39F0B-D5CF-4F14-9BC7-3E2B70798102}" type="slidenum">
              <a:rPr lang="en-US" smtClean="0"/>
              <a:pPr/>
              <a:t>24</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lnSpc>
                <a:spcPct val="80000"/>
              </a:lnSpc>
            </a:pPr>
            <a:r>
              <a:rPr lang="en-US" sz="1000" b="1" smtClean="0"/>
              <a:t>We hate to run…through habits, Marines learn to LOVE to run…through healthy habits, they develop a culture of fitness.  It is encouraged, it is mentored, they take pride in it…</a:t>
            </a:r>
          </a:p>
          <a:p>
            <a:pPr eaLnBrk="1" hangingPunct="1">
              <a:lnSpc>
                <a:spcPct val="80000"/>
              </a:lnSpc>
            </a:pPr>
            <a:endParaRPr lang="en-US" sz="1000" b="1" smtClean="0"/>
          </a:p>
          <a:p>
            <a:pPr eaLnBrk="1" hangingPunct="1">
              <a:lnSpc>
                <a:spcPct val="80000"/>
              </a:lnSpc>
            </a:pPr>
            <a:r>
              <a:rPr lang="en-US" sz="1000" b="1" smtClean="0"/>
              <a:t>Happiness</a:t>
            </a:r>
            <a:r>
              <a:rPr lang="en-US" sz="1000" smtClean="0"/>
              <a:t> - But what is happiness? In order to answer this question Aristotle says that we must look at what it is to be a human being, that is, what is the particular and peculiar </a:t>
            </a:r>
            <a:r>
              <a:rPr lang="en-US" sz="1000" b="1" smtClean="0"/>
              <a:t>function</a:t>
            </a:r>
            <a:r>
              <a:rPr lang="en-US" sz="1000" smtClean="0"/>
              <a:t> of a human being. In answering the question, Aristotle concludes that life (being alive) cannot be what is particular or peculiar to human beings, because other living things such as plants share this quality. And it cannot be sense perception (sight, sound, smell, taste, touch) that is particular or peculiar to human beings, because other animals have this as well. </a:t>
            </a:r>
          </a:p>
          <a:p>
            <a:pPr eaLnBrk="1" hangingPunct="1">
              <a:lnSpc>
                <a:spcPct val="80000"/>
              </a:lnSpc>
            </a:pPr>
            <a:r>
              <a:rPr lang="en-US" sz="1000" b="1" smtClean="0"/>
              <a:t>But what is particular and peculiar about us is our ability to reason, both practically (reason about how best to achieve our given ends), and theoretically or speculatively (reason about abstract eternal truths and first principles as we do in philosophy and theology, for example).</a:t>
            </a:r>
            <a:r>
              <a:rPr lang="en-US" sz="1000" smtClean="0"/>
              <a:t> </a:t>
            </a:r>
          </a:p>
          <a:p>
            <a:pPr eaLnBrk="1" hangingPunct="1">
              <a:lnSpc>
                <a:spcPct val="80000"/>
              </a:lnSpc>
            </a:pPr>
            <a:endParaRPr lang="en-US" sz="1000" smtClean="0"/>
          </a:p>
          <a:p>
            <a:pPr eaLnBrk="1" hangingPunct="1">
              <a:lnSpc>
                <a:spcPct val="80000"/>
              </a:lnSpc>
            </a:pPr>
            <a:r>
              <a:rPr lang="en-US" sz="1000" smtClean="0"/>
              <a:t>Now when we use practical reason with </a:t>
            </a:r>
            <a:r>
              <a:rPr lang="en-US" sz="1000" i="1" smtClean="0"/>
              <a:t>excellence</a:t>
            </a:r>
            <a:r>
              <a:rPr lang="en-US" sz="1000" smtClean="0"/>
              <a:t> we achieve moral virtue. And when we use theoretical or speculative reason with </a:t>
            </a:r>
            <a:r>
              <a:rPr lang="en-US" sz="1000" i="1" smtClean="0"/>
              <a:t>excellence</a:t>
            </a:r>
            <a:r>
              <a:rPr lang="en-US" sz="1000" smtClean="0"/>
              <a:t> we achieve intellectual virtue. And when we achieve moral and intellectual virtue, we fulfill our unique function as human beings and attain happiness. That is, we attain a life worth living, or to put it another way, we flourish and attain well-being. </a:t>
            </a:r>
          </a:p>
          <a:p>
            <a:pPr eaLnBrk="1" hangingPunct="1">
              <a:lnSpc>
                <a:spcPct val="80000"/>
              </a:lnSpc>
            </a:pPr>
            <a:endParaRPr lang="en-US" sz="1000" smtClean="0"/>
          </a:p>
          <a:p>
            <a:pPr eaLnBrk="1" hangingPunct="1">
              <a:lnSpc>
                <a:spcPct val="80000"/>
              </a:lnSpc>
            </a:pPr>
            <a:r>
              <a:rPr lang="en-US" sz="1000" smtClean="0"/>
              <a:t>This is what Aristotle calls</a:t>
            </a:r>
            <a:r>
              <a:rPr lang="en-US" sz="1000" i="1" smtClean="0"/>
              <a:t> Eudaimonia</a:t>
            </a:r>
            <a:r>
              <a:rPr lang="en-US" sz="1000" smtClean="0"/>
              <a:t> (pronounced you-die-mow-knee-a). But because Aristotle is very practical, he acknowledges that to be happy one must also have such things as moderate wealth, good looks, friends, and can’t be beset by tragedies.</a:t>
            </a:r>
          </a:p>
          <a:p>
            <a:pPr eaLnBrk="1" hangingPunct="1">
              <a:lnSpc>
                <a:spcPct val="80000"/>
              </a:lnSpc>
            </a:pPr>
            <a:endParaRPr lang="en-US" sz="1000" smtClean="0"/>
          </a:p>
          <a:p>
            <a:pPr eaLnBrk="1" hangingPunct="1">
              <a:lnSpc>
                <a:spcPct val="80000"/>
              </a:lnSpc>
            </a:pPr>
            <a:r>
              <a:rPr lang="en-US" sz="1000" smtClean="0"/>
              <a:t>In conclusion, it is essential for you to understand that Aristotle’s conception of happiness differs drastically from most other conceptions. </a:t>
            </a:r>
            <a:r>
              <a:rPr lang="en-US" sz="1000" u="sng" smtClean="0"/>
              <a:t>It is not subjective and based on pleasure. Rather, it is objective and based upon the idea of fulfilling with excellence our unique function as human beings. If we don’t fulfill with excellence our unique function as human beings, i.e., if we don’t live virtuous lives, both moral and intellectual, we will not, according to Aristotle, achieve happiness.</a:t>
            </a:r>
            <a:r>
              <a:rPr lang="en-US" sz="1000" smtClean="0"/>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401375DE-29E3-4D44-8553-6CDEF70A6E7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ECC1988-3DE3-4DE6-9935-440E418405E6}"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71267D9-AFC5-4778-88E7-848480362FA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AC836000-A4BF-45D3-90A7-90CEC0F3B56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6AB2D51A-A995-4744-9462-476342ACE986}"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387F91B3-28F4-4051-B8C8-D18C1491F07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16F986E4-AC78-4050-84F1-16687BC2EB6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9C1C505D-DABA-4A51-B03B-B1A6B8A85A7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DD7098A5-EF31-4A8B-9009-00C2E2BDB06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12BD79B3-3487-4768-A226-56C9E6045F76}"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6C1C0D9-24F4-401E-BBB1-88ED0EFC2B80}"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lvl1pPr>
              <a:defRPr sz="4000"/>
            </a:lvl1p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vl1pPr>
          </a:lstStyle>
          <a:p>
            <a:pPr>
              <a:defRPr/>
            </a:pPr>
            <a:fld id="{292E1E56-8C53-494B-B32C-CE3BD56FC12B}"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a:defRPr/>
            </a:lvl1pPr>
          </a:lstStyle>
          <a:p>
            <a:pPr>
              <a:defRPr/>
            </a:pPr>
            <a:endParaRPr lang="en-US"/>
          </a:p>
        </p:txBody>
      </p:sp>
      <p:sp>
        <p:nvSpPr>
          <p:cNvPr id="7" name="Rectangle 5"/>
          <p:cNvSpPr>
            <a:spLocks noGrp="1" noChangeArrowheads="1"/>
          </p:cNvSpPr>
          <p:nvPr>
            <p:ph type="ftr" sz="quarter" idx="11"/>
          </p:nvPr>
        </p:nvSpPr>
        <p:spPr/>
        <p:txBody>
          <a:bodyPr/>
          <a:lstStyle>
            <a:lvl1pPr>
              <a:defRPr/>
            </a:lvl1pPr>
          </a:lstStyle>
          <a:p>
            <a:pPr>
              <a:defRPr/>
            </a:pPr>
            <a:endParaRPr lang="en-US"/>
          </a:p>
        </p:txBody>
      </p:sp>
      <p:sp>
        <p:nvSpPr>
          <p:cNvPr id="8" name="Rectangle 6"/>
          <p:cNvSpPr>
            <a:spLocks noGrp="1" noChangeArrowheads="1"/>
          </p:cNvSpPr>
          <p:nvPr>
            <p:ph type="sldNum" sz="quarter" idx="12"/>
          </p:nvPr>
        </p:nvSpPr>
        <p:spPr/>
        <p:txBody>
          <a:bodyPr/>
          <a:lstStyle>
            <a:lvl1pPr>
              <a:defRPr/>
            </a:lvl1pPr>
          </a:lstStyle>
          <a:p>
            <a:pPr>
              <a:defRPr/>
            </a:pPr>
            <a:fld id="{AC37100E-4CDA-4C98-BC47-EBD54D9D17D8}"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465063A5-AA1F-40CA-A9ED-DBF797913371}"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sz="3600" b="1">
                <a:solidFill>
                  <a:schemeClr val="tx1"/>
                </a:solidFill>
              </a:defRPr>
            </a:lvl1p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lvl1pPr>
              <a:defRPr sz="2400">
                <a:solidFill>
                  <a:schemeClr val="tx1"/>
                </a:solidFill>
              </a:defRPr>
            </a:lvl1pPr>
          </a:lstStyle>
          <a:p>
            <a:pPr lvl="0"/>
            <a:endParaRPr lang="en-US" noProof="0" smtClean="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71EA601C-A956-40B7-9DED-AFD6BFD8FEF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410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410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634C9F66-094B-4DF3-9E70-2C6C4B7A1BDB}" type="slidenum">
              <a:rPr lang="en-US"/>
              <a:pPr>
                <a:defRPr/>
              </a:pPr>
              <a:t>‹#›</a:t>
            </a:fld>
            <a:endParaRPr lang="en-US"/>
          </a:p>
        </p:txBody>
      </p:sp>
      <p:sp>
        <p:nvSpPr>
          <p:cNvPr id="4105" name="Line 9"/>
          <p:cNvSpPr>
            <a:spLocks noChangeShapeType="1"/>
          </p:cNvSpPr>
          <p:nvPr/>
        </p:nvSpPr>
        <p:spPr bwMode="auto">
          <a:xfrm>
            <a:off x="1447800" y="1371600"/>
            <a:ext cx="7162800" cy="0"/>
          </a:xfrm>
          <a:prstGeom prst="line">
            <a:avLst/>
          </a:prstGeom>
          <a:noFill/>
          <a:ln w="38100">
            <a:solidFill>
              <a:srgbClr val="A50021"/>
            </a:solidFill>
            <a:round/>
            <a:headEnd/>
            <a:tailEnd/>
          </a:ln>
          <a:effectLst/>
        </p:spPr>
        <p:txBody>
          <a:bodyPr/>
          <a:lstStyle/>
          <a:p>
            <a:pPr>
              <a:defRPr/>
            </a:pPr>
            <a:endParaRPr lang="en-US"/>
          </a:p>
        </p:txBody>
      </p:sp>
      <p:pic>
        <p:nvPicPr>
          <p:cNvPr id="2056" name="Picture 10" descr="NROTC LOGO"/>
          <p:cNvPicPr>
            <a:picLocks noChangeAspect="1" noChangeArrowheads="1"/>
          </p:cNvPicPr>
          <p:nvPr userDrawn="1"/>
        </p:nvPicPr>
        <p:blipFill>
          <a:blip r:embed="rId17"/>
          <a:srcRect/>
          <a:stretch>
            <a:fillRect/>
          </a:stretch>
        </p:blipFill>
        <p:spPr bwMode="auto">
          <a:xfrm>
            <a:off x="0" y="0"/>
            <a:ext cx="1676400" cy="1339850"/>
          </a:xfrm>
          <a:prstGeom prst="rect">
            <a:avLst/>
          </a:prstGeom>
          <a:noFill/>
          <a:ln w="9525">
            <a:noFill/>
            <a:miter lim="800000"/>
            <a:headEnd/>
            <a:tailEnd/>
          </a:ln>
        </p:spPr>
      </p:pic>
      <p:sp>
        <p:nvSpPr>
          <p:cNvPr id="4104" name="Line 8"/>
          <p:cNvSpPr>
            <a:spLocks noChangeShapeType="1"/>
          </p:cNvSpPr>
          <p:nvPr/>
        </p:nvSpPr>
        <p:spPr bwMode="auto">
          <a:xfrm>
            <a:off x="1447800" y="1295400"/>
            <a:ext cx="7162800" cy="0"/>
          </a:xfrm>
          <a:prstGeom prst="line">
            <a:avLst/>
          </a:prstGeom>
          <a:noFill/>
          <a:ln w="38100">
            <a:solidFill>
              <a:srgbClr val="A50021"/>
            </a:solidFill>
            <a:round/>
            <a:headEnd/>
            <a:tailEn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file:///C:\Documents%20and%20Settings\gsmith\My%20Documents\A&amp;M\402%20Files\2009%20TAMU%20Files\Lsn%209%20-%20Aristotle%20I\5__Bridge.mpeg" TargetMode="Externa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hyperlink" Target="http://www.m-w.com/dictionary/potency" TargetMode="External"/><Relationship Id="rId3" Type="http://schemas.openxmlformats.org/officeDocument/2006/relationships/hyperlink" Target="http://www.m-w.com/dictionary/virile" TargetMode="External"/><Relationship Id="rId7" Type="http://schemas.openxmlformats.org/officeDocument/2006/relationships/hyperlink" Target="http://www.m-w.com/dictionary/merit"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m-w.com/dictionary/valor" TargetMode="External"/><Relationship Id="rId5" Type="http://schemas.openxmlformats.org/officeDocument/2006/relationships/hyperlink" Target="http://www.m-w.com/dictionary/celestial%20hierarchy" TargetMode="External"/><Relationship Id="rId4" Type="http://schemas.openxmlformats.org/officeDocument/2006/relationships/hyperlink" Target="http://www.m-w.com/dictionary/morality"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8" Type="http://schemas.openxmlformats.org/officeDocument/2006/relationships/hyperlink" Target="http://www.m-w.com/dictionary/position" TargetMode="External"/><Relationship Id="rId13" Type="http://schemas.openxmlformats.org/officeDocument/2006/relationships/hyperlink" Target="http://www.m-w.com/dictionary/person" TargetMode="External"/><Relationship Id="rId3" Type="http://schemas.openxmlformats.org/officeDocument/2006/relationships/hyperlink" Target="http://www.m-w.com/dictionary/alphabet" TargetMode="External"/><Relationship Id="rId7" Type="http://schemas.openxmlformats.org/officeDocument/2006/relationships/hyperlink" Target="http://www.m-w.com/dictionary/characteristic" TargetMode="External"/><Relationship Id="rId12" Type="http://schemas.openxmlformats.org/officeDocument/2006/relationships/hyperlink" Target="http://www.m-w.com/dictionary/characterization"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www.m-w.com/dictionary/cipher" TargetMode="External"/><Relationship Id="rId11" Type="http://schemas.openxmlformats.org/officeDocument/2006/relationships/hyperlink" Target="http://www.m-w.com/dictionary/reputation" TargetMode="External"/><Relationship Id="rId5" Type="http://schemas.openxmlformats.org/officeDocument/2006/relationships/hyperlink" Target="http://www.m-w.com/dictionary/printing" TargetMode="External"/><Relationship Id="rId10" Type="http://schemas.openxmlformats.org/officeDocument/2006/relationships/hyperlink" Target="http://www.m-w.com/dictionary/reference" TargetMode="External"/><Relationship Id="rId4" Type="http://schemas.openxmlformats.org/officeDocument/2006/relationships/hyperlink" Target="http://www.m-w.com/dictionary/writing" TargetMode="External"/><Relationship Id="rId9" Type="http://schemas.openxmlformats.org/officeDocument/2006/relationships/hyperlink" Target="http://www.m-w.com/dictionary/capacity" TargetMode="External"/><Relationship Id="rId14" Type="http://schemas.openxmlformats.org/officeDocument/2006/relationships/hyperlink" Target="http://www.m-w.com/dictionary/individua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en.wikipedia.org/wiki/Image:Aristoteles_Louvre.jpg"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5.xml"/><Relationship Id="rId1" Type="http://schemas.openxmlformats.org/officeDocument/2006/relationships/vmlDrawing" Target="../drawings/vmlDrawing1.vml"/><Relationship Id="rId4" Type="http://schemas.openxmlformats.org/officeDocument/2006/relationships/oleObject" Target="../embeddings/Microsoft_Office_Word_97_-_2003_Document1.doc"/></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sz="quarter"/>
          </p:nvPr>
        </p:nvSpPr>
        <p:spPr>
          <a:xfrm>
            <a:off x="228600" y="2133600"/>
            <a:ext cx="8458200" cy="1600200"/>
          </a:xfrm>
        </p:spPr>
        <p:txBody>
          <a:bodyPr/>
          <a:lstStyle/>
          <a:p>
            <a:pPr eaLnBrk="1" hangingPunct="1"/>
            <a:r>
              <a:rPr lang="en-US" b="1" smtClean="0">
                <a:solidFill>
                  <a:srgbClr val="FF0000"/>
                </a:solidFill>
              </a:rPr>
              <a:t>ARISTOTLE &amp;</a:t>
            </a:r>
            <a:br>
              <a:rPr lang="en-US" b="1" smtClean="0">
                <a:solidFill>
                  <a:srgbClr val="FF0000"/>
                </a:solidFill>
              </a:rPr>
            </a:br>
            <a:r>
              <a:rPr lang="en-US" b="1" smtClean="0">
                <a:solidFill>
                  <a:srgbClr val="FF0000"/>
                </a:solidFill>
              </a:rPr>
              <a:t>VIRTUE ETHICS:</a:t>
            </a:r>
            <a:r>
              <a:rPr lang="en-US" b="1" smtClean="0">
                <a:solidFill>
                  <a:schemeClr val="tx1"/>
                </a:solidFill>
              </a:rPr>
              <a:t/>
            </a:r>
            <a:br>
              <a:rPr lang="en-US" b="1" smtClean="0">
                <a:solidFill>
                  <a:schemeClr val="tx1"/>
                </a:solidFill>
              </a:rPr>
            </a:br>
            <a:r>
              <a:rPr lang="en-US" b="1" smtClean="0">
                <a:solidFill>
                  <a:schemeClr val="tx1"/>
                </a:solidFill>
              </a:rPr>
              <a:t>Character, Virtue, Courage &amp; Friendship</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20482" name="Text Box 2"/>
          <p:cNvSpPr txBox="1">
            <a:spLocks noChangeArrowheads="1"/>
          </p:cNvSpPr>
          <p:nvPr/>
        </p:nvSpPr>
        <p:spPr bwMode="auto">
          <a:xfrm>
            <a:off x="2024063" y="304800"/>
            <a:ext cx="5205412" cy="701675"/>
          </a:xfrm>
          <a:prstGeom prst="rect">
            <a:avLst/>
          </a:prstGeom>
          <a:ln w="9525">
            <a:noFill/>
            <a:miter lim="800000"/>
            <a:headEnd/>
            <a:tailEnd/>
          </a:ln>
        </p:spPr>
        <p:txBody>
          <a:bodyPr wrap="none">
            <a:spAutoFit/>
          </a:bodyPr>
          <a:lstStyle/>
          <a:p>
            <a:r>
              <a:rPr lang="en-US" sz="4000" b="1"/>
              <a:t>The Range of  Ethics</a:t>
            </a:r>
            <a:endParaRPr lang="en-US" sz="1800"/>
          </a:p>
        </p:txBody>
      </p:sp>
      <p:grpSp>
        <p:nvGrpSpPr>
          <p:cNvPr id="20483" name="Group 3"/>
          <p:cNvGrpSpPr>
            <a:grpSpLocks/>
          </p:cNvGrpSpPr>
          <p:nvPr/>
        </p:nvGrpSpPr>
        <p:grpSpPr bwMode="auto">
          <a:xfrm>
            <a:off x="76200" y="1433513"/>
            <a:ext cx="8988425" cy="4870450"/>
            <a:chOff x="48" y="903"/>
            <a:chExt cx="5662" cy="3068"/>
          </a:xfrm>
        </p:grpSpPr>
        <p:sp useBgFill="1">
          <p:nvSpPr>
            <p:cNvPr id="20485" name="Rectangle 4"/>
            <p:cNvSpPr>
              <a:spLocks noChangeArrowheads="1"/>
            </p:cNvSpPr>
            <p:nvPr/>
          </p:nvSpPr>
          <p:spPr bwMode="auto">
            <a:xfrm>
              <a:off x="3790" y="903"/>
              <a:ext cx="1056" cy="432"/>
            </a:xfrm>
            <a:prstGeom prst="rect">
              <a:avLst/>
            </a:prstGeom>
            <a:ln w="25400">
              <a:solidFill>
                <a:schemeClr val="tx1"/>
              </a:solidFill>
              <a:miter lim="800000"/>
              <a:headEnd/>
              <a:tailEnd/>
            </a:ln>
          </p:spPr>
          <p:txBody>
            <a:bodyPr wrap="none" anchor="ctr"/>
            <a:lstStyle/>
            <a:p>
              <a:endParaRPr lang="en-US"/>
            </a:p>
          </p:txBody>
        </p:sp>
        <p:sp useBgFill="1">
          <p:nvSpPr>
            <p:cNvPr id="20486" name="Text Box 5"/>
            <p:cNvSpPr txBox="1">
              <a:spLocks noChangeArrowheads="1"/>
            </p:cNvSpPr>
            <p:nvPr/>
          </p:nvSpPr>
          <p:spPr bwMode="auto">
            <a:xfrm>
              <a:off x="48" y="951"/>
              <a:ext cx="1248" cy="2878"/>
            </a:xfrm>
            <a:prstGeom prst="rect">
              <a:avLst/>
            </a:prstGeom>
            <a:ln w="9525">
              <a:noFill/>
              <a:miter lim="800000"/>
              <a:headEnd/>
              <a:tailEnd/>
            </a:ln>
          </p:spPr>
          <p:txBody>
            <a:bodyPr>
              <a:spAutoFit/>
            </a:bodyPr>
            <a:lstStyle/>
            <a:p>
              <a:pPr algn="ctr"/>
              <a:r>
                <a:rPr lang="en-US" sz="2400"/>
                <a:t> </a:t>
              </a:r>
              <a:r>
                <a:rPr lang="en-US" b="1"/>
                <a:t>Absence  of Ethics</a:t>
              </a:r>
            </a:p>
            <a:p>
              <a:r>
                <a:rPr lang="en-US" sz="1600" b="1"/>
                <a:t>     </a:t>
              </a:r>
            </a:p>
            <a:p>
              <a:r>
                <a:rPr lang="en-US" sz="1600" b="1"/>
                <a:t>          The</a:t>
              </a:r>
            </a:p>
            <a:p>
              <a:r>
                <a:rPr lang="en-US" sz="1600" b="1"/>
                <a:t>        Criminal</a:t>
              </a:r>
            </a:p>
            <a:p>
              <a:endParaRPr lang="en-US" sz="1600" b="1"/>
            </a:p>
            <a:p>
              <a:r>
                <a:rPr lang="en-US" sz="1400"/>
                <a:t>    “I KILLED HIM </a:t>
              </a:r>
            </a:p>
            <a:p>
              <a:r>
                <a:rPr lang="en-US" sz="1400"/>
                <a:t>     AND I DON’T  </a:t>
              </a:r>
            </a:p>
            <a:p>
              <a:r>
                <a:rPr lang="en-US" sz="1400"/>
                <a:t>             CARE”</a:t>
              </a:r>
            </a:p>
            <a:p>
              <a:endParaRPr lang="en-US" sz="1400"/>
            </a:p>
            <a:p>
              <a:endParaRPr lang="en-US" sz="1400"/>
            </a:p>
            <a:p>
              <a:r>
                <a:rPr lang="en-US" sz="1400"/>
                <a:t>            </a:t>
              </a:r>
              <a:r>
                <a:rPr lang="en-US" sz="1600" b="1"/>
                <a:t>The</a:t>
              </a:r>
            </a:p>
            <a:p>
              <a:r>
                <a:rPr lang="en-US" sz="1600" b="1"/>
                <a:t>    Delinquent</a:t>
              </a:r>
            </a:p>
            <a:p>
              <a:endParaRPr lang="en-US" sz="1400"/>
            </a:p>
            <a:p>
              <a:r>
                <a:rPr lang="en-US" sz="1400"/>
                <a:t>     “I DON’T CARE </a:t>
              </a:r>
            </a:p>
            <a:p>
              <a:r>
                <a:rPr lang="en-US" sz="1400"/>
                <a:t>      ABOUT THAT”</a:t>
              </a:r>
            </a:p>
            <a:p>
              <a:endParaRPr lang="en-US" sz="1400"/>
            </a:p>
            <a:p>
              <a:r>
                <a:rPr lang="en-US" sz="1400"/>
                <a:t>    “CATCH ME IF</a:t>
              </a:r>
            </a:p>
            <a:p>
              <a:r>
                <a:rPr lang="en-US" sz="1400"/>
                <a:t>      YOU CAN.”</a:t>
              </a:r>
              <a:endParaRPr lang="en-US" sz="1800"/>
            </a:p>
          </p:txBody>
        </p:sp>
        <p:sp useBgFill="1">
          <p:nvSpPr>
            <p:cNvPr id="20487" name="Text Box 6"/>
            <p:cNvSpPr txBox="1">
              <a:spLocks noChangeArrowheads="1"/>
            </p:cNvSpPr>
            <p:nvPr/>
          </p:nvSpPr>
          <p:spPr bwMode="auto">
            <a:xfrm>
              <a:off x="3906" y="951"/>
              <a:ext cx="798" cy="326"/>
            </a:xfrm>
            <a:prstGeom prst="rect">
              <a:avLst/>
            </a:prstGeom>
            <a:ln w="9525">
              <a:noFill/>
              <a:miter lim="800000"/>
              <a:headEnd/>
              <a:tailEnd/>
            </a:ln>
          </p:spPr>
          <p:txBody>
            <a:bodyPr wrap="none">
              <a:spAutoFit/>
            </a:bodyPr>
            <a:lstStyle/>
            <a:p>
              <a:r>
                <a:rPr lang="en-US" sz="1400" b="1"/>
                <a:t>Duty Ethics</a:t>
              </a:r>
            </a:p>
            <a:p>
              <a:r>
                <a:rPr lang="en-US" sz="1400" b="1"/>
                <a:t>(Absolutism)</a:t>
              </a:r>
              <a:endParaRPr lang="en-US" sz="1800"/>
            </a:p>
          </p:txBody>
        </p:sp>
        <p:sp useBgFill="1">
          <p:nvSpPr>
            <p:cNvPr id="20488" name="Rectangle 7"/>
            <p:cNvSpPr>
              <a:spLocks noChangeArrowheads="1"/>
            </p:cNvSpPr>
            <p:nvPr/>
          </p:nvSpPr>
          <p:spPr bwMode="auto">
            <a:xfrm>
              <a:off x="1390" y="903"/>
              <a:ext cx="960" cy="432"/>
            </a:xfrm>
            <a:prstGeom prst="rect">
              <a:avLst/>
            </a:prstGeom>
            <a:ln w="25400">
              <a:solidFill>
                <a:schemeClr val="tx1"/>
              </a:solidFill>
              <a:miter lim="800000"/>
              <a:headEnd/>
              <a:tailEnd/>
            </a:ln>
          </p:spPr>
          <p:txBody>
            <a:bodyPr wrap="none" anchor="ctr"/>
            <a:lstStyle/>
            <a:p>
              <a:endParaRPr lang="en-US"/>
            </a:p>
          </p:txBody>
        </p:sp>
        <p:sp useBgFill="1">
          <p:nvSpPr>
            <p:cNvPr id="20489" name="Rectangle 8"/>
            <p:cNvSpPr>
              <a:spLocks noChangeArrowheads="1"/>
            </p:cNvSpPr>
            <p:nvPr/>
          </p:nvSpPr>
          <p:spPr bwMode="auto">
            <a:xfrm>
              <a:off x="2446" y="903"/>
              <a:ext cx="1296" cy="432"/>
            </a:xfrm>
            <a:prstGeom prst="rect">
              <a:avLst/>
            </a:prstGeom>
            <a:ln w="25400">
              <a:solidFill>
                <a:schemeClr val="tx1"/>
              </a:solidFill>
              <a:miter lim="800000"/>
              <a:headEnd/>
              <a:tailEnd/>
            </a:ln>
          </p:spPr>
          <p:txBody>
            <a:bodyPr wrap="none" anchor="ctr"/>
            <a:lstStyle/>
            <a:p>
              <a:endParaRPr lang="en-US"/>
            </a:p>
          </p:txBody>
        </p:sp>
        <p:sp useBgFill="1">
          <p:nvSpPr>
            <p:cNvPr id="20490" name="Rectangle 9"/>
            <p:cNvSpPr>
              <a:spLocks noChangeArrowheads="1"/>
            </p:cNvSpPr>
            <p:nvPr/>
          </p:nvSpPr>
          <p:spPr bwMode="auto">
            <a:xfrm>
              <a:off x="4894" y="903"/>
              <a:ext cx="768" cy="432"/>
            </a:xfrm>
            <a:prstGeom prst="rect">
              <a:avLst/>
            </a:prstGeom>
            <a:ln w="25400">
              <a:solidFill>
                <a:schemeClr val="tx1"/>
              </a:solidFill>
              <a:miter lim="800000"/>
              <a:headEnd/>
              <a:tailEnd/>
            </a:ln>
          </p:spPr>
          <p:txBody>
            <a:bodyPr wrap="none" anchor="ctr"/>
            <a:lstStyle/>
            <a:p>
              <a:endParaRPr lang="en-US"/>
            </a:p>
          </p:txBody>
        </p:sp>
        <p:sp useBgFill="1">
          <p:nvSpPr>
            <p:cNvPr id="20491" name="Text Box 10"/>
            <p:cNvSpPr txBox="1">
              <a:spLocks noChangeArrowheads="1"/>
            </p:cNvSpPr>
            <p:nvPr/>
          </p:nvSpPr>
          <p:spPr bwMode="auto">
            <a:xfrm>
              <a:off x="1380" y="1440"/>
              <a:ext cx="718" cy="1532"/>
            </a:xfrm>
            <a:prstGeom prst="rect">
              <a:avLst/>
            </a:prstGeom>
            <a:ln w="9525">
              <a:noFill/>
              <a:miter lim="800000"/>
              <a:headEnd/>
              <a:tailEnd/>
            </a:ln>
          </p:spPr>
          <p:txBody>
            <a:bodyPr wrap="none">
              <a:spAutoFit/>
            </a:bodyPr>
            <a:lstStyle/>
            <a:p>
              <a:r>
                <a:rPr lang="en-US" sz="1400" b="1"/>
                <a:t>Normative</a:t>
              </a:r>
            </a:p>
            <a:p>
              <a:r>
                <a:rPr lang="en-US" sz="1400" b="1"/>
                <a:t>Relativism</a:t>
              </a:r>
            </a:p>
            <a:p>
              <a:endParaRPr lang="en-US" sz="1400" b="1"/>
            </a:p>
            <a:p>
              <a:r>
                <a:rPr lang="en-US" sz="1400" b="1"/>
                <a:t>Descriptive</a:t>
              </a:r>
            </a:p>
            <a:p>
              <a:r>
                <a:rPr lang="en-US" sz="1400" b="1"/>
                <a:t>Relativism </a:t>
              </a:r>
            </a:p>
            <a:p>
              <a:endParaRPr lang="en-US" sz="1400" b="1"/>
            </a:p>
            <a:p>
              <a:r>
                <a:rPr lang="en-US" sz="1400" b="1"/>
                <a:t>Individual</a:t>
              </a:r>
            </a:p>
            <a:p>
              <a:r>
                <a:rPr lang="en-US" sz="1400" b="1"/>
                <a:t>Relativism</a:t>
              </a:r>
            </a:p>
            <a:p>
              <a:endParaRPr lang="en-US" sz="1400" b="1"/>
            </a:p>
            <a:p>
              <a:r>
                <a:rPr lang="en-US" sz="1400" b="1"/>
                <a:t>Accepted</a:t>
              </a:r>
            </a:p>
            <a:p>
              <a:r>
                <a:rPr lang="en-US" sz="1400" b="1"/>
                <a:t>Practices</a:t>
              </a:r>
              <a:endParaRPr lang="en-US" sz="1400"/>
            </a:p>
          </p:txBody>
        </p:sp>
        <p:sp useBgFill="1">
          <p:nvSpPr>
            <p:cNvPr id="20492" name="Text Box 11"/>
            <p:cNvSpPr txBox="1">
              <a:spLocks noChangeArrowheads="1"/>
            </p:cNvSpPr>
            <p:nvPr/>
          </p:nvSpPr>
          <p:spPr bwMode="auto">
            <a:xfrm>
              <a:off x="2484" y="1440"/>
              <a:ext cx="1033" cy="1666"/>
            </a:xfrm>
            <a:prstGeom prst="rect">
              <a:avLst/>
            </a:prstGeom>
            <a:ln w="9525">
              <a:noFill/>
              <a:miter lim="800000"/>
              <a:headEnd/>
              <a:tailEnd/>
            </a:ln>
          </p:spPr>
          <p:txBody>
            <a:bodyPr wrap="none">
              <a:spAutoFit/>
            </a:bodyPr>
            <a:lstStyle/>
            <a:p>
              <a:r>
                <a:rPr lang="en-US" sz="1400" b="1"/>
                <a:t>Utilitarianism</a:t>
              </a:r>
            </a:p>
            <a:p>
              <a:endParaRPr lang="en-US" sz="1400" b="1"/>
            </a:p>
            <a:p>
              <a:endParaRPr lang="en-US" sz="1400" b="1"/>
            </a:p>
            <a:p>
              <a:r>
                <a:rPr lang="en-US" sz="1400" b="1"/>
                <a:t>Most Pleasure</a:t>
              </a:r>
            </a:p>
            <a:p>
              <a:endParaRPr lang="en-US" sz="1400" b="1"/>
            </a:p>
            <a:p>
              <a:endParaRPr lang="en-US" sz="1400" b="1"/>
            </a:p>
            <a:p>
              <a:r>
                <a:rPr lang="en-US" sz="1400" b="1"/>
                <a:t>Greater Net</a:t>
              </a:r>
            </a:p>
            <a:p>
              <a:r>
                <a:rPr lang="en-US" sz="1400" b="1"/>
                <a:t> Happiness</a:t>
              </a:r>
            </a:p>
            <a:p>
              <a:endParaRPr lang="en-US" sz="1400" b="1"/>
            </a:p>
            <a:p>
              <a:r>
                <a:rPr lang="en-US" sz="1400" b="1"/>
                <a:t>Based On :   </a:t>
              </a:r>
            </a:p>
            <a:p>
              <a:r>
                <a:rPr lang="en-US" sz="1400" b="1"/>
                <a:t>    Consequences</a:t>
              </a:r>
            </a:p>
            <a:p>
              <a:r>
                <a:rPr lang="en-US" sz="1400" b="1"/>
                <a:t>    Outcomes</a:t>
              </a:r>
            </a:p>
          </p:txBody>
        </p:sp>
        <p:sp useBgFill="1">
          <p:nvSpPr>
            <p:cNvPr id="20493" name="Text Box 12"/>
            <p:cNvSpPr txBox="1">
              <a:spLocks noChangeArrowheads="1"/>
            </p:cNvSpPr>
            <p:nvPr/>
          </p:nvSpPr>
          <p:spPr bwMode="auto">
            <a:xfrm>
              <a:off x="3780" y="1440"/>
              <a:ext cx="897" cy="1532"/>
            </a:xfrm>
            <a:prstGeom prst="rect">
              <a:avLst/>
            </a:prstGeom>
            <a:ln w="9525">
              <a:noFill/>
              <a:miter lim="800000"/>
              <a:headEnd/>
              <a:tailEnd/>
            </a:ln>
          </p:spPr>
          <p:txBody>
            <a:bodyPr wrap="none">
              <a:spAutoFit/>
            </a:bodyPr>
            <a:lstStyle/>
            <a:p>
              <a:r>
                <a:rPr lang="en-US" sz="1400" b="1"/>
                <a:t>Kantian – Duty</a:t>
              </a:r>
            </a:p>
            <a:p>
              <a:endParaRPr lang="en-US" sz="1400" b="1"/>
            </a:p>
            <a:p>
              <a:r>
                <a:rPr lang="en-US" sz="1400" b="1"/>
                <a:t>Truth</a:t>
              </a:r>
            </a:p>
            <a:p>
              <a:endParaRPr lang="en-US" sz="1400" b="1"/>
            </a:p>
            <a:p>
              <a:r>
                <a:rPr lang="en-US" sz="1400" b="1"/>
                <a:t>Justice</a:t>
              </a:r>
            </a:p>
            <a:p>
              <a:endParaRPr lang="en-US" sz="1400" b="1"/>
            </a:p>
            <a:p>
              <a:r>
                <a:rPr lang="en-US" sz="1400" b="1"/>
                <a:t>Rights</a:t>
              </a:r>
            </a:p>
            <a:p>
              <a:endParaRPr lang="en-US" sz="1400" b="1"/>
            </a:p>
            <a:p>
              <a:r>
                <a:rPr lang="en-US" sz="1400" b="1"/>
                <a:t>Divine Law</a:t>
              </a:r>
            </a:p>
            <a:p>
              <a:endParaRPr lang="en-US" sz="1400" b="1"/>
            </a:p>
            <a:p>
              <a:r>
                <a:rPr lang="en-US" sz="1400" b="1"/>
                <a:t>Natural Law</a:t>
              </a:r>
              <a:endParaRPr lang="en-US" sz="1400"/>
            </a:p>
          </p:txBody>
        </p:sp>
        <p:sp useBgFill="1">
          <p:nvSpPr>
            <p:cNvPr id="20494" name="Text Box 13"/>
            <p:cNvSpPr txBox="1">
              <a:spLocks noChangeArrowheads="1"/>
            </p:cNvSpPr>
            <p:nvPr/>
          </p:nvSpPr>
          <p:spPr bwMode="auto">
            <a:xfrm>
              <a:off x="4836" y="1488"/>
              <a:ext cx="729" cy="1264"/>
            </a:xfrm>
            <a:prstGeom prst="rect">
              <a:avLst/>
            </a:prstGeom>
            <a:ln w="9525">
              <a:noFill/>
              <a:miter lim="800000"/>
              <a:headEnd/>
              <a:tailEnd/>
            </a:ln>
          </p:spPr>
          <p:txBody>
            <a:bodyPr wrap="none">
              <a:spAutoFit/>
            </a:bodyPr>
            <a:lstStyle/>
            <a:p>
              <a:r>
                <a:rPr lang="en-US" sz="1400" b="1"/>
                <a:t>Aristotle</a:t>
              </a:r>
            </a:p>
            <a:p>
              <a:endParaRPr lang="en-US" sz="1400" b="1"/>
            </a:p>
            <a:p>
              <a:r>
                <a:rPr lang="en-US" sz="1400" b="1"/>
                <a:t>Honor</a:t>
              </a:r>
            </a:p>
            <a:p>
              <a:endParaRPr lang="en-US" sz="1400" b="1"/>
            </a:p>
            <a:p>
              <a:r>
                <a:rPr lang="en-US" sz="1400" b="1"/>
                <a:t>Character</a:t>
              </a:r>
            </a:p>
            <a:p>
              <a:endParaRPr lang="en-US" sz="1400" b="1"/>
            </a:p>
            <a:p>
              <a:r>
                <a:rPr lang="en-US" sz="1400" b="1"/>
                <a:t>Habituation</a:t>
              </a:r>
            </a:p>
            <a:p>
              <a:endParaRPr lang="en-US" sz="1400" b="1"/>
            </a:p>
            <a:p>
              <a:r>
                <a:rPr lang="en-US" sz="1400" b="1"/>
                <a:t>Stoicism</a:t>
              </a:r>
              <a:endParaRPr lang="en-US" sz="1400"/>
            </a:p>
          </p:txBody>
        </p:sp>
        <p:sp useBgFill="1">
          <p:nvSpPr>
            <p:cNvPr id="20495" name="Line 14"/>
            <p:cNvSpPr>
              <a:spLocks noChangeShapeType="1"/>
            </p:cNvSpPr>
            <p:nvPr/>
          </p:nvSpPr>
          <p:spPr bwMode="auto">
            <a:xfrm>
              <a:off x="2590" y="3399"/>
              <a:ext cx="2160" cy="0"/>
            </a:xfrm>
            <a:prstGeom prst="line">
              <a:avLst/>
            </a:prstGeom>
            <a:ln w="25400">
              <a:solidFill>
                <a:schemeClr val="tx1"/>
              </a:solidFill>
              <a:round/>
              <a:headEnd type="triangle" w="med" len="med"/>
              <a:tailEnd type="triangle" w="med" len="med"/>
            </a:ln>
          </p:spPr>
          <p:txBody>
            <a:bodyPr/>
            <a:lstStyle/>
            <a:p>
              <a:endParaRPr lang="en-US"/>
            </a:p>
          </p:txBody>
        </p:sp>
        <p:sp useBgFill="1">
          <p:nvSpPr>
            <p:cNvPr id="20496" name="Text Box 15"/>
            <p:cNvSpPr txBox="1">
              <a:spLocks noChangeArrowheads="1"/>
            </p:cNvSpPr>
            <p:nvPr/>
          </p:nvSpPr>
          <p:spPr bwMode="auto">
            <a:xfrm>
              <a:off x="2835" y="3514"/>
              <a:ext cx="1537" cy="173"/>
            </a:xfrm>
            <a:prstGeom prst="rect">
              <a:avLst/>
            </a:prstGeom>
            <a:ln w="9525">
              <a:noFill/>
              <a:miter lim="800000"/>
              <a:headEnd/>
              <a:tailEnd/>
            </a:ln>
          </p:spPr>
          <p:txBody>
            <a:bodyPr wrap="none">
              <a:spAutoFit/>
            </a:bodyPr>
            <a:lstStyle/>
            <a:p>
              <a:r>
                <a:rPr lang="en-US" sz="1200" b="1"/>
                <a:t>       Rule Based Moral Theories</a:t>
              </a:r>
              <a:endParaRPr lang="en-US" sz="1800"/>
            </a:p>
          </p:txBody>
        </p:sp>
        <p:sp useBgFill="1">
          <p:nvSpPr>
            <p:cNvPr id="20497" name="Line 16"/>
            <p:cNvSpPr>
              <a:spLocks noChangeShapeType="1"/>
            </p:cNvSpPr>
            <p:nvPr/>
          </p:nvSpPr>
          <p:spPr bwMode="auto">
            <a:xfrm>
              <a:off x="4846" y="3639"/>
              <a:ext cx="864" cy="0"/>
            </a:xfrm>
            <a:prstGeom prst="line">
              <a:avLst/>
            </a:prstGeom>
            <a:ln w="25400">
              <a:solidFill>
                <a:schemeClr val="tx1"/>
              </a:solidFill>
              <a:round/>
              <a:headEnd type="triangle" w="med" len="med"/>
              <a:tailEnd type="triangle" w="med" len="med"/>
            </a:ln>
          </p:spPr>
          <p:txBody>
            <a:bodyPr/>
            <a:lstStyle/>
            <a:p>
              <a:endParaRPr lang="en-US"/>
            </a:p>
          </p:txBody>
        </p:sp>
        <p:sp useBgFill="1">
          <p:nvSpPr>
            <p:cNvPr id="20498" name="Text Box 17"/>
            <p:cNvSpPr txBox="1">
              <a:spLocks noChangeArrowheads="1"/>
            </p:cNvSpPr>
            <p:nvPr/>
          </p:nvSpPr>
          <p:spPr bwMode="auto">
            <a:xfrm>
              <a:off x="4863" y="3683"/>
              <a:ext cx="562" cy="288"/>
            </a:xfrm>
            <a:prstGeom prst="rect">
              <a:avLst/>
            </a:prstGeom>
            <a:ln w="9525">
              <a:noFill/>
              <a:miter lim="800000"/>
              <a:headEnd/>
              <a:tailEnd/>
            </a:ln>
          </p:spPr>
          <p:txBody>
            <a:bodyPr wrap="none">
              <a:spAutoFit/>
            </a:bodyPr>
            <a:lstStyle/>
            <a:p>
              <a:r>
                <a:rPr lang="en-US" sz="1200" b="1"/>
                <a:t>Character</a:t>
              </a:r>
            </a:p>
            <a:p>
              <a:r>
                <a:rPr lang="en-US" sz="1200" b="1"/>
                <a:t>     Based</a:t>
              </a:r>
              <a:endParaRPr lang="en-US" sz="1800"/>
            </a:p>
          </p:txBody>
        </p:sp>
        <p:sp useBgFill="1">
          <p:nvSpPr>
            <p:cNvPr id="20499" name="Text Box 18"/>
            <p:cNvSpPr txBox="1">
              <a:spLocks noChangeArrowheads="1"/>
            </p:cNvSpPr>
            <p:nvPr/>
          </p:nvSpPr>
          <p:spPr bwMode="auto">
            <a:xfrm>
              <a:off x="1499" y="999"/>
              <a:ext cx="757" cy="212"/>
            </a:xfrm>
            <a:prstGeom prst="rect">
              <a:avLst/>
            </a:prstGeom>
            <a:ln w="9525">
              <a:noFill/>
              <a:miter lim="800000"/>
              <a:headEnd/>
              <a:tailEnd/>
            </a:ln>
          </p:spPr>
          <p:txBody>
            <a:bodyPr wrap="none">
              <a:spAutoFit/>
            </a:bodyPr>
            <a:lstStyle/>
            <a:p>
              <a:r>
                <a:rPr lang="en-US" sz="1600" b="1"/>
                <a:t>Relativism</a:t>
              </a:r>
              <a:endParaRPr lang="en-US" sz="1800"/>
            </a:p>
          </p:txBody>
        </p:sp>
        <p:sp useBgFill="1">
          <p:nvSpPr>
            <p:cNvPr id="20500" name="Text Box 19"/>
            <p:cNvSpPr txBox="1">
              <a:spLocks noChangeArrowheads="1"/>
            </p:cNvSpPr>
            <p:nvPr/>
          </p:nvSpPr>
          <p:spPr bwMode="auto">
            <a:xfrm>
              <a:off x="2496" y="999"/>
              <a:ext cx="1200" cy="192"/>
            </a:xfrm>
            <a:prstGeom prst="rect">
              <a:avLst/>
            </a:prstGeom>
            <a:ln w="9525">
              <a:noFill/>
              <a:miter lim="800000"/>
              <a:headEnd/>
              <a:tailEnd/>
            </a:ln>
          </p:spPr>
          <p:txBody>
            <a:bodyPr>
              <a:spAutoFit/>
            </a:bodyPr>
            <a:lstStyle/>
            <a:p>
              <a:r>
                <a:rPr lang="en-US" sz="1400" b="1"/>
                <a:t>Consequentialism</a:t>
              </a:r>
              <a:endParaRPr lang="en-US" sz="1800"/>
            </a:p>
          </p:txBody>
        </p:sp>
        <p:sp useBgFill="1">
          <p:nvSpPr>
            <p:cNvPr id="20501" name="Text Box 20"/>
            <p:cNvSpPr txBox="1">
              <a:spLocks noChangeArrowheads="1"/>
            </p:cNvSpPr>
            <p:nvPr/>
          </p:nvSpPr>
          <p:spPr bwMode="auto">
            <a:xfrm>
              <a:off x="4942" y="999"/>
              <a:ext cx="515" cy="212"/>
            </a:xfrm>
            <a:prstGeom prst="rect">
              <a:avLst/>
            </a:prstGeom>
            <a:ln w="9525">
              <a:noFill/>
              <a:miter lim="800000"/>
              <a:headEnd/>
              <a:tailEnd/>
            </a:ln>
          </p:spPr>
          <p:txBody>
            <a:bodyPr wrap="none">
              <a:spAutoFit/>
            </a:bodyPr>
            <a:lstStyle/>
            <a:p>
              <a:r>
                <a:rPr lang="en-US" sz="1600" b="1"/>
                <a:t>Virtue </a:t>
              </a:r>
              <a:endParaRPr lang="en-US" sz="1800"/>
            </a:p>
          </p:txBody>
        </p:sp>
        <p:sp useBgFill="1">
          <p:nvSpPr>
            <p:cNvPr id="20502" name="Line 21"/>
            <p:cNvSpPr>
              <a:spLocks noChangeShapeType="1"/>
            </p:cNvSpPr>
            <p:nvPr/>
          </p:nvSpPr>
          <p:spPr bwMode="auto">
            <a:xfrm>
              <a:off x="1246" y="903"/>
              <a:ext cx="0" cy="3024"/>
            </a:xfrm>
            <a:prstGeom prst="line">
              <a:avLst/>
            </a:prstGeom>
            <a:ln w="41275">
              <a:solidFill>
                <a:schemeClr val="tx1"/>
              </a:solidFill>
              <a:round/>
              <a:headEnd/>
              <a:tailEnd/>
            </a:ln>
          </p:spPr>
          <p:txBody>
            <a:bodyPr/>
            <a:lstStyle/>
            <a:p>
              <a:endParaRPr lang="en-US"/>
            </a:p>
          </p:txBody>
        </p:sp>
      </p:grpSp>
      <p:sp>
        <p:nvSpPr>
          <p:cNvPr id="20484" name="Oval 23"/>
          <p:cNvSpPr>
            <a:spLocks noChangeArrowheads="1"/>
          </p:cNvSpPr>
          <p:nvPr/>
        </p:nvSpPr>
        <p:spPr bwMode="auto">
          <a:xfrm>
            <a:off x="7315200" y="914400"/>
            <a:ext cx="1828800" cy="5943600"/>
          </a:xfrm>
          <a:prstGeom prst="ellipse">
            <a:avLst/>
          </a:prstGeom>
          <a:noFill/>
          <a:ln w="57150">
            <a:solidFill>
              <a:srgbClr val="FF3300"/>
            </a:solidFill>
            <a:round/>
            <a:headEnd/>
            <a:tailEnd/>
          </a:ln>
        </p:spPr>
        <p:txBody>
          <a:bodyPr wrap="none" anchor="ctr"/>
          <a:lstStyle/>
          <a:p>
            <a:pPr algn="ctr"/>
            <a:endParaRPr lang="en-US" sz="180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useBgFill="1">
        <p:nvSpPr>
          <p:cNvPr id="21506" name="Text Box 2"/>
          <p:cNvSpPr txBox="1">
            <a:spLocks noChangeArrowheads="1"/>
          </p:cNvSpPr>
          <p:nvPr/>
        </p:nvSpPr>
        <p:spPr bwMode="auto">
          <a:xfrm>
            <a:off x="2286000" y="304800"/>
            <a:ext cx="5214938" cy="708025"/>
          </a:xfrm>
          <a:prstGeom prst="rect">
            <a:avLst/>
          </a:prstGeom>
          <a:ln w="9525">
            <a:noFill/>
            <a:miter lim="800000"/>
            <a:headEnd/>
            <a:tailEnd/>
          </a:ln>
        </p:spPr>
        <p:txBody>
          <a:bodyPr>
            <a:spAutoFit/>
          </a:bodyPr>
          <a:lstStyle/>
          <a:p>
            <a:r>
              <a:rPr lang="en-US" sz="4000" b="1"/>
              <a:t>Admirable action? </a:t>
            </a:r>
            <a:endParaRPr lang="en-US" sz="1800"/>
          </a:p>
        </p:txBody>
      </p:sp>
      <p:pic>
        <p:nvPicPr>
          <p:cNvPr id="4" name="5__Bridge.mpeg">
            <a:hlinkClick r:id="" action="ppaction://media"/>
          </p:cNvPr>
          <p:cNvPicPr>
            <a:picLocks noRot="1" noChangeAspect="1"/>
          </p:cNvPicPr>
          <p:nvPr>
            <a:videoFile r:link="rId1"/>
          </p:nvPr>
        </p:nvPicPr>
        <p:blipFill>
          <a:blip r:embed="rId4"/>
          <a:srcRect/>
          <a:stretch>
            <a:fillRect/>
          </a:stretch>
        </p:blipFill>
        <p:spPr bwMode="auto">
          <a:xfrm>
            <a:off x="2438400" y="1447800"/>
            <a:ext cx="4724400" cy="3221038"/>
          </a:xfrm>
          <a:prstGeom prst="rect">
            <a:avLst/>
          </a:prstGeom>
          <a:noFill/>
          <a:ln w="9525">
            <a:noFill/>
            <a:miter lim="800000"/>
            <a:headEnd/>
            <a:tailEnd/>
          </a:ln>
        </p:spPr>
      </p:pic>
      <p:sp useBgFill="1">
        <p:nvSpPr>
          <p:cNvPr id="5" name="Text Box 2"/>
          <p:cNvSpPr txBox="1">
            <a:spLocks noChangeArrowheads="1"/>
          </p:cNvSpPr>
          <p:nvPr/>
        </p:nvSpPr>
        <p:spPr bwMode="auto">
          <a:xfrm>
            <a:off x="2438400" y="4800600"/>
            <a:ext cx="5214938" cy="708025"/>
          </a:xfrm>
          <a:prstGeom prst="rect">
            <a:avLst/>
          </a:prstGeom>
          <a:ln w="9525">
            <a:noFill/>
            <a:miter lim="800000"/>
            <a:headEnd/>
            <a:tailEnd/>
          </a:ln>
        </p:spPr>
        <p:txBody>
          <a:bodyPr>
            <a:spAutoFit/>
          </a:bodyPr>
          <a:lstStyle/>
          <a:p>
            <a:r>
              <a:rPr lang="en-US" sz="4000" b="1"/>
              <a:t>Extreme action? </a:t>
            </a:r>
            <a:endParaRPr lang="en-US" sz="1800"/>
          </a:p>
        </p:txBody>
      </p:sp>
      <p:sp useBgFill="1">
        <p:nvSpPr>
          <p:cNvPr id="6" name="Text Box 2"/>
          <p:cNvSpPr txBox="1">
            <a:spLocks noChangeArrowheads="1"/>
          </p:cNvSpPr>
          <p:nvPr/>
        </p:nvSpPr>
        <p:spPr bwMode="auto">
          <a:xfrm>
            <a:off x="381000" y="5791200"/>
            <a:ext cx="3352800" cy="708025"/>
          </a:xfrm>
          <a:prstGeom prst="rect">
            <a:avLst/>
          </a:prstGeom>
          <a:ln w="9525">
            <a:noFill/>
            <a:miter lim="800000"/>
            <a:headEnd/>
            <a:tailEnd/>
          </a:ln>
        </p:spPr>
        <p:txBody>
          <a:bodyPr>
            <a:spAutoFit/>
          </a:bodyPr>
          <a:lstStyle/>
          <a:p>
            <a:r>
              <a:rPr lang="en-US" sz="4000" b="1"/>
              <a:t>Justifiable?  </a:t>
            </a:r>
            <a:endParaRPr lang="en-US" sz="1800"/>
          </a:p>
        </p:txBody>
      </p:sp>
      <p:sp useBgFill="1">
        <p:nvSpPr>
          <p:cNvPr id="7" name="Text Box 2"/>
          <p:cNvSpPr txBox="1">
            <a:spLocks noChangeArrowheads="1"/>
          </p:cNvSpPr>
          <p:nvPr/>
        </p:nvSpPr>
        <p:spPr bwMode="auto">
          <a:xfrm>
            <a:off x="3429000" y="5867400"/>
            <a:ext cx="5715000" cy="584200"/>
          </a:xfrm>
          <a:prstGeom prst="rect">
            <a:avLst/>
          </a:prstGeom>
          <a:ln w="9525">
            <a:noFill/>
            <a:miter lim="800000"/>
            <a:headEnd/>
            <a:tailEnd/>
          </a:ln>
        </p:spPr>
        <p:txBody>
          <a:bodyPr>
            <a:spAutoFit/>
          </a:bodyPr>
          <a:lstStyle/>
          <a:p>
            <a:r>
              <a:rPr lang="en-US" sz="3200" b="1"/>
              <a:t>What if the Capt had died?  </a:t>
            </a:r>
            <a:endParaRPr lang="en-US" sz="140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0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2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p:cTn id="22" fill="hold" display="0">
                  <p:stCondLst>
                    <p:cond delay="indefinite"/>
                  </p:stCondLst>
                  <p:endCondLst>
                    <p:cond evt="onNext" delay="0">
                      <p:tgtEl>
                        <p:sldTgt/>
                      </p:tgtEl>
                    </p:cond>
                    <p:cond evt="onPrev" delay="0">
                      <p:tgtEl>
                        <p:sldTgt/>
                      </p:tgtEl>
                    </p:cond>
                  </p:endCondLst>
                </p:cTn>
                <p:tgtEl>
                  <p:spTgt spid="4"/>
                </p:tgtEl>
              </p:cMediaNode>
            </p:video>
          </p:childTnLst>
        </p:cTn>
      </p:par>
    </p:tnLst>
    <p:bldLst>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1"/>
          <p:cNvSpPr>
            <a:spLocks noChangeArrowheads="1"/>
          </p:cNvSpPr>
          <p:nvPr/>
        </p:nvSpPr>
        <p:spPr bwMode="auto">
          <a:xfrm>
            <a:off x="1295400" y="1717675"/>
            <a:ext cx="7010400" cy="4032250"/>
          </a:xfrm>
          <a:prstGeom prst="rect">
            <a:avLst/>
          </a:prstGeom>
          <a:noFill/>
          <a:ln w="9525">
            <a:noFill/>
            <a:miter lim="800000"/>
            <a:headEnd/>
            <a:tailEnd/>
          </a:ln>
        </p:spPr>
        <p:txBody>
          <a:bodyPr>
            <a:spAutoFit/>
          </a:bodyPr>
          <a:lstStyle/>
          <a:p>
            <a:r>
              <a:rPr lang="en-US" sz="3200"/>
              <a:t>Virtue ethics (Aristotle) is a broad term for theories that emphasize the role of character and virtue [of the moral agent] in moral philosophy rather than either doing one’s duty (Kant) or acting in order to bring about good consequences (Utilitarianism).</a:t>
            </a:r>
          </a:p>
        </p:txBody>
      </p:sp>
      <p:sp>
        <p:nvSpPr>
          <p:cNvPr id="22531" name="Title 2"/>
          <p:cNvSpPr>
            <a:spLocks noGrp="1"/>
          </p:cNvSpPr>
          <p:nvPr>
            <p:ph type="title"/>
          </p:nvPr>
        </p:nvSpPr>
        <p:spPr/>
        <p:txBody>
          <a:bodyPr/>
          <a:lstStyle/>
          <a:p>
            <a:r>
              <a:rPr lang="en-US" smtClean="0">
                <a:solidFill>
                  <a:schemeClr val="tx1"/>
                </a:solidFill>
              </a:rPr>
              <a:t>Virtue Ethics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371600" y="0"/>
            <a:ext cx="7315200" cy="1143000"/>
          </a:xfrm>
        </p:spPr>
        <p:txBody>
          <a:bodyPr/>
          <a:lstStyle/>
          <a:p>
            <a:pPr eaLnBrk="1" hangingPunct="1"/>
            <a:r>
              <a:rPr lang="en-US" sz="3600" b="1" smtClean="0">
                <a:solidFill>
                  <a:schemeClr val="tx1"/>
                </a:solidFill>
              </a:rPr>
              <a:t>Would </a:t>
            </a:r>
            <a:r>
              <a:rPr lang="en-US" sz="3600" b="1" i="1" u="sng" smtClean="0">
                <a:solidFill>
                  <a:schemeClr val="tx1"/>
                </a:solidFill>
              </a:rPr>
              <a:t>you</a:t>
            </a:r>
            <a:r>
              <a:rPr lang="en-US" sz="3600" b="1" smtClean="0">
                <a:solidFill>
                  <a:schemeClr val="tx1"/>
                </a:solidFill>
              </a:rPr>
              <a:t> rather lead an </a:t>
            </a:r>
            <a:r>
              <a:rPr lang="en-US" sz="3600" b="1" i="1" u="sng" smtClean="0">
                <a:solidFill>
                  <a:schemeClr val="tx1"/>
                </a:solidFill>
              </a:rPr>
              <a:t>enviable</a:t>
            </a:r>
            <a:r>
              <a:rPr lang="en-US" sz="3600" b="1" smtClean="0">
                <a:solidFill>
                  <a:schemeClr val="tx1"/>
                </a:solidFill>
              </a:rPr>
              <a:t> or an </a:t>
            </a:r>
            <a:r>
              <a:rPr lang="en-US" sz="3600" b="1" i="1" u="sng" smtClean="0">
                <a:solidFill>
                  <a:schemeClr val="tx1"/>
                </a:solidFill>
              </a:rPr>
              <a:t>admirable</a:t>
            </a:r>
            <a:r>
              <a:rPr lang="en-US" sz="3600" b="1" smtClean="0">
                <a:solidFill>
                  <a:schemeClr val="tx1"/>
                </a:solidFill>
              </a:rPr>
              <a:t> life?</a:t>
            </a:r>
          </a:p>
        </p:txBody>
      </p:sp>
      <p:sp>
        <p:nvSpPr>
          <p:cNvPr id="133123" name="Rectangle 3"/>
          <p:cNvSpPr>
            <a:spLocks noGrp="1" noChangeArrowheads="1"/>
          </p:cNvSpPr>
          <p:nvPr>
            <p:ph type="body" idx="1"/>
          </p:nvPr>
        </p:nvSpPr>
        <p:spPr/>
        <p:txBody>
          <a:bodyPr/>
          <a:lstStyle/>
          <a:p>
            <a:pPr eaLnBrk="1" hangingPunct="1"/>
            <a:r>
              <a:rPr lang="en-US" smtClean="0"/>
              <a:t>Why?</a:t>
            </a:r>
          </a:p>
          <a:p>
            <a:pPr eaLnBrk="1" hangingPunct="1"/>
            <a:r>
              <a:rPr lang="en-US" smtClean="0"/>
              <a:t>What is the difference?</a:t>
            </a:r>
          </a:p>
        </p:txBody>
      </p:sp>
      <p:pic>
        <p:nvPicPr>
          <p:cNvPr id="133124" name="Picture 4" descr="paris-hilton-pic.gif"/>
          <p:cNvPicPr>
            <a:picLocks noChangeAspect="1" noChangeArrowheads="1"/>
          </p:cNvPicPr>
          <p:nvPr/>
        </p:nvPicPr>
        <p:blipFill>
          <a:blip r:embed="rId3"/>
          <a:srcRect/>
          <a:stretch>
            <a:fillRect/>
          </a:stretch>
        </p:blipFill>
        <p:spPr bwMode="auto">
          <a:xfrm>
            <a:off x="685800" y="2971800"/>
            <a:ext cx="3333750" cy="3333750"/>
          </a:xfrm>
          <a:prstGeom prst="rect">
            <a:avLst/>
          </a:prstGeom>
          <a:noFill/>
          <a:ln w="9525">
            <a:noFill/>
            <a:miter lim="800000"/>
            <a:headEnd/>
            <a:tailEnd/>
          </a:ln>
        </p:spPr>
      </p:pic>
      <p:pic>
        <p:nvPicPr>
          <p:cNvPr id="133125" name="Picture 5" descr="mother_teresa_love"/>
          <p:cNvPicPr>
            <a:picLocks noChangeAspect="1" noChangeArrowheads="1"/>
          </p:cNvPicPr>
          <p:nvPr/>
        </p:nvPicPr>
        <p:blipFill>
          <a:blip r:embed="rId4"/>
          <a:srcRect l="22087" r="22261" b="25058"/>
          <a:stretch>
            <a:fillRect/>
          </a:stretch>
        </p:blipFill>
        <p:spPr bwMode="auto">
          <a:xfrm>
            <a:off x="5029200" y="3124200"/>
            <a:ext cx="3352800" cy="3352800"/>
          </a:xfrm>
          <a:prstGeom prst="rect">
            <a:avLst/>
          </a:prstGeom>
          <a:noFill/>
          <a:ln w="9525">
            <a:noFill/>
            <a:miter lim="800000"/>
            <a:headEnd/>
            <a:tailEnd/>
          </a:ln>
        </p:spPr>
      </p:pic>
      <p:sp>
        <p:nvSpPr>
          <p:cNvPr id="133126" name="Text Box 6"/>
          <p:cNvSpPr txBox="1">
            <a:spLocks noChangeArrowheads="1"/>
          </p:cNvSpPr>
          <p:nvPr/>
        </p:nvSpPr>
        <p:spPr bwMode="auto">
          <a:xfrm>
            <a:off x="2133600" y="6096000"/>
            <a:ext cx="5300663" cy="528638"/>
          </a:xfrm>
          <a:prstGeom prst="rect">
            <a:avLst/>
          </a:prstGeom>
          <a:solidFill>
            <a:srgbClr val="FFFF00"/>
          </a:solidFill>
          <a:ln w="9525">
            <a:solidFill>
              <a:srgbClr val="000066"/>
            </a:solidFill>
            <a:miter lim="800000"/>
            <a:headEnd/>
            <a:tailEnd/>
          </a:ln>
          <a:effectLst>
            <a:outerShdw dist="107763" dir="2700000" algn="ctr" rotWithShape="0">
              <a:schemeClr val="bg2">
                <a:alpha val="50000"/>
              </a:schemeClr>
            </a:outerShdw>
          </a:effectLst>
        </p:spPr>
        <p:txBody>
          <a:bodyPr wrap="none">
            <a:spAutoFit/>
          </a:bodyPr>
          <a:lstStyle/>
          <a:p>
            <a:pPr>
              <a:defRPr/>
            </a:pPr>
            <a:r>
              <a:rPr lang="en-US" sz="2800">
                <a:solidFill>
                  <a:srgbClr val="000066"/>
                </a:solidFill>
              </a:rPr>
              <a:t>Which life is best for the bearer?</a:t>
            </a:r>
          </a:p>
        </p:txBody>
      </p:sp>
      <p:pic>
        <p:nvPicPr>
          <p:cNvPr id="23559" name="Picture 7" descr="C:\Users\Home\AppData\Local\Microsoft\Windows\Temporary Internet Files\Content.IE5\2QUHLJTG\MC900434859[1].png"/>
          <p:cNvPicPr>
            <a:picLocks noChangeAspect="1" noChangeArrowheads="1"/>
          </p:cNvPicPr>
          <p:nvPr/>
        </p:nvPicPr>
        <p:blipFill>
          <a:blip r:embed="rId5"/>
          <a:srcRect/>
          <a:stretch>
            <a:fillRect/>
          </a:stretch>
        </p:blipFill>
        <p:spPr bwMode="auto">
          <a:xfrm>
            <a:off x="1295400" y="3886200"/>
            <a:ext cx="1714500" cy="17145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31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33124"/>
                                        </p:tgtEl>
                                        <p:attrNameLst>
                                          <p:attrName>style.visibility</p:attrName>
                                        </p:attrNameLst>
                                      </p:cBhvr>
                                      <p:to>
                                        <p:strVal val="visible"/>
                                      </p:to>
                                    </p:set>
                                    <p:animEffect transition="in" filter="fade">
                                      <p:cBhvr>
                                        <p:cTn id="15" dur="2000"/>
                                        <p:tgtEl>
                                          <p:spTgt spid="13312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33125"/>
                                        </p:tgtEl>
                                        <p:attrNameLst>
                                          <p:attrName>style.visibility</p:attrName>
                                        </p:attrNameLst>
                                      </p:cBhvr>
                                      <p:to>
                                        <p:strVal val="visible"/>
                                      </p:to>
                                    </p:set>
                                    <p:animEffect transition="in" filter="fade">
                                      <p:cBhvr>
                                        <p:cTn id="20" dur="2000"/>
                                        <p:tgtEl>
                                          <p:spTgt spid="133125"/>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3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6"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914400" y="0"/>
            <a:ext cx="8229600" cy="1143000"/>
          </a:xfrm>
        </p:spPr>
        <p:txBody>
          <a:bodyPr/>
          <a:lstStyle/>
          <a:p>
            <a:pPr eaLnBrk="1" hangingPunct="1"/>
            <a:r>
              <a:rPr lang="en-US" b="1" smtClean="0">
                <a:solidFill>
                  <a:schemeClr val="tx1"/>
                </a:solidFill>
              </a:rPr>
              <a:t>Enviable vs. Admirable</a:t>
            </a:r>
          </a:p>
        </p:txBody>
      </p:sp>
      <p:sp>
        <p:nvSpPr>
          <p:cNvPr id="86019" name="Rectangle 3"/>
          <p:cNvSpPr>
            <a:spLocks noGrp="1" noChangeArrowheads="1"/>
          </p:cNvSpPr>
          <p:nvPr>
            <p:ph type="body" idx="1"/>
          </p:nvPr>
        </p:nvSpPr>
        <p:spPr>
          <a:xfrm>
            <a:off x="533400" y="1189038"/>
            <a:ext cx="8229600" cy="4525962"/>
          </a:xfrm>
        </p:spPr>
        <p:txBody>
          <a:bodyPr/>
          <a:lstStyle/>
          <a:p>
            <a:pPr eaLnBrk="1" hangingPunct="1">
              <a:lnSpc>
                <a:spcPct val="80000"/>
              </a:lnSpc>
            </a:pPr>
            <a:r>
              <a:rPr lang="en-US" sz="2800" smtClean="0"/>
              <a:t>What is a good life?</a:t>
            </a:r>
          </a:p>
          <a:p>
            <a:pPr eaLnBrk="1" hangingPunct="1">
              <a:lnSpc>
                <a:spcPct val="80000"/>
              </a:lnSpc>
            </a:pPr>
            <a:r>
              <a:rPr lang="en-US" sz="2800" smtClean="0"/>
              <a:t>Would you rather lead an enviable life or an admirable life?</a:t>
            </a:r>
          </a:p>
          <a:p>
            <a:pPr lvl="1" eaLnBrk="1" hangingPunct="1">
              <a:lnSpc>
                <a:spcPct val="80000"/>
              </a:lnSpc>
            </a:pPr>
            <a:r>
              <a:rPr lang="en-US" sz="2400" smtClean="0"/>
              <a:t>Give your example of an enviable life</a:t>
            </a:r>
          </a:p>
          <a:p>
            <a:pPr lvl="1" eaLnBrk="1" hangingPunct="1">
              <a:lnSpc>
                <a:spcPct val="80000"/>
              </a:lnSpc>
            </a:pPr>
            <a:r>
              <a:rPr lang="en-US" sz="2400" smtClean="0"/>
              <a:t>Give your example of an admirable life</a:t>
            </a:r>
          </a:p>
          <a:p>
            <a:pPr eaLnBrk="1" hangingPunct="1">
              <a:lnSpc>
                <a:spcPct val="80000"/>
              </a:lnSpc>
            </a:pPr>
            <a:r>
              <a:rPr lang="en-US" sz="2800" smtClean="0"/>
              <a:t>How do you want to live?</a:t>
            </a:r>
          </a:p>
          <a:p>
            <a:pPr lvl="1" eaLnBrk="1" hangingPunct="1">
              <a:lnSpc>
                <a:spcPct val="80000"/>
              </a:lnSpc>
            </a:pPr>
            <a:r>
              <a:rPr lang="en-US" sz="2400" smtClean="0"/>
              <a:t>What do you value?</a:t>
            </a:r>
          </a:p>
          <a:p>
            <a:pPr lvl="1" eaLnBrk="1" hangingPunct="1">
              <a:lnSpc>
                <a:spcPct val="80000"/>
              </a:lnSpc>
            </a:pPr>
            <a:r>
              <a:rPr lang="en-US" sz="2400" smtClean="0"/>
              <a:t>How do you want to </a:t>
            </a:r>
            <a:r>
              <a:rPr lang="en-US" sz="2400" b="1" i="1" u="sng" smtClean="0"/>
              <a:t>LEAD</a:t>
            </a:r>
            <a:r>
              <a:rPr lang="en-US" sz="2400" smtClean="0"/>
              <a:t> your life?</a:t>
            </a:r>
          </a:p>
          <a:p>
            <a:pPr eaLnBrk="1" hangingPunct="1">
              <a:lnSpc>
                <a:spcPct val="80000"/>
              </a:lnSpc>
            </a:pPr>
            <a:r>
              <a:rPr lang="en-US" sz="2800" smtClean="0"/>
              <a:t>Intrinsic vs Instrumental </a:t>
            </a:r>
          </a:p>
          <a:p>
            <a:pPr lvl="1" eaLnBrk="1" hangingPunct="1">
              <a:lnSpc>
                <a:spcPct val="80000"/>
              </a:lnSpc>
            </a:pPr>
            <a:r>
              <a:rPr lang="en-US" sz="1900" b="1" smtClean="0"/>
              <a:t>Intrinsic good</a:t>
            </a:r>
            <a:r>
              <a:rPr lang="en-US" sz="1900" smtClean="0"/>
              <a:t>: something worthwhile not because it leads to something else, but </a:t>
            </a:r>
            <a:r>
              <a:rPr lang="en-US" sz="1900" i="1" smtClean="0"/>
              <a:t>for its own sake</a:t>
            </a:r>
            <a:r>
              <a:rPr lang="en-US" sz="1900" smtClean="0"/>
              <a:t> alone; </a:t>
            </a:r>
            <a:r>
              <a:rPr lang="en-US" sz="1900" i="1" smtClean="0"/>
              <a:t>i.e.</a:t>
            </a:r>
            <a:r>
              <a:rPr lang="en-US" sz="1900" smtClean="0"/>
              <a:t>, Good-in-itself.</a:t>
            </a:r>
          </a:p>
          <a:p>
            <a:pPr lvl="1" eaLnBrk="1" hangingPunct="1">
              <a:lnSpc>
                <a:spcPct val="80000"/>
              </a:lnSpc>
            </a:pPr>
            <a:r>
              <a:rPr lang="en-US" sz="1900" b="1" smtClean="0"/>
              <a:t>Instrumental good</a:t>
            </a:r>
            <a:r>
              <a:rPr lang="en-US" sz="1900" smtClean="0"/>
              <a:t>: something considered as a means to some other good;  </a:t>
            </a:r>
            <a:r>
              <a:rPr lang="en-US" sz="1900" i="1" smtClean="0"/>
              <a:t>i.e.</a:t>
            </a:r>
            <a:r>
              <a:rPr lang="en-US" sz="1900" smtClean="0"/>
              <a:t>, an instrumental good leads to something else that is good</a:t>
            </a:r>
            <a:r>
              <a:rPr lang="en-US" sz="2400" smtClean="0"/>
              <a:t/>
            </a:r>
            <a:br>
              <a:rPr lang="en-US" sz="2400" smtClean="0"/>
            </a:br>
            <a:r>
              <a:rPr lang="en-US" sz="2400" smtClean="0"/>
              <a:t/>
            </a:r>
            <a:br>
              <a:rPr lang="en-US" sz="2400" smtClean="0"/>
            </a:br>
            <a:endParaRPr lang="en-US" sz="2400" smtClean="0"/>
          </a:p>
          <a:p>
            <a:pPr eaLnBrk="1" hangingPunct="1">
              <a:lnSpc>
                <a:spcPct val="80000"/>
              </a:lnSpc>
              <a:buFontTx/>
              <a:buNone/>
            </a:pPr>
            <a:r>
              <a:rPr lang="en-US" sz="2800" smtClean="0"/>
              <a:t/>
            </a:r>
            <a:br>
              <a:rPr lang="en-US" sz="2800" smtClean="0"/>
            </a:br>
            <a:endParaRPr lang="en-US" sz="280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019">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6019">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6019">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6019">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6019">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6019">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601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219200" y="0"/>
            <a:ext cx="7924800" cy="1143000"/>
          </a:xfrm>
        </p:spPr>
        <p:txBody>
          <a:bodyPr/>
          <a:lstStyle/>
          <a:p>
            <a:pPr eaLnBrk="1" hangingPunct="1"/>
            <a:r>
              <a:rPr lang="en-US" sz="4000" b="1" smtClean="0">
                <a:solidFill>
                  <a:schemeClr val="tx1"/>
                </a:solidFill>
              </a:rPr>
              <a:t>To live the “right” kind of life…</a:t>
            </a:r>
          </a:p>
        </p:txBody>
      </p:sp>
      <p:sp>
        <p:nvSpPr>
          <p:cNvPr id="96259" name="Rectangle 3"/>
          <p:cNvSpPr>
            <a:spLocks noGrp="1" noChangeArrowheads="1"/>
          </p:cNvSpPr>
          <p:nvPr>
            <p:ph type="body" idx="1"/>
          </p:nvPr>
        </p:nvSpPr>
        <p:spPr>
          <a:xfrm>
            <a:off x="457200" y="1905000"/>
            <a:ext cx="8229600" cy="4525963"/>
          </a:xfrm>
        </p:spPr>
        <p:txBody>
          <a:bodyPr/>
          <a:lstStyle/>
          <a:p>
            <a:pPr eaLnBrk="1" hangingPunct="1">
              <a:buFontTx/>
              <a:buNone/>
            </a:pPr>
            <a:r>
              <a:rPr lang="en-US" sz="3600" b="1" smtClean="0"/>
              <a:t>How ought I to act? </a:t>
            </a:r>
          </a:p>
          <a:p>
            <a:pPr eaLnBrk="1" hangingPunct="1">
              <a:buFontTx/>
              <a:buNone/>
            </a:pPr>
            <a:r>
              <a:rPr lang="en-US" smtClean="0"/>
              <a:t>					(question of action)</a:t>
            </a:r>
          </a:p>
          <a:p>
            <a:pPr eaLnBrk="1" hangingPunct="1">
              <a:buFontTx/>
              <a:buNone/>
            </a:pPr>
            <a:endParaRPr lang="en-US" smtClean="0"/>
          </a:p>
          <a:p>
            <a:pPr eaLnBrk="1" hangingPunct="1">
              <a:buFontTx/>
              <a:buNone/>
            </a:pPr>
            <a:r>
              <a:rPr lang="en-US" sz="3600" b="1" smtClean="0"/>
              <a:t>What kind of person ought I to be?</a:t>
            </a:r>
          </a:p>
          <a:p>
            <a:pPr eaLnBrk="1" hangingPunct="1">
              <a:buFontTx/>
              <a:buNone/>
            </a:pPr>
            <a:r>
              <a:rPr lang="en-US" smtClean="0"/>
              <a:t>					(question of character)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25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62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0"/>
            <a:ext cx="8229600" cy="1143000"/>
          </a:xfrm>
        </p:spPr>
        <p:txBody>
          <a:bodyPr/>
          <a:lstStyle/>
          <a:p>
            <a:pPr eaLnBrk="1" hangingPunct="1"/>
            <a:r>
              <a:rPr lang="en-US" sz="4000" b="1" smtClean="0">
                <a:solidFill>
                  <a:schemeClr val="tx1"/>
                </a:solidFill>
              </a:rPr>
              <a:t>Merriam Webster</a:t>
            </a:r>
            <a:br>
              <a:rPr lang="en-US" sz="4000" b="1" smtClean="0">
                <a:solidFill>
                  <a:schemeClr val="tx1"/>
                </a:solidFill>
              </a:rPr>
            </a:br>
            <a:r>
              <a:rPr lang="en-US" sz="4000" b="1" smtClean="0">
                <a:solidFill>
                  <a:schemeClr val="tx1"/>
                </a:solidFill>
              </a:rPr>
              <a:t>on Virtue </a:t>
            </a:r>
          </a:p>
        </p:txBody>
      </p:sp>
      <p:sp>
        <p:nvSpPr>
          <p:cNvPr id="12291" name="Rectangle 3"/>
          <p:cNvSpPr>
            <a:spLocks noGrp="1" noChangeArrowheads="1"/>
          </p:cNvSpPr>
          <p:nvPr>
            <p:ph type="body" idx="1"/>
          </p:nvPr>
        </p:nvSpPr>
        <p:spPr>
          <a:xfrm>
            <a:off x="457200" y="1295400"/>
            <a:ext cx="8382000" cy="5410200"/>
          </a:xfrm>
        </p:spPr>
        <p:txBody>
          <a:bodyPr/>
          <a:lstStyle/>
          <a:p>
            <a:pPr marL="0" indent="0" eaLnBrk="1" hangingPunct="1">
              <a:lnSpc>
                <a:spcPct val="80000"/>
              </a:lnSpc>
              <a:buFontTx/>
              <a:buNone/>
            </a:pPr>
            <a:r>
              <a:rPr lang="en-US" sz="1800" b="1" smtClean="0"/>
              <a:t>Main Entry: </a:t>
            </a:r>
          </a:p>
          <a:p>
            <a:pPr lvl="1" eaLnBrk="1" hangingPunct="1">
              <a:lnSpc>
                <a:spcPct val="80000"/>
              </a:lnSpc>
              <a:buFontTx/>
              <a:buNone/>
            </a:pPr>
            <a:r>
              <a:rPr lang="en-US" sz="1600" b="1" smtClean="0"/>
              <a:t>vir·tue</a:t>
            </a:r>
            <a:r>
              <a:rPr lang="en-US" sz="1600" smtClean="0"/>
              <a:t> </a:t>
            </a:r>
            <a:r>
              <a:rPr lang="en-US" sz="1600" b="1" smtClean="0"/>
              <a:t> </a:t>
            </a:r>
            <a:r>
              <a:rPr lang="en-US" sz="1600" smtClean="0"/>
              <a:t> </a:t>
            </a:r>
          </a:p>
          <a:p>
            <a:pPr marL="0" indent="0" eaLnBrk="1" hangingPunct="1">
              <a:lnSpc>
                <a:spcPct val="80000"/>
              </a:lnSpc>
              <a:buFontTx/>
              <a:buNone/>
            </a:pPr>
            <a:r>
              <a:rPr lang="en-US" sz="1800" b="1" smtClean="0"/>
              <a:t>Pronunciation: </a:t>
            </a:r>
          </a:p>
          <a:p>
            <a:pPr lvl="1" eaLnBrk="1" hangingPunct="1">
              <a:lnSpc>
                <a:spcPct val="80000"/>
              </a:lnSpc>
              <a:buFontTx/>
              <a:buNone/>
            </a:pPr>
            <a:r>
              <a:rPr lang="en-US" sz="1600" b="1" smtClean="0"/>
              <a:t>\</a:t>
            </a:r>
            <a:r>
              <a:rPr lang="en-US" sz="1600" smtClean="0"/>
              <a:t>ˈ</a:t>
            </a:r>
            <a:r>
              <a:rPr lang="en-US" sz="1600" b="1" smtClean="0"/>
              <a:t>vər-(</a:t>
            </a:r>
            <a:r>
              <a:rPr lang="en-US" sz="1600" smtClean="0"/>
              <a:t>ˌ</a:t>
            </a:r>
            <a:r>
              <a:rPr lang="en-US" sz="1600" b="1" smtClean="0"/>
              <a:t>)chü\</a:t>
            </a:r>
            <a:r>
              <a:rPr lang="en-US" sz="1600" smtClean="0"/>
              <a:t> </a:t>
            </a:r>
          </a:p>
          <a:p>
            <a:pPr marL="0" indent="0" eaLnBrk="1" hangingPunct="1">
              <a:lnSpc>
                <a:spcPct val="80000"/>
              </a:lnSpc>
              <a:buFontTx/>
              <a:buNone/>
            </a:pPr>
            <a:r>
              <a:rPr lang="en-US" sz="1800" b="1" smtClean="0"/>
              <a:t>Function: </a:t>
            </a:r>
          </a:p>
          <a:p>
            <a:pPr lvl="1" eaLnBrk="1" hangingPunct="1">
              <a:lnSpc>
                <a:spcPct val="80000"/>
              </a:lnSpc>
              <a:buFontTx/>
              <a:buNone/>
            </a:pPr>
            <a:r>
              <a:rPr lang="en-US" sz="1600" i="1" smtClean="0"/>
              <a:t>noun</a:t>
            </a:r>
            <a:r>
              <a:rPr lang="en-US" sz="1600" smtClean="0"/>
              <a:t> </a:t>
            </a:r>
          </a:p>
          <a:p>
            <a:pPr marL="0" indent="0" eaLnBrk="1" hangingPunct="1">
              <a:lnSpc>
                <a:spcPct val="80000"/>
              </a:lnSpc>
              <a:buFontTx/>
              <a:buNone/>
            </a:pPr>
            <a:r>
              <a:rPr lang="en-US" sz="1800" b="1" smtClean="0"/>
              <a:t>Etymology: </a:t>
            </a:r>
          </a:p>
          <a:p>
            <a:pPr lvl="1" eaLnBrk="1" hangingPunct="1">
              <a:lnSpc>
                <a:spcPct val="80000"/>
              </a:lnSpc>
              <a:buFontTx/>
              <a:buNone/>
            </a:pPr>
            <a:r>
              <a:rPr lang="en-US" sz="1600" smtClean="0"/>
              <a:t>Middle English </a:t>
            </a:r>
            <a:r>
              <a:rPr lang="en-US" sz="1600" i="1" smtClean="0"/>
              <a:t>vertu, virtu,</a:t>
            </a:r>
            <a:r>
              <a:rPr lang="en-US" sz="1600" smtClean="0"/>
              <a:t> from Anglo-French, from Latin </a:t>
            </a:r>
            <a:r>
              <a:rPr lang="en-US" sz="1600" i="1" smtClean="0"/>
              <a:t>virtut-, virtus</a:t>
            </a:r>
            <a:r>
              <a:rPr lang="en-US" sz="1600" smtClean="0"/>
              <a:t> strength, manliness, virtue, from </a:t>
            </a:r>
            <a:r>
              <a:rPr lang="en-US" sz="1600" i="1" smtClean="0"/>
              <a:t>vir</a:t>
            </a:r>
            <a:r>
              <a:rPr lang="en-US" sz="1600" smtClean="0"/>
              <a:t> man — more at </a:t>
            </a:r>
            <a:r>
              <a:rPr lang="en-US" sz="1600" b="1" smtClean="0">
                <a:hlinkClick r:id="rId3"/>
              </a:rPr>
              <a:t>virile</a:t>
            </a:r>
            <a:r>
              <a:rPr lang="en-US" sz="1600" smtClean="0"/>
              <a:t> </a:t>
            </a:r>
          </a:p>
          <a:p>
            <a:pPr marL="0" indent="0" eaLnBrk="1" hangingPunct="1">
              <a:lnSpc>
                <a:spcPct val="80000"/>
              </a:lnSpc>
              <a:buFontTx/>
              <a:buNone/>
            </a:pPr>
            <a:r>
              <a:rPr lang="en-US" sz="1800" b="1" smtClean="0"/>
              <a:t>Date: </a:t>
            </a:r>
          </a:p>
          <a:p>
            <a:pPr lvl="1" eaLnBrk="1" hangingPunct="1">
              <a:lnSpc>
                <a:spcPct val="80000"/>
              </a:lnSpc>
              <a:buFontTx/>
              <a:buNone/>
            </a:pPr>
            <a:r>
              <a:rPr lang="en-US" sz="1600" smtClean="0"/>
              <a:t>13th century </a:t>
            </a:r>
          </a:p>
          <a:p>
            <a:pPr marL="0" indent="0" eaLnBrk="1" hangingPunct="1">
              <a:lnSpc>
                <a:spcPct val="80000"/>
              </a:lnSpc>
              <a:buFontTx/>
              <a:buNone/>
            </a:pPr>
            <a:r>
              <a:rPr lang="en-US" sz="1800" b="1" smtClean="0"/>
              <a:t>1 a:</a:t>
            </a:r>
            <a:r>
              <a:rPr lang="en-US" sz="1800" smtClean="0"/>
              <a:t> conformity to a standard of right </a:t>
            </a:r>
            <a:r>
              <a:rPr lang="en-US" sz="1800" b="1" smtClean="0"/>
              <a:t>:</a:t>
            </a:r>
            <a:r>
              <a:rPr lang="en-US" sz="1800" smtClean="0"/>
              <a:t> </a:t>
            </a:r>
            <a:r>
              <a:rPr lang="en-US" sz="1800" b="1" smtClean="0">
                <a:hlinkClick r:id="rId4"/>
              </a:rPr>
              <a:t>morality</a:t>
            </a:r>
            <a:r>
              <a:rPr lang="en-US" sz="1800" b="1" smtClean="0"/>
              <a:t> </a:t>
            </a:r>
          </a:p>
          <a:p>
            <a:pPr marL="0" indent="0" eaLnBrk="1" hangingPunct="1">
              <a:lnSpc>
                <a:spcPct val="80000"/>
              </a:lnSpc>
              <a:buFontTx/>
              <a:buNone/>
            </a:pPr>
            <a:r>
              <a:rPr lang="en-US" sz="1800" b="1" smtClean="0"/>
              <a:t>   b:</a:t>
            </a:r>
            <a:r>
              <a:rPr lang="en-US" sz="1800" smtClean="0"/>
              <a:t> a particular moral excellence</a:t>
            </a:r>
          </a:p>
          <a:p>
            <a:pPr marL="0" indent="0" eaLnBrk="1" hangingPunct="1">
              <a:lnSpc>
                <a:spcPct val="80000"/>
              </a:lnSpc>
              <a:buFontTx/>
              <a:buNone/>
            </a:pPr>
            <a:r>
              <a:rPr lang="en-US" sz="1800" b="1" smtClean="0"/>
              <a:t>2  </a:t>
            </a:r>
            <a:r>
              <a:rPr lang="en-US" sz="1600" smtClean="0"/>
              <a:t>plural : an order of angels</a:t>
            </a:r>
            <a:r>
              <a:rPr lang="en-US" sz="1800" smtClean="0"/>
              <a:t> — see </a:t>
            </a:r>
            <a:r>
              <a:rPr lang="en-US" sz="1800" b="1" smtClean="0">
                <a:hlinkClick r:id="rId5"/>
              </a:rPr>
              <a:t>celestial hierarchy</a:t>
            </a:r>
            <a:endParaRPr lang="en-US" sz="1800" b="1" smtClean="0"/>
          </a:p>
          <a:p>
            <a:pPr marL="0" indent="0" eaLnBrk="1" hangingPunct="1">
              <a:lnSpc>
                <a:spcPct val="80000"/>
              </a:lnSpc>
              <a:buFontTx/>
              <a:buNone/>
            </a:pPr>
            <a:r>
              <a:rPr lang="en-US" sz="1800" b="1" smtClean="0"/>
              <a:t>3:</a:t>
            </a:r>
            <a:r>
              <a:rPr lang="en-US" sz="1800" smtClean="0"/>
              <a:t> a beneficial quality or power of a thing</a:t>
            </a:r>
          </a:p>
          <a:p>
            <a:pPr marL="0" indent="0" eaLnBrk="1" hangingPunct="1">
              <a:lnSpc>
                <a:spcPct val="80000"/>
              </a:lnSpc>
              <a:buFontTx/>
              <a:buNone/>
            </a:pPr>
            <a:r>
              <a:rPr lang="en-US" sz="1800" b="1" smtClean="0"/>
              <a:t>4:</a:t>
            </a:r>
            <a:r>
              <a:rPr lang="en-US" sz="1800" smtClean="0"/>
              <a:t> manly strength or courage </a:t>
            </a:r>
            <a:r>
              <a:rPr lang="en-US" sz="1800" b="1" smtClean="0"/>
              <a:t>:</a:t>
            </a:r>
            <a:r>
              <a:rPr lang="en-US" sz="1800" smtClean="0"/>
              <a:t> </a:t>
            </a:r>
            <a:r>
              <a:rPr lang="en-US" sz="1800" b="1" smtClean="0">
                <a:hlinkClick r:id="rId6"/>
              </a:rPr>
              <a:t>valor</a:t>
            </a:r>
            <a:endParaRPr lang="en-US" sz="1800" b="1" smtClean="0"/>
          </a:p>
          <a:p>
            <a:pPr marL="0" indent="0" eaLnBrk="1" hangingPunct="1">
              <a:lnSpc>
                <a:spcPct val="80000"/>
              </a:lnSpc>
              <a:buFontTx/>
              <a:buNone/>
            </a:pPr>
            <a:r>
              <a:rPr lang="en-US" sz="1800" b="1" smtClean="0"/>
              <a:t>5:</a:t>
            </a:r>
            <a:r>
              <a:rPr lang="en-US" sz="1800" smtClean="0"/>
              <a:t> a commendable quality or trait </a:t>
            </a:r>
            <a:r>
              <a:rPr lang="en-US" sz="1800" b="1" smtClean="0"/>
              <a:t>:</a:t>
            </a:r>
            <a:r>
              <a:rPr lang="en-US" sz="1800" smtClean="0"/>
              <a:t> </a:t>
            </a:r>
            <a:r>
              <a:rPr lang="en-US" sz="1800" b="1" smtClean="0">
                <a:hlinkClick r:id="rId7"/>
              </a:rPr>
              <a:t>merit</a:t>
            </a:r>
            <a:endParaRPr lang="en-US" sz="1800" b="1" smtClean="0"/>
          </a:p>
          <a:p>
            <a:pPr marL="0" indent="0" eaLnBrk="1" hangingPunct="1">
              <a:lnSpc>
                <a:spcPct val="80000"/>
              </a:lnSpc>
              <a:buFontTx/>
              <a:buNone/>
            </a:pPr>
            <a:r>
              <a:rPr lang="en-US" sz="1800" b="1" smtClean="0"/>
              <a:t>6:</a:t>
            </a:r>
            <a:r>
              <a:rPr lang="en-US" sz="1800" smtClean="0"/>
              <a:t> a capacity to act </a:t>
            </a:r>
            <a:r>
              <a:rPr lang="en-US" sz="1800" b="1" smtClean="0"/>
              <a:t>:</a:t>
            </a:r>
            <a:r>
              <a:rPr lang="en-US" sz="1800" smtClean="0"/>
              <a:t> </a:t>
            </a:r>
            <a:r>
              <a:rPr lang="en-US" sz="1800" b="1" smtClean="0">
                <a:hlinkClick r:id="rId8"/>
              </a:rPr>
              <a:t>potency</a:t>
            </a:r>
            <a:endParaRPr lang="en-US" sz="1800" b="1" smtClean="0"/>
          </a:p>
          <a:p>
            <a:pPr marL="0" indent="0" eaLnBrk="1" hangingPunct="1">
              <a:lnSpc>
                <a:spcPct val="80000"/>
              </a:lnSpc>
              <a:buFontTx/>
              <a:buNone/>
            </a:pPr>
            <a:r>
              <a:rPr lang="en-US" sz="1800" b="1" smtClean="0"/>
              <a:t>7:</a:t>
            </a:r>
            <a:r>
              <a:rPr lang="en-US" sz="1800" smtClean="0"/>
              <a:t> chastity, especially in a woman</a:t>
            </a:r>
          </a:p>
        </p:txBody>
      </p:sp>
      <p:sp>
        <p:nvSpPr>
          <p:cNvPr id="88068" name="AutoShape 4"/>
          <p:cNvSpPr>
            <a:spLocks noChangeArrowheads="1"/>
          </p:cNvSpPr>
          <p:nvPr/>
        </p:nvSpPr>
        <p:spPr bwMode="auto">
          <a:xfrm>
            <a:off x="609600" y="4191000"/>
            <a:ext cx="4876800" cy="609600"/>
          </a:xfrm>
          <a:prstGeom prst="roundRect">
            <a:avLst>
              <a:gd name="adj" fmla="val 16667"/>
            </a:avLst>
          </a:prstGeom>
          <a:noFill/>
          <a:ln w="28575">
            <a:solidFill>
              <a:srgbClr val="FF3300"/>
            </a:solidFill>
            <a:round/>
            <a:headEnd/>
            <a:tailEnd/>
          </a:ln>
        </p:spPr>
        <p:txBody>
          <a:bodyPr wrap="none" anchor="ctr"/>
          <a:lstStyle/>
          <a:p>
            <a:pPr algn="ctr"/>
            <a:endParaRPr lang="en-US"/>
          </a:p>
        </p:txBody>
      </p:sp>
      <p:sp>
        <p:nvSpPr>
          <p:cNvPr id="88069" name="Line 5"/>
          <p:cNvSpPr>
            <a:spLocks noChangeShapeType="1"/>
          </p:cNvSpPr>
          <p:nvPr/>
        </p:nvSpPr>
        <p:spPr bwMode="auto">
          <a:xfrm>
            <a:off x="457200" y="6172200"/>
            <a:ext cx="3962400" cy="0"/>
          </a:xfrm>
          <a:prstGeom prst="line">
            <a:avLst/>
          </a:prstGeom>
          <a:noFill/>
          <a:ln w="38100">
            <a:solidFill>
              <a:srgbClr val="FF3300"/>
            </a:solidFill>
            <a:round/>
            <a:headEnd/>
            <a:tailEn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29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9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9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29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291">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291">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291">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291">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291">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291">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291">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291">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291">
                                            <p:txEl>
                                              <p:pRg st="14" end="1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291">
                                            <p:txEl>
                                              <p:pRg st="15" end="1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291">
                                            <p:txEl>
                                              <p:pRg st="16" end="16"/>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291">
                                            <p:txEl>
                                              <p:pRg st="17" end="17"/>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8806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80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P spid="88068" grpId="0" animBg="1"/>
      <p:bldP spid="88069"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762000" y="76200"/>
            <a:ext cx="8229600" cy="1143000"/>
          </a:xfrm>
        </p:spPr>
        <p:txBody>
          <a:bodyPr/>
          <a:lstStyle/>
          <a:p>
            <a:pPr eaLnBrk="1" hangingPunct="1">
              <a:lnSpc>
                <a:spcPct val="80000"/>
              </a:lnSpc>
            </a:pPr>
            <a:r>
              <a:rPr lang="en-US" b="1" smtClean="0">
                <a:solidFill>
                  <a:schemeClr val="tx1"/>
                </a:solidFill>
              </a:rPr>
              <a:t>Class Exercise:  </a:t>
            </a:r>
            <a:br>
              <a:rPr lang="en-US" b="1" smtClean="0">
                <a:solidFill>
                  <a:schemeClr val="tx1"/>
                </a:solidFill>
              </a:rPr>
            </a:br>
            <a:r>
              <a:rPr lang="en-US" b="1" smtClean="0">
                <a:solidFill>
                  <a:schemeClr val="tx1"/>
                </a:solidFill>
              </a:rPr>
              <a:t>List Virtues of Professions</a:t>
            </a:r>
          </a:p>
        </p:txBody>
      </p:sp>
      <p:sp>
        <p:nvSpPr>
          <p:cNvPr id="8195" name="Rectangle 3"/>
          <p:cNvSpPr>
            <a:spLocks noGrp="1" noChangeArrowheads="1"/>
          </p:cNvSpPr>
          <p:nvPr>
            <p:ph type="body" sz="half" idx="1"/>
          </p:nvPr>
        </p:nvSpPr>
        <p:spPr>
          <a:xfrm>
            <a:off x="381000" y="1524000"/>
            <a:ext cx="6096000" cy="4525963"/>
          </a:xfrm>
        </p:spPr>
        <p:txBody>
          <a:bodyPr/>
          <a:lstStyle/>
          <a:p>
            <a:pPr eaLnBrk="1" hangingPunct="1">
              <a:lnSpc>
                <a:spcPct val="90000"/>
              </a:lnSpc>
            </a:pPr>
            <a:r>
              <a:rPr lang="en-US" sz="2400" smtClean="0"/>
              <a:t>“Excellence” (</a:t>
            </a:r>
            <a:r>
              <a:rPr lang="en-US" sz="2400" i="1" smtClean="0"/>
              <a:t>arete</a:t>
            </a:r>
            <a:r>
              <a:rPr lang="en-US" sz="2400" smtClean="0"/>
              <a:t>, virtue) is defined with respect to a </a:t>
            </a:r>
            <a:r>
              <a:rPr lang="en-US" sz="2400" b="1" smtClean="0"/>
              <a:t>specific practice</a:t>
            </a:r>
            <a:br>
              <a:rPr lang="en-US" sz="2400" b="1" smtClean="0"/>
            </a:br>
            <a:endParaRPr lang="en-US" sz="2400" smtClean="0"/>
          </a:p>
          <a:p>
            <a:pPr eaLnBrk="1" hangingPunct="1">
              <a:lnSpc>
                <a:spcPct val="90000"/>
              </a:lnSpc>
            </a:pPr>
            <a:r>
              <a:rPr lang="en-US" sz="2400" smtClean="0"/>
              <a:t>Some traits show up on several lists</a:t>
            </a:r>
            <a:br>
              <a:rPr lang="en-US" sz="2400" smtClean="0"/>
            </a:br>
            <a:endParaRPr lang="en-US" sz="2400" smtClean="0"/>
          </a:p>
          <a:p>
            <a:pPr eaLnBrk="1" hangingPunct="1">
              <a:lnSpc>
                <a:spcPct val="90000"/>
              </a:lnSpc>
            </a:pPr>
            <a:r>
              <a:rPr lang="en-US" sz="2400" smtClean="0"/>
              <a:t>Some traits are recognizably </a:t>
            </a:r>
            <a:r>
              <a:rPr lang="en-US" sz="2400" b="1" smtClean="0"/>
              <a:t>moral</a:t>
            </a:r>
            <a:r>
              <a:rPr lang="en-US" sz="2400" smtClean="0"/>
              <a:t> traits</a:t>
            </a:r>
            <a:br>
              <a:rPr lang="en-US" sz="2400" smtClean="0"/>
            </a:br>
            <a:r>
              <a:rPr lang="en-US" sz="2400" smtClean="0"/>
              <a:t/>
            </a:r>
            <a:br>
              <a:rPr lang="en-US" sz="2400" smtClean="0"/>
            </a:br>
            <a:endParaRPr lang="en-US" sz="2400" smtClean="0"/>
          </a:p>
          <a:p>
            <a:pPr eaLnBrk="1" hangingPunct="1">
              <a:lnSpc>
                <a:spcPct val="90000"/>
              </a:lnSpc>
            </a:pPr>
            <a:r>
              <a:rPr lang="en-US" sz="2400" smtClean="0"/>
              <a:t>Q:  Are there excellences pertaining to the “practice” of being a human being?</a:t>
            </a:r>
            <a:br>
              <a:rPr lang="en-US" sz="2400" smtClean="0"/>
            </a:br>
            <a:endParaRPr lang="en-US" sz="2400" smtClean="0"/>
          </a:p>
          <a:p>
            <a:pPr eaLnBrk="1" hangingPunct="1">
              <a:lnSpc>
                <a:spcPct val="90000"/>
              </a:lnSpc>
            </a:pPr>
            <a:r>
              <a:rPr lang="en-US" sz="2400" smtClean="0"/>
              <a:t>Aristotle’s problem:  what are the traits of character that make for a full and flourishing human life </a:t>
            </a:r>
            <a:br>
              <a:rPr lang="en-US" sz="2400" smtClean="0"/>
            </a:br>
            <a:r>
              <a:rPr lang="en-US" sz="2400" smtClean="0"/>
              <a:t>(happiness, </a:t>
            </a:r>
            <a:r>
              <a:rPr lang="en-US" sz="2400" i="1" smtClean="0"/>
              <a:t>eudaimonia</a:t>
            </a:r>
            <a:r>
              <a:rPr lang="en-US" sz="2400" smtClean="0"/>
              <a:t>)</a:t>
            </a:r>
          </a:p>
        </p:txBody>
      </p:sp>
      <p:pic>
        <p:nvPicPr>
          <p:cNvPr id="8209" name="Picture 17" descr="house4"/>
          <p:cNvPicPr>
            <a:picLocks noGrp="1" noChangeAspect="1" noChangeArrowheads="1"/>
          </p:cNvPicPr>
          <p:nvPr>
            <p:ph sz="quarter" idx="2"/>
          </p:nvPr>
        </p:nvPicPr>
        <p:blipFill>
          <a:blip r:embed="rId3"/>
          <a:srcRect/>
          <a:stretch>
            <a:fillRect/>
          </a:stretch>
        </p:blipFill>
        <p:spPr>
          <a:xfrm>
            <a:off x="6553200" y="1524000"/>
            <a:ext cx="2347913" cy="1881188"/>
          </a:xfrm>
          <a:ln>
            <a:solidFill>
              <a:schemeClr val="tx1"/>
            </a:solidFill>
          </a:ln>
          <a:effectLst>
            <a:outerShdw dist="107763" dir="2700000" algn="ctr" rotWithShape="0">
              <a:srgbClr val="808080">
                <a:alpha val="50000"/>
              </a:srgbClr>
            </a:outerShdw>
          </a:effectLst>
        </p:spPr>
      </p:pic>
      <p:pic>
        <p:nvPicPr>
          <p:cNvPr id="8212" name="Picture 20" descr="firemen-flag-09122001"/>
          <p:cNvPicPr>
            <a:picLocks noChangeAspect="1" noChangeArrowheads="1"/>
          </p:cNvPicPr>
          <p:nvPr/>
        </p:nvPicPr>
        <p:blipFill>
          <a:blip r:embed="rId4"/>
          <a:srcRect l="8276" t="7895" r="4648" b="6335"/>
          <a:stretch>
            <a:fillRect/>
          </a:stretch>
        </p:blipFill>
        <p:spPr bwMode="auto">
          <a:xfrm>
            <a:off x="6400800" y="4648200"/>
            <a:ext cx="1862138" cy="2133600"/>
          </a:xfrm>
          <a:prstGeom prst="rect">
            <a:avLst/>
          </a:prstGeom>
          <a:noFill/>
          <a:ln w="9525">
            <a:solidFill>
              <a:schemeClr val="tx1"/>
            </a:solidFill>
            <a:miter lim="800000"/>
            <a:headEnd/>
            <a:tailEnd/>
          </a:ln>
          <a:effectLst>
            <a:outerShdw dist="107763" dir="2700000" algn="ctr" rotWithShape="0">
              <a:srgbClr val="808080">
                <a:alpha val="50000"/>
              </a:srgbClr>
            </a:outerShdw>
          </a:effectLst>
        </p:spPr>
      </p:pic>
      <p:pic>
        <p:nvPicPr>
          <p:cNvPr id="8205" name="Picture 13" descr="Law and Order"/>
          <p:cNvPicPr>
            <a:picLocks noGrp="1" noChangeAspect="1" noChangeArrowheads="1"/>
          </p:cNvPicPr>
          <p:nvPr>
            <p:ph sz="quarter" idx="3"/>
          </p:nvPr>
        </p:nvPicPr>
        <p:blipFill>
          <a:blip r:embed="rId5"/>
          <a:srcRect/>
          <a:stretch>
            <a:fillRect/>
          </a:stretch>
        </p:blipFill>
        <p:spPr>
          <a:xfrm>
            <a:off x="7543800" y="3429000"/>
            <a:ext cx="1365250" cy="1676400"/>
          </a:xfrm>
          <a:ln>
            <a:solidFill>
              <a:schemeClr val="tx1"/>
            </a:solidFill>
          </a:ln>
          <a:effectLst>
            <a:outerShdw dist="107763" dir="2700000" algn="ctr" rotWithShape="0">
              <a:srgbClr val="808080">
                <a:alpha val="50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914400" y="152400"/>
            <a:ext cx="8229600" cy="990600"/>
          </a:xfrm>
        </p:spPr>
        <p:txBody>
          <a:bodyPr/>
          <a:lstStyle/>
          <a:p>
            <a:pPr eaLnBrk="1" hangingPunct="1">
              <a:lnSpc>
                <a:spcPct val="80000"/>
              </a:lnSpc>
            </a:pPr>
            <a:r>
              <a:rPr lang="en-US" b="1" smtClean="0">
                <a:solidFill>
                  <a:schemeClr val="tx1"/>
                </a:solidFill>
              </a:rPr>
              <a:t>Character and Excellence (</a:t>
            </a:r>
            <a:r>
              <a:rPr lang="en-US" b="1" i="1" smtClean="0">
                <a:solidFill>
                  <a:schemeClr val="tx1"/>
                </a:solidFill>
              </a:rPr>
              <a:t>arete</a:t>
            </a:r>
            <a:r>
              <a:rPr lang="en-US" b="1" smtClean="0">
                <a:solidFill>
                  <a:schemeClr val="tx1"/>
                </a:solidFill>
              </a:rPr>
              <a:t>)</a:t>
            </a:r>
          </a:p>
        </p:txBody>
      </p:sp>
      <p:sp>
        <p:nvSpPr>
          <p:cNvPr id="28675" name="Rectangle 3"/>
          <p:cNvSpPr>
            <a:spLocks noGrp="1" noChangeArrowheads="1"/>
          </p:cNvSpPr>
          <p:nvPr>
            <p:ph type="body" sz="half" idx="1"/>
          </p:nvPr>
        </p:nvSpPr>
        <p:spPr>
          <a:xfrm>
            <a:off x="2133600" y="1447800"/>
            <a:ext cx="7010400" cy="5029200"/>
          </a:xfrm>
        </p:spPr>
        <p:txBody>
          <a:bodyPr/>
          <a:lstStyle/>
          <a:p>
            <a:pPr marL="0" indent="0" eaLnBrk="1" hangingPunct="1">
              <a:buFontTx/>
              <a:buNone/>
            </a:pPr>
            <a:r>
              <a:rPr lang="en-US" sz="2800" smtClean="0"/>
              <a:t>Thusfar we have discussed rational decision theory; morality seems to be </a:t>
            </a:r>
            <a:r>
              <a:rPr lang="en-US" sz="2800" i="1" smtClean="0"/>
              <a:t>procedural…</a:t>
            </a:r>
          </a:p>
          <a:p>
            <a:pPr lvl="1" eaLnBrk="1" hangingPunct="1">
              <a:buClr>
                <a:schemeClr val="tx1"/>
              </a:buClr>
            </a:pPr>
            <a:r>
              <a:rPr lang="en-US" smtClean="0"/>
              <a:t>Utilitarian “Greatest Happiness” calculus</a:t>
            </a:r>
          </a:p>
          <a:p>
            <a:pPr lvl="1" eaLnBrk="1" hangingPunct="1">
              <a:buClr>
                <a:schemeClr val="tx1"/>
              </a:buClr>
            </a:pPr>
            <a:r>
              <a:rPr lang="en-US" smtClean="0"/>
              <a:t>Categorical Imperative (CI) procedure</a:t>
            </a:r>
          </a:p>
          <a:p>
            <a:pPr lvl="2" eaLnBrk="1" hangingPunct="1">
              <a:buClr>
                <a:schemeClr val="tx1"/>
              </a:buClr>
            </a:pPr>
            <a:r>
              <a:rPr lang="en-US" sz="2000" smtClean="0"/>
              <a:t>(e.g., </a:t>
            </a:r>
            <a:r>
              <a:rPr lang="en-US" sz="2000" u="sng" smtClean="0"/>
              <a:t>do not</a:t>
            </a:r>
            <a:r>
              <a:rPr lang="en-US" sz="2000" smtClean="0"/>
              <a:t> kill, harm, lie, cheat, steal, develop yourself, help others)</a:t>
            </a:r>
          </a:p>
          <a:p>
            <a:pPr lvl="2" eaLnBrk="1" hangingPunct="1">
              <a:buClr>
                <a:schemeClr val="tx1"/>
              </a:buClr>
            </a:pPr>
            <a:endParaRPr lang="en-US" sz="2000" smtClean="0"/>
          </a:p>
          <a:p>
            <a:pPr marL="0" indent="0" eaLnBrk="1" hangingPunct="1">
              <a:buClr>
                <a:schemeClr val="tx1"/>
              </a:buClr>
              <a:buFontTx/>
              <a:buNone/>
            </a:pPr>
            <a:r>
              <a:rPr lang="en-US" b="1" smtClean="0">
                <a:solidFill>
                  <a:srgbClr val="FF0000"/>
                </a:solidFill>
              </a:rPr>
              <a:t>But is Morality more than just a set of decision procedures?</a:t>
            </a:r>
          </a:p>
        </p:txBody>
      </p:sp>
      <p:pic>
        <p:nvPicPr>
          <p:cNvPr id="9220" name="Picture 4"/>
          <p:cNvPicPr>
            <a:picLocks noGrp="1" noChangeAspect="1" noChangeArrowheads="1"/>
          </p:cNvPicPr>
          <p:nvPr>
            <p:ph sz="half" idx="2"/>
          </p:nvPr>
        </p:nvPicPr>
        <p:blipFill>
          <a:blip r:embed="rId3"/>
          <a:srcRect l="23067" t="31989" r="25491" b="27605"/>
          <a:stretch>
            <a:fillRect/>
          </a:stretch>
        </p:blipFill>
        <p:spPr>
          <a:xfrm>
            <a:off x="228600" y="3505200"/>
            <a:ext cx="1828800" cy="1328738"/>
          </a:xfrm>
          <a:ln w="12700" cap="sq">
            <a:solidFill>
              <a:srgbClr val="000066"/>
            </a:solidFill>
            <a:headEnd type="none" w="sm" len="sm"/>
            <a:tailEnd type="none" w="sm" len="sm"/>
          </a:ln>
          <a:effectLst>
            <a:outerShdw dist="107763" dir="2700000" algn="ctr" rotWithShape="0">
              <a:schemeClr val="bg2">
                <a:alpha val="50000"/>
              </a:schemeClr>
            </a:outerShdw>
          </a:effectLst>
        </p:spPr>
      </p:pic>
      <p:sp>
        <p:nvSpPr>
          <p:cNvPr id="9222" name="Text Box 6"/>
          <p:cNvSpPr txBox="1">
            <a:spLocks noChangeArrowheads="1"/>
          </p:cNvSpPr>
          <p:nvPr/>
        </p:nvSpPr>
        <p:spPr bwMode="auto">
          <a:xfrm>
            <a:off x="152400" y="2895600"/>
            <a:ext cx="2079625" cy="376238"/>
          </a:xfrm>
          <a:prstGeom prst="rect">
            <a:avLst/>
          </a:prstGeom>
          <a:solidFill>
            <a:schemeClr val="bg1"/>
          </a:solidFill>
          <a:ln w="9525">
            <a:solidFill>
              <a:schemeClr val="tx1"/>
            </a:solidFill>
            <a:miter lim="800000"/>
            <a:headEnd/>
            <a:tailEnd/>
          </a:ln>
          <a:effectLst>
            <a:outerShdw dist="107763" dir="2700000" algn="ctr" rotWithShape="0">
              <a:schemeClr val="bg2">
                <a:alpha val="50000"/>
              </a:schemeClr>
            </a:outerShdw>
          </a:effectLst>
        </p:spPr>
        <p:txBody>
          <a:bodyPr wrap="none">
            <a:spAutoFit/>
          </a:bodyPr>
          <a:lstStyle/>
          <a:p>
            <a:pPr>
              <a:defRPr/>
            </a:pPr>
            <a:r>
              <a:rPr lang="en-US" sz="1800" b="1"/>
              <a:t>u</a:t>
            </a:r>
            <a:r>
              <a:rPr lang="en-US" sz="1800"/>
              <a:t> (X) =  B(x) - H(x)</a:t>
            </a:r>
          </a:p>
        </p:txBody>
      </p:sp>
      <p:sp>
        <p:nvSpPr>
          <p:cNvPr id="28678" name="Line 7"/>
          <p:cNvSpPr>
            <a:spLocks noChangeShapeType="1"/>
          </p:cNvSpPr>
          <p:nvPr/>
        </p:nvSpPr>
        <p:spPr bwMode="auto">
          <a:xfrm>
            <a:off x="2133600" y="3048000"/>
            <a:ext cx="533400" cy="152400"/>
          </a:xfrm>
          <a:prstGeom prst="line">
            <a:avLst/>
          </a:prstGeom>
          <a:noFill/>
          <a:ln w="9525">
            <a:solidFill>
              <a:schemeClr val="tx1"/>
            </a:solidFill>
            <a:round/>
            <a:headEnd/>
            <a:tailEnd type="triangle" w="med" len="med"/>
          </a:ln>
        </p:spPr>
        <p:txBody>
          <a:bodyPr/>
          <a:lstStyle/>
          <a:p>
            <a:endParaRPr lang="en-US"/>
          </a:p>
        </p:txBody>
      </p:sp>
      <p:sp>
        <p:nvSpPr>
          <p:cNvPr id="28679" name="Line 8"/>
          <p:cNvSpPr>
            <a:spLocks noChangeShapeType="1"/>
          </p:cNvSpPr>
          <p:nvPr/>
        </p:nvSpPr>
        <p:spPr bwMode="auto">
          <a:xfrm flipV="1">
            <a:off x="2133600" y="3962400"/>
            <a:ext cx="609600" cy="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914400" y="0"/>
            <a:ext cx="8229600" cy="1143000"/>
          </a:xfrm>
        </p:spPr>
        <p:txBody>
          <a:bodyPr/>
          <a:lstStyle/>
          <a:p>
            <a:pPr eaLnBrk="1" hangingPunct="1"/>
            <a:r>
              <a:rPr lang="en-US" sz="4000" b="1" smtClean="0">
                <a:solidFill>
                  <a:schemeClr val="tx1"/>
                </a:solidFill>
              </a:rPr>
              <a:t>What Else might be Involved?</a:t>
            </a:r>
          </a:p>
        </p:txBody>
      </p:sp>
      <p:sp>
        <p:nvSpPr>
          <p:cNvPr id="10243" name="Rectangle 3"/>
          <p:cNvSpPr>
            <a:spLocks noGrp="1" noChangeArrowheads="1"/>
          </p:cNvSpPr>
          <p:nvPr>
            <p:ph type="body" sz="half" idx="1"/>
          </p:nvPr>
        </p:nvSpPr>
        <p:spPr>
          <a:xfrm>
            <a:off x="3581400" y="1600200"/>
            <a:ext cx="5410200" cy="4525963"/>
          </a:xfrm>
        </p:spPr>
        <p:txBody>
          <a:bodyPr/>
          <a:lstStyle/>
          <a:p>
            <a:pPr eaLnBrk="1" hangingPunct="1">
              <a:lnSpc>
                <a:spcPct val="80000"/>
              </a:lnSpc>
              <a:buClr>
                <a:schemeClr val="tx1"/>
              </a:buClr>
              <a:buFontTx/>
              <a:buNone/>
              <a:defRPr/>
            </a:pPr>
            <a:r>
              <a:rPr lang="en-US" sz="2800" smtClean="0"/>
              <a:t>	Perhaps morality is not just about making the right choice</a:t>
            </a:r>
          </a:p>
          <a:p>
            <a:pPr lvl="1" eaLnBrk="1" hangingPunct="1">
              <a:lnSpc>
                <a:spcPct val="80000"/>
              </a:lnSpc>
              <a:buClr>
                <a:schemeClr val="tx1"/>
              </a:buClr>
              <a:defRPr/>
            </a:pPr>
            <a:r>
              <a:rPr lang="en-US" sz="2400" smtClean="0"/>
              <a:t>doing the “right thing” </a:t>
            </a:r>
            <a:br>
              <a:rPr lang="en-US" sz="2400" smtClean="0"/>
            </a:br>
            <a:r>
              <a:rPr lang="en-US" sz="2000" smtClean="0"/>
              <a:t>(duty)</a:t>
            </a:r>
          </a:p>
          <a:p>
            <a:pPr lvl="1" eaLnBrk="1" hangingPunct="1">
              <a:lnSpc>
                <a:spcPct val="80000"/>
              </a:lnSpc>
              <a:buClr>
                <a:schemeClr val="tx1"/>
              </a:buClr>
              <a:defRPr/>
            </a:pPr>
            <a:r>
              <a:rPr lang="en-US" sz="2400" smtClean="0"/>
              <a:t>getting the right result </a:t>
            </a:r>
            <a:br>
              <a:rPr lang="en-US" sz="2400" smtClean="0"/>
            </a:br>
            <a:r>
              <a:rPr lang="en-US" sz="2000" smtClean="0"/>
              <a:t>(greatest good for the greatest number)</a:t>
            </a:r>
            <a:r>
              <a:rPr lang="en-US" sz="2400" smtClean="0"/>
              <a:t/>
            </a:r>
            <a:br>
              <a:rPr lang="en-US" sz="2400" smtClean="0"/>
            </a:br>
            <a:endParaRPr lang="en-US" sz="2400" smtClean="0"/>
          </a:p>
          <a:p>
            <a:pPr eaLnBrk="1" hangingPunct="1">
              <a:lnSpc>
                <a:spcPct val="80000"/>
              </a:lnSpc>
              <a:buClr>
                <a:schemeClr val="tx1"/>
              </a:buClr>
              <a:buFontTx/>
              <a:buNone/>
              <a:defRPr/>
            </a:pPr>
            <a:r>
              <a:rPr lang="en-US" sz="2800" smtClean="0"/>
              <a:t>	Perhaps morality is also about </a:t>
            </a:r>
            <a:r>
              <a:rPr lang="en-US" sz="2800" i="1" u="sng" smtClean="0">
                <a:effectLst>
                  <a:outerShdw blurRad="38100" dist="38100" dir="2700000" algn="tl">
                    <a:srgbClr val="C0C0C0"/>
                  </a:outerShdw>
                </a:effectLst>
              </a:rPr>
              <a:t>building character</a:t>
            </a:r>
          </a:p>
          <a:p>
            <a:pPr lvl="1" eaLnBrk="1" hangingPunct="1">
              <a:lnSpc>
                <a:spcPct val="80000"/>
              </a:lnSpc>
              <a:buClr>
                <a:schemeClr val="tx1"/>
              </a:buClr>
              <a:defRPr/>
            </a:pPr>
            <a:r>
              <a:rPr lang="en-US" sz="2400" smtClean="0"/>
              <a:t>what </a:t>
            </a:r>
            <a:r>
              <a:rPr lang="en-US" sz="2400" i="1" smtClean="0">
                <a:effectLst>
                  <a:outerShdw blurRad="38100" dist="38100" dir="2700000" algn="tl">
                    <a:srgbClr val="C0C0C0"/>
                  </a:outerShdw>
                </a:effectLst>
              </a:rPr>
              <a:t>kind</a:t>
            </a:r>
            <a:r>
              <a:rPr lang="en-US" sz="2400" smtClean="0"/>
              <a:t> of person do I wish to become?</a:t>
            </a:r>
          </a:p>
          <a:p>
            <a:pPr lvl="1" eaLnBrk="1" hangingPunct="1">
              <a:lnSpc>
                <a:spcPct val="80000"/>
              </a:lnSpc>
              <a:buClr>
                <a:schemeClr val="tx1"/>
              </a:buClr>
              <a:defRPr/>
            </a:pPr>
            <a:r>
              <a:rPr lang="en-US" sz="2400" smtClean="0"/>
              <a:t>“what kind of a human being ARE you?”</a:t>
            </a:r>
          </a:p>
          <a:p>
            <a:pPr eaLnBrk="1" hangingPunct="1">
              <a:lnSpc>
                <a:spcPct val="80000"/>
              </a:lnSpc>
              <a:defRPr/>
            </a:pPr>
            <a:endParaRPr lang="en-US" sz="2800" smtClean="0"/>
          </a:p>
        </p:txBody>
      </p:sp>
      <p:pic>
        <p:nvPicPr>
          <p:cNvPr id="29700" name="Picture 5" descr="Utilitiesman 2nd Class Michael Deangelo attached to Construction Battalion Maintenance Unit Two Zero Two (CBMU-202) looks for the name of a Seabee killed during combat in Vietnam on the Dignity Memorial wall at Mt. Trashmore Park. "/>
          <p:cNvPicPr>
            <a:picLocks noGrp="1" noChangeAspect="1" noChangeArrowheads="1"/>
          </p:cNvPicPr>
          <p:nvPr>
            <p:ph sz="half" idx="2"/>
          </p:nvPr>
        </p:nvPicPr>
        <p:blipFill>
          <a:blip r:embed="rId3"/>
          <a:srcRect/>
          <a:stretch>
            <a:fillRect/>
          </a:stretch>
        </p:blipFill>
        <p:spPr>
          <a:xfrm>
            <a:off x="457200" y="1524000"/>
            <a:ext cx="3197225" cy="4806950"/>
          </a:xfrm>
          <a:noFill/>
        </p:spPr>
      </p:pic>
      <p:sp>
        <p:nvSpPr>
          <p:cNvPr id="29701" name="Text Box 7"/>
          <p:cNvSpPr txBox="1">
            <a:spLocks noChangeArrowheads="1"/>
          </p:cNvSpPr>
          <p:nvPr/>
        </p:nvSpPr>
        <p:spPr bwMode="auto">
          <a:xfrm>
            <a:off x="457200" y="6324600"/>
            <a:ext cx="3140075" cy="368300"/>
          </a:xfrm>
          <a:prstGeom prst="rect">
            <a:avLst/>
          </a:prstGeom>
          <a:noFill/>
          <a:ln w="9525">
            <a:noFill/>
            <a:miter lim="800000"/>
            <a:headEnd/>
            <a:tailEnd/>
          </a:ln>
        </p:spPr>
        <p:txBody>
          <a:bodyPr>
            <a:spAutoFit/>
          </a:bodyPr>
          <a:lstStyle/>
          <a:p>
            <a:r>
              <a:rPr lang="en-US" sz="600"/>
              <a:t>Utilitiesman 2nd Class Michael Deangelo attached to Construction Battalion Maintenance Unit Two Zero Two (CBMU-202) looks for the name of a Seabee killed during combat in Vietnam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81000" y="152400"/>
            <a:ext cx="8458200" cy="990600"/>
          </a:xfrm>
        </p:spPr>
        <p:txBody>
          <a:bodyPr/>
          <a:lstStyle/>
          <a:p>
            <a:pPr eaLnBrk="1" hangingPunct="1"/>
            <a:r>
              <a:rPr lang="en-US" sz="4000" b="1" smtClean="0">
                <a:solidFill>
                  <a:schemeClr val="tx1"/>
                </a:solidFill>
              </a:rPr>
              <a:t>Merriam Webster</a:t>
            </a:r>
            <a:br>
              <a:rPr lang="en-US" sz="4000" b="1" smtClean="0">
                <a:solidFill>
                  <a:schemeClr val="tx1"/>
                </a:solidFill>
              </a:rPr>
            </a:br>
            <a:r>
              <a:rPr lang="en-US" sz="4000" b="1" smtClean="0">
                <a:solidFill>
                  <a:schemeClr val="tx1"/>
                </a:solidFill>
              </a:rPr>
              <a:t>on Character</a:t>
            </a:r>
          </a:p>
        </p:txBody>
      </p:sp>
      <p:sp>
        <p:nvSpPr>
          <p:cNvPr id="30723" name="Rectangle 3"/>
          <p:cNvSpPr>
            <a:spLocks noGrp="1" noChangeArrowheads="1"/>
          </p:cNvSpPr>
          <p:nvPr>
            <p:ph type="body" idx="1"/>
          </p:nvPr>
        </p:nvSpPr>
        <p:spPr>
          <a:xfrm>
            <a:off x="152400" y="1447800"/>
            <a:ext cx="8839200" cy="5410200"/>
          </a:xfrm>
        </p:spPr>
        <p:txBody>
          <a:bodyPr/>
          <a:lstStyle/>
          <a:p>
            <a:pPr marL="0" indent="0" eaLnBrk="1" hangingPunct="1">
              <a:lnSpc>
                <a:spcPct val="80000"/>
              </a:lnSpc>
              <a:buFontTx/>
              <a:buNone/>
            </a:pPr>
            <a:r>
              <a:rPr lang="en-US" sz="1000" b="1" smtClean="0"/>
              <a:t>Main Entry:                                       Function: </a:t>
            </a:r>
            <a:r>
              <a:rPr lang="en-US" sz="1000" i="1" smtClean="0"/>
              <a:t>noun</a:t>
            </a:r>
            <a:r>
              <a:rPr lang="en-US" sz="1000" smtClean="0"/>
              <a:t> </a:t>
            </a:r>
            <a:r>
              <a:rPr lang="en-US" sz="1000" b="1" smtClean="0"/>
              <a:t>	Pronunciation: </a:t>
            </a:r>
            <a:r>
              <a:rPr lang="en-US" sz="900" b="1" smtClean="0"/>
              <a:t>\</a:t>
            </a:r>
            <a:r>
              <a:rPr lang="en-US" sz="900" smtClean="0"/>
              <a:t>ˈ</a:t>
            </a:r>
            <a:r>
              <a:rPr lang="en-US" sz="900" b="1" smtClean="0"/>
              <a:t>ker-ik-tər, </a:t>
            </a:r>
            <a:r>
              <a:rPr lang="en-US" sz="900" smtClean="0"/>
              <a:t>ˈ</a:t>
            </a:r>
            <a:r>
              <a:rPr lang="en-US" sz="900" b="1" smtClean="0"/>
              <a:t>ka-rik-\</a:t>
            </a:r>
            <a:r>
              <a:rPr lang="en-US" sz="900" smtClean="0"/>
              <a:t> </a:t>
            </a:r>
          </a:p>
          <a:p>
            <a:pPr marL="0" indent="0" eaLnBrk="1" hangingPunct="1">
              <a:lnSpc>
                <a:spcPct val="80000"/>
              </a:lnSpc>
              <a:buFontTx/>
              <a:buNone/>
            </a:pPr>
            <a:r>
              <a:rPr lang="en-US" sz="1000" b="1" smtClean="0"/>
              <a:t>Etymology: </a:t>
            </a:r>
          </a:p>
          <a:p>
            <a:pPr lvl="1" eaLnBrk="1" hangingPunct="1">
              <a:lnSpc>
                <a:spcPct val="80000"/>
              </a:lnSpc>
              <a:buFontTx/>
              <a:buNone/>
            </a:pPr>
            <a:r>
              <a:rPr lang="en-US" sz="900" smtClean="0"/>
              <a:t>Middle English </a:t>
            </a:r>
            <a:r>
              <a:rPr lang="en-US" sz="900" i="1" smtClean="0"/>
              <a:t>caracter,</a:t>
            </a:r>
            <a:r>
              <a:rPr lang="en-US" sz="900" smtClean="0"/>
              <a:t> from Latin </a:t>
            </a:r>
            <a:r>
              <a:rPr lang="en-US" sz="900" i="1" smtClean="0"/>
              <a:t>character</a:t>
            </a:r>
            <a:r>
              <a:rPr lang="en-US" sz="900" smtClean="0"/>
              <a:t> mark, distinctive quality, from Greek </a:t>
            </a:r>
            <a:r>
              <a:rPr lang="en-US" sz="900" i="1" smtClean="0"/>
              <a:t>charaktēr,</a:t>
            </a:r>
            <a:r>
              <a:rPr lang="en-US" sz="900" smtClean="0"/>
              <a:t> from </a:t>
            </a:r>
            <a:r>
              <a:rPr lang="en-US" sz="900" i="1" smtClean="0"/>
              <a:t>charassein</a:t>
            </a:r>
            <a:r>
              <a:rPr lang="en-US" sz="900" smtClean="0"/>
              <a:t> to scratch, engrave; perhaps akin to Lithuanian </a:t>
            </a:r>
            <a:r>
              <a:rPr lang="en-US" sz="900" i="1" smtClean="0"/>
              <a:t>žerti</a:t>
            </a:r>
            <a:r>
              <a:rPr lang="en-US" sz="900" smtClean="0"/>
              <a:t> to scratch </a:t>
            </a:r>
          </a:p>
          <a:p>
            <a:pPr marL="0" indent="0" eaLnBrk="1" hangingPunct="1">
              <a:lnSpc>
                <a:spcPct val="80000"/>
              </a:lnSpc>
              <a:buFontTx/>
              <a:buNone/>
            </a:pPr>
            <a:r>
              <a:rPr lang="en-US" sz="1000" b="1" smtClean="0"/>
              <a:t>1 a:</a:t>
            </a:r>
            <a:r>
              <a:rPr lang="en-US" sz="1000" smtClean="0"/>
              <a:t> a conventionalized graphic device placed on an object as an indication of ownership, origin, or relationship</a:t>
            </a:r>
            <a:r>
              <a:rPr lang="en-US" sz="1000" b="1" smtClean="0"/>
              <a:t> </a:t>
            </a:r>
          </a:p>
          <a:p>
            <a:pPr marL="0" indent="0" eaLnBrk="1" hangingPunct="1">
              <a:lnSpc>
                <a:spcPct val="80000"/>
              </a:lnSpc>
              <a:buFontTx/>
              <a:buNone/>
            </a:pPr>
            <a:r>
              <a:rPr lang="en-US" sz="1000" b="1" smtClean="0"/>
              <a:t>   b:</a:t>
            </a:r>
            <a:r>
              <a:rPr lang="en-US" sz="1000" smtClean="0"/>
              <a:t> a graphic symbol (as a hieroglyph or alphabet letter) used in writing or printing</a:t>
            </a:r>
            <a:r>
              <a:rPr lang="en-US" sz="1000" b="1" smtClean="0"/>
              <a:t> </a:t>
            </a:r>
          </a:p>
          <a:p>
            <a:pPr marL="0" indent="0" eaLnBrk="1" hangingPunct="1">
              <a:lnSpc>
                <a:spcPct val="80000"/>
              </a:lnSpc>
              <a:buFontTx/>
              <a:buNone/>
            </a:pPr>
            <a:r>
              <a:rPr lang="en-US" sz="1000" b="1" smtClean="0"/>
              <a:t>   c:</a:t>
            </a:r>
            <a:r>
              <a:rPr lang="en-US" sz="1000" smtClean="0"/>
              <a:t> </a:t>
            </a:r>
            <a:r>
              <a:rPr lang="en-US" sz="1000" b="1" smtClean="0">
                <a:hlinkClick r:id="rId3"/>
              </a:rPr>
              <a:t>alphabet</a:t>
            </a:r>
            <a:r>
              <a:rPr lang="en-US" sz="1000" b="1" smtClean="0"/>
              <a:t> 	e (1):</a:t>
            </a:r>
            <a:r>
              <a:rPr lang="en-US" sz="1000" smtClean="0"/>
              <a:t> </a:t>
            </a:r>
            <a:r>
              <a:rPr lang="en-US" sz="1000" b="1" smtClean="0">
                <a:hlinkClick r:id="rId4"/>
              </a:rPr>
              <a:t>writing</a:t>
            </a:r>
            <a:r>
              <a:rPr lang="en-US" sz="1000" smtClean="0"/>
              <a:t>, </a:t>
            </a:r>
            <a:r>
              <a:rPr lang="en-US" sz="1000" b="1" smtClean="0">
                <a:hlinkClick r:id="rId5"/>
              </a:rPr>
              <a:t>printing</a:t>
            </a:r>
            <a:r>
              <a:rPr lang="en-US" sz="1000" b="1" smtClean="0"/>
              <a:t>       (2):</a:t>
            </a:r>
            <a:r>
              <a:rPr lang="en-US" sz="1000" smtClean="0"/>
              <a:t> style of writing or printing</a:t>
            </a:r>
            <a:r>
              <a:rPr lang="en-US" sz="1000" b="1" smtClean="0"/>
              <a:t> 	     (3):</a:t>
            </a:r>
            <a:r>
              <a:rPr lang="en-US" sz="1000" smtClean="0"/>
              <a:t> </a:t>
            </a:r>
            <a:r>
              <a:rPr lang="en-US" sz="1000" b="1" smtClean="0">
                <a:hlinkClick r:id="rId6"/>
              </a:rPr>
              <a:t>cipher</a:t>
            </a:r>
            <a:r>
              <a:rPr lang="en-US" sz="1000" b="1" smtClean="0"/>
              <a:t> </a:t>
            </a:r>
          </a:p>
          <a:p>
            <a:pPr marL="0" indent="0" eaLnBrk="1" hangingPunct="1">
              <a:lnSpc>
                <a:spcPct val="80000"/>
              </a:lnSpc>
              <a:buFontTx/>
              <a:buNone/>
            </a:pPr>
            <a:endParaRPr lang="en-US" sz="1000" b="1" smtClean="0"/>
          </a:p>
          <a:p>
            <a:pPr marL="0" indent="0" eaLnBrk="1" hangingPunct="1">
              <a:lnSpc>
                <a:spcPct val="80000"/>
              </a:lnSpc>
              <a:buFontTx/>
              <a:buNone/>
            </a:pPr>
            <a:r>
              <a:rPr lang="en-US" sz="1200" b="1" smtClean="0"/>
              <a:t>2 a:</a:t>
            </a:r>
            <a:r>
              <a:rPr lang="en-US" sz="1200" smtClean="0"/>
              <a:t> one of the attributes or features that make up and distinguish an individual</a:t>
            </a:r>
            <a:r>
              <a:rPr lang="en-US" sz="1200" b="1" smtClean="0"/>
              <a:t> </a:t>
            </a:r>
          </a:p>
          <a:p>
            <a:pPr marL="0" indent="0" eaLnBrk="1" hangingPunct="1">
              <a:lnSpc>
                <a:spcPct val="80000"/>
              </a:lnSpc>
              <a:buFontTx/>
              <a:buNone/>
            </a:pPr>
            <a:r>
              <a:rPr lang="en-US" sz="1200" b="1" smtClean="0"/>
              <a:t>   b (1):</a:t>
            </a:r>
            <a:r>
              <a:rPr lang="en-US" sz="1200" smtClean="0"/>
              <a:t> a feature used to separate distinguishable things into categories; </a:t>
            </a:r>
            <a:r>
              <a:rPr lang="en-US" sz="1200" i="1" smtClean="0"/>
              <a:t>also</a:t>
            </a:r>
            <a:r>
              <a:rPr lang="en-US" sz="1200" b="1" smtClean="0"/>
              <a:t> :</a:t>
            </a:r>
            <a:r>
              <a:rPr lang="en-US" sz="1200" smtClean="0"/>
              <a:t> a group or kind so separated </a:t>
            </a:r>
            <a:r>
              <a:rPr lang="en-US" sz="1200" b="1" smtClean="0"/>
              <a:t>&lt;advertising of a very primitive </a:t>
            </a:r>
            <a:r>
              <a:rPr lang="en-US" sz="1200" b="1" i="1" smtClean="0"/>
              <a:t>character</a:t>
            </a:r>
            <a:r>
              <a:rPr lang="en-US" sz="1200" b="1" smtClean="0"/>
              <a:t>&gt; </a:t>
            </a:r>
          </a:p>
          <a:p>
            <a:pPr marL="0" indent="0" eaLnBrk="1" hangingPunct="1">
              <a:lnSpc>
                <a:spcPct val="80000"/>
              </a:lnSpc>
              <a:buFontTx/>
              <a:buNone/>
            </a:pPr>
            <a:r>
              <a:rPr lang="en-US" sz="1200" b="1" smtClean="0"/>
              <a:t>      (2):</a:t>
            </a:r>
            <a:r>
              <a:rPr lang="en-US" sz="1200" smtClean="0"/>
              <a:t> the detectable expression of the action of a gene or group of genes</a:t>
            </a:r>
            <a:r>
              <a:rPr lang="en-US" sz="1200" b="1" smtClean="0"/>
              <a:t> </a:t>
            </a:r>
          </a:p>
          <a:p>
            <a:pPr marL="0" indent="0" eaLnBrk="1" hangingPunct="1">
              <a:lnSpc>
                <a:spcPct val="80000"/>
              </a:lnSpc>
              <a:buFontTx/>
              <a:buNone/>
            </a:pPr>
            <a:r>
              <a:rPr lang="en-US" sz="1200" b="1" smtClean="0"/>
              <a:t>      (3):</a:t>
            </a:r>
            <a:r>
              <a:rPr lang="en-US" sz="1200" smtClean="0"/>
              <a:t> the aggregate of distinctive qualities </a:t>
            </a:r>
            <a:r>
              <a:rPr lang="en-US" sz="1200" b="1" smtClean="0">
                <a:hlinkClick r:id="rId7"/>
              </a:rPr>
              <a:t>characteristic</a:t>
            </a:r>
            <a:r>
              <a:rPr lang="en-US" sz="1200" smtClean="0"/>
              <a:t> of a breed, strain, or type </a:t>
            </a:r>
            <a:r>
              <a:rPr lang="en-US" sz="1200" b="1" smtClean="0"/>
              <a:t>&lt;a wine of great </a:t>
            </a:r>
            <a:r>
              <a:rPr lang="en-US" sz="1200" b="1" i="1" smtClean="0"/>
              <a:t>character</a:t>
            </a:r>
            <a:r>
              <a:rPr lang="en-US" sz="1200" b="1" smtClean="0"/>
              <a:t>&gt; </a:t>
            </a:r>
          </a:p>
          <a:p>
            <a:pPr marL="0" indent="0" eaLnBrk="1" hangingPunct="1">
              <a:lnSpc>
                <a:spcPct val="80000"/>
              </a:lnSpc>
              <a:buFontTx/>
              <a:buNone/>
            </a:pPr>
            <a:r>
              <a:rPr lang="en-US" sz="1200" b="1" smtClean="0"/>
              <a:t>   c:</a:t>
            </a:r>
            <a:r>
              <a:rPr lang="en-US" sz="1200" smtClean="0"/>
              <a:t> the complex of mental and ethical traits marking and often individualizing a person, group, or nation </a:t>
            </a:r>
            <a:r>
              <a:rPr lang="en-US" sz="1200" b="1" smtClean="0"/>
              <a:t>&lt;the </a:t>
            </a:r>
            <a:r>
              <a:rPr lang="en-US" sz="1200" b="1" i="1" smtClean="0"/>
              <a:t>character</a:t>
            </a:r>
            <a:r>
              <a:rPr lang="en-US" sz="1200" b="1" smtClean="0"/>
              <a:t> of the American people&gt; </a:t>
            </a:r>
          </a:p>
          <a:p>
            <a:pPr marL="0" indent="0" eaLnBrk="1" hangingPunct="1">
              <a:lnSpc>
                <a:spcPct val="80000"/>
              </a:lnSpc>
              <a:buFontTx/>
              <a:buNone/>
            </a:pPr>
            <a:r>
              <a:rPr lang="en-US" sz="1200" b="1" smtClean="0"/>
              <a:t>   d:</a:t>
            </a:r>
            <a:r>
              <a:rPr lang="en-US" sz="1200" smtClean="0"/>
              <a:t> main or essential nature especially as strongly marked and serving to distinguish </a:t>
            </a:r>
            <a:r>
              <a:rPr lang="en-US" sz="1200" b="1" smtClean="0"/>
              <a:t>&lt;excess sewage gradually changed the </a:t>
            </a:r>
            <a:r>
              <a:rPr lang="en-US" sz="1200" b="1" i="1" smtClean="0"/>
              <a:t>character</a:t>
            </a:r>
            <a:r>
              <a:rPr lang="en-US" sz="1200" b="1" smtClean="0"/>
              <a:t> of the lake&gt;</a:t>
            </a:r>
          </a:p>
          <a:p>
            <a:pPr marL="0" indent="0" eaLnBrk="1" hangingPunct="1">
              <a:lnSpc>
                <a:spcPct val="80000"/>
              </a:lnSpc>
              <a:buFontTx/>
              <a:buNone/>
            </a:pPr>
            <a:r>
              <a:rPr lang="en-US" sz="1400" b="1" smtClean="0"/>
              <a:t>3:</a:t>
            </a:r>
            <a:r>
              <a:rPr lang="en-US" sz="1400" smtClean="0"/>
              <a:t> </a:t>
            </a:r>
            <a:r>
              <a:rPr lang="en-US" sz="1400" b="1" smtClean="0">
                <a:hlinkClick r:id="rId8"/>
              </a:rPr>
              <a:t>position</a:t>
            </a:r>
            <a:r>
              <a:rPr lang="en-US" sz="1400" smtClean="0"/>
              <a:t>, </a:t>
            </a:r>
            <a:r>
              <a:rPr lang="en-US" sz="1400" b="1" smtClean="0">
                <a:hlinkClick r:id="rId9"/>
              </a:rPr>
              <a:t>capacity</a:t>
            </a:r>
            <a:r>
              <a:rPr lang="en-US" sz="1400" smtClean="0"/>
              <a:t> </a:t>
            </a:r>
            <a:endParaRPr lang="en-US" sz="1400" b="1" smtClean="0"/>
          </a:p>
          <a:p>
            <a:pPr marL="0" indent="0" eaLnBrk="1" hangingPunct="1">
              <a:lnSpc>
                <a:spcPct val="80000"/>
              </a:lnSpc>
              <a:buFontTx/>
              <a:buNone/>
            </a:pPr>
            <a:r>
              <a:rPr lang="en-US" sz="1200" b="1" smtClean="0"/>
              <a:t>4:</a:t>
            </a:r>
            <a:r>
              <a:rPr lang="en-US" sz="1200" smtClean="0"/>
              <a:t> </a:t>
            </a:r>
            <a:r>
              <a:rPr lang="en-US" sz="1200" b="1" smtClean="0">
                <a:hlinkClick r:id="rId10"/>
              </a:rPr>
              <a:t>reference</a:t>
            </a:r>
            <a:r>
              <a:rPr lang="en-US" sz="1200" smtClean="0"/>
              <a:t> 4b</a:t>
            </a:r>
          </a:p>
          <a:p>
            <a:pPr marL="0" indent="0" eaLnBrk="1" hangingPunct="1">
              <a:lnSpc>
                <a:spcPct val="80000"/>
              </a:lnSpc>
              <a:buFontTx/>
              <a:buNone/>
            </a:pPr>
            <a:r>
              <a:rPr lang="en-US" sz="1600" b="1" smtClean="0"/>
              <a:t>5:</a:t>
            </a:r>
            <a:r>
              <a:rPr lang="en-US" sz="1600" smtClean="0"/>
              <a:t> </a:t>
            </a:r>
            <a:r>
              <a:rPr lang="en-US" sz="1600" b="1" smtClean="0">
                <a:hlinkClick r:id="rId11"/>
              </a:rPr>
              <a:t>reputation</a:t>
            </a:r>
            <a:r>
              <a:rPr lang="en-US" sz="1600" smtClean="0"/>
              <a:t> </a:t>
            </a:r>
            <a:r>
              <a:rPr lang="en-US" sz="1600" b="1" smtClean="0"/>
              <a:t>&lt;the scandal has damaged his </a:t>
            </a:r>
            <a:r>
              <a:rPr lang="en-US" sz="1600" b="1" i="1" smtClean="0"/>
              <a:t>character</a:t>
            </a:r>
            <a:r>
              <a:rPr lang="en-US" sz="1600" b="1" smtClean="0"/>
              <a:t> and image&gt;</a:t>
            </a:r>
          </a:p>
          <a:p>
            <a:pPr marL="0" indent="0" eaLnBrk="1" hangingPunct="1">
              <a:lnSpc>
                <a:spcPct val="80000"/>
              </a:lnSpc>
              <a:buFontTx/>
              <a:buNone/>
            </a:pPr>
            <a:r>
              <a:rPr lang="en-US" sz="1600" b="1" smtClean="0"/>
              <a:t>6:</a:t>
            </a:r>
            <a:r>
              <a:rPr lang="en-US" sz="1600" smtClean="0"/>
              <a:t> moral excellence and firmness </a:t>
            </a:r>
            <a:r>
              <a:rPr lang="en-US" sz="1600" b="1" smtClean="0"/>
              <a:t>&lt;a man of sound </a:t>
            </a:r>
            <a:r>
              <a:rPr lang="en-US" sz="1600" b="1" i="1" smtClean="0"/>
              <a:t>character</a:t>
            </a:r>
            <a:r>
              <a:rPr lang="en-US" sz="1600" b="1" smtClean="0"/>
              <a:t>&gt;</a:t>
            </a:r>
          </a:p>
          <a:p>
            <a:pPr marL="0" indent="0" eaLnBrk="1" hangingPunct="1">
              <a:lnSpc>
                <a:spcPct val="80000"/>
              </a:lnSpc>
              <a:buFontTx/>
              <a:buNone/>
            </a:pPr>
            <a:r>
              <a:rPr lang="en-US" sz="1100" b="1" smtClean="0"/>
              <a:t>7 a:</a:t>
            </a:r>
            <a:r>
              <a:rPr lang="en-US" sz="1100" smtClean="0"/>
              <a:t> a person marked by notable or conspicuous traits </a:t>
            </a:r>
            <a:r>
              <a:rPr lang="en-US" sz="1100" b="1" smtClean="0"/>
              <a:t>&lt;quite a </a:t>
            </a:r>
            <a:r>
              <a:rPr lang="en-US" sz="1100" b="1" i="1" smtClean="0"/>
              <a:t>character</a:t>
            </a:r>
            <a:r>
              <a:rPr lang="en-US" sz="1100" b="1" smtClean="0"/>
              <a:t>&gt;</a:t>
            </a:r>
          </a:p>
          <a:p>
            <a:pPr marL="0" indent="0" eaLnBrk="1" hangingPunct="1">
              <a:lnSpc>
                <a:spcPct val="80000"/>
              </a:lnSpc>
              <a:buFontTx/>
              <a:buNone/>
            </a:pPr>
            <a:r>
              <a:rPr lang="en-US" sz="1000" b="1" smtClean="0"/>
              <a:t>   b:</a:t>
            </a:r>
            <a:r>
              <a:rPr lang="en-US" sz="1000" smtClean="0"/>
              <a:t> one of the persons of a drama or novel</a:t>
            </a:r>
            <a:r>
              <a:rPr lang="en-US" sz="1000" b="1" smtClean="0"/>
              <a:t> </a:t>
            </a:r>
          </a:p>
          <a:p>
            <a:pPr marL="0" indent="0" eaLnBrk="1" hangingPunct="1">
              <a:lnSpc>
                <a:spcPct val="80000"/>
              </a:lnSpc>
              <a:buFontTx/>
              <a:buNone/>
            </a:pPr>
            <a:r>
              <a:rPr lang="en-US" sz="1000" b="1" smtClean="0"/>
              <a:t>   c:</a:t>
            </a:r>
            <a:r>
              <a:rPr lang="en-US" sz="1000" smtClean="0"/>
              <a:t> the personality or part which an actor recreates </a:t>
            </a:r>
            <a:r>
              <a:rPr lang="en-US" sz="1000" b="1" smtClean="0"/>
              <a:t>&lt;an actress who can create a </a:t>
            </a:r>
            <a:r>
              <a:rPr lang="en-US" sz="1000" b="1" i="1" smtClean="0"/>
              <a:t>character</a:t>
            </a:r>
            <a:r>
              <a:rPr lang="en-US" sz="1000" b="1" smtClean="0"/>
              <a:t> convincingly&gt; </a:t>
            </a:r>
          </a:p>
          <a:p>
            <a:pPr marL="0" indent="0" eaLnBrk="1" hangingPunct="1">
              <a:lnSpc>
                <a:spcPct val="80000"/>
              </a:lnSpc>
              <a:buFontTx/>
              <a:buNone/>
            </a:pPr>
            <a:r>
              <a:rPr lang="en-US" sz="1000" b="1" smtClean="0"/>
              <a:t>   d:</a:t>
            </a:r>
            <a:r>
              <a:rPr lang="en-US" sz="1000" smtClean="0"/>
              <a:t> </a:t>
            </a:r>
            <a:r>
              <a:rPr lang="en-US" sz="1000" b="1" smtClean="0">
                <a:hlinkClick r:id="rId12"/>
              </a:rPr>
              <a:t>characterization</a:t>
            </a:r>
            <a:r>
              <a:rPr lang="en-US" sz="1000" smtClean="0"/>
              <a:t> especially in drama or fiction</a:t>
            </a:r>
            <a:r>
              <a:rPr lang="en-US" sz="1000" b="1" smtClean="0"/>
              <a:t> </a:t>
            </a:r>
          </a:p>
          <a:p>
            <a:pPr marL="0" indent="0" eaLnBrk="1" hangingPunct="1">
              <a:lnSpc>
                <a:spcPct val="80000"/>
              </a:lnSpc>
              <a:buFontTx/>
              <a:buNone/>
            </a:pPr>
            <a:r>
              <a:rPr lang="en-US" sz="1000" b="1" smtClean="0"/>
              <a:t>   e:</a:t>
            </a:r>
            <a:r>
              <a:rPr lang="en-US" sz="1000" smtClean="0"/>
              <a:t> </a:t>
            </a:r>
            <a:r>
              <a:rPr lang="en-US" sz="1000" b="1" smtClean="0">
                <a:hlinkClick r:id="rId13"/>
              </a:rPr>
              <a:t>person</a:t>
            </a:r>
            <a:r>
              <a:rPr lang="en-US" sz="1000" smtClean="0"/>
              <a:t>, </a:t>
            </a:r>
            <a:r>
              <a:rPr lang="en-US" sz="1000" b="1" smtClean="0">
                <a:hlinkClick r:id="rId14"/>
              </a:rPr>
              <a:t>individual</a:t>
            </a:r>
            <a:r>
              <a:rPr lang="en-US" sz="1000" smtClean="0"/>
              <a:t> </a:t>
            </a:r>
            <a:r>
              <a:rPr lang="en-US" sz="1000" b="1" smtClean="0"/>
              <a:t>&lt;a suspicious </a:t>
            </a:r>
            <a:r>
              <a:rPr lang="en-US" sz="1000" b="1" i="1" smtClean="0"/>
              <a:t>character</a:t>
            </a:r>
            <a:r>
              <a:rPr lang="en-US" sz="1000" b="1" smtClean="0"/>
              <a:t>&gt;</a:t>
            </a:r>
          </a:p>
          <a:p>
            <a:pPr marL="0" indent="0" eaLnBrk="1" hangingPunct="1">
              <a:lnSpc>
                <a:spcPct val="80000"/>
              </a:lnSpc>
              <a:buFontTx/>
              <a:buNone/>
            </a:pPr>
            <a:r>
              <a:rPr lang="en-US" sz="1000" b="1" smtClean="0"/>
              <a:t>8:</a:t>
            </a:r>
            <a:r>
              <a:rPr lang="en-US" sz="1000" smtClean="0"/>
              <a:t> a short literary sketch of the qualities of a social type</a:t>
            </a:r>
          </a:p>
        </p:txBody>
      </p:sp>
      <p:sp>
        <p:nvSpPr>
          <p:cNvPr id="89093" name="AutoShape 5"/>
          <p:cNvSpPr>
            <a:spLocks noChangeArrowheads="1"/>
          </p:cNvSpPr>
          <p:nvPr/>
        </p:nvSpPr>
        <p:spPr bwMode="auto">
          <a:xfrm>
            <a:off x="0" y="4114800"/>
            <a:ext cx="8839200" cy="1066800"/>
          </a:xfrm>
          <a:prstGeom prst="roundRect">
            <a:avLst>
              <a:gd name="adj" fmla="val 16667"/>
            </a:avLst>
          </a:prstGeom>
          <a:noFill/>
          <a:ln w="57150">
            <a:solidFill>
              <a:srgbClr val="FF3300"/>
            </a:solidFill>
            <a:round/>
            <a:headEnd/>
            <a:tailEnd/>
          </a:ln>
        </p:spPr>
        <p:txBody>
          <a:bodyPr wrap="none" anchor="ctr"/>
          <a:lstStyle/>
          <a:p>
            <a:endParaRPr lang="en-US"/>
          </a:p>
        </p:txBody>
      </p:sp>
      <p:sp>
        <p:nvSpPr>
          <p:cNvPr id="89094" name="Text Box 6"/>
          <p:cNvSpPr txBox="1">
            <a:spLocks noChangeArrowheads="1"/>
          </p:cNvSpPr>
          <p:nvPr/>
        </p:nvSpPr>
        <p:spPr bwMode="auto">
          <a:xfrm>
            <a:off x="1752600" y="6248400"/>
            <a:ext cx="6334125" cy="406400"/>
          </a:xfrm>
          <a:prstGeom prst="rect">
            <a:avLst/>
          </a:prstGeom>
          <a:solidFill>
            <a:srgbClr val="FFFF00"/>
          </a:solidFill>
          <a:ln w="9525">
            <a:solidFill>
              <a:srgbClr val="000066"/>
            </a:solidFill>
            <a:miter lim="800000"/>
            <a:headEnd/>
            <a:tailEnd/>
          </a:ln>
          <a:effectLst>
            <a:outerShdw dist="107763" dir="2700000" algn="ctr" rotWithShape="0">
              <a:schemeClr val="bg2">
                <a:alpha val="50000"/>
              </a:schemeClr>
            </a:outerShdw>
          </a:effectLst>
        </p:spPr>
        <p:txBody>
          <a:bodyPr wrap="none">
            <a:spAutoFit/>
          </a:bodyPr>
          <a:lstStyle/>
          <a:p>
            <a:pPr>
              <a:defRPr/>
            </a:pPr>
            <a:r>
              <a:rPr lang="en-US" b="1" i="1" dirty="0">
                <a:solidFill>
                  <a:srgbClr val="000066"/>
                </a:solidFill>
              </a:rPr>
              <a:t>Proposal: Virtue = strength/excellence of character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0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90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3" grpId="0" animBg="1"/>
      <p:bldP spid="89094"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524000" y="533400"/>
            <a:ext cx="6858000" cy="762000"/>
          </a:xfrm>
        </p:spPr>
        <p:txBody>
          <a:bodyPr/>
          <a:lstStyle/>
          <a:p>
            <a:pPr eaLnBrk="1" hangingPunct="1">
              <a:lnSpc>
                <a:spcPct val="80000"/>
              </a:lnSpc>
            </a:pPr>
            <a:r>
              <a:rPr lang="en-US" sz="4000" b="1" smtClean="0">
                <a:solidFill>
                  <a:schemeClr val="tx1"/>
                </a:solidFill>
              </a:rPr>
              <a:t>Central Questions about Character or Virtue Ethics</a:t>
            </a:r>
            <a:r>
              <a:rPr lang="en-US" sz="4000" smtClean="0"/>
              <a:t/>
            </a:r>
            <a:br>
              <a:rPr lang="en-US" sz="4000" smtClean="0"/>
            </a:br>
            <a:endParaRPr lang="en-US" sz="4000" smtClean="0"/>
          </a:p>
        </p:txBody>
      </p:sp>
      <p:sp>
        <p:nvSpPr>
          <p:cNvPr id="16387" name="Rectangle 3"/>
          <p:cNvSpPr>
            <a:spLocks noGrp="1" noChangeArrowheads="1"/>
          </p:cNvSpPr>
          <p:nvPr>
            <p:ph type="body" idx="1"/>
          </p:nvPr>
        </p:nvSpPr>
        <p:spPr>
          <a:xfrm>
            <a:off x="0" y="1524000"/>
            <a:ext cx="6553200" cy="5029200"/>
          </a:xfrm>
        </p:spPr>
        <p:txBody>
          <a:bodyPr/>
          <a:lstStyle/>
          <a:p>
            <a:pPr eaLnBrk="1" hangingPunct="1">
              <a:buClr>
                <a:schemeClr val="tx1"/>
              </a:buClr>
            </a:pPr>
            <a:r>
              <a:rPr lang="en-US" smtClean="0"/>
              <a:t>What are the “right habits”? </a:t>
            </a:r>
          </a:p>
          <a:p>
            <a:pPr lvl="1" eaLnBrk="1" hangingPunct="1">
              <a:buClr>
                <a:schemeClr val="tx1"/>
              </a:buClr>
            </a:pPr>
            <a:r>
              <a:rPr lang="en-US" smtClean="0"/>
              <a:t>(i.e., the ones that lead to human flourishing, happiness)?</a:t>
            </a:r>
          </a:p>
          <a:p>
            <a:pPr lvl="1" eaLnBrk="1" hangingPunct="1">
              <a:buClr>
                <a:schemeClr val="tx1"/>
              </a:buClr>
            </a:pPr>
            <a:endParaRPr lang="en-US" smtClean="0"/>
          </a:p>
          <a:p>
            <a:pPr eaLnBrk="1" hangingPunct="1"/>
            <a:r>
              <a:rPr lang="en-US" smtClean="0"/>
              <a:t>Are you born with them or are they cultivated?</a:t>
            </a:r>
          </a:p>
          <a:p>
            <a:pPr eaLnBrk="1" hangingPunct="1"/>
            <a:endParaRPr lang="en-US" smtClean="0"/>
          </a:p>
          <a:p>
            <a:pPr eaLnBrk="1" hangingPunct="1"/>
            <a:r>
              <a:rPr lang="en-US" smtClean="0"/>
              <a:t>Can they be taught? </a:t>
            </a:r>
          </a:p>
          <a:p>
            <a:pPr lvl="1" eaLnBrk="1" hangingPunct="1"/>
            <a:r>
              <a:rPr lang="en-US" smtClean="0"/>
              <a:t>Or must they be acquired over time?</a:t>
            </a:r>
          </a:p>
          <a:p>
            <a:pPr eaLnBrk="1" hangingPunct="1"/>
            <a:endParaRPr lang="en-US" sz="2800" i="1" smtClean="0">
              <a:solidFill>
                <a:srgbClr val="FF3300"/>
              </a:solidFill>
            </a:endParaRPr>
          </a:p>
        </p:txBody>
      </p:sp>
      <p:pic>
        <p:nvPicPr>
          <p:cNvPr id="11268" name="Picture 4" descr="Aristotle_2"/>
          <p:cNvPicPr>
            <a:picLocks noChangeAspect="1" noChangeArrowheads="1"/>
          </p:cNvPicPr>
          <p:nvPr/>
        </p:nvPicPr>
        <p:blipFill>
          <a:blip r:embed="rId3"/>
          <a:srcRect/>
          <a:stretch>
            <a:fillRect/>
          </a:stretch>
        </p:blipFill>
        <p:spPr bwMode="auto">
          <a:xfrm>
            <a:off x="6248400" y="1752600"/>
            <a:ext cx="2709863" cy="3505200"/>
          </a:xfrm>
          <a:prstGeom prst="rect">
            <a:avLst/>
          </a:prstGeom>
          <a:noFill/>
          <a:ln w="9525">
            <a:solidFill>
              <a:schemeClr val="tx1"/>
            </a:solidFill>
            <a:miter lim="800000"/>
            <a:headEnd/>
            <a:tailEnd/>
          </a:ln>
          <a:effectLst>
            <a:outerShdw dist="107763" dir="2700000" algn="ctr" rotWithShape="0">
              <a:srgbClr val="808080">
                <a:alpha val="50000"/>
              </a:srgb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387">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0"/>
            <a:ext cx="8229600" cy="1143000"/>
          </a:xfrm>
        </p:spPr>
        <p:txBody>
          <a:bodyPr/>
          <a:lstStyle/>
          <a:p>
            <a:pPr eaLnBrk="1" hangingPunct="1"/>
            <a:r>
              <a:rPr lang="en-US" b="1" smtClean="0">
                <a:solidFill>
                  <a:schemeClr val="tx1"/>
                </a:solidFill>
              </a:rPr>
              <a:t>Aristotle </a:t>
            </a:r>
            <a:r>
              <a:rPr lang="en-US" sz="1600" b="1" smtClean="0">
                <a:solidFill>
                  <a:schemeClr val="tx1"/>
                </a:solidFill>
              </a:rPr>
              <a:t>384-322 BC</a:t>
            </a:r>
          </a:p>
        </p:txBody>
      </p:sp>
      <p:sp>
        <p:nvSpPr>
          <p:cNvPr id="32771" name="Rectangle 3"/>
          <p:cNvSpPr>
            <a:spLocks noGrp="1" noChangeArrowheads="1"/>
          </p:cNvSpPr>
          <p:nvPr>
            <p:ph type="body" idx="1"/>
          </p:nvPr>
        </p:nvSpPr>
        <p:spPr>
          <a:xfrm>
            <a:off x="457200" y="1371600"/>
            <a:ext cx="8229600" cy="4525963"/>
          </a:xfrm>
        </p:spPr>
        <p:txBody>
          <a:bodyPr/>
          <a:lstStyle/>
          <a:p>
            <a:pPr eaLnBrk="1" hangingPunct="1"/>
            <a:r>
              <a:rPr lang="en-US" smtClean="0"/>
              <a:t>Student of </a:t>
            </a:r>
            <a:r>
              <a:rPr lang="en-US" smtClean="0">
                <a:solidFill>
                  <a:srgbClr val="FF3300"/>
                </a:solidFill>
              </a:rPr>
              <a:t>Plato</a:t>
            </a:r>
            <a:r>
              <a:rPr lang="en-US" smtClean="0"/>
              <a:t> at the Academy </a:t>
            </a:r>
            <a:r>
              <a:rPr lang="en-US" sz="1600" smtClean="0"/>
              <a:t>(no not Annapolis!)</a:t>
            </a:r>
          </a:p>
          <a:p>
            <a:pPr eaLnBrk="1" hangingPunct="1"/>
            <a:r>
              <a:rPr lang="en-US" smtClean="0"/>
              <a:t>Teacher of </a:t>
            </a:r>
            <a:r>
              <a:rPr lang="en-US" smtClean="0">
                <a:solidFill>
                  <a:srgbClr val="FF3300"/>
                </a:solidFill>
              </a:rPr>
              <a:t>Alexander the Great</a:t>
            </a:r>
          </a:p>
          <a:p>
            <a:pPr eaLnBrk="1" hangingPunct="1"/>
            <a:r>
              <a:rPr lang="en-US" smtClean="0"/>
              <a:t>Zoologist, Biologist </a:t>
            </a:r>
            <a:r>
              <a:rPr lang="en-US" sz="2000" smtClean="0"/>
              <a:t>(chemist, mathematician, political scientist, literary, geography, geology, meteorology,, etc)</a:t>
            </a:r>
          </a:p>
          <a:p>
            <a:pPr eaLnBrk="1" hangingPunct="1"/>
            <a:r>
              <a:rPr lang="en-US" smtClean="0"/>
              <a:t>Founded the Lyceum</a:t>
            </a:r>
          </a:p>
          <a:p>
            <a:pPr eaLnBrk="1" hangingPunct="1"/>
            <a:r>
              <a:rPr lang="en-US" smtClean="0"/>
              <a:t>Author- Significant writings:</a:t>
            </a:r>
          </a:p>
          <a:p>
            <a:pPr lvl="1" eaLnBrk="1" hangingPunct="1"/>
            <a:r>
              <a:rPr lang="en-US" sz="1800" smtClean="0"/>
              <a:t>Logic</a:t>
            </a:r>
          </a:p>
          <a:p>
            <a:pPr lvl="1" eaLnBrk="1" hangingPunct="1"/>
            <a:r>
              <a:rPr lang="en-US" sz="1800" smtClean="0"/>
              <a:t>Physical and scientific</a:t>
            </a:r>
          </a:p>
          <a:p>
            <a:pPr lvl="1" eaLnBrk="1" hangingPunct="1"/>
            <a:r>
              <a:rPr lang="en-US" sz="1800" smtClean="0"/>
              <a:t>Metaphysics</a:t>
            </a:r>
          </a:p>
          <a:p>
            <a:pPr lvl="1" eaLnBrk="1" hangingPunct="1"/>
            <a:r>
              <a:rPr lang="en-US" sz="1800" smtClean="0"/>
              <a:t>Ethics</a:t>
            </a:r>
          </a:p>
          <a:p>
            <a:pPr lvl="1" eaLnBrk="1" hangingPunct="1"/>
            <a:r>
              <a:rPr lang="en-US" sz="1800" smtClean="0"/>
              <a:t>Aesthetics</a:t>
            </a:r>
          </a:p>
          <a:p>
            <a:pPr lvl="1" eaLnBrk="1" hangingPunct="1"/>
            <a:r>
              <a:rPr lang="en-US" sz="1800" smtClean="0"/>
              <a:t>Politics</a:t>
            </a:r>
          </a:p>
          <a:p>
            <a:pPr eaLnBrk="1" hangingPunct="1"/>
            <a:endParaRPr lang="en-US" sz="2000" smtClean="0"/>
          </a:p>
          <a:p>
            <a:pPr eaLnBrk="1" hangingPunct="1"/>
            <a:endParaRPr lang="en-US" smtClean="0"/>
          </a:p>
        </p:txBody>
      </p:sp>
      <p:pic>
        <p:nvPicPr>
          <p:cNvPr id="32772" name="Picture 5" descr="200px-Aristoteles_Louvre">
            <a:hlinkClick r:id="rId3"/>
          </p:cNvPr>
          <p:cNvPicPr>
            <a:picLocks noChangeAspect="1" noChangeArrowheads="1"/>
          </p:cNvPicPr>
          <p:nvPr/>
        </p:nvPicPr>
        <p:blipFill>
          <a:blip r:embed="rId4"/>
          <a:srcRect/>
          <a:stretch>
            <a:fillRect/>
          </a:stretch>
        </p:blipFill>
        <p:spPr bwMode="auto">
          <a:xfrm>
            <a:off x="6934200" y="3962400"/>
            <a:ext cx="1905000" cy="2543175"/>
          </a:xfrm>
          <a:prstGeom prst="rect">
            <a:avLst/>
          </a:prstGeom>
          <a:noFill/>
          <a:ln w="9525">
            <a:solidFill>
              <a:schemeClr val="tx1"/>
            </a:solidFill>
            <a:miter lim="800000"/>
            <a:headEnd/>
            <a:tailEnd/>
          </a:ln>
        </p:spPr>
      </p:pic>
      <p:sp>
        <p:nvSpPr>
          <p:cNvPr id="60423" name="Text Box 7"/>
          <p:cNvSpPr txBox="1">
            <a:spLocks noChangeArrowheads="1"/>
          </p:cNvSpPr>
          <p:nvPr/>
        </p:nvSpPr>
        <p:spPr bwMode="auto">
          <a:xfrm>
            <a:off x="4800600" y="4953000"/>
            <a:ext cx="1460500" cy="1474788"/>
          </a:xfrm>
          <a:prstGeom prst="rect">
            <a:avLst/>
          </a:prstGeom>
          <a:solidFill>
            <a:srgbClr val="FFFF00"/>
          </a:solidFill>
          <a:ln w="9525">
            <a:solidFill>
              <a:srgbClr val="000066"/>
            </a:solidFill>
            <a:miter lim="800000"/>
            <a:headEnd/>
            <a:tailEnd/>
          </a:ln>
          <a:effectLst>
            <a:outerShdw dist="107763" dir="2700000" algn="ctr" rotWithShape="0">
              <a:schemeClr val="bg2">
                <a:alpha val="50000"/>
              </a:schemeClr>
            </a:outerShdw>
          </a:effectLst>
        </p:spPr>
        <p:txBody>
          <a:bodyPr wrap="none">
            <a:spAutoFit/>
          </a:bodyPr>
          <a:lstStyle/>
          <a:p>
            <a:pPr marL="288925" indent="-288925">
              <a:defRPr/>
            </a:pPr>
            <a:r>
              <a:rPr lang="en-US" sz="1800">
                <a:solidFill>
                  <a:srgbClr val="000066"/>
                </a:solidFill>
              </a:rPr>
              <a:t>Influenced :</a:t>
            </a:r>
          </a:p>
          <a:p>
            <a:pPr marL="288925" indent="-288925">
              <a:buFontTx/>
              <a:buChar char="•"/>
              <a:defRPr/>
            </a:pPr>
            <a:r>
              <a:rPr lang="en-US" sz="1800">
                <a:solidFill>
                  <a:srgbClr val="000066"/>
                </a:solidFill>
              </a:rPr>
              <a:t>Aquinas,</a:t>
            </a:r>
          </a:p>
          <a:p>
            <a:pPr marL="288925" indent="-288925">
              <a:buFontTx/>
              <a:buChar char="•"/>
              <a:defRPr/>
            </a:pPr>
            <a:r>
              <a:rPr lang="en-US" sz="1800">
                <a:solidFill>
                  <a:srgbClr val="000066"/>
                </a:solidFill>
              </a:rPr>
              <a:t>Bentham,</a:t>
            </a:r>
          </a:p>
          <a:p>
            <a:pPr marL="288925" indent="-288925">
              <a:buFontTx/>
              <a:buChar char="•"/>
              <a:defRPr/>
            </a:pPr>
            <a:r>
              <a:rPr lang="en-US" sz="1800">
                <a:solidFill>
                  <a:srgbClr val="000066"/>
                </a:solidFill>
              </a:rPr>
              <a:t>Mill,</a:t>
            </a:r>
          </a:p>
          <a:p>
            <a:pPr marL="288925" indent="-288925">
              <a:buFontTx/>
              <a:buChar char="•"/>
              <a:defRPr/>
            </a:pPr>
            <a:r>
              <a:rPr lang="en-US" sz="1800">
                <a:solidFill>
                  <a:srgbClr val="000066"/>
                </a:solidFill>
              </a:rPr>
              <a:t>Kant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371600" y="304800"/>
            <a:ext cx="7772400" cy="685800"/>
          </a:xfrm>
        </p:spPr>
        <p:txBody>
          <a:bodyPr/>
          <a:lstStyle/>
          <a:p>
            <a:pPr eaLnBrk="1" hangingPunct="1"/>
            <a:r>
              <a:rPr lang="en-US" sz="3600" b="1" smtClean="0">
                <a:solidFill>
                  <a:schemeClr val="tx1"/>
                </a:solidFill>
              </a:rPr>
              <a:t>The “Range” of Attitudes</a:t>
            </a:r>
            <a:endParaRPr lang="en-US" b="1" smtClean="0">
              <a:solidFill>
                <a:schemeClr val="tx1"/>
              </a:solidFill>
            </a:endParaRPr>
          </a:p>
        </p:txBody>
      </p:sp>
      <p:graphicFrame>
        <p:nvGraphicFramePr>
          <p:cNvPr id="140291" name="Group 3"/>
          <p:cNvGraphicFramePr>
            <a:graphicFrameLocks noGrp="1"/>
          </p:cNvGraphicFramePr>
          <p:nvPr>
            <p:ph type="tbl" idx="1"/>
          </p:nvPr>
        </p:nvGraphicFramePr>
        <p:xfrm>
          <a:off x="457200" y="1600200"/>
          <a:ext cx="8229600" cy="4770565"/>
        </p:xfrm>
        <a:graphic>
          <a:graphicData uri="http://schemas.openxmlformats.org/drawingml/2006/table">
            <a:tbl>
              <a:tblPr/>
              <a:tblGrid>
                <a:gridCol w="2057400"/>
                <a:gridCol w="2057400"/>
                <a:gridCol w="2057400"/>
                <a:gridCol w="2057400"/>
              </a:tblGrid>
              <a:tr h="904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Deficit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FF3300"/>
                          </a:solidFill>
                          <a:effectLst/>
                          <a:latin typeface="Arial" charset="0"/>
                        </a:rPr>
                        <a:t>(Vice)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Mean</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009900"/>
                          </a:solidFill>
                          <a:effectLst/>
                          <a:latin typeface="Arial" charset="0"/>
                        </a:rPr>
                        <a:t>(Virtue)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Excess</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rgbClr val="FF3300"/>
                          </a:solidFill>
                          <a:effectLst/>
                          <a:latin typeface="Arial" charset="0"/>
                        </a:rPr>
                        <a:t>(Vice)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Facing Danger or death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Cowardice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Courage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Reckless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64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Giving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Cheap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Charitable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Prodigal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048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Towards other’s suffering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Indifference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Meanness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Empathy</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Compassion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Pity</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“Bleeding Heart”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779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Towards Self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Self-deprecating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Self Respect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Vanity, Arrogance</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Conceit,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Narcissism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3827" name="Text Box 35"/>
          <p:cNvSpPr txBox="1">
            <a:spLocks noChangeArrowheads="1"/>
          </p:cNvSpPr>
          <p:nvPr/>
        </p:nvSpPr>
        <p:spPr bwMode="auto">
          <a:xfrm>
            <a:off x="1220788" y="6435725"/>
            <a:ext cx="6780212" cy="346075"/>
          </a:xfrm>
          <a:prstGeom prst="rect">
            <a:avLst/>
          </a:prstGeom>
          <a:solidFill>
            <a:srgbClr val="FFFF00"/>
          </a:solidFill>
          <a:ln w="9525">
            <a:solidFill>
              <a:srgbClr val="000066"/>
            </a:solidFill>
            <a:miter lim="800000"/>
            <a:headEnd/>
            <a:tailEnd/>
          </a:ln>
        </p:spPr>
        <p:txBody>
          <a:bodyPr wrap="none">
            <a:spAutoFit/>
          </a:bodyPr>
          <a:lstStyle/>
          <a:p>
            <a:r>
              <a:rPr lang="en-US" sz="1600" b="1">
                <a:solidFill>
                  <a:srgbClr val="000066"/>
                </a:solidFill>
              </a:rPr>
              <a:t>For each of these…do we have a natural tendency in one direction?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1371600" y="304800"/>
            <a:ext cx="7772400" cy="685800"/>
          </a:xfrm>
        </p:spPr>
        <p:txBody>
          <a:bodyPr/>
          <a:lstStyle/>
          <a:p>
            <a:pPr eaLnBrk="1" hangingPunct="1"/>
            <a:r>
              <a:rPr lang="en-US" sz="3600" b="1" smtClean="0">
                <a:solidFill>
                  <a:schemeClr val="tx1"/>
                </a:solidFill>
              </a:rPr>
              <a:t>The “Range” of Attitudes</a:t>
            </a:r>
            <a:endParaRPr lang="en-US" b="1" smtClean="0">
              <a:solidFill>
                <a:schemeClr val="tx1"/>
              </a:solidFill>
            </a:endParaRPr>
          </a:p>
        </p:txBody>
      </p:sp>
      <p:graphicFrame>
        <p:nvGraphicFramePr>
          <p:cNvPr id="1026" name="Object 3"/>
          <p:cNvGraphicFramePr>
            <a:graphicFrameLocks noChangeAspect="1"/>
          </p:cNvGraphicFramePr>
          <p:nvPr>
            <p:ph type="tbl" idx="1"/>
          </p:nvPr>
        </p:nvGraphicFramePr>
        <p:xfrm>
          <a:off x="1290638" y="1292225"/>
          <a:ext cx="7404100" cy="9166225"/>
        </p:xfrm>
        <a:graphic>
          <a:graphicData uri="http://schemas.openxmlformats.org/presentationml/2006/ole">
            <p:oleObj spid="_x0000_s1026" name="Document" r:id="rId4" imgW="7412760" imgH="9177480" progId="Word.Document.8">
              <p:embed/>
            </p:oleObj>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371600" y="0"/>
            <a:ext cx="7772400" cy="1143000"/>
          </a:xfrm>
        </p:spPr>
        <p:txBody>
          <a:bodyPr/>
          <a:lstStyle/>
          <a:p>
            <a:pPr eaLnBrk="1" hangingPunct="1"/>
            <a:r>
              <a:rPr lang="en-US" b="1" smtClean="0">
                <a:solidFill>
                  <a:schemeClr val="tx1"/>
                </a:solidFill>
              </a:rPr>
              <a:t>Aristotle’s Types of Virtue</a:t>
            </a:r>
          </a:p>
        </p:txBody>
      </p:sp>
      <p:sp>
        <p:nvSpPr>
          <p:cNvPr id="34819" name="Rectangle 3"/>
          <p:cNvSpPr>
            <a:spLocks noGrp="1" noChangeArrowheads="1"/>
          </p:cNvSpPr>
          <p:nvPr>
            <p:ph type="body" idx="1"/>
          </p:nvPr>
        </p:nvSpPr>
        <p:spPr>
          <a:xfrm>
            <a:off x="838200" y="1371600"/>
            <a:ext cx="7772400" cy="4114800"/>
          </a:xfrm>
        </p:spPr>
        <p:txBody>
          <a:bodyPr/>
          <a:lstStyle/>
          <a:p>
            <a:pPr marL="0" indent="0" eaLnBrk="1" hangingPunct="1">
              <a:lnSpc>
                <a:spcPct val="90000"/>
              </a:lnSpc>
              <a:buFontTx/>
              <a:buNone/>
            </a:pPr>
            <a:r>
              <a:rPr lang="en-US" smtClean="0"/>
              <a:t>Virtues or excellences of character include: </a:t>
            </a:r>
          </a:p>
          <a:p>
            <a:pPr lvl="1" eaLnBrk="1" hangingPunct="1">
              <a:lnSpc>
                <a:spcPct val="90000"/>
              </a:lnSpc>
              <a:buClr>
                <a:schemeClr val="tx1"/>
              </a:buClr>
            </a:pPr>
            <a:r>
              <a:rPr lang="en-US" i="1" u="sng" smtClean="0">
                <a:solidFill>
                  <a:srgbClr val="FF3300"/>
                </a:solidFill>
              </a:rPr>
              <a:t>Moral</a:t>
            </a:r>
            <a:r>
              <a:rPr lang="en-US" smtClean="0"/>
              <a:t> virtues </a:t>
            </a:r>
          </a:p>
          <a:p>
            <a:pPr lvl="4" eaLnBrk="1" hangingPunct="1">
              <a:lnSpc>
                <a:spcPct val="90000"/>
              </a:lnSpc>
              <a:buClr>
                <a:schemeClr val="tx1"/>
              </a:buClr>
              <a:buFontTx/>
              <a:buNone/>
            </a:pPr>
            <a:r>
              <a:rPr lang="en-US" sz="2400" smtClean="0"/>
              <a:t>honesty, fairness or justice</a:t>
            </a:r>
            <a:r>
              <a:rPr lang="en-US" smtClean="0"/>
              <a:t> </a:t>
            </a:r>
          </a:p>
          <a:p>
            <a:pPr lvl="1" eaLnBrk="1" hangingPunct="1">
              <a:lnSpc>
                <a:spcPct val="90000"/>
              </a:lnSpc>
              <a:buClr>
                <a:schemeClr val="tx1"/>
              </a:buClr>
            </a:pPr>
            <a:r>
              <a:rPr lang="en-US" i="1" smtClean="0">
                <a:solidFill>
                  <a:srgbClr val="FF3300"/>
                </a:solidFill>
              </a:rPr>
              <a:t>Prudential</a:t>
            </a:r>
            <a:r>
              <a:rPr lang="en-US" smtClean="0"/>
              <a:t> virtues </a:t>
            </a:r>
          </a:p>
          <a:p>
            <a:pPr lvl="4" eaLnBrk="1" hangingPunct="1">
              <a:lnSpc>
                <a:spcPct val="90000"/>
              </a:lnSpc>
              <a:buClr>
                <a:schemeClr val="tx1"/>
              </a:buClr>
              <a:buFontTx/>
              <a:buNone/>
            </a:pPr>
            <a:r>
              <a:rPr lang="en-US" sz="2400" smtClean="0"/>
              <a:t>temperance, modesty</a:t>
            </a:r>
          </a:p>
          <a:p>
            <a:pPr lvl="1" eaLnBrk="1" hangingPunct="1">
              <a:lnSpc>
                <a:spcPct val="90000"/>
              </a:lnSpc>
              <a:buClr>
                <a:schemeClr val="tx1"/>
              </a:buClr>
            </a:pPr>
            <a:r>
              <a:rPr lang="en-US" i="1" smtClean="0">
                <a:solidFill>
                  <a:srgbClr val="FF3300"/>
                </a:solidFill>
              </a:rPr>
              <a:t>Intellectual</a:t>
            </a:r>
            <a:r>
              <a:rPr lang="en-US" smtClean="0"/>
              <a:t> virtues </a:t>
            </a:r>
          </a:p>
          <a:p>
            <a:pPr lvl="4" eaLnBrk="1" hangingPunct="1">
              <a:lnSpc>
                <a:spcPct val="90000"/>
              </a:lnSpc>
              <a:buClr>
                <a:schemeClr val="tx1"/>
              </a:buClr>
              <a:buFontTx/>
              <a:buNone/>
            </a:pPr>
            <a:r>
              <a:rPr lang="en-US" sz="2400" smtClean="0"/>
              <a:t>wisdom</a:t>
            </a:r>
          </a:p>
          <a:p>
            <a:pPr lvl="1" eaLnBrk="1" hangingPunct="1">
              <a:lnSpc>
                <a:spcPct val="90000"/>
              </a:lnSpc>
              <a:buClr>
                <a:schemeClr val="tx1"/>
              </a:buClr>
            </a:pPr>
            <a:r>
              <a:rPr lang="en-US" smtClean="0"/>
              <a:t>Some that are hard to classify </a:t>
            </a:r>
          </a:p>
          <a:p>
            <a:pPr lvl="3" eaLnBrk="1" hangingPunct="1">
              <a:lnSpc>
                <a:spcPct val="90000"/>
              </a:lnSpc>
              <a:buClr>
                <a:schemeClr val="tx1"/>
              </a:buClr>
              <a:buFontTx/>
              <a:buNone/>
            </a:pPr>
            <a:r>
              <a:rPr lang="en-US" sz="2400" smtClean="0"/>
              <a:t>		courage</a:t>
            </a:r>
          </a:p>
        </p:txBody>
      </p:sp>
      <p:pic>
        <p:nvPicPr>
          <p:cNvPr id="113668" name="Picture 4" descr="Aristotle_4"/>
          <p:cNvPicPr>
            <a:picLocks noChangeAspect="1" noChangeArrowheads="1"/>
          </p:cNvPicPr>
          <p:nvPr/>
        </p:nvPicPr>
        <p:blipFill>
          <a:blip r:embed="rId3"/>
          <a:srcRect/>
          <a:stretch>
            <a:fillRect/>
          </a:stretch>
        </p:blipFill>
        <p:spPr bwMode="auto">
          <a:xfrm>
            <a:off x="6757988" y="3581400"/>
            <a:ext cx="2054225" cy="2667000"/>
          </a:xfrm>
          <a:prstGeom prst="rect">
            <a:avLst/>
          </a:prstGeom>
          <a:noFill/>
          <a:ln w="9525">
            <a:solidFill>
              <a:schemeClr val="tx1"/>
            </a:solidFill>
            <a:miter lim="800000"/>
            <a:headEnd/>
            <a:tailEnd/>
          </a:ln>
          <a:effectLst>
            <a:outerShdw dist="107763" dir="2700000" algn="ctr" rotWithShape="0">
              <a:srgbClr val="808080">
                <a:alpha val="50000"/>
              </a:srgbClr>
            </a:outerShdw>
          </a:effec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914400" y="0"/>
            <a:ext cx="8229600" cy="1143000"/>
          </a:xfrm>
        </p:spPr>
        <p:txBody>
          <a:bodyPr/>
          <a:lstStyle/>
          <a:p>
            <a:pPr eaLnBrk="1" hangingPunct="1">
              <a:defRPr/>
            </a:pPr>
            <a:r>
              <a:rPr lang="en-US" sz="4000" b="1" dirty="0" smtClean="0">
                <a:solidFill>
                  <a:schemeClr val="tx1"/>
                </a:solidFill>
                <a:effectLst>
                  <a:outerShdw blurRad="38100" dist="38100" dir="2700000" algn="tl">
                    <a:srgbClr val="000000">
                      <a:alpha val="43137"/>
                    </a:srgbClr>
                  </a:outerShdw>
                </a:effectLst>
              </a:rPr>
              <a:t>Virtue As the</a:t>
            </a:r>
            <a:r>
              <a:rPr lang="en-US" b="1" dirty="0" smtClean="0">
                <a:solidFill>
                  <a:schemeClr val="tx1"/>
                </a:solidFill>
                <a:effectLst>
                  <a:outerShdw blurRad="38100" dist="38100" dir="2700000" algn="tl">
                    <a:srgbClr val="000000">
                      <a:alpha val="43137"/>
                    </a:srgbClr>
                  </a:outerShdw>
                </a:effectLst>
              </a:rPr>
              <a:t> “</a:t>
            </a:r>
            <a:r>
              <a:rPr lang="en-US" b="1" i="1" dirty="0" smtClean="0">
                <a:solidFill>
                  <a:srgbClr val="99962B"/>
                </a:solidFill>
                <a:effectLst>
                  <a:outerShdw blurRad="38100" dist="38100" dir="2700000" algn="tl">
                    <a:srgbClr val="000000">
                      <a:alpha val="43137"/>
                    </a:srgbClr>
                  </a:outerShdw>
                </a:effectLst>
              </a:rPr>
              <a:t>Golden Mean</a:t>
            </a:r>
            <a:r>
              <a:rPr lang="en-US" b="1" dirty="0" smtClean="0">
                <a:solidFill>
                  <a:schemeClr val="tx1"/>
                </a:solidFill>
                <a:effectLst>
                  <a:outerShdw blurRad="38100" dist="38100" dir="2700000" algn="tl">
                    <a:srgbClr val="000000">
                      <a:alpha val="43137"/>
                    </a:srgbClr>
                  </a:outerShdw>
                </a:effectLst>
              </a:rPr>
              <a:t>”</a:t>
            </a:r>
          </a:p>
        </p:txBody>
      </p:sp>
      <p:sp>
        <p:nvSpPr>
          <p:cNvPr id="111619" name="Rectangle 3"/>
          <p:cNvSpPr>
            <a:spLocks noGrp="1" noChangeArrowheads="1"/>
          </p:cNvSpPr>
          <p:nvPr>
            <p:ph type="body" idx="1"/>
          </p:nvPr>
        </p:nvSpPr>
        <p:spPr>
          <a:xfrm>
            <a:off x="457200" y="1600200"/>
            <a:ext cx="4724400" cy="4525963"/>
          </a:xfrm>
        </p:spPr>
        <p:txBody>
          <a:bodyPr/>
          <a:lstStyle/>
          <a:p>
            <a:pPr eaLnBrk="1" hangingPunct="1">
              <a:lnSpc>
                <a:spcPct val="80000"/>
              </a:lnSpc>
            </a:pPr>
            <a:r>
              <a:rPr lang="en-US" sz="2000" smtClean="0"/>
              <a:t>Strength of character (virtue), involves finding the </a:t>
            </a:r>
            <a:r>
              <a:rPr lang="en-US" sz="2000" i="1" u="sng" smtClean="0"/>
              <a:t>proper balance</a:t>
            </a:r>
            <a:r>
              <a:rPr lang="en-US" sz="2000" smtClean="0"/>
              <a:t> between two extremes</a:t>
            </a:r>
          </a:p>
          <a:p>
            <a:pPr lvl="1" eaLnBrk="1" hangingPunct="1">
              <a:lnSpc>
                <a:spcPct val="80000"/>
              </a:lnSpc>
            </a:pPr>
            <a:r>
              <a:rPr lang="en-US" sz="1800" smtClean="0"/>
              <a:t>Excess: having too much of something.</a:t>
            </a:r>
          </a:p>
          <a:p>
            <a:pPr lvl="1" eaLnBrk="1" hangingPunct="1">
              <a:lnSpc>
                <a:spcPct val="80000"/>
              </a:lnSpc>
            </a:pPr>
            <a:r>
              <a:rPr lang="en-US" sz="1800" smtClean="0"/>
              <a:t>Deficiency: having too little of something.</a:t>
            </a:r>
          </a:p>
          <a:p>
            <a:pPr lvl="1" eaLnBrk="1" hangingPunct="1">
              <a:lnSpc>
                <a:spcPct val="80000"/>
              </a:lnSpc>
            </a:pPr>
            <a:endParaRPr lang="en-US" sz="1800" smtClean="0"/>
          </a:p>
          <a:p>
            <a:pPr eaLnBrk="1" hangingPunct="1">
              <a:lnSpc>
                <a:spcPct val="80000"/>
              </a:lnSpc>
            </a:pPr>
            <a:r>
              <a:rPr lang="en-US" sz="2000" smtClean="0"/>
              <a:t>Not mediocrity, but </a:t>
            </a:r>
            <a:r>
              <a:rPr lang="en-US" sz="2000" i="1" u="sng" smtClean="0"/>
              <a:t>harmony</a:t>
            </a:r>
            <a:r>
              <a:rPr lang="en-US" sz="2000" smtClean="0"/>
              <a:t> and balance</a:t>
            </a:r>
          </a:p>
          <a:p>
            <a:pPr eaLnBrk="1" hangingPunct="1">
              <a:lnSpc>
                <a:spcPct val="80000"/>
              </a:lnSpc>
            </a:pPr>
            <a:endParaRPr lang="en-US" sz="2000" smtClean="0"/>
          </a:p>
          <a:p>
            <a:pPr eaLnBrk="1" hangingPunct="1">
              <a:lnSpc>
                <a:spcPct val="80000"/>
              </a:lnSpc>
            </a:pPr>
            <a:r>
              <a:rPr lang="en-US" sz="2000" smtClean="0"/>
              <a:t>There </a:t>
            </a:r>
            <a:r>
              <a:rPr lang="en-US" sz="2000" i="1" u="sng" smtClean="0"/>
              <a:t>do not</a:t>
            </a:r>
            <a:r>
              <a:rPr lang="en-US" sz="2000" smtClean="0"/>
              <a:t> seem to be general rules or principles, and certainly no algorithms or formulae for virtue</a:t>
            </a:r>
          </a:p>
          <a:p>
            <a:pPr eaLnBrk="1" hangingPunct="1">
              <a:lnSpc>
                <a:spcPct val="80000"/>
              </a:lnSpc>
            </a:pPr>
            <a:endParaRPr lang="en-US" sz="2000" smtClean="0"/>
          </a:p>
          <a:p>
            <a:pPr eaLnBrk="1" hangingPunct="1">
              <a:lnSpc>
                <a:spcPct val="80000"/>
              </a:lnSpc>
            </a:pPr>
            <a:r>
              <a:rPr lang="en-US" sz="2000" smtClean="0"/>
              <a:t>Example of courage</a:t>
            </a:r>
          </a:p>
          <a:p>
            <a:pPr lvl="1" eaLnBrk="1" hangingPunct="1">
              <a:lnSpc>
                <a:spcPct val="80000"/>
              </a:lnSpc>
            </a:pPr>
            <a:r>
              <a:rPr lang="en-US" sz="1800" smtClean="0"/>
              <a:t>Sometimes the deficiency is more to be avoided than the excess</a:t>
            </a:r>
          </a:p>
          <a:p>
            <a:pPr eaLnBrk="1" hangingPunct="1">
              <a:lnSpc>
                <a:spcPct val="80000"/>
              </a:lnSpc>
            </a:pPr>
            <a:endParaRPr lang="en-US" sz="1800" smtClean="0"/>
          </a:p>
          <a:p>
            <a:pPr eaLnBrk="1" hangingPunct="1">
              <a:lnSpc>
                <a:spcPct val="80000"/>
              </a:lnSpc>
            </a:pPr>
            <a:endParaRPr lang="en-US" sz="2000" smtClean="0"/>
          </a:p>
          <a:p>
            <a:pPr eaLnBrk="1" hangingPunct="1">
              <a:lnSpc>
                <a:spcPct val="80000"/>
              </a:lnSpc>
              <a:buFontTx/>
              <a:buNone/>
            </a:pPr>
            <a:endParaRPr lang="en-US" sz="2000" smtClean="0"/>
          </a:p>
        </p:txBody>
      </p:sp>
      <p:sp>
        <p:nvSpPr>
          <p:cNvPr id="111621" name="Text Box 5"/>
          <p:cNvSpPr txBox="1">
            <a:spLocks noChangeArrowheads="1"/>
          </p:cNvSpPr>
          <p:nvPr/>
        </p:nvSpPr>
        <p:spPr bwMode="auto">
          <a:xfrm>
            <a:off x="6096000" y="5062538"/>
            <a:ext cx="2298700" cy="228600"/>
          </a:xfrm>
          <a:prstGeom prst="rect">
            <a:avLst/>
          </a:prstGeom>
          <a:noFill/>
          <a:ln w="9525">
            <a:noFill/>
            <a:miter lim="800000"/>
            <a:headEnd/>
            <a:tailEnd/>
          </a:ln>
        </p:spPr>
        <p:txBody>
          <a:bodyPr wrap="none">
            <a:spAutoFit/>
          </a:bodyPr>
          <a:lstStyle/>
          <a:p>
            <a:r>
              <a:rPr lang="en-US" sz="900"/>
              <a:t>* Courtesy of Merriam-Webster Dictionary</a:t>
            </a:r>
          </a:p>
        </p:txBody>
      </p:sp>
      <p:grpSp>
        <p:nvGrpSpPr>
          <p:cNvPr id="35845" name="Group 6"/>
          <p:cNvGrpSpPr>
            <a:grpSpLocks/>
          </p:cNvGrpSpPr>
          <p:nvPr/>
        </p:nvGrpSpPr>
        <p:grpSpPr bwMode="auto">
          <a:xfrm rot="-510784">
            <a:off x="4852988" y="1938338"/>
            <a:ext cx="3948112" cy="303212"/>
            <a:chOff x="2914" y="1304"/>
            <a:chExt cx="2487" cy="191"/>
          </a:xfrm>
        </p:grpSpPr>
        <p:sp>
          <p:nvSpPr>
            <p:cNvPr id="35849" name="Line 7"/>
            <p:cNvSpPr>
              <a:spLocks noChangeShapeType="1"/>
            </p:cNvSpPr>
            <p:nvPr/>
          </p:nvSpPr>
          <p:spPr bwMode="auto">
            <a:xfrm flipV="1">
              <a:off x="2928" y="1488"/>
              <a:ext cx="2352" cy="0"/>
            </a:xfrm>
            <a:prstGeom prst="line">
              <a:avLst/>
            </a:prstGeom>
            <a:noFill/>
            <a:ln w="12700">
              <a:solidFill>
                <a:schemeClr val="tx1"/>
              </a:solidFill>
              <a:round/>
              <a:headEnd/>
              <a:tailEnd/>
            </a:ln>
          </p:spPr>
          <p:txBody>
            <a:bodyPr/>
            <a:lstStyle/>
            <a:p>
              <a:endParaRPr lang="en-US"/>
            </a:p>
          </p:txBody>
        </p:sp>
        <p:sp>
          <p:nvSpPr>
            <p:cNvPr id="35850" name="Text Box 8"/>
            <p:cNvSpPr txBox="1">
              <a:spLocks noChangeArrowheads="1"/>
            </p:cNvSpPr>
            <p:nvPr/>
          </p:nvSpPr>
          <p:spPr bwMode="auto">
            <a:xfrm>
              <a:off x="2914" y="1314"/>
              <a:ext cx="453" cy="181"/>
            </a:xfrm>
            <a:prstGeom prst="rect">
              <a:avLst/>
            </a:prstGeom>
            <a:noFill/>
            <a:ln w="12700">
              <a:solidFill>
                <a:schemeClr val="tx1"/>
              </a:solidFill>
              <a:miter lim="800000"/>
              <a:headEnd/>
              <a:tailEnd/>
            </a:ln>
          </p:spPr>
          <p:txBody>
            <a:bodyPr wrap="none">
              <a:spAutoFit/>
            </a:bodyPr>
            <a:lstStyle/>
            <a:p>
              <a:r>
                <a:rPr lang="en-US" sz="1200" b="1"/>
                <a:t>Excess</a:t>
              </a:r>
            </a:p>
          </p:txBody>
        </p:sp>
        <p:sp>
          <p:nvSpPr>
            <p:cNvPr id="35851" name="Text Box 9"/>
            <p:cNvSpPr txBox="1">
              <a:spLocks noChangeArrowheads="1"/>
            </p:cNvSpPr>
            <p:nvPr/>
          </p:nvSpPr>
          <p:spPr bwMode="auto">
            <a:xfrm>
              <a:off x="4798" y="1304"/>
              <a:ext cx="603" cy="181"/>
            </a:xfrm>
            <a:prstGeom prst="rect">
              <a:avLst/>
            </a:prstGeom>
            <a:noFill/>
            <a:ln w="12700">
              <a:solidFill>
                <a:schemeClr val="tx1"/>
              </a:solidFill>
              <a:miter lim="800000"/>
              <a:headEnd/>
              <a:tailEnd/>
            </a:ln>
          </p:spPr>
          <p:txBody>
            <a:bodyPr wrap="none">
              <a:spAutoFit/>
            </a:bodyPr>
            <a:lstStyle/>
            <a:p>
              <a:r>
                <a:rPr lang="en-US" sz="1200" b="1"/>
                <a:t>Deficiency</a:t>
              </a:r>
            </a:p>
          </p:txBody>
        </p:sp>
      </p:grpSp>
      <p:sp>
        <p:nvSpPr>
          <p:cNvPr id="35846" name="AutoShape 10"/>
          <p:cNvSpPr>
            <a:spLocks noChangeArrowheads="1"/>
          </p:cNvSpPr>
          <p:nvPr/>
        </p:nvSpPr>
        <p:spPr bwMode="auto">
          <a:xfrm>
            <a:off x="6400800" y="2243138"/>
            <a:ext cx="685800" cy="457200"/>
          </a:xfrm>
          <a:prstGeom prst="triangle">
            <a:avLst>
              <a:gd name="adj" fmla="val 50000"/>
            </a:avLst>
          </a:prstGeom>
          <a:solidFill>
            <a:schemeClr val="accent1"/>
          </a:solidFill>
          <a:ln w="9525">
            <a:solidFill>
              <a:schemeClr val="tx1"/>
            </a:solidFill>
            <a:miter lim="800000"/>
            <a:headEnd/>
            <a:tailEnd/>
          </a:ln>
        </p:spPr>
        <p:txBody>
          <a:bodyPr wrap="none" anchor="ctr"/>
          <a:lstStyle/>
          <a:p>
            <a:endParaRPr lang="en-US"/>
          </a:p>
        </p:txBody>
      </p:sp>
      <p:sp>
        <p:nvSpPr>
          <p:cNvPr id="111628" name="Rectangle 12"/>
          <p:cNvSpPr>
            <a:spLocks noChangeArrowheads="1"/>
          </p:cNvSpPr>
          <p:nvPr/>
        </p:nvSpPr>
        <p:spPr bwMode="auto">
          <a:xfrm>
            <a:off x="5715000" y="3048000"/>
            <a:ext cx="2895600" cy="1957388"/>
          </a:xfrm>
          <a:prstGeom prst="rect">
            <a:avLst/>
          </a:prstGeom>
          <a:solidFill>
            <a:srgbClr val="CDCDCD"/>
          </a:solidFill>
          <a:ln w="9525">
            <a:solidFill>
              <a:schemeClr val="tx1"/>
            </a:solidFill>
            <a:miter lim="800000"/>
            <a:headEnd/>
            <a:tailEnd/>
          </a:ln>
          <a:effectLst>
            <a:outerShdw dist="107763" dir="2700000" algn="ctr" rotWithShape="0">
              <a:schemeClr val="bg2">
                <a:alpha val="50000"/>
              </a:schemeClr>
            </a:outerShdw>
          </a:effectLst>
        </p:spPr>
        <p:txBody>
          <a:bodyPr lIns="28566" tIns="0" rIns="0" bIns="0" anchor="ctr">
            <a:spAutoFit/>
          </a:bodyPr>
          <a:lstStyle/>
          <a:p>
            <a:pPr>
              <a:defRPr/>
            </a:pPr>
            <a:r>
              <a:rPr lang="en-US" sz="1200" b="1"/>
              <a:t>Main Entry:  mean</a:t>
            </a:r>
            <a:r>
              <a:rPr lang="en-US" sz="1200"/>
              <a:t> </a:t>
            </a:r>
          </a:p>
          <a:p>
            <a:pPr>
              <a:defRPr/>
            </a:pPr>
            <a:r>
              <a:rPr lang="en-US" sz="1200" b="1"/>
              <a:t>Function: </a:t>
            </a:r>
          </a:p>
          <a:p>
            <a:pPr lvl="1">
              <a:defRPr/>
            </a:pPr>
            <a:r>
              <a:rPr lang="en-US" sz="1000" i="1"/>
              <a:t>noun</a:t>
            </a:r>
            <a:r>
              <a:rPr lang="en-US" sz="1000"/>
              <a:t> </a:t>
            </a:r>
          </a:p>
          <a:p>
            <a:pPr>
              <a:defRPr/>
            </a:pPr>
            <a:endParaRPr lang="en-US" sz="1000"/>
          </a:p>
          <a:p>
            <a:pPr>
              <a:defRPr/>
            </a:pPr>
            <a:r>
              <a:rPr lang="en-US" sz="1200" b="1"/>
              <a:t>1 a (1):</a:t>
            </a:r>
            <a:r>
              <a:rPr lang="en-US" sz="1200"/>
              <a:t> </a:t>
            </a:r>
            <a:r>
              <a:rPr lang="en-US" sz="1200" b="1"/>
              <a:t>something intervening or </a:t>
            </a:r>
          </a:p>
          <a:p>
            <a:pPr>
              <a:defRPr/>
            </a:pPr>
            <a:r>
              <a:rPr lang="en-US" sz="1200" b="1"/>
              <a:t>            intermediate </a:t>
            </a:r>
          </a:p>
          <a:p>
            <a:pPr>
              <a:defRPr/>
            </a:pPr>
            <a:r>
              <a:rPr lang="en-US" sz="1200" b="1"/>
              <a:t>      (2):</a:t>
            </a:r>
            <a:r>
              <a:rPr lang="en-US" sz="1200"/>
              <a:t> a middle point between</a:t>
            </a:r>
          </a:p>
          <a:p>
            <a:pPr>
              <a:defRPr/>
            </a:pPr>
            <a:r>
              <a:rPr lang="en-US" sz="1200"/>
              <a:t>            extremes</a:t>
            </a:r>
            <a:r>
              <a:rPr lang="en-US" sz="1200" b="1"/>
              <a:t> </a:t>
            </a:r>
          </a:p>
          <a:p>
            <a:pPr>
              <a:defRPr/>
            </a:pPr>
            <a:r>
              <a:rPr lang="en-US" sz="1200" b="1"/>
              <a:t>   b:</a:t>
            </a:r>
            <a:r>
              <a:rPr lang="en-US" sz="1200"/>
              <a:t> </a:t>
            </a:r>
            <a:r>
              <a:rPr lang="en-US" sz="1200" b="1"/>
              <a:t>a value that lies within a range of values</a:t>
            </a:r>
            <a:r>
              <a:rPr lang="en-US" sz="1200"/>
              <a:t> and is computed according to a prescribed law</a:t>
            </a:r>
          </a:p>
        </p:txBody>
      </p:sp>
      <p:sp>
        <p:nvSpPr>
          <p:cNvPr id="111630" name="Text Box 14"/>
          <p:cNvSpPr txBox="1">
            <a:spLocks noChangeArrowheads="1"/>
          </p:cNvSpPr>
          <p:nvPr/>
        </p:nvSpPr>
        <p:spPr bwMode="auto">
          <a:xfrm>
            <a:off x="5486400" y="5562600"/>
            <a:ext cx="3200400" cy="1079500"/>
          </a:xfrm>
          <a:prstGeom prst="rect">
            <a:avLst/>
          </a:prstGeom>
          <a:solidFill>
            <a:srgbClr val="FFFF00"/>
          </a:solidFill>
          <a:ln w="9525">
            <a:solidFill>
              <a:srgbClr val="000066"/>
            </a:solidFill>
            <a:miter lim="800000"/>
            <a:headEnd/>
            <a:tailEnd/>
          </a:ln>
        </p:spPr>
        <p:txBody>
          <a:bodyPr>
            <a:spAutoFit/>
          </a:bodyPr>
          <a:lstStyle/>
          <a:p>
            <a:pPr algn="ctr"/>
            <a:r>
              <a:rPr lang="en-US" sz="1600" b="1" i="1">
                <a:solidFill>
                  <a:srgbClr val="000066"/>
                </a:solidFill>
              </a:rPr>
              <a:t>“It is the things which we are naturally inclined that appear to us more opposed to the mean.”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16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1619">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161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1619">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1619">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16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1" grpId="0"/>
      <p:bldP spid="111628" grpId="0" animBg="1"/>
      <p:bldP spid="111630" grpId="0" animBg="1"/>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914400" y="0"/>
            <a:ext cx="8229600" cy="1143000"/>
          </a:xfrm>
        </p:spPr>
        <p:txBody>
          <a:bodyPr/>
          <a:lstStyle/>
          <a:p>
            <a:pPr eaLnBrk="1" hangingPunct="1"/>
            <a:r>
              <a:rPr lang="en-US" b="1" smtClean="0">
                <a:solidFill>
                  <a:schemeClr val="tx1"/>
                </a:solidFill>
              </a:rPr>
              <a:t>Childhood &amp; Adult Morality</a:t>
            </a:r>
          </a:p>
        </p:txBody>
      </p:sp>
      <p:sp>
        <p:nvSpPr>
          <p:cNvPr id="97283" name="Rectangle 3"/>
          <p:cNvSpPr>
            <a:spLocks noGrp="1" noChangeArrowheads="1"/>
          </p:cNvSpPr>
          <p:nvPr>
            <p:ph type="body" idx="1"/>
          </p:nvPr>
        </p:nvSpPr>
        <p:spPr>
          <a:xfrm>
            <a:off x="0" y="1600200"/>
            <a:ext cx="7086600" cy="4114800"/>
          </a:xfrm>
        </p:spPr>
        <p:txBody>
          <a:bodyPr/>
          <a:lstStyle/>
          <a:p>
            <a:pPr eaLnBrk="1" hangingPunct="1">
              <a:lnSpc>
                <a:spcPct val="90000"/>
              </a:lnSpc>
            </a:pPr>
            <a:r>
              <a:rPr lang="en-US" smtClean="0"/>
              <a:t>We can contrast two approaches to the moral life.</a:t>
            </a:r>
          </a:p>
          <a:p>
            <a:pPr lvl="1" eaLnBrk="1" hangingPunct="1">
              <a:lnSpc>
                <a:spcPct val="90000"/>
              </a:lnSpc>
            </a:pPr>
            <a:r>
              <a:rPr lang="en-US" smtClean="0"/>
              <a:t>The childhood conception of morality:</a:t>
            </a:r>
          </a:p>
          <a:p>
            <a:pPr lvl="2" eaLnBrk="1" hangingPunct="1">
              <a:lnSpc>
                <a:spcPct val="90000"/>
              </a:lnSpc>
            </a:pPr>
            <a:r>
              <a:rPr lang="en-US" sz="2000" smtClean="0"/>
              <a:t>Comes from outside (usually parents)</a:t>
            </a:r>
          </a:p>
          <a:p>
            <a:pPr lvl="2" eaLnBrk="1" hangingPunct="1">
              <a:lnSpc>
                <a:spcPct val="90000"/>
              </a:lnSpc>
            </a:pPr>
            <a:r>
              <a:rPr lang="en-US" sz="2000" smtClean="0"/>
              <a:t>Is negative (“don’t touch that stove burner!”)</a:t>
            </a:r>
          </a:p>
          <a:p>
            <a:pPr lvl="2" eaLnBrk="1" hangingPunct="1">
              <a:lnSpc>
                <a:spcPct val="90000"/>
              </a:lnSpc>
            </a:pPr>
            <a:r>
              <a:rPr lang="en-US" sz="2000" smtClean="0"/>
              <a:t>Rules and habit formation are central</a:t>
            </a:r>
          </a:p>
          <a:p>
            <a:pPr lvl="2" eaLnBrk="1" hangingPunct="1">
              <a:lnSpc>
                <a:spcPct val="90000"/>
              </a:lnSpc>
            </a:pPr>
            <a:endParaRPr lang="en-US" sz="1600" b="1" smtClean="0"/>
          </a:p>
          <a:p>
            <a:pPr lvl="1" eaLnBrk="1" hangingPunct="1">
              <a:lnSpc>
                <a:spcPct val="90000"/>
              </a:lnSpc>
            </a:pPr>
            <a:r>
              <a:rPr lang="en-US" smtClean="0"/>
              <a:t>The adult conception of morality.</a:t>
            </a:r>
          </a:p>
          <a:p>
            <a:pPr lvl="2" eaLnBrk="1" hangingPunct="1">
              <a:lnSpc>
                <a:spcPct val="90000"/>
              </a:lnSpc>
            </a:pPr>
            <a:r>
              <a:rPr lang="en-US" sz="2000" smtClean="0"/>
              <a:t>Comes from within (self-directed)</a:t>
            </a:r>
          </a:p>
          <a:p>
            <a:pPr lvl="2" eaLnBrk="1" hangingPunct="1">
              <a:lnSpc>
                <a:spcPct val="90000"/>
              </a:lnSpc>
            </a:pPr>
            <a:r>
              <a:rPr lang="en-US" sz="2000" smtClean="0"/>
              <a:t>Is positive (“this is the kind of person I want to be.”)</a:t>
            </a:r>
          </a:p>
          <a:p>
            <a:pPr lvl="2" eaLnBrk="1" hangingPunct="1">
              <a:lnSpc>
                <a:spcPct val="90000"/>
              </a:lnSpc>
            </a:pPr>
            <a:r>
              <a:rPr lang="en-US" sz="2000" smtClean="0"/>
              <a:t>Virtue-centered,often modeled on ideals</a:t>
            </a:r>
          </a:p>
        </p:txBody>
      </p:sp>
      <p:pic>
        <p:nvPicPr>
          <p:cNvPr id="97285" name="Picture 5" descr="stove"/>
          <p:cNvPicPr>
            <a:picLocks noChangeAspect="1" noChangeArrowheads="1"/>
          </p:cNvPicPr>
          <p:nvPr/>
        </p:nvPicPr>
        <p:blipFill>
          <a:blip r:embed="rId3"/>
          <a:srcRect/>
          <a:stretch>
            <a:fillRect/>
          </a:stretch>
        </p:blipFill>
        <p:spPr bwMode="auto">
          <a:xfrm>
            <a:off x="7239000" y="1981200"/>
            <a:ext cx="1524000" cy="2038350"/>
          </a:xfrm>
          <a:prstGeom prst="rect">
            <a:avLst/>
          </a:prstGeom>
          <a:noFill/>
          <a:ln w="9525">
            <a:solidFill>
              <a:srgbClr val="000066"/>
            </a:solidFill>
            <a:miter lim="800000"/>
            <a:headEnd/>
            <a:tailEnd/>
          </a:ln>
          <a:effectLst>
            <a:outerShdw dist="107763" dir="2700000" algn="ctr" rotWithShape="0">
              <a:srgbClr val="808080">
                <a:alpha val="50000"/>
              </a:srgbClr>
            </a:outerShdw>
          </a:effectLst>
        </p:spPr>
      </p:pic>
      <p:pic>
        <p:nvPicPr>
          <p:cNvPr id="97286" name="Picture 6"/>
          <p:cNvPicPr>
            <a:picLocks noChangeAspect="1" noChangeArrowheads="1"/>
          </p:cNvPicPr>
          <p:nvPr/>
        </p:nvPicPr>
        <p:blipFill>
          <a:blip r:embed="rId4"/>
          <a:srcRect l="18126" t="20120" r="20000" b="16298"/>
          <a:stretch>
            <a:fillRect/>
          </a:stretch>
        </p:blipFill>
        <p:spPr bwMode="auto">
          <a:xfrm>
            <a:off x="7010400" y="4572000"/>
            <a:ext cx="1889125" cy="1565275"/>
          </a:xfrm>
          <a:prstGeom prst="rect">
            <a:avLst/>
          </a:prstGeom>
          <a:noFill/>
          <a:ln w="9525">
            <a:solidFill>
              <a:srgbClr val="000066"/>
            </a:solidFill>
            <a:miter lim="800000"/>
            <a:headEnd/>
            <a:tailEnd/>
          </a:ln>
          <a:effectLst>
            <a:outerShdw dist="107763" dir="2700000" algn="ctr" rotWithShape="0">
              <a:schemeClr val="bg2">
                <a:alpha val="50000"/>
              </a:schemeClr>
            </a:outerShdw>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728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728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7283">
                                            <p:txEl>
                                              <p:pRg st="8" end="8"/>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728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72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914400" y="0"/>
            <a:ext cx="8229600" cy="1143000"/>
          </a:xfrm>
        </p:spPr>
        <p:txBody>
          <a:bodyPr/>
          <a:lstStyle/>
          <a:p>
            <a:pPr eaLnBrk="1" hangingPunct="1"/>
            <a:r>
              <a:rPr lang="en-US" b="1" smtClean="0">
                <a:solidFill>
                  <a:schemeClr val="tx1"/>
                </a:solidFill>
              </a:rPr>
              <a:t>Moral Growth &amp; Progress</a:t>
            </a:r>
          </a:p>
        </p:txBody>
      </p:sp>
      <p:sp>
        <p:nvSpPr>
          <p:cNvPr id="37891" name="Rectangle 3"/>
          <p:cNvSpPr>
            <a:spLocks noGrp="1" noChangeArrowheads="1"/>
          </p:cNvSpPr>
          <p:nvPr>
            <p:ph type="body" idx="1"/>
          </p:nvPr>
        </p:nvSpPr>
        <p:spPr>
          <a:xfrm>
            <a:off x="457200" y="1600200"/>
            <a:ext cx="5334000" cy="4525963"/>
          </a:xfrm>
        </p:spPr>
        <p:txBody>
          <a:bodyPr/>
          <a:lstStyle/>
          <a:p>
            <a:pPr eaLnBrk="1" hangingPunct="1"/>
            <a:r>
              <a:rPr lang="en-US" sz="2800" smtClean="0"/>
              <a:t>Both of these conceptions of morality are appropriate at different times in life.</a:t>
            </a:r>
          </a:p>
          <a:p>
            <a:pPr eaLnBrk="1" hangingPunct="1"/>
            <a:endParaRPr lang="en-US" sz="1200" smtClean="0"/>
          </a:p>
          <a:p>
            <a:pPr eaLnBrk="1" hangingPunct="1"/>
            <a:r>
              <a:rPr lang="en-US" sz="2800" smtClean="0"/>
              <a:t>During adolescence and early adulthood </a:t>
            </a:r>
            <a:r>
              <a:rPr lang="en-US" sz="1600" smtClean="0"/>
              <a:t>(some)</a:t>
            </a:r>
            <a:r>
              <a:rPr lang="en-US" sz="2800" smtClean="0"/>
              <a:t> people make the transition from the childhood conception of morality to the adult conception</a:t>
            </a:r>
            <a:r>
              <a:rPr lang="en-US" sz="1400" smtClean="0"/>
              <a:t>….hopefully</a:t>
            </a:r>
          </a:p>
          <a:p>
            <a:pPr eaLnBrk="1" hangingPunct="1"/>
            <a:endParaRPr lang="en-US" sz="1200" smtClean="0"/>
          </a:p>
        </p:txBody>
      </p:sp>
      <p:pic>
        <p:nvPicPr>
          <p:cNvPr id="99333" name="Picture 5"/>
          <p:cNvPicPr>
            <a:picLocks noChangeAspect="1" noChangeArrowheads="1"/>
          </p:cNvPicPr>
          <p:nvPr/>
        </p:nvPicPr>
        <p:blipFill>
          <a:blip r:embed="rId3"/>
          <a:srcRect l="18126" t="20120" r="20000" b="16298"/>
          <a:stretch>
            <a:fillRect/>
          </a:stretch>
        </p:blipFill>
        <p:spPr bwMode="auto">
          <a:xfrm>
            <a:off x="6553200" y="2576513"/>
            <a:ext cx="2362200" cy="1884362"/>
          </a:xfrm>
          <a:prstGeom prst="rect">
            <a:avLst/>
          </a:prstGeom>
          <a:noFill/>
          <a:ln w="9525">
            <a:solidFill>
              <a:srgbClr val="000066"/>
            </a:solidFill>
            <a:miter lim="800000"/>
            <a:headEnd/>
            <a:tailEnd/>
          </a:ln>
          <a:effectLst>
            <a:outerShdw dist="107763" dir="2700000" algn="ctr" rotWithShape="0">
              <a:schemeClr val="bg2">
                <a:alpha val="50000"/>
              </a:schemeClr>
            </a:outerShdw>
          </a:effectLst>
        </p:spPr>
      </p:pic>
      <p:sp>
        <p:nvSpPr>
          <p:cNvPr id="37894" name="Text Box 7"/>
          <p:cNvSpPr txBox="1">
            <a:spLocks noChangeArrowheads="1"/>
          </p:cNvSpPr>
          <p:nvPr/>
        </p:nvSpPr>
        <p:spPr bwMode="auto">
          <a:xfrm>
            <a:off x="2438400" y="6324600"/>
            <a:ext cx="3903663" cy="369888"/>
          </a:xfrm>
          <a:prstGeom prst="rect">
            <a:avLst/>
          </a:prstGeom>
          <a:solidFill>
            <a:srgbClr val="FFFF00"/>
          </a:solidFill>
          <a:ln w="9525">
            <a:solidFill>
              <a:schemeClr val="tx2"/>
            </a:solidFill>
            <a:miter lim="800000"/>
            <a:headEnd/>
            <a:tailEnd/>
          </a:ln>
        </p:spPr>
        <p:txBody>
          <a:bodyPr wrap="none">
            <a:spAutoFit/>
          </a:bodyPr>
          <a:lstStyle/>
          <a:p>
            <a:r>
              <a:rPr lang="en-US" sz="1800" b="1" i="1">
                <a:solidFill>
                  <a:srgbClr val="000066"/>
                </a:solidFill>
              </a:rPr>
              <a:t>Marines take longer than others…</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762000" y="0"/>
            <a:ext cx="7924800" cy="1143000"/>
          </a:xfrm>
        </p:spPr>
        <p:txBody>
          <a:bodyPr/>
          <a:lstStyle/>
          <a:p>
            <a:pPr eaLnBrk="1" hangingPunct="1"/>
            <a:r>
              <a:rPr lang="en-US" b="1" smtClean="0">
                <a:solidFill>
                  <a:schemeClr val="tx1"/>
                </a:solidFill>
              </a:rPr>
              <a:t>Rightly-ordered Desires</a:t>
            </a:r>
          </a:p>
        </p:txBody>
      </p:sp>
      <p:sp>
        <p:nvSpPr>
          <p:cNvPr id="101379" name="Rectangle 3"/>
          <p:cNvSpPr>
            <a:spLocks noGrp="1" noChangeArrowheads="1"/>
          </p:cNvSpPr>
          <p:nvPr>
            <p:ph type="body" idx="1"/>
          </p:nvPr>
        </p:nvSpPr>
        <p:spPr>
          <a:xfrm>
            <a:off x="228600" y="1600200"/>
            <a:ext cx="6553200" cy="4525963"/>
          </a:xfrm>
        </p:spPr>
        <p:txBody>
          <a:bodyPr/>
          <a:lstStyle/>
          <a:p>
            <a:pPr marL="0" indent="0" eaLnBrk="1" hangingPunct="1">
              <a:buFontTx/>
              <a:buNone/>
            </a:pPr>
            <a:r>
              <a:rPr lang="en-US" sz="2400" smtClean="0"/>
              <a:t>Aristotle draws an interesting contrast between:</a:t>
            </a:r>
          </a:p>
          <a:p>
            <a:pPr lvl="1" eaLnBrk="1" hangingPunct="1"/>
            <a:r>
              <a:rPr lang="en-US" sz="2400" i="1" smtClean="0">
                <a:solidFill>
                  <a:srgbClr val="A50021"/>
                </a:solidFill>
              </a:rPr>
              <a:t>Weakness of will</a:t>
            </a:r>
            <a:r>
              <a:rPr lang="en-US" sz="2400" smtClean="0"/>
              <a:t> (akrasia) occurs when individuals cannot keep their desires under control.</a:t>
            </a:r>
          </a:p>
          <a:p>
            <a:pPr lvl="1" eaLnBrk="1" hangingPunct="1"/>
            <a:endParaRPr lang="en-US" sz="1800" smtClean="0"/>
          </a:p>
          <a:p>
            <a:pPr lvl="1" eaLnBrk="1" hangingPunct="1"/>
            <a:r>
              <a:rPr lang="en-US" sz="2400" i="1" smtClean="0">
                <a:solidFill>
                  <a:srgbClr val="A50021"/>
                </a:solidFill>
              </a:rPr>
              <a:t>Continent people</a:t>
            </a:r>
            <a:r>
              <a:rPr lang="en-US" sz="2400" smtClean="0"/>
              <a:t>, who have unruly desires but manage to control them.</a:t>
            </a:r>
          </a:p>
          <a:p>
            <a:pPr lvl="1" eaLnBrk="1" hangingPunct="1"/>
            <a:endParaRPr lang="en-US" sz="1800" smtClean="0"/>
          </a:p>
          <a:p>
            <a:pPr lvl="1" eaLnBrk="1" hangingPunct="1"/>
            <a:r>
              <a:rPr lang="en-US" sz="2400" i="1" smtClean="0">
                <a:solidFill>
                  <a:srgbClr val="A50021"/>
                </a:solidFill>
              </a:rPr>
              <a:t>Temperate people</a:t>
            </a:r>
            <a:r>
              <a:rPr lang="en-US" sz="2400" smtClean="0"/>
              <a:t>, whose desires are naturally—or through habit, second-nature—directed toward that which is good for them.</a:t>
            </a:r>
          </a:p>
          <a:p>
            <a:pPr lvl="1" eaLnBrk="1" hangingPunct="1"/>
            <a:endParaRPr lang="en-US" sz="2000" smtClean="0"/>
          </a:p>
          <a:p>
            <a:pPr lvl="1" eaLnBrk="1" hangingPunct="1"/>
            <a:endParaRPr lang="en-US" sz="2000" smtClean="0"/>
          </a:p>
        </p:txBody>
      </p:sp>
      <p:pic>
        <p:nvPicPr>
          <p:cNvPr id="38916" name="Picture 5" descr="story"/>
          <p:cNvPicPr>
            <a:picLocks noChangeAspect="1" noChangeArrowheads="1"/>
          </p:cNvPicPr>
          <p:nvPr/>
        </p:nvPicPr>
        <p:blipFill>
          <a:blip r:embed="rId3"/>
          <a:srcRect/>
          <a:stretch>
            <a:fillRect/>
          </a:stretch>
        </p:blipFill>
        <p:spPr bwMode="auto">
          <a:xfrm>
            <a:off x="6553200" y="1600200"/>
            <a:ext cx="1714500" cy="1536700"/>
          </a:xfrm>
          <a:prstGeom prst="rect">
            <a:avLst/>
          </a:prstGeom>
          <a:noFill/>
          <a:ln w="9525">
            <a:noFill/>
            <a:miter lim="800000"/>
            <a:headEnd/>
            <a:tailEnd/>
          </a:ln>
        </p:spPr>
      </p:pic>
      <p:pic>
        <p:nvPicPr>
          <p:cNvPr id="101387" name="Picture 11" descr="DietTrouble"/>
          <p:cNvPicPr>
            <a:picLocks noChangeAspect="1" noChangeArrowheads="1"/>
          </p:cNvPicPr>
          <p:nvPr/>
        </p:nvPicPr>
        <p:blipFill>
          <a:blip r:embed="rId4"/>
          <a:srcRect l="17778" r="17575" b="4810"/>
          <a:stretch>
            <a:fillRect/>
          </a:stretch>
        </p:blipFill>
        <p:spPr bwMode="auto">
          <a:xfrm>
            <a:off x="7458075" y="3124200"/>
            <a:ext cx="1685925" cy="1981200"/>
          </a:xfrm>
          <a:prstGeom prst="rect">
            <a:avLst/>
          </a:prstGeom>
          <a:noFill/>
          <a:ln w="9525">
            <a:noFill/>
            <a:miter lim="800000"/>
            <a:headEnd/>
            <a:tailEnd/>
          </a:ln>
        </p:spPr>
      </p:pic>
      <p:pic>
        <p:nvPicPr>
          <p:cNvPr id="101389" name="Picture 13" descr=" Photo by: Cpl. Daniel J. Redding"/>
          <p:cNvPicPr>
            <a:picLocks noChangeAspect="1" noChangeArrowheads="1"/>
          </p:cNvPicPr>
          <p:nvPr/>
        </p:nvPicPr>
        <p:blipFill>
          <a:blip r:embed="rId5"/>
          <a:srcRect l="20000" t="6250"/>
          <a:stretch>
            <a:fillRect/>
          </a:stretch>
        </p:blipFill>
        <p:spPr bwMode="auto">
          <a:xfrm>
            <a:off x="7010400" y="5257800"/>
            <a:ext cx="1828800" cy="1428750"/>
          </a:xfrm>
          <a:prstGeom prst="rect">
            <a:avLst/>
          </a:prstGeom>
          <a:noFill/>
          <a:ln w="9525">
            <a:noFill/>
            <a:miter lim="800000"/>
            <a:headEnd/>
            <a:tailEnd/>
          </a:ln>
        </p:spPr>
      </p:pic>
      <p:sp>
        <p:nvSpPr>
          <p:cNvPr id="38919" name="Text Box 14"/>
          <p:cNvSpPr txBox="1">
            <a:spLocks noChangeArrowheads="1"/>
          </p:cNvSpPr>
          <p:nvPr/>
        </p:nvSpPr>
        <p:spPr bwMode="auto">
          <a:xfrm>
            <a:off x="7627938" y="990600"/>
            <a:ext cx="1516062" cy="600075"/>
          </a:xfrm>
          <a:prstGeom prst="rect">
            <a:avLst/>
          </a:prstGeom>
          <a:noFill/>
          <a:ln w="9525">
            <a:noFill/>
            <a:miter lim="800000"/>
            <a:headEnd/>
            <a:tailEnd/>
          </a:ln>
        </p:spPr>
        <p:txBody>
          <a:bodyPr wrap="none">
            <a:spAutoFit/>
          </a:bodyPr>
          <a:lstStyle/>
          <a:p>
            <a:r>
              <a:rPr lang="en-US" sz="1100"/>
              <a:t>Lawrence M. Hinman</a:t>
            </a:r>
          </a:p>
          <a:p>
            <a:r>
              <a:rPr lang="en-US" sz="1100"/>
              <a:t>Values Institute</a:t>
            </a:r>
          </a:p>
          <a:p>
            <a:r>
              <a:rPr lang="en-US" sz="1100"/>
              <a:t>Univ of San Diego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37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138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1379">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13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447800" y="152400"/>
            <a:ext cx="6858000" cy="1143000"/>
          </a:xfrm>
        </p:spPr>
        <p:txBody>
          <a:bodyPr/>
          <a:lstStyle/>
          <a:p>
            <a:pPr eaLnBrk="1" hangingPunct="1"/>
            <a:r>
              <a:rPr lang="en-US" sz="3600" b="1" smtClean="0">
                <a:solidFill>
                  <a:schemeClr val="tx1"/>
                </a:solidFill>
              </a:rPr>
              <a:t>Rightly-ordered Desires &amp; the Goals of Moral Education</a:t>
            </a:r>
          </a:p>
        </p:txBody>
      </p:sp>
      <p:sp>
        <p:nvSpPr>
          <p:cNvPr id="103427" name="Rectangle 3"/>
          <p:cNvSpPr>
            <a:spLocks noGrp="1" noChangeArrowheads="1"/>
          </p:cNvSpPr>
          <p:nvPr>
            <p:ph type="body" idx="1"/>
          </p:nvPr>
        </p:nvSpPr>
        <p:spPr>
          <a:xfrm>
            <a:off x="304800" y="1676400"/>
            <a:ext cx="5486400" cy="4525963"/>
          </a:xfrm>
        </p:spPr>
        <p:txBody>
          <a:bodyPr/>
          <a:lstStyle/>
          <a:p>
            <a:pPr eaLnBrk="1" hangingPunct="1">
              <a:lnSpc>
                <a:spcPct val="90000"/>
              </a:lnSpc>
            </a:pPr>
            <a:r>
              <a:rPr lang="en-US" sz="2800" smtClean="0"/>
              <a:t>Moral education may initially seek to </a:t>
            </a:r>
            <a:r>
              <a:rPr lang="en-US" sz="2800" i="1" u="sng" smtClean="0"/>
              <a:t>control unruly desires</a:t>
            </a:r>
            <a:r>
              <a:rPr lang="en-US" sz="2800" smtClean="0"/>
              <a:t> through rules, the formation of habits, etc.</a:t>
            </a:r>
          </a:p>
          <a:p>
            <a:pPr eaLnBrk="1" hangingPunct="1">
              <a:lnSpc>
                <a:spcPct val="90000"/>
              </a:lnSpc>
            </a:pPr>
            <a:endParaRPr lang="en-US" sz="2800" smtClean="0"/>
          </a:p>
          <a:p>
            <a:pPr eaLnBrk="1" hangingPunct="1">
              <a:lnSpc>
                <a:spcPct val="90000"/>
              </a:lnSpc>
            </a:pPr>
            <a:r>
              <a:rPr lang="en-US" sz="2800" smtClean="0"/>
              <a:t>Ultimately, moral education aims at </a:t>
            </a:r>
            <a:r>
              <a:rPr lang="en-US" sz="2800" i="1" u="sng" smtClean="0"/>
              <a:t>forming rightly-ordered desires</a:t>
            </a:r>
            <a:endParaRPr lang="en-US" sz="2800" smtClean="0"/>
          </a:p>
          <a:p>
            <a:pPr lvl="1" eaLnBrk="1" hangingPunct="1">
              <a:lnSpc>
                <a:spcPct val="90000"/>
              </a:lnSpc>
            </a:pPr>
            <a:r>
              <a:rPr lang="en-US" sz="2400" smtClean="0"/>
              <a:t> that is, teaching people </a:t>
            </a:r>
            <a:r>
              <a:rPr lang="en-US" sz="2400" i="1" u="sng" smtClean="0"/>
              <a:t>to desire</a:t>
            </a:r>
            <a:r>
              <a:rPr lang="en-US" sz="2400" smtClean="0"/>
              <a:t> what is genuinely good for them.</a:t>
            </a:r>
          </a:p>
        </p:txBody>
      </p:sp>
      <p:pic>
        <p:nvPicPr>
          <p:cNvPr id="103431" name="Picture 7" descr=" Photo by: Staff Sgt. Jim Goodwin"/>
          <p:cNvPicPr>
            <a:picLocks noChangeAspect="1" noChangeArrowheads="1"/>
          </p:cNvPicPr>
          <p:nvPr/>
        </p:nvPicPr>
        <p:blipFill>
          <a:blip r:embed="rId3"/>
          <a:srcRect/>
          <a:stretch>
            <a:fillRect/>
          </a:stretch>
        </p:blipFill>
        <p:spPr bwMode="auto">
          <a:xfrm>
            <a:off x="5791200" y="2743200"/>
            <a:ext cx="2857500" cy="2038350"/>
          </a:xfrm>
          <a:prstGeom prst="rect">
            <a:avLst/>
          </a:prstGeom>
          <a:noFill/>
          <a:ln w="9525">
            <a:solidFill>
              <a:srgbClr val="000066"/>
            </a:solidFill>
            <a:miter lim="800000"/>
            <a:headEnd/>
            <a:tailEnd/>
          </a:ln>
          <a:effectLst>
            <a:outerShdw dist="107763" dir="2700000" algn="ctr" rotWithShape="0">
              <a:srgbClr val="808080">
                <a:alpha val="50000"/>
              </a:srgbClr>
            </a:outerShdw>
          </a:effectLst>
        </p:spPr>
      </p:pic>
      <p:sp>
        <p:nvSpPr>
          <p:cNvPr id="39941" name="Text Box 8"/>
          <p:cNvSpPr txBox="1">
            <a:spLocks noChangeArrowheads="1"/>
          </p:cNvSpPr>
          <p:nvPr/>
        </p:nvSpPr>
        <p:spPr bwMode="auto">
          <a:xfrm>
            <a:off x="5715000" y="4724400"/>
            <a:ext cx="3063875" cy="639763"/>
          </a:xfrm>
          <a:prstGeom prst="rect">
            <a:avLst/>
          </a:prstGeom>
          <a:noFill/>
          <a:ln w="9525">
            <a:noFill/>
            <a:miter lim="800000"/>
            <a:headEnd/>
            <a:tailEnd/>
          </a:ln>
        </p:spPr>
        <p:txBody>
          <a:bodyPr>
            <a:spAutoFit/>
          </a:bodyPr>
          <a:lstStyle/>
          <a:p>
            <a:r>
              <a:rPr lang="en-US" sz="1200"/>
              <a:t>Gen Hagee conducting</a:t>
            </a:r>
          </a:p>
          <a:p>
            <a:r>
              <a:rPr lang="en-US" sz="1200"/>
              <a:t>USMC Core Values </a:t>
            </a:r>
          </a:p>
          <a:p>
            <a:r>
              <a:rPr lang="en-US" sz="1200"/>
              <a:t>Training at Al, Asad, Iraq, May 2006</a:t>
            </a:r>
          </a:p>
        </p:txBody>
      </p:sp>
      <p:sp>
        <p:nvSpPr>
          <p:cNvPr id="39943" name="Text Box 10"/>
          <p:cNvSpPr txBox="1">
            <a:spLocks noChangeArrowheads="1"/>
          </p:cNvSpPr>
          <p:nvPr/>
        </p:nvSpPr>
        <p:spPr bwMode="auto">
          <a:xfrm>
            <a:off x="990600" y="6172200"/>
            <a:ext cx="5959475" cy="650875"/>
          </a:xfrm>
          <a:prstGeom prst="rect">
            <a:avLst/>
          </a:prstGeom>
          <a:solidFill>
            <a:srgbClr val="FFFF00"/>
          </a:solidFill>
          <a:ln w="9525">
            <a:solidFill>
              <a:srgbClr val="000066"/>
            </a:solidFill>
            <a:miter lim="800000"/>
            <a:headEnd/>
            <a:tailEnd/>
          </a:ln>
        </p:spPr>
        <p:txBody>
          <a:bodyPr wrap="none">
            <a:spAutoFit/>
          </a:bodyPr>
          <a:lstStyle/>
          <a:p>
            <a:pPr algn="ctr"/>
            <a:r>
              <a:rPr lang="en-US" sz="1800" b="1" i="1">
                <a:solidFill>
                  <a:schemeClr val="tx2"/>
                </a:solidFill>
              </a:rPr>
              <a:t>From “Weak-willed” to “Continent” to “Temperate”…</a:t>
            </a:r>
          </a:p>
          <a:p>
            <a:pPr algn="ctr"/>
            <a:r>
              <a:rPr lang="en-US" sz="1800" b="1" i="1">
                <a:solidFill>
                  <a:schemeClr val="tx2"/>
                </a:solidFill>
              </a:rPr>
              <a:t>…cultivating the right desires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42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4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2057400" y="228600"/>
            <a:ext cx="6248400" cy="914400"/>
          </a:xfrm>
        </p:spPr>
        <p:txBody>
          <a:bodyPr/>
          <a:lstStyle/>
          <a:p>
            <a:pPr eaLnBrk="1" hangingPunct="1">
              <a:lnSpc>
                <a:spcPct val="90000"/>
              </a:lnSpc>
            </a:pPr>
            <a:r>
              <a:rPr lang="en-US" sz="3600" b="1" smtClean="0">
                <a:solidFill>
                  <a:schemeClr val="tx1"/>
                </a:solidFill>
              </a:rPr>
              <a:t>Aristotle’s Observations about Virtues</a:t>
            </a:r>
          </a:p>
        </p:txBody>
      </p:sp>
      <p:sp>
        <p:nvSpPr>
          <p:cNvPr id="25603" name="Rectangle 3"/>
          <p:cNvSpPr>
            <a:spLocks noGrp="1" noChangeArrowheads="1"/>
          </p:cNvSpPr>
          <p:nvPr>
            <p:ph type="body" sz="half" idx="1"/>
          </p:nvPr>
        </p:nvSpPr>
        <p:spPr>
          <a:xfrm>
            <a:off x="228600" y="1447800"/>
            <a:ext cx="8001000" cy="4038600"/>
          </a:xfrm>
        </p:spPr>
        <p:txBody>
          <a:bodyPr/>
          <a:lstStyle/>
          <a:p>
            <a:pPr marL="0" indent="0" eaLnBrk="1" hangingPunct="1">
              <a:lnSpc>
                <a:spcPct val="90000"/>
              </a:lnSpc>
              <a:buFontTx/>
              <a:buNone/>
              <a:defRPr/>
            </a:pPr>
            <a:r>
              <a:rPr lang="en-US" sz="2800" dirty="0" smtClean="0"/>
              <a:t>Virtues, including moral virtues, are not so much taught as learned by example, observation, practice.</a:t>
            </a:r>
            <a:br>
              <a:rPr lang="en-US" sz="2800" dirty="0" smtClean="0"/>
            </a:br>
            <a:endParaRPr lang="en-US" sz="1050" dirty="0" smtClean="0"/>
          </a:p>
          <a:p>
            <a:pPr lvl="1" eaLnBrk="1" hangingPunct="1">
              <a:lnSpc>
                <a:spcPct val="90000"/>
              </a:lnSpc>
              <a:defRPr/>
            </a:pPr>
            <a:r>
              <a:rPr lang="en-US" sz="2400" dirty="0" smtClean="0"/>
              <a:t>Cultivating these traits is compared </a:t>
            </a:r>
          </a:p>
          <a:p>
            <a:pPr lvl="1" eaLnBrk="1" hangingPunct="1">
              <a:lnSpc>
                <a:spcPct val="90000"/>
              </a:lnSpc>
              <a:buFontTx/>
              <a:buNone/>
              <a:defRPr/>
            </a:pPr>
            <a:r>
              <a:rPr lang="en-US" sz="2400" dirty="0" smtClean="0"/>
              <a:t>to practicing archery or marksmanship</a:t>
            </a:r>
          </a:p>
          <a:p>
            <a:pPr lvl="1" eaLnBrk="1" hangingPunct="1">
              <a:lnSpc>
                <a:spcPct val="90000"/>
              </a:lnSpc>
              <a:defRPr/>
            </a:pPr>
            <a:r>
              <a:rPr lang="en-US" sz="2400" dirty="0" smtClean="0"/>
              <a:t>Hitting the “bull’s eye” takes time, </a:t>
            </a:r>
          </a:p>
          <a:p>
            <a:pPr lvl="1" eaLnBrk="1" hangingPunct="1">
              <a:lnSpc>
                <a:spcPct val="90000"/>
              </a:lnSpc>
              <a:buFontTx/>
              <a:buNone/>
              <a:defRPr/>
            </a:pPr>
            <a:r>
              <a:rPr lang="en-US" sz="2400" dirty="0" smtClean="0"/>
              <a:t>practice, patience</a:t>
            </a:r>
            <a:br>
              <a:rPr lang="en-US" sz="2400" dirty="0" smtClean="0"/>
            </a:br>
            <a:endParaRPr lang="en-US" sz="1800" dirty="0" smtClean="0"/>
          </a:p>
          <a:p>
            <a:pPr marL="0" indent="0" eaLnBrk="1" hangingPunct="1">
              <a:lnSpc>
                <a:spcPct val="90000"/>
              </a:lnSpc>
              <a:buFontTx/>
              <a:buNone/>
              <a:defRPr/>
            </a:pPr>
            <a:r>
              <a:rPr lang="en-US" sz="2800" dirty="0" smtClean="0"/>
              <a:t>Demonstrating the appropriate behavior at the “right” time, “right” place, to the “right” degree</a:t>
            </a:r>
          </a:p>
        </p:txBody>
      </p:sp>
      <p:pic>
        <p:nvPicPr>
          <p:cNvPr id="13316" name="Picture 4" descr=" Photo by: Cpl. Mike Escobar"/>
          <p:cNvPicPr>
            <a:picLocks noGrp="1" noChangeAspect="1" noChangeArrowheads="1"/>
          </p:cNvPicPr>
          <p:nvPr>
            <p:ph sz="half" idx="2"/>
          </p:nvPr>
        </p:nvPicPr>
        <p:blipFill>
          <a:blip r:embed="rId3"/>
          <a:srcRect/>
          <a:stretch>
            <a:fillRect/>
          </a:stretch>
        </p:blipFill>
        <p:spPr>
          <a:xfrm>
            <a:off x="6553200" y="2514600"/>
            <a:ext cx="2209800" cy="1966913"/>
          </a:xfrm>
          <a:ln>
            <a:solidFill>
              <a:schemeClr val="tx1"/>
            </a:solidFill>
          </a:ln>
          <a:effectLst>
            <a:outerShdw dist="107763" dir="2700000" algn="ctr" rotWithShape="0">
              <a:srgbClr val="808080">
                <a:alpha val="50000"/>
              </a:srgbClr>
            </a:outerShdw>
          </a:effectLst>
        </p:spPr>
      </p:pic>
      <p:sp>
        <p:nvSpPr>
          <p:cNvPr id="5" name="Rectangle 3"/>
          <p:cNvSpPr txBox="1">
            <a:spLocks noChangeArrowheads="1"/>
          </p:cNvSpPr>
          <p:nvPr/>
        </p:nvSpPr>
        <p:spPr bwMode="auto">
          <a:xfrm>
            <a:off x="0" y="5791200"/>
            <a:ext cx="9144000" cy="914400"/>
          </a:xfrm>
          <a:prstGeom prst="rect">
            <a:avLst/>
          </a:prstGeom>
          <a:noFill/>
          <a:ln w="9525">
            <a:noFill/>
            <a:miter lim="800000"/>
            <a:headEnd/>
            <a:tailEnd/>
          </a:ln>
        </p:spPr>
        <p:txBody>
          <a:bodyPr/>
          <a:lstStyle/>
          <a:p>
            <a:pPr marL="342900" indent="-342900" algn="ctr">
              <a:spcBef>
                <a:spcPct val="20000"/>
              </a:spcBef>
              <a:defRPr/>
            </a:pPr>
            <a:r>
              <a:rPr lang="en-US" sz="2400" b="1" kern="0" dirty="0">
                <a:solidFill>
                  <a:srgbClr val="FF0000"/>
                </a:solidFill>
                <a:latin typeface="+mn-lt"/>
                <a:cs typeface="+mn-cs"/>
              </a:rPr>
              <a:t>This has clear implications for moral education, for Aristotle obviously thinks that you </a:t>
            </a:r>
            <a:r>
              <a:rPr lang="en-US" sz="2400" b="1" i="1" u="sng" kern="0" dirty="0">
                <a:solidFill>
                  <a:srgbClr val="FF0000"/>
                </a:solidFill>
                <a:latin typeface="+mn-lt"/>
                <a:cs typeface="+mn-cs"/>
              </a:rPr>
              <a:t>can</a:t>
            </a:r>
            <a:r>
              <a:rPr lang="en-US" sz="2400" b="1" kern="0" dirty="0">
                <a:solidFill>
                  <a:srgbClr val="FF0000"/>
                </a:solidFill>
                <a:latin typeface="+mn-lt"/>
                <a:cs typeface="+mn-cs"/>
              </a:rPr>
              <a:t> teach people to be virtuous.</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914400" y="0"/>
            <a:ext cx="8229600" cy="1143000"/>
          </a:xfrm>
        </p:spPr>
        <p:txBody>
          <a:bodyPr/>
          <a:lstStyle/>
          <a:p>
            <a:pPr eaLnBrk="1" hangingPunct="1"/>
            <a:r>
              <a:rPr lang="en-US" b="1" smtClean="0">
                <a:solidFill>
                  <a:schemeClr val="tx1"/>
                </a:solidFill>
              </a:rPr>
              <a:t>Importance of Habituation</a:t>
            </a:r>
          </a:p>
        </p:txBody>
      </p:sp>
      <p:sp>
        <p:nvSpPr>
          <p:cNvPr id="41987" name="Rectangle 3"/>
          <p:cNvSpPr>
            <a:spLocks noGrp="1" noChangeArrowheads="1"/>
          </p:cNvSpPr>
          <p:nvPr>
            <p:ph type="body" idx="1"/>
          </p:nvPr>
        </p:nvSpPr>
        <p:spPr>
          <a:xfrm>
            <a:off x="457200" y="1371600"/>
            <a:ext cx="8229600" cy="4525963"/>
          </a:xfrm>
        </p:spPr>
        <p:txBody>
          <a:bodyPr/>
          <a:lstStyle/>
          <a:p>
            <a:pPr marL="457200" lvl="1" indent="0" eaLnBrk="1" hangingPunct="1">
              <a:buFontTx/>
              <a:buNone/>
            </a:pPr>
            <a:r>
              <a:rPr lang="en-US" i="1" smtClean="0">
                <a:latin typeface="Times New Roman" pitchFamily="18" charset="0"/>
              </a:rPr>
              <a:t>“…Virtues are concerned with </a:t>
            </a:r>
            <a:r>
              <a:rPr lang="en-US" i="1" u="sng" smtClean="0">
                <a:latin typeface="Times New Roman" pitchFamily="18" charset="0"/>
              </a:rPr>
              <a:t>actions</a:t>
            </a:r>
            <a:r>
              <a:rPr lang="en-US" i="1" smtClean="0">
                <a:latin typeface="Times New Roman" pitchFamily="18" charset="0"/>
              </a:rPr>
              <a:t> and </a:t>
            </a:r>
            <a:r>
              <a:rPr lang="en-US" i="1" u="sng" smtClean="0">
                <a:latin typeface="Times New Roman" pitchFamily="18" charset="0"/>
              </a:rPr>
              <a:t>feelings</a:t>
            </a:r>
            <a:r>
              <a:rPr lang="en-US" i="1" smtClean="0">
                <a:latin typeface="Times New Roman" pitchFamily="18" charset="0"/>
              </a:rPr>
              <a:t>; but every feeling and every action implies </a:t>
            </a:r>
            <a:r>
              <a:rPr lang="en-US" i="1" u="sng" smtClean="0">
                <a:latin typeface="Times New Roman" pitchFamily="18" charset="0"/>
              </a:rPr>
              <a:t>pleasure</a:t>
            </a:r>
            <a:r>
              <a:rPr lang="en-US" i="1" smtClean="0">
                <a:latin typeface="Times New Roman" pitchFamily="18" charset="0"/>
              </a:rPr>
              <a:t> or </a:t>
            </a:r>
            <a:r>
              <a:rPr lang="en-US" i="1" u="sng" smtClean="0">
                <a:latin typeface="Times New Roman" pitchFamily="18" charset="0"/>
              </a:rPr>
              <a:t>pain</a:t>
            </a:r>
            <a:r>
              <a:rPr lang="en-US" i="1" smtClean="0">
                <a:latin typeface="Times New Roman" pitchFamily="18" charset="0"/>
              </a:rPr>
              <a:t>.”				 </a:t>
            </a:r>
            <a:r>
              <a:rPr lang="en-US" sz="1800" i="1" smtClean="0">
                <a:latin typeface="Times New Roman" pitchFamily="18" charset="0"/>
              </a:rPr>
              <a:t>– Aristotle,</a:t>
            </a:r>
            <a:r>
              <a:rPr lang="en-US" i="1" smtClean="0">
                <a:latin typeface="Times New Roman" pitchFamily="18" charset="0"/>
              </a:rPr>
              <a:t> </a:t>
            </a:r>
            <a:r>
              <a:rPr lang="en-US" sz="1800" i="1" u="sng" smtClean="0">
                <a:latin typeface="Times New Roman" pitchFamily="18" charset="0"/>
              </a:rPr>
              <a:t>Nichomachean Ethics</a:t>
            </a:r>
          </a:p>
        </p:txBody>
      </p:sp>
      <p:pic>
        <p:nvPicPr>
          <p:cNvPr id="56325" name="Picture 5" descr="runners2"/>
          <p:cNvPicPr>
            <a:picLocks noChangeAspect="1" noChangeArrowheads="1"/>
          </p:cNvPicPr>
          <p:nvPr/>
        </p:nvPicPr>
        <p:blipFill>
          <a:blip r:embed="rId3"/>
          <a:srcRect/>
          <a:stretch>
            <a:fillRect/>
          </a:stretch>
        </p:blipFill>
        <p:spPr bwMode="auto">
          <a:xfrm>
            <a:off x="228600" y="3048000"/>
            <a:ext cx="2689225" cy="2924175"/>
          </a:xfrm>
          <a:prstGeom prst="rect">
            <a:avLst/>
          </a:prstGeom>
          <a:noFill/>
          <a:ln w="9525">
            <a:solidFill>
              <a:schemeClr val="tx1"/>
            </a:solidFill>
            <a:miter lim="800000"/>
            <a:headEnd/>
            <a:tailEnd/>
          </a:ln>
          <a:effectLst>
            <a:outerShdw dist="107763" dir="2700000" algn="ctr" rotWithShape="0">
              <a:srgbClr val="808080">
                <a:alpha val="50000"/>
              </a:srgbClr>
            </a:outerShdw>
          </a:effectLst>
        </p:spPr>
      </p:pic>
      <p:sp>
        <p:nvSpPr>
          <p:cNvPr id="56329" name="Text Box 9"/>
          <p:cNvSpPr txBox="1">
            <a:spLocks noChangeArrowheads="1"/>
          </p:cNvSpPr>
          <p:nvPr/>
        </p:nvSpPr>
        <p:spPr bwMode="auto">
          <a:xfrm>
            <a:off x="3276600" y="3200400"/>
            <a:ext cx="5334000" cy="2530475"/>
          </a:xfrm>
          <a:prstGeom prst="rect">
            <a:avLst/>
          </a:prstGeom>
          <a:noFill/>
          <a:ln w="9525">
            <a:noFill/>
            <a:miter lim="800000"/>
            <a:headEnd/>
            <a:tailEnd/>
          </a:ln>
        </p:spPr>
        <p:txBody>
          <a:bodyPr>
            <a:spAutoFit/>
          </a:bodyPr>
          <a:lstStyle/>
          <a:p>
            <a:pPr marL="288925" indent="-288925">
              <a:buFontTx/>
              <a:buChar char="•"/>
            </a:pPr>
            <a:r>
              <a:rPr lang="en-US"/>
              <a:t>Natural capacities are not acquired by habituation</a:t>
            </a:r>
          </a:p>
          <a:p>
            <a:pPr marL="288925" indent="-288925">
              <a:buFontTx/>
              <a:buChar char="•"/>
            </a:pPr>
            <a:r>
              <a:rPr lang="en-US"/>
              <a:t>Virtue and vice are formed by good and bad actions</a:t>
            </a:r>
          </a:p>
          <a:p>
            <a:pPr marL="288925" indent="-288925">
              <a:buFontTx/>
              <a:buChar char="•"/>
            </a:pPr>
            <a:r>
              <a:rPr lang="en-US"/>
              <a:t>Right sort of habituation must avoid excess and deficiency</a:t>
            </a:r>
          </a:p>
          <a:p>
            <a:pPr marL="288925" indent="-288925">
              <a:buFontTx/>
              <a:buChar char="•"/>
            </a:pPr>
            <a:r>
              <a:rPr lang="en-US"/>
              <a:t>Virtue requires habituation, and therefore requires practice, not just theory</a:t>
            </a:r>
          </a:p>
        </p:txBody>
      </p:sp>
      <p:sp>
        <p:nvSpPr>
          <p:cNvPr id="56344" name="Text Box 24"/>
          <p:cNvSpPr txBox="1">
            <a:spLocks noChangeArrowheads="1"/>
          </p:cNvSpPr>
          <p:nvPr/>
        </p:nvSpPr>
        <p:spPr bwMode="auto">
          <a:xfrm>
            <a:off x="2743200" y="6248400"/>
            <a:ext cx="4017963" cy="406400"/>
          </a:xfrm>
          <a:prstGeom prst="rect">
            <a:avLst/>
          </a:prstGeom>
          <a:solidFill>
            <a:srgbClr val="FFFF00"/>
          </a:solidFill>
          <a:ln w="9525">
            <a:solidFill>
              <a:srgbClr val="000066"/>
            </a:solidFill>
            <a:miter lim="800000"/>
            <a:headEnd/>
            <a:tailEnd/>
          </a:ln>
        </p:spPr>
        <p:txBody>
          <a:bodyPr wrap="none">
            <a:spAutoFit/>
          </a:bodyPr>
          <a:lstStyle/>
          <a:p>
            <a:r>
              <a:rPr lang="en-US">
                <a:solidFill>
                  <a:srgbClr val="000066"/>
                </a:solidFill>
              </a:rPr>
              <a:t>…until it becomes </a:t>
            </a:r>
            <a:r>
              <a:rPr lang="en-US" b="1" i="1" u="sng">
                <a:solidFill>
                  <a:srgbClr val="000066"/>
                </a:solidFill>
              </a:rPr>
              <a:t>second nature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32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32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632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6329">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63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44" grpId="0" animBg="1"/>
    </p:bldLst>
  </p:timing>
</p:sld>
</file>

<file path=ppt/theme/theme1.xml><?xml version="1.0" encoding="utf-8"?>
<a:theme xmlns:a="http://schemas.openxmlformats.org/drawingml/2006/main" name="GWU_NROTC_Offsit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GWU_NROTC_Offsi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WU_NROTC_Offs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GWU_NROTC_Offsi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GWU_NROTC_Offsi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GWU_NROTC_Offsi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GWU_NROTC_Offsi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GWU_NROTC_Offsi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GWU_NROTC_Offsi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GWU_NROTC_Offsi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GWU_NROTC_Offsi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GWU_NROTC_Offsi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GWU_NROTC_Offsi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GWU_NROTC_Offsi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GWU_NROTC_Offsite</Template>
  <TotalTime>6944</TotalTime>
  <Words>2000</Words>
  <Application>Microsoft Office PowerPoint</Application>
  <PresentationFormat>On-screen Show (4:3)</PresentationFormat>
  <Paragraphs>337</Paragraphs>
  <Slides>24</Slides>
  <Notes>23</Notes>
  <HiddenSlides>1</HiddenSlides>
  <MMClips>1</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GWU_NROTC_Offsite</vt:lpstr>
      <vt:lpstr>Document</vt:lpstr>
      <vt:lpstr>ARISTOTLE &amp; VIRTUE ETHICS: Character, Virtue, Courage &amp; Friendship</vt:lpstr>
      <vt:lpstr>Slide 2</vt:lpstr>
      <vt:lpstr>Slide 3</vt:lpstr>
      <vt:lpstr>Virtue Ethics</vt:lpstr>
      <vt:lpstr>Would you rather lead an enviable or an admirable life?</vt:lpstr>
      <vt:lpstr>Enviable vs. Admirable</vt:lpstr>
      <vt:lpstr>To live the “right” kind of life…</vt:lpstr>
      <vt:lpstr>Merriam Webster on Virtue </vt:lpstr>
      <vt:lpstr>Class Exercise:   List Virtues of Professions</vt:lpstr>
      <vt:lpstr>Character and Excellence (arete)</vt:lpstr>
      <vt:lpstr>What Else might be Involved?</vt:lpstr>
      <vt:lpstr>Merriam Webster on Character</vt:lpstr>
      <vt:lpstr>Central Questions about Character or Virtue Ethics </vt:lpstr>
      <vt:lpstr>Aristotle 384-322 BC</vt:lpstr>
      <vt:lpstr>The “Range” of Attitudes</vt:lpstr>
      <vt:lpstr>The “Range” of Attitudes</vt:lpstr>
      <vt:lpstr>Aristotle’s Types of Virtue</vt:lpstr>
      <vt:lpstr>Virtue As the “Golden Mean”</vt:lpstr>
      <vt:lpstr>Childhood &amp; Adult Morality</vt:lpstr>
      <vt:lpstr>Moral Growth &amp; Progress</vt:lpstr>
      <vt:lpstr>Rightly-ordered Desires</vt:lpstr>
      <vt:lpstr>Rightly-ordered Desires &amp; the Goals of Moral Education</vt:lpstr>
      <vt:lpstr>Aristotle’s Observations about Virtues</vt:lpstr>
      <vt:lpstr>Importance of Habituation</vt:lpstr>
    </vt:vector>
  </TitlesOfParts>
  <Company>George Washington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VIRTUE ETHICS  The Cultivation of Character</dc:title>
  <dc:creator>faculty</dc:creator>
  <cp:lastModifiedBy>stdc_lp</cp:lastModifiedBy>
  <cp:revision>218</cp:revision>
  <dcterms:created xsi:type="dcterms:W3CDTF">2006-11-21T14:21:27Z</dcterms:created>
  <dcterms:modified xsi:type="dcterms:W3CDTF">2014-07-13T05:56:25Z</dcterms:modified>
</cp:coreProperties>
</file>