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31"/>
  </p:notesMasterIdLst>
  <p:handoutMasterIdLst>
    <p:handoutMasterId r:id="rId32"/>
  </p:handoutMasterIdLst>
  <p:sldIdLst>
    <p:sldId id="256" r:id="rId2"/>
    <p:sldId id="271" r:id="rId3"/>
    <p:sldId id="258" r:id="rId4"/>
    <p:sldId id="272" r:id="rId5"/>
    <p:sldId id="273" r:id="rId6"/>
    <p:sldId id="274" r:id="rId7"/>
    <p:sldId id="277" r:id="rId8"/>
    <p:sldId id="278" r:id="rId9"/>
    <p:sldId id="279" r:id="rId10"/>
    <p:sldId id="281" r:id="rId11"/>
    <p:sldId id="282" r:id="rId12"/>
    <p:sldId id="307" r:id="rId13"/>
    <p:sldId id="285" r:id="rId14"/>
    <p:sldId id="286" r:id="rId15"/>
    <p:sldId id="290" r:id="rId16"/>
    <p:sldId id="291" r:id="rId17"/>
    <p:sldId id="292" r:id="rId18"/>
    <p:sldId id="293" r:id="rId19"/>
    <p:sldId id="294" r:id="rId20"/>
    <p:sldId id="295" r:id="rId21"/>
    <p:sldId id="296" r:id="rId22"/>
    <p:sldId id="297" r:id="rId23"/>
    <p:sldId id="298" r:id="rId24"/>
    <p:sldId id="316" r:id="rId25"/>
    <p:sldId id="317" r:id="rId26"/>
    <p:sldId id="318" r:id="rId27"/>
    <p:sldId id="319" r:id="rId28"/>
    <p:sldId id="299" r:id="rId29"/>
    <p:sldId id="300" r:id="rId30"/>
  </p:sldIdLst>
  <p:sldSz cx="9144000" cy="6858000" type="screen4x3"/>
  <p:notesSz cx="6858000" cy="9144000"/>
  <p:defaultTextStyle>
    <a:defPPr>
      <a:defRPr lang="zh-CN"/>
    </a:defPPr>
    <a:lvl1pPr algn="l" rtl="0" fontAlgn="base">
      <a:spcBef>
        <a:spcPct val="0"/>
      </a:spcBef>
      <a:spcAft>
        <a:spcPct val="0"/>
      </a:spcAft>
      <a:defRPr sz="5400" kern="1200">
        <a:solidFill>
          <a:schemeClr val="tx1"/>
        </a:solidFill>
        <a:latin typeface="Arial" charset="0"/>
        <a:ea typeface="宋体" pitchFamily="2" charset="-122"/>
        <a:cs typeface="+mn-cs"/>
      </a:defRPr>
    </a:lvl1pPr>
    <a:lvl2pPr marL="457200" algn="l" rtl="0" fontAlgn="base">
      <a:spcBef>
        <a:spcPct val="0"/>
      </a:spcBef>
      <a:spcAft>
        <a:spcPct val="0"/>
      </a:spcAft>
      <a:defRPr sz="5400" kern="1200">
        <a:solidFill>
          <a:schemeClr val="tx1"/>
        </a:solidFill>
        <a:latin typeface="Arial" charset="0"/>
        <a:ea typeface="宋体" pitchFamily="2" charset="-122"/>
        <a:cs typeface="+mn-cs"/>
      </a:defRPr>
    </a:lvl2pPr>
    <a:lvl3pPr marL="914400" algn="l" rtl="0" fontAlgn="base">
      <a:spcBef>
        <a:spcPct val="0"/>
      </a:spcBef>
      <a:spcAft>
        <a:spcPct val="0"/>
      </a:spcAft>
      <a:defRPr sz="5400" kern="1200">
        <a:solidFill>
          <a:schemeClr val="tx1"/>
        </a:solidFill>
        <a:latin typeface="Arial" charset="0"/>
        <a:ea typeface="宋体" pitchFamily="2" charset="-122"/>
        <a:cs typeface="+mn-cs"/>
      </a:defRPr>
    </a:lvl3pPr>
    <a:lvl4pPr marL="1371600" algn="l" rtl="0" fontAlgn="base">
      <a:spcBef>
        <a:spcPct val="0"/>
      </a:spcBef>
      <a:spcAft>
        <a:spcPct val="0"/>
      </a:spcAft>
      <a:defRPr sz="5400" kern="1200">
        <a:solidFill>
          <a:schemeClr val="tx1"/>
        </a:solidFill>
        <a:latin typeface="Arial" charset="0"/>
        <a:ea typeface="宋体" pitchFamily="2" charset="-122"/>
        <a:cs typeface="+mn-cs"/>
      </a:defRPr>
    </a:lvl4pPr>
    <a:lvl5pPr marL="1828800" algn="l" rtl="0" fontAlgn="base">
      <a:spcBef>
        <a:spcPct val="0"/>
      </a:spcBef>
      <a:spcAft>
        <a:spcPct val="0"/>
      </a:spcAft>
      <a:defRPr sz="5400" kern="1200">
        <a:solidFill>
          <a:schemeClr val="tx1"/>
        </a:solidFill>
        <a:latin typeface="Arial" charset="0"/>
        <a:ea typeface="宋体" pitchFamily="2" charset="-122"/>
        <a:cs typeface="+mn-cs"/>
      </a:defRPr>
    </a:lvl5pPr>
    <a:lvl6pPr marL="2286000" algn="l" defTabSz="914400" rtl="0" eaLnBrk="1" latinLnBrk="0" hangingPunct="1">
      <a:defRPr sz="5400" kern="1200">
        <a:solidFill>
          <a:schemeClr val="tx1"/>
        </a:solidFill>
        <a:latin typeface="Arial" charset="0"/>
        <a:ea typeface="宋体" pitchFamily="2" charset="-122"/>
        <a:cs typeface="+mn-cs"/>
      </a:defRPr>
    </a:lvl6pPr>
    <a:lvl7pPr marL="2743200" algn="l" defTabSz="914400" rtl="0" eaLnBrk="1" latinLnBrk="0" hangingPunct="1">
      <a:defRPr sz="5400" kern="1200">
        <a:solidFill>
          <a:schemeClr val="tx1"/>
        </a:solidFill>
        <a:latin typeface="Arial" charset="0"/>
        <a:ea typeface="宋体" pitchFamily="2" charset="-122"/>
        <a:cs typeface="+mn-cs"/>
      </a:defRPr>
    </a:lvl7pPr>
    <a:lvl8pPr marL="3200400" algn="l" defTabSz="914400" rtl="0" eaLnBrk="1" latinLnBrk="0" hangingPunct="1">
      <a:defRPr sz="5400" kern="1200">
        <a:solidFill>
          <a:schemeClr val="tx1"/>
        </a:solidFill>
        <a:latin typeface="Arial" charset="0"/>
        <a:ea typeface="宋体" pitchFamily="2" charset="-122"/>
        <a:cs typeface="+mn-cs"/>
      </a:defRPr>
    </a:lvl8pPr>
    <a:lvl9pPr marL="3657600" algn="l" defTabSz="914400" rtl="0" eaLnBrk="1" latinLnBrk="0" hangingPunct="1">
      <a:defRPr sz="5400"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315" autoAdjust="0"/>
    <p:restoredTop sz="94660"/>
  </p:normalViewPr>
  <p:slideViewPr>
    <p:cSldViewPr>
      <p:cViewPr varScale="1">
        <p:scale>
          <a:sx n="68" d="100"/>
          <a:sy n="68" d="100"/>
        </p:scale>
        <p:origin x="-157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zh-CN"/>
          </a:p>
        </p:txBody>
      </p:sp>
      <p:sp>
        <p:nvSpPr>
          <p:cNvPr id="11878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zh-CN"/>
          </a:p>
        </p:txBody>
      </p:sp>
      <p:sp>
        <p:nvSpPr>
          <p:cNvPr id="11878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zh-CN"/>
          </a:p>
        </p:txBody>
      </p:sp>
      <p:sp>
        <p:nvSpPr>
          <p:cNvPr id="11878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48EB5C8A-F658-418F-84C9-78AE7CD25B90}"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zh-CN"/>
          </a:p>
        </p:txBody>
      </p:sp>
      <p:sp>
        <p:nvSpPr>
          <p:cNvPr id="1945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zh-CN"/>
          </a:p>
        </p:txBody>
      </p:sp>
      <p:sp>
        <p:nvSpPr>
          <p:cNvPr id="6042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946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946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zh-CN"/>
          </a:p>
        </p:txBody>
      </p:sp>
      <p:sp>
        <p:nvSpPr>
          <p:cNvPr id="1946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DFA7F356-C165-4D44-B2C8-1865F8DDA203}"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22F99A2B-1D7F-4298-9DB6-4E887A74F370}" type="slidenum">
              <a:rPr lang="en-US" altLang="zh-CN"/>
              <a:pPr/>
              <a:t>2</a:t>
            </a:fld>
            <a:endParaRPr lang="en-US" altLang="zh-CN"/>
          </a:p>
        </p:txBody>
      </p:sp>
      <p:sp>
        <p:nvSpPr>
          <p:cNvPr id="62467" name="Rectangle 2"/>
          <p:cNvSpPr>
            <a:spLocks noRo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2966D6E0-2393-4B88-958E-A599F63D9FFB}" type="slidenum">
              <a:rPr lang="en-US" altLang="zh-CN"/>
              <a:pPr/>
              <a:t>4</a:t>
            </a:fld>
            <a:endParaRPr lang="en-US" altLang="zh-CN"/>
          </a:p>
        </p:txBody>
      </p:sp>
      <p:sp>
        <p:nvSpPr>
          <p:cNvPr id="63491" name="Rectangle 2"/>
          <p:cNvSpPr>
            <a:spLocks noRo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7DD82E68-7217-4869-99F6-E8ABF8B02A85}" type="slidenum">
              <a:rPr lang="en-US" altLang="zh-CN"/>
              <a:pPr/>
              <a:t>5</a:t>
            </a:fld>
            <a:endParaRPr lang="en-US" altLang="zh-CN"/>
          </a:p>
        </p:txBody>
      </p:sp>
      <p:sp>
        <p:nvSpPr>
          <p:cNvPr id="64515" name="Rectangle 2"/>
          <p:cNvSpPr>
            <a:spLocks noRo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296C1B08-724C-4188-BF63-D7412385221B}" type="slidenum">
              <a:rPr lang="en-US" altLang="zh-CN"/>
              <a:pPr/>
              <a:t>6</a:t>
            </a:fld>
            <a:endParaRPr lang="en-US" altLang="zh-CN"/>
          </a:p>
        </p:txBody>
      </p:sp>
      <p:sp>
        <p:nvSpPr>
          <p:cNvPr id="65539" name="Rectangle 2"/>
          <p:cNvSpPr>
            <a:spLocks noRo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8CAAB1F-663B-4353-93B7-E6880D01FFF2}" type="slidenum">
              <a:rPr lang="en-US" altLang="zh-CN"/>
              <a:pPr/>
              <a:t>7</a:t>
            </a:fld>
            <a:endParaRPr lang="en-US" altLang="zh-CN"/>
          </a:p>
        </p:txBody>
      </p:sp>
      <p:sp>
        <p:nvSpPr>
          <p:cNvPr id="68611" name="Rectangle 2"/>
          <p:cNvSpPr>
            <a:spLocks noRo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959CBB19-A136-4271-BE28-DA8089C2633C}" type="slidenum">
              <a:rPr lang="en-US" altLang="zh-CN"/>
              <a:pPr/>
              <a:t>8</a:t>
            </a:fld>
            <a:endParaRPr lang="en-US" altLang="zh-CN"/>
          </a:p>
        </p:txBody>
      </p:sp>
      <p:sp>
        <p:nvSpPr>
          <p:cNvPr id="69635" name="Rectangle 2"/>
          <p:cNvSpPr>
            <a:spLocks noRo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C023C113-E797-49EB-8B41-BDA72845BB45}" type="slidenum">
              <a:rPr lang="en-US" altLang="zh-CN"/>
              <a:pPr/>
              <a:t>9</a:t>
            </a:fld>
            <a:endParaRPr lang="en-US" altLang="zh-CN"/>
          </a:p>
        </p:txBody>
      </p:sp>
      <p:sp>
        <p:nvSpPr>
          <p:cNvPr id="70659" name="Rectangle 2"/>
          <p:cNvSpPr>
            <a:spLocks noRo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AE143842-F719-46AE-8B04-C98A29CF72B1}" type="slidenum">
              <a:rPr lang="en-US" altLang="zh-CN"/>
              <a:pPr/>
              <a:t>10</a:t>
            </a:fld>
            <a:endParaRPr lang="en-US" altLang="zh-CN"/>
          </a:p>
        </p:txBody>
      </p:sp>
      <p:sp>
        <p:nvSpPr>
          <p:cNvPr id="71683" name="Rectangle 2"/>
          <p:cNvSpPr>
            <a:spLocks noRo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4817982-4365-4CD0-9AEC-813B55350DF8}" type="slidenum">
              <a:rPr lang="en-US" altLang="zh-CN"/>
              <a:pPr/>
              <a:t>11</a:t>
            </a:fld>
            <a:endParaRPr lang="en-US" altLang="zh-CN"/>
          </a:p>
        </p:txBody>
      </p:sp>
      <p:sp>
        <p:nvSpPr>
          <p:cNvPr id="72707" name="Rectangle 2"/>
          <p:cNvSpPr>
            <a:spLocks noRo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8D052027-25DA-4F1E-950C-3C6B97AD18B6}" type="slidenum">
              <a:rPr lang="en-US" altLang="zh-CN"/>
              <a:pPr/>
              <a:t>13</a:t>
            </a:fld>
            <a:endParaRPr lang="en-US" altLang="zh-CN"/>
          </a:p>
        </p:txBody>
      </p:sp>
      <p:sp>
        <p:nvSpPr>
          <p:cNvPr id="73731" name="Rectangle 2"/>
          <p:cNvSpPr>
            <a:spLocks noRo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FBA22971-2BAB-44C3-A55A-56E123658950}" type="slidenum">
              <a:rPr lang="en-US" altLang="zh-CN"/>
              <a:pPr/>
              <a:t>14</a:t>
            </a:fld>
            <a:endParaRPr lang="en-US" altLang="zh-CN"/>
          </a:p>
        </p:txBody>
      </p:sp>
      <p:sp>
        <p:nvSpPr>
          <p:cNvPr id="74755" name="Rectangle 2"/>
          <p:cNvSpPr>
            <a:spLocks noRo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2F0FC650-3256-4C45-8427-A558053BDB1A}" type="slidenum">
              <a:rPr lang="en-US" altLang="zh-CN"/>
              <a:pPr/>
              <a:t>24</a:t>
            </a:fld>
            <a:endParaRPr lang="en-US" altLang="zh-CN"/>
          </a:p>
        </p:txBody>
      </p:sp>
      <p:sp>
        <p:nvSpPr>
          <p:cNvPr id="75779" name="Rectangle 2"/>
          <p:cNvSpPr>
            <a:spLocks noRo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2946" name="Rectangle 2"/>
          <p:cNvSpPr>
            <a:spLocks noGrp="1" noRot="1" noChangeArrowheads="1"/>
          </p:cNvSpPr>
          <p:nvPr>
            <p:ph type="ctrTitle"/>
          </p:nvPr>
        </p:nvSpPr>
        <p:spPr>
          <a:xfrm>
            <a:off x="685800" y="2286000"/>
            <a:ext cx="7772400" cy="1143000"/>
          </a:xfrm>
        </p:spPr>
        <p:txBody>
          <a:bodyPr/>
          <a:lstStyle>
            <a:lvl1pPr>
              <a:defRPr/>
            </a:lvl1pPr>
          </a:lstStyle>
          <a:p>
            <a:r>
              <a:rPr lang="zh-CN" altLang="en-US"/>
              <a:t>单击此处编辑母版标题样式</a:t>
            </a:r>
          </a:p>
        </p:txBody>
      </p:sp>
      <p:sp>
        <p:nvSpPr>
          <p:cNvPr id="82947"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zh-CN" altLang="en-US"/>
              <a:t>单击此处编辑母版副标题样式</a:t>
            </a:r>
          </a:p>
        </p:txBody>
      </p:sp>
      <p:sp>
        <p:nvSpPr>
          <p:cNvPr id="4" name="Rectangle 4"/>
          <p:cNvSpPr>
            <a:spLocks noGrp="1" noChangeArrowheads="1"/>
          </p:cNvSpPr>
          <p:nvPr>
            <p:ph type="dt" sz="half" idx="10"/>
          </p:nvPr>
        </p:nvSpPr>
        <p:spPr>
          <a:xfrm>
            <a:off x="301625" y="6245225"/>
            <a:ext cx="2289175" cy="476250"/>
          </a:xfrm>
        </p:spPr>
        <p:txBody>
          <a:bodyPr/>
          <a:lstStyle>
            <a:lvl1pPr>
              <a:defRPr smtClean="0"/>
            </a:lvl1pPr>
          </a:lstStyle>
          <a:p>
            <a:pPr>
              <a:defRPr/>
            </a:pPr>
            <a:endParaRPr lang="en-US" altLang="zh-CN"/>
          </a:p>
        </p:txBody>
      </p:sp>
      <p:sp>
        <p:nvSpPr>
          <p:cNvPr id="5" name="Rectangle 5"/>
          <p:cNvSpPr>
            <a:spLocks noGrp="1" noChangeArrowheads="1"/>
          </p:cNvSpPr>
          <p:nvPr>
            <p:ph type="ftr" sz="quarter" idx="11"/>
          </p:nvPr>
        </p:nvSpPr>
        <p:spPr>
          <a:xfrm>
            <a:off x="3124200" y="6245225"/>
            <a:ext cx="2895600" cy="476250"/>
          </a:xfrm>
        </p:spPr>
        <p:txBody>
          <a:bodyPr/>
          <a:lstStyle>
            <a:lvl1pPr>
              <a:defRPr smtClean="0"/>
            </a:lvl1pPr>
          </a:lstStyle>
          <a:p>
            <a:pPr>
              <a:defRPr/>
            </a:pPr>
            <a:endParaRPr lang="en-US" altLang="zh-CN"/>
          </a:p>
        </p:txBody>
      </p:sp>
      <p:sp>
        <p:nvSpPr>
          <p:cNvPr id="6" name="Rectangle 6"/>
          <p:cNvSpPr>
            <a:spLocks noGrp="1" noChangeArrowheads="1"/>
          </p:cNvSpPr>
          <p:nvPr>
            <p:ph type="sldNum" sz="quarter" idx="12"/>
          </p:nvPr>
        </p:nvSpPr>
        <p:spPr>
          <a:xfrm>
            <a:off x="6553200" y="6245225"/>
            <a:ext cx="2289175" cy="476250"/>
          </a:xfrm>
        </p:spPr>
        <p:txBody>
          <a:bodyPr/>
          <a:lstStyle>
            <a:lvl1pPr>
              <a:defRPr smtClean="0"/>
            </a:lvl1pPr>
          </a:lstStyle>
          <a:p>
            <a:pPr>
              <a:defRPr/>
            </a:pPr>
            <a:fld id="{02484A3B-A5F1-486A-8388-7225C0982087}"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b="1"/>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400">
                <a:solidFill>
                  <a:schemeClr val="tx1">
                    <a:lumMod val="95000"/>
                    <a:lumOff val="5000"/>
                  </a:schemeClr>
                </a:solidFill>
              </a:defRPr>
            </a:lvl1pPr>
            <a:lvl2pPr>
              <a:defRPr sz="2400">
                <a:solidFill>
                  <a:schemeClr val="tx1">
                    <a:lumMod val="95000"/>
                    <a:lumOff val="5000"/>
                  </a:schemeClr>
                </a:solidFill>
              </a:defRPr>
            </a:lvl2pPr>
            <a:lvl3pPr>
              <a:defRPr sz="2400">
                <a:solidFill>
                  <a:schemeClr val="tx1">
                    <a:lumMod val="95000"/>
                    <a:lumOff val="5000"/>
                  </a:schemeClr>
                </a:solidFill>
              </a:defRPr>
            </a:lvl3pPr>
            <a:lvl4pPr>
              <a:defRPr sz="2400">
                <a:solidFill>
                  <a:schemeClr val="tx1">
                    <a:lumMod val="95000"/>
                    <a:lumOff val="5000"/>
                  </a:schemeClr>
                </a:solidFill>
              </a:defRPr>
            </a:lvl4pPr>
            <a:lvl5pPr>
              <a:defRPr sz="2400">
                <a:solidFill>
                  <a:schemeClr val="tx1">
                    <a:lumMod val="95000"/>
                    <a:lumOff val="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US" altLang="zh-CN"/>
          </a:p>
        </p:txBody>
      </p:sp>
      <p:sp>
        <p:nvSpPr>
          <p:cNvPr id="5" name="Footer Placeholder 4"/>
          <p:cNvSpPr>
            <a:spLocks noGrp="1"/>
          </p:cNvSpPr>
          <p:nvPr>
            <p:ph type="ftr" sz="quarter" idx="11"/>
          </p:nvPr>
        </p:nvSpPr>
        <p:spPr/>
        <p:txBody>
          <a:bodyPr/>
          <a:lstStyle>
            <a:lvl1pPr>
              <a:defRPr smtClean="0"/>
            </a:lvl1pPr>
          </a:lstStyle>
          <a:p>
            <a:pPr>
              <a:defRPr/>
            </a:pPr>
            <a:endParaRPr lang="en-US" altLang="zh-CN"/>
          </a:p>
        </p:txBody>
      </p:sp>
      <p:sp>
        <p:nvSpPr>
          <p:cNvPr id="6" name="Slide Number Placeholder 5"/>
          <p:cNvSpPr>
            <a:spLocks noGrp="1"/>
          </p:cNvSpPr>
          <p:nvPr>
            <p:ph type="sldNum" sz="quarter" idx="12"/>
          </p:nvPr>
        </p:nvSpPr>
        <p:spPr/>
        <p:txBody>
          <a:bodyPr/>
          <a:lstStyle>
            <a:lvl1pPr>
              <a:defRPr smtClean="0"/>
            </a:lvl1pPr>
          </a:lstStyle>
          <a:p>
            <a:pPr>
              <a:defRPr/>
            </a:pPr>
            <a:fld id="{47F4AB0A-2C29-4E7B-B33C-5167F81C13BA}"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mtClean="0"/>
            </a:lvl1pPr>
          </a:lstStyle>
          <a:p>
            <a:pPr>
              <a:defRPr/>
            </a:pPr>
            <a:endParaRPr lang="en-US" altLang="zh-CN"/>
          </a:p>
        </p:txBody>
      </p:sp>
      <p:sp>
        <p:nvSpPr>
          <p:cNvPr id="5" name="Footer Placeholder 4"/>
          <p:cNvSpPr>
            <a:spLocks noGrp="1"/>
          </p:cNvSpPr>
          <p:nvPr>
            <p:ph type="ftr" sz="quarter" idx="11"/>
          </p:nvPr>
        </p:nvSpPr>
        <p:spPr/>
        <p:txBody>
          <a:bodyPr/>
          <a:lstStyle>
            <a:lvl1pPr>
              <a:defRPr smtClean="0"/>
            </a:lvl1pPr>
          </a:lstStyle>
          <a:p>
            <a:pPr>
              <a:defRPr/>
            </a:pPr>
            <a:endParaRPr lang="en-US" altLang="zh-CN"/>
          </a:p>
        </p:txBody>
      </p:sp>
      <p:sp>
        <p:nvSpPr>
          <p:cNvPr id="6" name="Slide Number Placeholder 5"/>
          <p:cNvSpPr>
            <a:spLocks noGrp="1"/>
          </p:cNvSpPr>
          <p:nvPr>
            <p:ph type="sldNum" sz="quarter" idx="12"/>
          </p:nvPr>
        </p:nvSpPr>
        <p:spPr/>
        <p:txBody>
          <a:bodyPr/>
          <a:lstStyle>
            <a:lvl1pPr>
              <a:defRPr smtClean="0"/>
            </a:lvl1pPr>
          </a:lstStyle>
          <a:p>
            <a:pPr>
              <a:defRPr/>
            </a:pPr>
            <a:fld id="{1C136187-CBFA-4B35-ADCC-32253031C26D}"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752600"/>
            <a:ext cx="4194175" cy="4270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4194175" cy="4270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lstStyle>
          <a:p>
            <a:pPr>
              <a:defRPr/>
            </a:pPr>
            <a:endParaRPr lang="en-US" altLang="zh-CN"/>
          </a:p>
        </p:txBody>
      </p:sp>
      <p:sp>
        <p:nvSpPr>
          <p:cNvPr id="6" name="Footer Placeholder 5"/>
          <p:cNvSpPr>
            <a:spLocks noGrp="1"/>
          </p:cNvSpPr>
          <p:nvPr>
            <p:ph type="ftr" sz="quarter" idx="11"/>
          </p:nvPr>
        </p:nvSpPr>
        <p:spPr/>
        <p:txBody>
          <a:bodyPr/>
          <a:lstStyle>
            <a:lvl1pPr>
              <a:defRPr smtClean="0"/>
            </a:lvl1pPr>
          </a:lstStyle>
          <a:p>
            <a:pPr>
              <a:defRPr/>
            </a:pPr>
            <a:endParaRPr lang="en-US" altLang="zh-CN"/>
          </a:p>
        </p:txBody>
      </p:sp>
      <p:sp>
        <p:nvSpPr>
          <p:cNvPr id="7" name="Slide Number Placeholder 6"/>
          <p:cNvSpPr>
            <a:spLocks noGrp="1"/>
          </p:cNvSpPr>
          <p:nvPr>
            <p:ph type="sldNum" sz="quarter" idx="12"/>
          </p:nvPr>
        </p:nvSpPr>
        <p:spPr/>
        <p:txBody>
          <a:bodyPr/>
          <a:lstStyle>
            <a:lvl1pPr>
              <a:defRPr smtClean="0"/>
            </a:lvl1pPr>
          </a:lstStyle>
          <a:p>
            <a:pPr>
              <a:defRPr/>
            </a:pPr>
            <a:fld id="{1A5EF28D-E02D-4C02-A114-8D82A2C1DE09}"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smtClean="0"/>
            </a:lvl1pPr>
          </a:lstStyle>
          <a:p>
            <a:pPr>
              <a:defRPr/>
            </a:pPr>
            <a:endParaRPr lang="en-US" altLang="zh-CN"/>
          </a:p>
        </p:txBody>
      </p:sp>
      <p:sp>
        <p:nvSpPr>
          <p:cNvPr id="8" name="Footer Placeholder 7"/>
          <p:cNvSpPr>
            <a:spLocks noGrp="1"/>
          </p:cNvSpPr>
          <p:nvPr>
            <p:ph type="ftr" sz="quarter" idx="11"/>
          </p:nvPr>
        </p:nvSpPr>
        <p:spPr/>
        <p:txBody>
          <a:bodyPr/>
          <a:lstStyle>
            <a:lvl1pPr>
              <a:defRPr smtClean="0"/>
            </a:lvl1pPr>
          </a:lstStyle>
          <a:p>
            <a:pPr>
              <a:defRPr/>
            </a:pPr>
            <a:endParaRPr lang="en-US" altLang="zh-CN"/>
          </a:p>
        </p:txBody>
      </p:sp>
      <p:sp>
        <p:nvSpPr>
          <p:cNvPr id="9" name="Slide Number Placeholder 8"/>
          <p:cNvSpPr>
            <a:spLocks noGrp="1"/>
          </p:cNvSpPr>
          <p:nvPr>
            <p:ph type="sldNum" sz="quarter" idx="12"/>
          </p:nvPr>
        </p:nvSpPr>
        <p:spPr/>
        <p:txBody>
          <a:bodyPr/>
          <a:lstStyle>
            <a:lvl1pPr>
              <a:defRPr smtClean="0"/>
            </a:lvl1pPr>
          </a:lstStyle>
          <a:p>
            <a:pPr>
              <a:defRPr/>
            </a:pPr>
            <a:fld id="{30BC0224-3C61-42CB-9069-31037A83C93B}"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endParaRPr lang="en-US" altLang="zh-CN"/>
          </a:p>
        </p:txBody>
      </p:sp>
      <p:sp>
        <p:nvSpPr>
          <p:cNvPr id="4" name="Footer Placeholder 3"/>
          <p:cNvSpPr>
            <a:spLocks noGrp="1"/>
          </p:cNvSpPr>
          <p:nvPr>
            <p:ph type="ftr" sz="quarter" idx="11"/>
          </p:nvPr>
        </p:nvSpPr>
        <p:spPr/>
        <p:txBody>
          <a:bodyPr/>
          <a:lstStyle>
            <a:lvl1pPr>
              <a:defRPr smtClean="0"/>
            </a:lvl1pPr>
          </a:lstStyle>
          <a:p>
            <a:pPr>
              <a:defRPr/>
            </a:pPr>
            <a:endParaRPr lang="en-US" altLang="zh-CN"/>
          </a:p>
        </p:txBody>
      </p:sp>
      <p:sp>
        <p:nvSpPr>
          <p:cNvPr id="5" name="Slide Number Placeholder 4"/>
          <p:cNvSpPr>
            <a:spLocks noGrp="1"/>
          </p:cNvSpPr>
          <p:nvPr>
            <p:ph type="sldNum" sz="quarter" idx="12"/>
          </p:nvPr>
        </p:nvSpPr>
        <p:spPr/>
        <p:txBody>
          <a:bodyPr/>
          <a:lstStyle>
            <a:lvl1pPr>
              <a:defRPr smtClean="0"/>
            </a:lvl1pPr>
          </a:lstStyle>
          <a:p>
            <a:pPr>
              <a:defRPr/>
            </a:pPr>
            <a:fld id="{436BE96A-BD7C-4F07-AF07-ECCD64727850}"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endParaRPr lang="en-US" altLang="zh-CN"/>
          </a:p>
        </p:txBody>
      </p:sp>
      <p:sp>
        <p:nvSpPr>
          <p:cNvPr id="3" name="Footer Placeholder 2"/>
          <p:cNvSpPr>
            <a:spLocks noGrp="1"/>
          </p:cNvSpPr>
          <p:nvPr>
            <p:ph type="ftr" sz="quarter" idx="11"/>
          </p:nvPr>
        </p:nvSpPr>
        <p:spPr/>
        <p:txBody>
          <a:bodyPr/>
          <a:lstStyle>
            <a:lvl1pPr>
              <a:defRPr smtClean="0"/>
            </a:lvl1pPr>
          </a:lstStyle>
          <a:p>
            <a:pPr>
              <a:defRPr/>
            </a:pPr>
            <a:endParaRPr lang="en-US" altLang="zh-CN"/>
          </a:p>
        </p:txBody>
      </p:sp>
      <p:sp>
        <p:nvSpPr>
          <p:cNvPr id="4" name="Slide Number Placeholder 3"/>
          <p:cNvSpPr>
            <a:spLocks noGrp="1"/>
          </p:cNvSpPr>
          <p:nvPr>
            <p:ph type="sldNum" sz="quarter" idx="12"/>
          </p:nvPr>
        </p:nvSpPr>
        <p:spPr/>
        <p:txBody>
          <a:bodyPr/>
          <a:lstStyle>
            <a:lvl1pPr>
              <a:defRPr smtClean="0"/>
            </a:lvl1pPr>
          </a:lstStyle>
          <a:p>
            <a:pPr>
              <a:defRPr/>
            </a:pPr>
            <a:fld id="{C4DF6C01-0681-4E7B-934F-1FB5DB03908E}"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endParaRPr lang="en-US" altLang="zh-CN"/>
          </a:p>
        </p:txBody>
      </p:sp>
      <p:sp>
        <p:nvSpPr>
          <p:cNvPr id="6" name="Footer Placeholder 5"/>
          <p:cNvSpPr>
            <a:spLocks noGrp="1"/>
          </p:cNvSpPr>
          <p:nvPr>
            <p:ph type="ftr" sz="quarter" idx="11"/>
          </p:nvPr>
        </p:nvSpPr>
        <p:spPr/>
        <p:txBody>
          <a:bodyPr/>
          <a:lstStyle>
            <a:lvl1pPr>
              <a:defRPr smtClean="0"/>
            </a:lvl1pPr>
          </a:lstStyle>
          <a:p>
            <a:pPr>
              <a:defRPr/>
            </a:pPr>
            <a:endParaRPr lang="en-US" altLang="zh-CN"/>
          </a:p>
        </p:txBody>
      </p:sp>
      <p:sp>
        <p:nvSpPr>
          <p:cNvPr id="7" name="Slide Number Placeholder 6"/>
          <p:cNvSpPr>
            <a:spLocks noGrp="1"/>
          </p:cNvSpPr>
          <p:nvPr>
            <p:ph type="sldNum" sz="quarter" idx="12"/>
          </p:nvPr>
        </p:nvSpPr>
        <p:spPr/>
        <p:txBody>
          <a:bodyPr/>
          <a:lstStyle>
            <a:lvl1pPr>
              <a:defRPr smtClean="0"/>
            </a:lvl1pPr>
          </a:lstStyle>
          <a:p>
            <a:pPr>
              <a:defRPr/>
            </a:pPr>
            <a:fld id="{443B11B5-6292-4EC6-8BDA-96CBD490C6A9}"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endParaRPr lang="en-US" altLang="zh-CN"/>
          </a:p>
        </p:txBody>
      </p:sp>
      <p:sp>
        <p:nvSpPr>
          <p:cNvPr id="6" name="Footer Placeholder 5"/>
          <p:cNvSpPr>
            <a:spLocks noGrp="1"/>
          </p:cNvSpPr>
          <p:nvPr>
            <p:ph type="ftr" sz="quarter" idx="11"/>
          </p:nvPr>
        </p:nvSpPr>
        <p:spPr/>
        <p:txBody>
          <a:bodyPr/>
          <a:lstStyle>
            <a:lvl1pPr>
              <a:defRPr smtClean="0"/>
            </a:lvl1pPr>
          </a:lstStyle>
          <a:p>
            <a:pPr>
              <a:defRPr/>
            </a:pPr>
            <a:endParaRPr lang="en-US" altLang="zh-CN"/>
          </a:p>
        </p:txBody>
      </p:sp>
      <p:sp>
        <p:nvSpPr>
          <p:cNvPr id="7" name="Slide Number Placeholder 6"/>
          <p:cNvSpPr>
            <a:spLocks noGrp="1"/>
          </p:cNvSpPr>
          <p:nvPr>
            <p:ph type="sldNum" sz="quarter" idx="12"/>
          </p:nvPr>
        </p:nvSpPr>
        <p:spPr/>
        <p:txBody>
          <a:bodyPr/>
          <a:lstStyle>
            <a:lvl1pPr>
              <a:defRPr smtClean="0"/>
            </a:lvl1pPr>
          </a:lstStyle>
          <a:p>
            <a:pPr>
              <a:defRPr/>
            </a:pPr>
            <a:fld id="{2B4B26FC-7CC3-4596-AF90-5FCABF458E21}"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US" altLang="zh-CN"/>
          </a:p>
        </p:txBody>
      </p:sp>
      <p:sp>
        <p:nvSpPr>
          <p:cNvPr id="5" name="Footer Placeholder 4"/>
          <p:cNvSpPr>
            <a:spLocks noGrp="1"/>
          </p:cNvSpPr>
          <p:nvPr>
            <p:ph type="ftr" sz="quarter" idx="11"/>
          </p:nvPr>
        </p:nvSpPr>
        <p:spPr/>
        <p:txBody>
          <a:bodyPr/>
          <a:lstStyle>
            <a:lvl1pPr>
              <a:defRPr smtClean="0"/>
            </a:lvl1pPr>
          </a:lstStyle>
          <a:p>
            <a:pPr>
              <a:defRPr/>
            </a:pPr>
            <a:endParaRPr lang="en-US" altLang="zh-CN"/>
          </a:p>
        </p:txBody>
      </p:sp>
      <p:sp>
        <p:nvSpPr>
          <p:cNvPr id="6" name="Slide Number Placeholder 5"/>
          <p:cNvSpPr>
            <a:spLocks noGrp="1"/>
          </p:cNvSpPr>
          <p:nvPr>
            <p:ph type="sldNum" sz="quarter" idx="12"/>
          </p:nvPr>
        </p:nvSpPr>
        <p:spPr/>
        <p:txBody>
          <a:bodyPr/>
          <a:lstStyle>
            <a:lvl1pPr>
              <a:defRPr smtClean="0"/>
            </a:lvl1pPr>
          </a:lstStyle>
          <a:p>
            <a:pPr>
              <a:defRPr/>
            </a:pPr>
            <a:fld id="{B89AB71A-1E8F-4645-8174-46FD14103C96}"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381000"/>
            <a:ext cx="2135187" cy="5641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381000"/>
            <a:ext cx="6253163" cy="5641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US" altLang="zh-CN"/>
          </a:p>
        </p:txBody>
      </p:sp>
      <p:sp>
        <p:nvSpPr>
          <p:cNvPr id="5" name="Footer Placeholder 4"/>
          <p:cNvSpPr>
            <a:spLocks noGrp="1"/>
          </p:cNvSpPr>
          <p:nvPr>
            <p:ph type="ftr" sz="quarter" idx="11"/>
          </p:nvPr>
        </p:nvSpPr>
        <p:spPr/>
        <p:txBody>
          <a:bodyPr/>
          <a:lstStyle>
            <a:lvl1pPr>
              <a:defRPr smtClean="0"/>
            </a:lvl1pPr>
          </a:lstStyle>
          <a:p>
            <a:pPr>
              <a:defRPr/>
            </a:pPr>
            <a:endParaRPr lang="en-US" altLang="zh-CN"/>
          </a:p>
        </p:txBody>
      </p:sp>
      <p:sp>
        <p:nvSpPr>
          <p:cNvPr id="6" name="Slide Number Placeholder 5"/>
          <p:cNvSpPr>
            <a:spLocks noGrp="1"/>
          </p:cNvSpPr>
          <p:nvPr>
            <p:ph type="sldNum" sz="quarter" idx="12"/>
          </p:nvPr>
        </p:nvSpPr>
        <p:spPr/>
        <p:txBody>
          <a:bodyPr/>
          <a:lstStyle>
            <a:lvl1pPr>
              <a:defRPr smtClean="0"/>
            </a:lvl1pPr>
          </a:lstStyle>
          <a:p>
            <a:pPr>
              <a:defRPr/>
            </a:pPr>
            <a:fld id="{B66410CF-F221-4689-B455-DC85FADE39E6}"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Rot="1" noChangeArrowheads="1"/>
          </p:cNvSpPr>
          <p:nvPr>
            <p:ph type="title"/>
          </p:nvPr>
        </p:nvSpPr>
        <p:spPr bwMode="auto">
          <a:xfrm>
            <a:off x="301625" y="381000"/>
            <a:ext cx="8540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Rot="1" noChangeArrowheads="1"/>
          </p:cNvSpPr>
          <p:nvPr>
            <p:ph type="body" idx="1"/>
          </p:nvPr>
        </p:nvSpPr>
        <p:spPr bwMode="auto">
          <a:xfrm>
            <a:off x="301625" y="1752600"/>
            <a:ext cx="8540750" cy="4270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81924" name="Rectangle 4"/>
          <p:cNvSpPr>
            <a:spLocks noGrp="1" noChangeArrowheads="1"/>
          </p:cNvSpPr>
          <p:nvPr>
            <p:ph type="dt" sz="half" idx="2"/>
          </p:nvPr>
        </p:nvSpPr>
        <p:spPr bwMode="auto">
          <a:xfrm>
            <a:off x="301625" y="6172200"/>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ltLang="zh-CN"/>
          </a:p>
        </p:txBody>
      </p:sp>
      <p:sp>
        <p:nvSpPr>
          <p:cNvPr id="81925" name="Rectangle 5"/>
          <p:cNvSpPr>
            <a:spLocks noGrp="1" noChangeArrowheads="1"/>
          </p:cNvSpPr>
          <p:nvPr>
            <p:ph type="ftr" sz="quarter" idx="3"/>
          </p:nvPr>
        </p:nvSpPr>
        <p:spPr bwMode="auto">
          <a:xfrm>
            <a:off x="3124200" y="617220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ltLang="zh-CN"/>
          </a:p>
        </p:txBody>
      </p:sp>
      <p:sp>
        <p:nvSpPr>
          <p:cNvPr id="81926" name="Rectangle 6"/>
          <p:cNvSpPr>
            <a:spLocks noGrp="1" noChangeArrowheads="1"/>
          </p:cNvSpPr>
          <p:nvPr>
            <p:ph type="sldNum" sz="quarter" idx="4"/>
          </p:nvPr>
        </p:nvSpPr>
        <p:spPr bwMode="auto">
          <a:xfrm>
            <a:off x="6553200" y="6172200"/>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E2AAD87B-69B3-49DD-8BA6-A7AF48B3F2F3}"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lr>
          <a:schemeClr val="folHlink"/>
        </a:buClr>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115000"/>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pitchFamily="2" charset="2"/>
        <a:buChar char="§"/>
        <a:defRPr sz="2000">
          <a:solidFill>
            <a:schemeClr val="tx1"/>
          </a:solidFill>
          <a:latin typeface="+mn-lt"/>
          <a:ea typeface="+mn-ea"/>
        </a:defRPr>
      </a:lvl5pPr>
      <a:lvl6pPr marL="2514600" indent="-228600" algn="l" rtl="0" fontAlgn="base">
        <a:spcBef>
          <a:spcPct val="20000"/>
        </a:spcBef>
        <a:spcAft>
          <a:spcPct val="0"/>
        </a:spcAft>
        <a:buClr>
          <a:schemeClr val="folHlink"/>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folHlink"/>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folHlink"/>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folHlink"/>
        </a:buClr>
        <a:buFont typeface="Wingdings" pitchFamily="2" charset="2"/>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Rot="1" noChangeArrowheads="1"/>
          </p:cNvSpPr>
          <p:nvPr>
            <p:ph type="ctrTitle"/>
          </p:nvPr>
        </p:nvSpPr>
        <p:spPr>
          <a:xfrm>
            <a:off x="0" y="2286000"/>
            <a:ext cx="8458200" cy="1143000"/>
          </a:xfrm>
        </p:spPr>
        <p:txBody>
          <a:bodyPr/>
          <a:lstStyle/>
          <a:p>
            <a:pPr eaLnBrk="1" hangingPunct="1">
              <a:defRPr/>
            </a:pPr>
            <a:r>
              <a:rPr lang="en-US" altLang="zh-CN" sz="5400" b="1" dirty="0" smtClean="0">
                <a:solidFill>
                  <a:schemeClr val="accent4">
                    <a:lumMod val="10000"/>
                  </a:schemeClr>
                </a:solidFill>
              </a:rPr>
              <a:t/>
            </a:r>
            <a:br>
              <a:rPr lang="en-US" altLang="zh-CN" sz="5400" b="1" dirty="0" smtClean="0">
                <a:solidFill>
                  <a:schemeClr val="accent4">
                    <a:lumMod val="10000"/>
                  </a:schemeClr>
                </a:solidFill>
              </a:rPr>
            </a:br>
            <a:r>
              <a:rPr lang="en-US" altLang="zh-CN" sz="5400" b="1" dirty="0" smtClean="0">
                <a:solidFill>
                  <a:schemeClr val="accent4">
                    <a:lumMod val="10000"/>
                  </a:schemeClr>
                </a:solidFill>
              </a:rPr>
              <a:t>  Theories and Principles</a:t>
            </a:r>
            <a:br>
              <a:rPr lang="en-US" altLang="zh-CN" sz="5400" b="1" dirty="0" smtClean="0">
                <a:solidFill>
                  <a:schemeClr val="accent4">
                    <a:lumMod val="10000"/>
                  </a:schemeClr>
                </a:solidFill>
              </a:rPr>
            </a:br>
            <a:r>
              <a:rPr lang="en-US" altLang="zh-CN" sz="5400" b="1" dirty="0" smtClean="0">
                <a:solidFill>
                  <a:schemeClr val="accent4">
                    <a:lumMod val="10000"/>
                  </a:schemeClr>
                </a:solidFill>
              </a:rPr>
              <a:t/>
            </a:r>
            <a:br>
              <a:rPr lang="en-US" altLang="zh-CN" sz="5400" b="1" dirty="0" smtClean="0">
                <a:solidFill>
                  <a:schemeClr val="accent4">
                    <a:lumMod val="10000"/>
                  </a:schemeClr>
                </a:solidFill>
              </a:rPr>
            </a:br>
            <a:r>
              <a:rPr lang="en-US" altLang="zh-CN" sz="5400" b="1" dirty="0" smtClean="0">
                <a:solidFill>
                  <a:schemeClr val="accent4">
                    <a:lumMod val="10000"/>
                  </a:schemeClr>
                </a:solidFill>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301624" y="381000"/>
            <a:ext cx="8842375" cy="560388"/>
          </a:xfrm>
        </p:spPr>
        <p:txBody>
          <a:bodyPr/>
          <a:lstStyle/>
          <a:p>
            <a:pPr eaLnBrk="1" hangingPunct="1"/>
            <a:r>
              <a:rPr lang="en-US" altLang="zh-CN" sz="3600" b="1" dirty="0" smtClean="0"/>
              <a:t>A Key concept: Commonsense Morality</a:t>
            </a:r>
          </a:p>
        </p:txBody>
      </p:sp>
      <p:sp>
        <p:nvSpPr>
          <p:cNvPr id="15363" name="Rectangle 3"/>
          <p:cNvSpPr>
            <a:spLocks noGrp="1" noRot="1" noChangeArrowheads="1"/>
          </p:cNvSpPr>
          <p:nvPr>
            <p:ph type="body" idx="1"/>
          </p:nvPr>
        </p:nvSpPr>
        <p:spPr>
          <a:xfrm>
            <a:off x="304800" y="1524000"/>
            <a:ext cx="8229600" cy="5145088"/>
          </a:xfrm>
        </p:spPr>
        <p:txBody>
          <a:bodyPr/>
          <a:lstStyle/>
          <a:p>
            <a:pPr algn="just" eaLnBrk="1" hangingPunct="1">
              <a:lnSpc>
                <a:spcPct val="90000"/>
              </a:lnSpc>
            </a:pPr>
            <a:r>
              <a:rPr lang="en-US" altLang="zh-CN" sz="2400" dirty="0" smtClean="0"/>
              <a:t>“</a:t>
            </a:r>
            <a:r>
              <a:rPr lang="en-US" altLang="zh-CN" sz="2400" b="1" i="1" dirty="0" smtClean="0"/>
              <a:t>Commonsense morality</a:t>
            </a:r>
            <a:r>
              <a:rPr lang="en-US" altLang="zh-CN" sz="2400" dirty="0" smtClean="0"/>
              <a:t>” is a key concept of moral philosophy. Each person in society gets exposed to a commonsense morality. This morality consists of a wide variety of standards of conduct, duties, obligations, values and principles that come from disparate sources, such as parents, teachers, peers, religious leaders, professionals, literature, music, the media, and so forth. Ethicists call these standards a “commonsense morality” because they are the norms that most people learn and practice without any explicit theorizing or deeper analysis.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pPr eaLnBrk="1" hangingPunct="1"/>
            <a:endParaRPr lang="en-US" dirty="0" smtClean="0"/>
          </a:p>
        </p:txBody>
      </p:sp>
      <p:sp>
        <p:nvSpPr>
          <p:cNvPr id="16387" name="Rectangle 3"/>
          <p:cNvSpPr>
            <a:spLocks noGrp="1" noRot="1" noChangeArrowheads="1"/>
          </p:cNvSpPr>
          <p:nvPr>
            <p:ph type="body" idx="1"/>
          </p:nvPr>
        </p:nvSpPr>
        <p:spPr/>
        <p:txBody>
          <a:bodyPr/>
          <a:lstStyle/>
          <a:p>
            <a:pPr algn="just" eaLnBrk="1" hangingPunct="1">
              <a:lnSpc>
                <a:spcPct val="90000"/>
              </a:lnSpc>
            </a:pPr>
            <a:r>
              <a:rPr lang="en-US" altLang="zh-CN" dirty="0" smtClean="0"/>
              <a:t>Some of these commonsense morals include </a:t>
            </a:r>
            <a:r>
              <a:rPr lang="en-US" altLang="zh-CN" b="1" dirty="0" smtClean="0"/>
              <a:t>principles</a:t>
            </a:r>
            <a:r>
              <a:rPr lang="en-US" altLang="zh-CN" dirty="0" smtClean="0"/>
              <a:t> like “do unto others as you would have them do unto you”, “keep your promises”, “be fair”, “always do your best”, and so on. Some of these commonsense </a:t>
            </a:r>
            <a:r>
              <a:rPr lang="en-US" altLang="zh-CN" b="1" dirty="0" smtClean="0"/>
              <a:t>values</a:t>
            </a:r>
            <a:r>
              <a:rPr lang="en-US" altLang="zh-CN" dirty="0" smtClean="0"/>
              <a:t> include happiness, honesty, justice charity (or kind), courage, integrity , community, love, knowledge, and freedom.</a:t>
            </a:r>
          </a:p>
          <a:p>
            <a:pPr algn="just" eaLnBrk="1" hangingPunct="1">
              <a:lnSpc>
                <a:spcPct val="90000"/>
              </a:lnSpc>
            </a:pPr>
            <a:endParaRPr lang="en-US" altLang="zh-CN"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3"/>
          <p:cNvSpPr>
            <a:spLocks noGrp="1" noRot="1" noChangeArrowheads="1"/>
          </p:cNvSpPr>
          <p:nvPr>
            <p:ph type="body" idx="1"/>
          </p:nvPr>
        </p:nvSpPr>
        <p:spPr>
          <a:xfrm>
            <a:off x="457200" y="1219200"/>
            <a:ext cx="8229600" cy="4525963"/>
          </a:xfrm>
        </p:spPr>
        <p:txBody>
          <a:bodyPr/>
          <a:lstStyle/>
          <a:p>
            <a:pPr algn="just" eaLnBrk="1" hangingPunct="1">
              <a:lnSpc>
                <a:spcPct val="90000"/>
              </a:lnSpc>
            </a:pPr>
            <a:r>
              <a:rPr lang="en-US" altLang="zh-CN" dirty="0" smtClean="0"/>
              <a:t>After using moral theories to change commonsense morality, we can then revise those theories so that they cohere with this new database. This process of revising commonsense morality in light of theory and vice versa can continue indefinitely, and is known as </a:t>
            </a:r>
            <a:r>
              <a:rPr lang="en-US" altLang="zh-CN" i="1" dirty="0" smtClean="0"/>
              <a:t>the method of wide reflective equilibrium</a:t>
            </a:r>
            <a:r>
              <a:rPr lang="en-US" altLang="zh-CN" dirty="0" smtClean="0"/>
              <a:t>. Most ethicists believe that this method provides the best way of justifying moral theories.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304800" y="228600"/>
            <a:ext cx="8540750" cy="631825"/>
          </a:xfrm>
        </p:spPr>
        <p:txBody>
          <a:bodyPr/>
          <a:lstStyle/>
          <a:p>
            <a:pPr eaLnBrk="1" hangingPunct="1"/>
            <a:r>
              <a:rPr lang="en-US" altLang="zh-CN" smtClean="0"/>
              <a:t>Different Kinds of Moral Theories</a:t>
            </a:r>
          </a:p>
        </p:txBody>
      </p:sp>
      <p:sp>
        <p:nvSpPr>
          <p:cNvPr id="18435" name="Rectangle 3"/>
          <p:cNvSpPr>
            <a:spLocks noGrp="1" noRot="1" noChangeArrowheads="1"/>
          </p:cNvSpPr>
          <p:nvPr>
            <p:ph type="body" idx="1"/>
          </p:nvPr>
        </p:nvSpPr>
        <p:spPr>
          <a:xfrm>
            <a:off x="457200" y="1371600"/>
            <a:ext cx="8229600" cy="5145088"/>
          </a:xfrm>
        </p:spPr>
        <p:txBody>
          <a:bodyPr/>
          <a:lstStyle/>
          <a:p>
            <a:pPr algn="just" eaLnBrk="1" hangingPunct="1">
              <a:lnSpc>
                <a:spcPct val="90000"/>
              </a:lnSpc>
            </a:pPr>
            <a:r>
              <a:rPr lang="en-US" altLang="zh-CN" smtClean="0"/>
              <a:t>Philosophers and theologians have defended a wide variety of moral theories, each with its own particular slant on morality:</a:t>
            </a:r>
          </a:p>
          <a:p>
            <a:pPr algn="just" eaLnBrk="1" hangingPunct="1">
              <a:lnSpc>
                <a:spcPct val="90000"/>
              </a:lnSpc>
            </a:pPr>
            <a:r>
              <a:rPr lang="en-US" altLang="zh-CN" smtClean="0"/>
              <a:t>Some theories emphasize individual rights and dignity; others emphasize the common good.</a:t>
            </a:r>
          </a:p>
          <a:p>
            <a:pPr algn="just" eaLnBrk="1" hangingPunct="1">
              <a:lnSpc>
                <a:spcPct val="90000"/>
              </a:lnSpc>
            </a:pPr>
            <a:r>
              <a:rPr lang="en-US" altLang="zh-CN" smtClean="0"/>
              <a:t>Some theories are secular; others are religious.</a:t>
            </a:r>
          </a:p>
          <a:p>
            <a:pPr algn="just" eaLnBrk="1" hangingPunct="1">
              <a:lnSpc>
                <a:spcPct val="90000"/>
              </a:lnSpc>
            </a:pPr>
            <a:r>
              <a:rPr lang="en-US" altLang="zh-CN" smtClean="0"/>
              <a:t>Some theories focus on obligations and duties; others focus on virtues and character.</a:t>
            </a:r>
          </a:p>
          <a:p>
            <a:pPr algn="just" eaLnBrk="1" hangingPunct="1">
              <a:lnSpc>
                <a:spcPct val="90000"/>
              </a:lnSpc>
            </a:pPr>
            <a:r>
              <a:rPr lang="en-US" altLang="zh-CN" smtClean="0"/>
              <a:t>Some theories establish moral ideals; others settle for practical principles.</a:t>
            </a:r>
          </a:p>
          <a:p>
            <a:pPr algn="just" eaLnBrk="1" hangingPunct="1">
              <a:lnSpc>
                <a:spcPct val="90000"/>
              </a:lnSpc>
            </a:pPr>
            <a:r>
              <a:rPr lang="en-US" altLang="zh-CN" smtClean="0"/>
              <a:t>Some theories assess consequences in judging actions; others assess motives.</a:t>
            </a:r>
          </a:p>
          <a:p>
            <a:pPr algn="just" eaLnBrk="1" hangingPunct="1">
              <a:lnSpc>
                <a:spcPct val="90000"/>
              </a:lnSpc>
            </a:pPr>
            <a:r>
              <a:rPr lang="en-US" altLang="zh-CN" smtClean="0"/>
              <a:t>Some theories are human-centered; others place human beings in a larger ecological framework.</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xfrm>
            <a:off x="301625" y="381000"/>
            <a:ext cx="8540750" cy="490538"/>
          </a:xfrm>
        </p:spPr>
        <p:txBody>
          <a:bodyPr/>
          <a:lstStyle/>
          <a:p>
            <a:pPr eaLnBrk="1" hangingPunct="1"/>
            <a:r>
              <a:rPr lang="en-US" altLang="zh-CN" b="1" smtClean="0"/>
              <a:t>Different Theories</a:t>
            </a:r>
          </a:p>
        </p:txBody>
      </p:sp>
      <p:sp>
        <p:nvSpPr>
          <p:cNvPr id="19459" name="Rectangle 3"/>
          <p:cNvSpPr>
            <a:spLocks noGrp="1" noRot="1" noChangeArrowheads="1"/>
          </p:cNvSpPr>
          <p:nvPr>
            <p:ph type="body" idx="1"/>
          </p:nvPr>
        </p:nvSpPr>
        <p:spPr>
          <a:xfrm>
            <a:off x="457200" y="908050"/>
            <a:ext cx="8229600" cy="5218113"/>
          </a:xfrm>
        </p:spPr>
        <p:txBody>
          <a:bodyPr/>
          <a:lstStyle/>
          <a:p>
            <a:pPr algn="just" eaLnBrk="1" hangingPunct="1">
              <a:lnSpc>
                <a:spcPct val="90000"/>
              </a:lnSpc>
            </a:pPr>
            <a:r>
              <a:rPr lang="en-US" altLang="zh-CN" smtClean="0"/>
              <a:t>In here, beyond the textbook, I want to provide brief summaries of some of the most influential ones nowadays in the west.</a:t>
            </a:r>
          </a:p>
          <a:p>
            <a:pPr algn="just" eaLnBrk="1" hangingPunct="1">
              <a:lnSpc>
                <a:spcPct val="90000"/>
              </a:lnSpc>
            </a:pPr>
            <a:r>
              <a:rPr lang="en-US" altLang="zh-CN" smtClean="0"/>
              <a:t>1. divine command theory </a:t>
            </a:r>
          </a:p>
          <a:p>
            <a:pPr algn="just" eaLnBrk="1" hangingPunct="1">
              <a:lnSpc>
                <a:spcPct val="90000"/>
              </a:lnSpc>
            </a:pPr>
            <a:r>
              <a:rPr lang="en-US" altLang="zh-CN" smtClean="0"/>
              <a:t>2. utilitarianism </a:t>
            </a:r>
          </a:p>
          <a:p>
            <a:pPr algn="just" eaLnBrk="1" hangingPunct="1">
              <a:lnSpc>
                <a:spcPct val="90000"/>
              </a:lnSpc>
            </a:pPr>
            <a:r>
              <a:rPr lang="en-US" altLang="zh-CN" smtClean="0"/>
              <a:t>3. natural rights theory </a:t>
            </a:r>
          </a:p>
          <a:p>
            <a:pPr algn="just" eaLnBrk="1" hangingPunct="1">
              <a:lnSpc>
                <a:spcPct val="90000"/>
              </a:lnSpc>
            </a:pPr>
            <a:r>
              <a:rPr lang="en-US" altLang="zh-CN" smtClean="0"/>
              <a:t>4. natural law theories </a:t>
            </a:r>
          </a:p>
          <a:p>
            <a:pPr algn="just" eaLnBrk="1" hangingPunct="1">
              <a:lnSpc>
                <a:spcPct val="90000"/>
              </a:lnSpc>
            </a:pPr>
            <a:r>
              <a:rPr lang="en-US" altLang="zh-CN" smtClean="0"/>
              <a:t>5. social contract theory </a:t>
            </a:r>
          </a:p>
          <a:p>
            <a:pPr algn="just" eaLnBrk="1" hangingPunct="1">
              <a:lnSpc>
                <a:spcPct val="90000"/>
              </a:lnSpc>
            </a:pPr>
            <a:r>
              <a:rPr lang="en-US" altLang="zh-CN" smtClean="0"/>
              <a:t>6. virtue approaches theory </a:t>
            </a:r>
          </a:p>
          <a:p>
            <a:pPr algn="just" eaLnBrk="1" hangingPunct="1">
              <a:lnSpc>
                <a:spcPct val="90000"/>
              </a:lnSpc>
            </a:pPr>
            <a:r>
              <a:rPr lang="en-US" altLang="zh-CN" smtClean="0"/>
              <a:t>7. the ethics of care </a:t>
            </a:r>
          </a:p>
          <a:p>
            <a:pPr algn="just" eaLnBrk="1" hangingPunct="1">
              <a:lnSpc>
                <a:spcPct val="90000"/>
              </a:lnSpc>
            </a:pPr>
            <a:r>
              <a:rPr lang="en-US" altLang="zh-CN" smtClean="0"/>
              <a:t>8. the deep ecology theory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pPr eaLnBrk="1" hangingPunct="1"/>
            <a:r>
              <a:rPr lang="en-US" altLang="zh-CN" smtClean="0"/>
              <a:t>The natural rights theory</a:t>
            </a:r>
          </a:p>
        </p:txBody>
      </p:sp>
      <p:sp>
        <p:nvSpPr>
          <p:cNvPr id="29699" name="Rectangle 3"/>
          <p:cNvSpPr>
            <a:spLocks noGrp="1" noRot="1" noChangeArrowheads="1"/>
          </p:cNvSpPr>
          <p:nvPr>
            <p:ph type="body" idx="1"/>
          </p:nvPr>
        </p:nvSpPr>
        <p:spPr/>
        <p:txBody>
          <a:bodyPr/>
          <a:lstStyle/>
          <a:p>
            <a:pPr algn="just" eaLnBrk="1" hangingPunct="1">
              <a:lnSpc>
                <a:spcPct val="90000"/>
              </a:lnSpc>
            </a:pPr>
            <a:r>
              <a:rPr lang="en-US" altLang="zh-CN" dirty="0" smtClean="0"/>
              <a:t>Like Kantianism, this theory emphasizes that importance of individual rights and freedoms. </a:t>
            </a:r>
          </a:p>
          <a:p>
            <a:pPr algn="just" eaLnBrk="1" hangingPunct="1">
              <a:lnSpc>
                <a:spcPct val="90000"/>
              </a:lnSpc>
            </a:pPr>
            <a:r>
              <a:rPr lang="en-US" altLang="zh-CN" dirty="0" smtClean="0"/>
              <a:t>According to this view, all people have natural rights to life, liberty, and property, and everyone in morally permitted to do anything they wish provided that their actions do not violate the rights of other people.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a:xfrm>
            <a:off x="301625" y="381000"/>
            <a:ext cx="8540750" cy="560388"/>
          </a:xfrm>
        </p:spPr>
        <p:txBody>
          <a:bodyPr/>
          <a:lstStyle/>
          <a:p>
            <a:pPr eaLnBrk="1" hangingPunct="1"/>
            <a:r>
              <a:rPr lang="en-US" altLang="zh-CN" sz="4000" smtClean="0"/>
              <a:t>Natural law theories</a:t>
            </a:r>
          </a:p>
        </p:txBody>
      </p:sp>
      <p:sp>
        <p:nvSpPr>
          <p:cNvPr id="30723" name="Rectangle 3"/>
          <p:cNvSpPr>
            <a:spLocks noGrp="1" noRot="1" noChangeArrowheads="1"/>
          </p:cNvSpPr>
          <p:nvPr>
            <p:ph type="body" idx="1"/>
          </p:nvPr>
        </p:nvSpPr>
        <p:spPr>
          <a:xfrm>
            <a:off x="457200" y="1052513"/>
            <a:ext cx="8229600" cy="5073650"/>
          </a:xfrm>
        </p:spPr>
        <p:txBody>
          <a:bodyPr/>
          <a:lstStyle/>
          <a:p>
            <a:pPr algn="just" eaLnBrk="1" hangingPunct="1"/>
            <a:r>
              <a:rPr lang="en-US" altLang="zh-CN" smtClean="0"/>
              <a:t>Which hold that morality is founded on human nature: if an action has a basis in our natural instincts, emotions, or social relations, then it is right; if an action goes against our natural instincts, emotions, or social relations, then it is wrong. </a:t>
            </a:r>
          </a:p>
          <a:p>
            <a:pPr algn="just" eaLnBrk="1" hangingPunct="1"/>
            <a:r>
              <a:rPr lang="en-US" altLang="zh-CN" smtClean="0"/>
              <a:t>Natural law theories also maintain that we should strive to produce or achieve natural goods and eliminate or avoid natural evils. </a:t>
            </a:r>
          </a:p>
          <a:p>
            <a:pPr algn="just" eaLnBrk="1" hangingPunct="1"/>
            <a:r>
              <a:rPr lang="en-US" altLang="zh-CN" smtClean="0"/>
              <a:t>Natural goods include life, health, and happiness.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301625" y="381000"/>
            <a:ext cx="8540750" cy="560388"/>
          </a:xfrm>
        </p:spPr>
        <p:txBody>
          <a:bodyPr/>
          <a:lstStyle/>
          <a:p>
            <a:pPr eaLnBrk="1" hangingPunct="1"/>
            <a:r>
              <a:rPr lang="en-US" altLang="zh-CN" sz="3200" smtClean="0"/>
              <a:t>Social Contract Theory</a:t>
            </a:r>
          </a:p>
        </p:txBody>
      </p:sp>
      <p:sp>
        <p:nvSpPr>
          <p:cNvPr id="31747" name="Rectangle 3"/>
          <p:cNvSpPr>
            <a:spLocks noGrp="1" noRot="1" noChangeArrowheads="1"/>
          </p:cNvSpPr>
          <p:nvPr>
            <p:ph type="body" idx="1"/>
          </p:nvPr>
        </p:nvSpPr>
        <p:spPr>
          <a:xfrm>
            <a:off x="457200" y="981075"/>
            <a:ext cx="8229600" cy="5145088"/>
          </a:xfrm>
        </p:spPr>
        <p:txBody>
          <a:bodyPr/>
          <a:lstStyle/>
          <a:p>
            <a:pPr algn="just" eaLnBrk="1" hangingPunct="1">
              <a:lnSpc>
                <a:spcPct val="90000"/>
              </a:lnSpc>
            </a:pPr>
            <a:r>
              <a:rPr lang="en-US" altLang="zh-CN" smtClean="0"/>
              <a:t>Social contract theorists propose that morality consists of a set of rules that we agree are important to regulate society. In justifying moral rules, social contract theorists imagine people as existing in a state of nature prior to the formation of society. In order to live well, people must cooperate; and in order to cooperate, they need some rules for conduct. These rules are the rules of morality, politics, and the law.</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301625" y="381000"/>
            <a:ext cx="8540750" cy="631825"/>
          </a:xfrm>
        </p:spPr>
        <p:txBody>
          <a:bodyPr/>
          <a:lstStyle/>
          <a:p>
            <a:pPr eaLnBrk="1" hangingPunct="1"/>
            <a:r>
              <a:rPr lang="en-US" altLang="zh-CN" smtClean="0"/>
              <a:t>The Ethics of Care</a:t>
            </a:r>
          </a:p>
        </p:txBody>
      </p:sp>
      <p:sp>
        <p:nvSpPr>
          <p:cNvPr id="32771" name="Rectangle 3"/>
          <p:cNvSpPr>
            <a:spLocks noGrp="1" noRot="1" noChangeArrowheads="1"/>
          </p:cNvSpPr>
          <p:nvPr>
            <p:ph type="body" idx="1"/>
          </p:nvPr>
        </p:nvSpPr>
        <p:spPr>
          <a:xfrm>
            <a:off x="457200" y="1052513"/>
            <a:ext cx="8229600" cy="5073650"/>
          </a:xfrm>
        </p:spPr>
        <p:txBody>
          <a:bodyPr/>
          <a:lstStyle/>
          <a:p>
            <a:pPr algn="just" eaLnBrk="1" hangingPunct="1">
              <a:lnSpc>
                <a:spcPct val="80000"/>
              </a:lnSpc>
            </a:pPr>
            <a:r>
              <a:rPr lang="en-US" altLang="zh-CN" smtClean="0"/>
              <a:t>A theory inspired by feminist approaches to morality, rejects traditional approaches to ethics on the grounds that they place too much emphasis on duties, rights, and justice. Such traditional theories are too abstract, legalistic, and uncaring, according to this view of feminist. </a:t>
            </a:r>
          </a:p>
          <a:p>
            <a:pPr algn="just" eaLnBrk="1" hangingPunct="1">
              <a:lnSpc>
                <a:spcPct val="80000"/>
              </a:lnSpc>
            </a:pPr>
            <a:r>
              <a:rPr lang="en-US" altLang="zh-CN" smtClean="0"/>
              <a:t>The ethics of care holds that our main task in life is to love and care for ourselves and other people. We should cultivate loving and caring relationships in our conduct instead of relying on abstract concepts and principles.</a:t>
            </a:r>
          </a:p>
          <a:p>
            <a:pPr algn="just" eaLnBrk="1" hangingPunct="1">
              <a:lnSpc>
                <a:spcPct val="80000"/>
              </a:lnSpc>
            </a:pPr>
            <a:r>
              <a:rPr lang="en-US" altLang="zh-CN" smtClean="0"/>
              <a:t>In some ways, the ethics of care provides a modern rendition of Jesus’ instruction to </a:t>
            </a:r>
            <a:r>
              <a:rPr lang="en-US" altLang="zh-CN" b="1" smtClean="0">
                <a:solidFill>
                  <a:schemeClr val="tx2"/>
                </a:solidFill>
              </a:rPr>
              <a:t>love your neighbor as you love yourself.</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a:xfrm>
            <a:off x="304800" y="304800"/>
            <a:ext cx="8540750" cy="560388"/>
          </a:xfrm>
        </p:spPr>
        <p:txBody>
          <a:bodyPr/>
          <a:lstStyle/>
          <a:p>
            <a:pPr eaLnBrk="1" hangingPunct="1"/>
            <a:r>
              <a:rPr lang="en-US" altLang="zh-CN" smtClean="0"/>
              <a:t>The Deep Ecology Theory</a:t>
            </a:r>
          </a:p>
        </p:txBody>
      </p:sp>
      <p:sp>
        <p:nvSpPr>
          <p:cNvPr id="33795" name="Rectangle 3"/>
          <p:cNvSpPr>
            <a:spLocks noGrp="1" noRot="1" noChangeArrowheads="1"/>
          </p:cNvSpPr>
          <p:nvPr>
            <p:ph type="body" idx="1"/>
          </p:nvPr>
        </p:nvSpPr>
        <p:spPr>
          <a:xfrm>
            <a:off x="457200" y="1784350"/>
            <a:ext cx="8229600" cy="5073650"/>
          </a:xfrm>
        </p:spPr>
        <p:txBody>
          <a:bodyPr/>
          <a:lstStyle/>
          <a:p>
            <a:pPr algn="just" eaLnBrk="1" hangingPunct="1"/>
            <a:r>
              <a:rPr lang="en-US" altLang="zh-CN" smtClean="0"/>
              <a:t>Which approach to morality is unlike all the other approaches to ethics in that it is not human-centered. </a:t>
            </a:r>
          </a:p>
          <a:p>
            <a:pPr algn="just" eaLnBrk="1" hangingPunct="1"/>
            <a:r>
              <a:rPr lang="en-US" altLang="zh-CN" smtClean="0"/>
              <a:t>Human-centered moral theories frame important questions about nature in terms of human interests, rights, obligations, and so on.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3"/>
          <p:cNvSpPr>
            <a:spLocks noGrp="1" noRot="1" noChangeArrowheads="1"/>
          </p:cNvSpPr>
          <p:nvPr>
            <p:ph type="body" idx="1"/>
          </p:nvPr>
        </p:nvSpPr>
        <p:spPr/>
        <p:txBody>
          <a:bodyPr/>
          <a:lstStyle/>
          <a:p>
            <a:pPr algn="just" eaLnBrk="1" hangingPunct="1">
              <a:lnSpc>
                <a:spcPct val="80000"/>
              </a:lnSpc>
            </a:pPr>
            <a:r>
              <a:rPr lang="en-US" altLang="zh-CN" smtClean="0"/>
              <a:t>Deep ecologists hold that human-centered ethics cannot adequately deal with moral issues involving other species, the land, ecosystems, the atmosphere, and oceans, since there are values in nature that are independent of human interests or rights. Thus, an ecosystem is worth preserving because it has intrinsic, moral value, not because we happen to value it for its economic or social uses. Animals have rights, according to this theory, because they also have intrinsic moral worth and not mere instruments for the promotion of human interests.</a:t>
            </a:r>
          </a:p>
          <a:p>
            <a:pPr algn="just" eaLnBrk="1" hangingPunct="1">
              <a:lnSpc>
                <a:spcPct val="80000"/>
              </a:lnSpc>
            </a:pPr>
            <a:endParaRPr lang="en-US" altLang="zh-CN" smtClean="0"/>
          </a:p>
        </p:txBody>
      </p:sp>
      <p:sp>
        <p:nvSpPr>
          <p:cNvPr id="34819" name="Rectangle 4"/>
          <p:cNvSpPr>
            <a:spLocks noGrp="1" noRot="1" noChangeArrowheads="1"/>
          </p:cNvSpPr>
          <p:nvPr>
            <p:ph type="title"/>
          </p:nvPr>
        </p:nvSpPr>
        <p:spPr>
          <a:xfrm>
            <a:off x="228600" y="0"/>
            <a:ext cx="8540750" cy="1143000"/>
          </a:xfrm>
          <a:noFill/>
        </p:spPr>
        <p:txBody>
          <a:bodyPr/>
          <a:lstStyle/>
          <a:p>
            <a:pPr eaLnBrk="1" hangingPunct="1"/>
            <a:r>
              <a:rPr lang="en-US" altLang="zh-CN" smtClean="0"/>
              <a:t>The Deep Ecology Theory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a:xfrm>
            <a:off x="304800" y="152400"/>
            <a:ext cx="8540750" cy="490538"/>
          </a:xfrm>
        </p:spPr>
        <p:txBody>
          <a:bodyPr/>
          <a:lstStyle/>
          <a:p>
            <a:pPr eaLnBrk="1" hangingPunct="1"/>
            <a:r>
              <a:rPr lang="en-US" altLang="zh-CN" smtClean="0"/>
              <a:t>From many philosophers’ views</a:t>
            </a:r>
          </a:p>
        </p:txBody>
      </p:sp>
      <p:sp>
        <p:nvSpPr>
          <p:cNvPr id="35843" name="Rectangle 3"/>
          <p:cNvSpPr>
            <a:spLocks noGrp="1" noRot="1" noChangeArrowheads="1"/>
          </p:cNvSpPr>
          <p:nvPr>
            <p:ph type="body" idx="1"/>
          </p:nvPr>
        </p:nvSpPr>
        <p:spPr>
          <a:xfrm>
            <a:off x="457200" y="981075"/>
            <a:ext cx="8229600" cy="5145088"/>
          </a:xfrm>
        </p:spPr>
        <p:txBody>
          <a:bodyPr/>
          <a:lstStyle/>
          <a:p>
            <a:pPr algn="just" eaLnBrk="1" hangingPunct="1">
              <a:lnSpc>
                <a:spcPct val="80000"/>
              </a:lnSpc>
            </a:pPr>
            <a:r>
              <a:rPr lang="en-US" altLang="zh-CN" smtClean="0"/>
              <a:t>Many philosophers who study applied ethics prefer to work with general, ethical principles rather than moral theories because one can use principles to support an ethical decision or a social policy without defending an entire moral theory.</a:t>
            </a:r>
          </a:p>
          <a:p>
            <a:pPr algn="just" eaLnBrk="1" hangingPunct="1">
              <a:lnSpc>
                <a:spcPct val="80000"/>
              </a:lnSpc>
            </a:pPr>
            <a:r>
              <a:rPr lang="en-US" altLang="zh-CN" smtClean="0"/>
              <a:t>Another reason for employing general principles is that they are easier to understand, to teach and learn than moral theories.</a:t>
            </a:r>
          </a:p>
          <a:p>
            <a:pPr algn="just" eaLnBrk="1" hangingPunct="1">
              <a:lnSpc>
                <a:spcPct val="80000"/>
              </a:lnSpc>
            </a:pPr>
            <a:r>
              <a:rPr lang="en-US" altLang="zh-CN" smtClean="0"/>
              <a:t>Finally, since principles are expressed in very general terms, they can be applied to a variety of cases and interpreted in different ways. This kind of flexibility allows one to apply principles to diverse cases without ignoring important details.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a:xfrm>
            <a:off x="301625" y="381000"/>
            <a:ext cx="8540750" cy="631825"/>
          </a:xfrm>
        </p:spPr>
        <p:txBody>
          <a:bodyPr/>
          <a:lstStyle/>
          <a:p>
            <a:pPr eaLnBrk="1" hangingPunct="1"/>
            <a:r>
              <a:rPr lang="en-US" altLang="zh-CN" b="1" smtClean="0"/>
              <a:t>Some of these basic moral principles are as follows:</a:t>
            </a:r>
          </a:p>
        </p:txBody>
      </p:sp>
      <p:sp>
        <p:nvSpPr>
          <p:cNvPr id="36867" name="Rectangle 3"/>
          <p:cNvSpPr>
            <a:spLocks noGrp="1" noRot="1" noChangeArrowheads="1"/>
          </p:cNvSpPr>
          <p:nvPr>
            <p:ph type="body" idx="1"/>
          </p:nvPr>
        </p:nvSpPr>
        <p:spPr>
          <a:xfrm>
            <a:off x="609600" y="1857375"/>
            <a:ext cx="8229600" cy="5000625"/>
          </a:xfrm>
        </p:spPr>
        <p:txBody>
          <a:bodyPr/>
          <a:lstStyle/>
          <a:p>
            <a:pPr algn="just" eaLnBrk="1" hangingPunct="1">
              <a:lnSpc>
                <a:spcPct val="90000"/>
              </a:lnSpc>
              <a:spcBef>
                <a:spcPct val="0"/>
              </a:spcBef>
            </a:pPr>
            <a:r>
              <a:rPr lang="en-US" altLang="zh-CN" b="1" smtClean="0"/>
              <a:t>Non-malignance:</a:t>
            </a:r>
            <a:r>
              <a:rPr lang="en-US" altLang="zh-CN" smtClean="0"/>
              <a:t> Do not harm yourself or other people.</a:t>
            </a:r>
          </a:p>
          <a:p>
            <a:pPr algn="just" eaLnBrk="1" hangingPunct="1">
              <a:lnSpc>
                <a:spcPct val="90000"/>
              </a:lnSpc>
              <a:spcBef>
                <a:spcPct val="0"/>
              </a:spcBef>
            </a:pPr>
            <a:r>
              <a:rPr lang="en-US" altLang="zh-CN" b="1" smtClean="0"/>
              <a:t>Beneficence:</a:t>
            </a:r>
            <a:r>
              <a:rPr lang="en-US" altLang="zh-CN" smtClean="0"/>
              <a:t> Help yourself and other people.</a:t>
            </a:r>
          </a:p>
          <a:p>
            <a:pPr algn="just" eaLnBrk="1" hangingPunct="1">
              <a:lnSpc>
                <a:spcPct val="90000"/>
              </a:lnSpc>
              <a:spcBef>
                <a:spcPct val="0"/>
              </a:spcBef>
            </a:pPr>
            <a:r>
              <a:rPr lang="en-US" altLang="zh-CN" b="1" smtClean="0"/>
              <a:t>Autonomy:</a:t>
            </a:r>
            <a:r>
              <a:rPr lang="en-US" altLang="zh-CN" smtClean="0"/>
              <a:t> Allow rational individuals to make free, informed choices.</a:t>
            </a:r>
          </a:p>
          <a:p>
            <a:pPr algn="just" eaLnBrk="1" hangingPunct="1">
              <a:lnSpc>
                <a:spcPct val="90000"/>
              </a:lnSpc>
              <a:spcBef>
                <a:spcPct val="0"/>
              </a:spcBef>
            </a:pPr>
            <a:r>
              <a:rPr lang="en-US" altLang="zh-CN" b="1" smtClean="0"/>
              <a:t>Justice:</a:t>
            </a:r>
            <a:r>
              <a:rPr lang="en-US" altLang="zh-CN" smtClean="0"/>
              <a:t> Treat people fairly; treat equals equally; unequals unequally.</a:t>
            </a:r>
          </a:p>
          <a:p>
            <a:pPr algn="just" eaLnBrk="1" hangingPunct="1">
              <a:lnSpc>
                <a:spcPct val="90000"/>
              </a:lnSpc>
              <a:spcBef>
                <a:spcPct val="0"/>
              </a:spcBef>
            </a:pPr>
            <a:r>
              <a:rPr lang="en-US" altLang="zh-CN" b="1" smtClean="0"/>
              <a:t>Utility:</a:t>
            </a:r>
            <a:r>
              <a:rPr lang="en-US" altLang="zh-CN" smtClean="0"/>
              <a:t> Maximize the ratio of benefits to harms for all people.</a:t>
            </a:r>
          </a:p>
          <a:p>
            <a:pPr algn="just" eaLnBrk="1" hangingPunct="1">
              <a:lnSpc>
                <a:spcPct val="90000"/>
              </a:lnSpc>
              <a:spcBef>
                <a:spcPct val="0"/>
              </a:spcBef>
            </a:pPr>
            <a:r>
              <a:rPr lang="en-US" altLang="zh-CN" b="1" smtClean="0"/>
              <a:t>Fidelity:</a:t>
            </a:r>
            <a:r>
              <a:rPr lang="en-US" altLang="zh-CN" smtClean="0"/>
              <a:t> Keep your promises and agreements.</a:t>
            </a:r>
          </a:p>
          <a:p>
            <a:pPr algn="just" eaLnBrk="1" hangingPunct="1">
              <a:lnSpc>
                <a:spcPct val="90000"/>
              </a:lnSpc>
              <a:spcBef>
                <a:spcPct val="0"/>
              </a:spcBef>
            </a:pPr>
            <a:r>
              <a:rPr lang="en-US" altLang="zh-CN" b="1" smtClean="0"/>
              <a:t>Honesty:</a:t>
            </a:r>
            <a:r>
              <a:rPr lang="en-US" altLang="zh-CN" smtClean="0"/>
              <a:t> Do not lie, defraud, deceive, or mislead.</a:t>
            </a:r>
          </a:p>
          <a:p>
            <a:pPr algn="just" eaLnBrk="1" hangingPunct="1">
              <a:lnSpc>
                <a:spcPct val="90000"/>
              </a:lnSpc>
              <a:spcBef>
                <a:spcPct val="0"/>
              </a:spcBef>
            </a:pPr>
            <a:r>
              <a:rPr lang="en-US" altLang="zh-CN" b="1" smtClean="0"/>
              <a:t>Privacy:</a:t>
            </a:r>
            <a:r>
              <a:rPr lang="en-US" altLang="zh-CN" smtClean="0"/>
              <a:t> Respect personal privacy and confidentiality.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a:xfrm>
            <a:off x="304800" y="685800"/>
            <a:ext cx="8540750" cy="1143000"/>
          </a:xfrm>
        </p:spPr>
        <p:txBody>
          <a:bodyPr/>
          <a:lstStyle/>
          <a:p>
            <a:pPr eaLnBrk="1" hangingPunct="1"/>
            <a:r>
              <a:rPr lang="en-US" altLang="zh-CN" sz="5400" b="1" smtClean="0"/>
              <a:t>The four Principles </a:t>
            </a:r>
          </a:p>
        </p:txBody>
      </p:sp>
      <p:sp>
        <p:nvSpPr>
          <p:cNvPr id="37891" name="Rectangle 3"/>
          <p:cNvSpPr>
            <a:spLocks noGrp="1" noRot="1" noChangeArrowheads="1"/>
          </p:cNvSpPr>
          <p:nvPr>
            <p:ph type="body" idx="1"/>
          </p:nvPr>
        </p:nvSpPr>
        <p:spPr>
          <a:xfrm>
            <a:off x="2286000" y="2362200"/>
            <a:ext cx="8540750" cy="4270375"/>
          </a:xfrm>
        </p:spPr>
        <p:txBody>
          <a:bodyPr/>
          <a:lstStyle/>
          <a:p>
            <a:pPr eaLnBrk="1" hangingPunct="1"/>
            <a:r>
              <a:rPr lang="en-US" altLang="zh-CN" sz="4400" b="1" smtClean="0"/>
              <a:t>Autonomy</a:t>
            </a:r>
          </a:p>
          <a:p>
            <a:pPr eaLnBrk="1" hangingPunct="1"/>
            <a:r>
              <a:rPr lang="en-US" altLang="zh-CN" sz="4400" b="1" smtClean="0"/>
              <a:t>Beneficence</a:t>
            </a:r>
          </a:p>
          <a:p>
            <a:pPr eaLnBrk="1" hangingPunct="1"/>
            <a:r>
              <a:rPr lang="en-US" altLang="zh-CN" sz="4400" b="1" smtClean="0"/>
              <a:t>Non-maleficence</a:t>
            </a:r>
          </a:p>
          <a:p>
            <a:pPr eaLnBrk="1" hangingPunct="1"/>
            <a:r>
              <a:rPr lang="en-US" altLang="zh-CN" sz="4400" b="1" smtClean="0"/>
              <a:t>Justice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pPr eaLnBrk="1" hangingPunct="1"/>
            <a:r>
              <a:rPr lang="en-US" altLang="zh-CN" b="1" smtClean="0"/>
              <a:t> 1.Autonomy</a:t>
            </a:r>
          </a:p>
        </p:txBody>
      </p:sp>
      <p:sp>
        <p:nvSpPr>
          <p:cNvPr id="38915" name="Rectangle 3"/>
          <p:cNvSpPr>
            <a:spLocks noGrp="1" noRot="1" noChangeArrowheads="1"/>
          </p:cNvSpPr>
          <p:nvPr>
            <p:ph type="body" idx="1"/>
          </p:nvPr>
        </p:nvSpPr>
        <p:spPr/>
        <p:txBody>
          <a:bodyPr/>
          <a:lstStyle/>
          <a:p>
            <a:pPr eaLnBrk="1" hangingPunct="1">
              <a:lnSpc>
                <a:spcPct val="90000"/>
              </a:lnSpc>
            </a:pPr>
            <a:r>
              <a:rPr lang="en-US" altLang="zh-CN" smtClean="0"/>
              <a:t>The principle  of respecting the decisions made by those capable of making decisions.</a:t>
            </a:r>
          </a:p>
          <a:p>
            <a:pPr eaLnBrk="1" hangingPunct="1">
              <a:lnSpc>
                <a:spcPct val="90000"/>
              </a:lnSpc>
            </a:pPr>
            <a:r>
              <a:rPr lang="en-US" altLang="zh-CN" smtClean="0"/>
              <a:t>It refers to an ability:</a:t>
            </a:r>
          </a:p>
          <a:p>
            <a:pPr eaLnBrk="1" hangingPunct="1">
              <a:lnSpc>
                <a:spcPct val="90000"/>
              </a:lnSpc>
              <a:buFont typeface="Wingdings" pitchFamily="2" charset="2"/>
              <a:buNone/>
            </a:pPr>
            <a:r>
              <a:rPr lang="en-US" altLang="zh-CN" smtClean="0"/>
              <a:t>        1)to reason and think about one’s own choices</a:t>
            </a:r>
          </a:p>
          <a:p>
            <a:pPr eaLnBrk="1" hangingPunct="1">
              <a:lnSpc>
                <a:spcPct val="90000"/>
              </a:lnSpc>
              <a:buFont typeface="Wingdings" pitchFamily="2" charset="2"/>
              <a:buNone/>
            </a:pPr>
            <a:r>
              <a:rPr lang="en-US" altLang="zh-CN" smtClean="0"/>
              <a:t>        2)to decide how to act </a:t>
            </a:r>
          </a:p>
          <a:p>
            <a:pPr eaLnBrk="1" hangingPunct="1">
              <a:lnSpc>
                <a:spcPct val="90000"/>
              </a:lnSpc>
              <a:buFont typeface="Wingdings" pitchFamily="2" charset="2"/>
              <a:buNone/>
            </a:pPr>
            <a:r>
              <a:rPr lang="en-US" altLang="zh-CN" smtClean="0"/>
              <a:t>        3)to act on that decision ,all without hindrance from other people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3"/>
          <p:cNvSpPr>
            <a:spLocks noGrp="1" noRot="1" noChangeArrowheads="1"/>
          </p:cNvSpPr>
          <p:nvPr>
            <p:ph type="body" idx="1"/>
          </p:nvPr>
        </p:nvSpPr>
        <p:spPr>
          <a:xfrm>
            <a:off x="381000" y="1066800"/>
            <a:ext cx="8540750" cy="5032375"/>
          </a:xfrm>
        </p:spPr>
        <p:txBody>
          <a:bodyPr/>
          <a:lstStyle/>
          <a:p>
            <a:pPr eaLnBrk="1" hangingPunct="1"/>
            <a:r>
              <a:rPr lang="en-US" altLang="zh-CN" smtClean="0"/>
              <a:t>Autonomy is more than simply being free to do what one wants to do. (animals)</a:t>
            </a:r>
          </a:p>
          <a:p>
            <a:pPr eaLnBrk="1" hangingPunct="1">
              <a:buFont typeface="Wingdings" pitchFamily="2" charset="2"/>
              <a:buNone/>
            </a:pPr>
            <a:endParaRPr lang="en-US" altLang="zh-CN" smtClean="0"/>
          </a:p>
          <a:p>
            <a:pPr eaLnBrk="1" hangingPunct="1"/>
            <a:r>
              <a:rPr lang="en-US" altLang="zh-CN" smtClean="0"/>
              <a:t>In respecting a person’s autonomy we recognize that they are entitled to make decisions that affect their own lifes.</a:t>
            </a:r>
          </a:p>
          <a:p>
            <a:pPr eaLnBrk="1" hangingPunct="1"/>
            <a:endParaRPr lang="en-US" altLang="zh-CN"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3"/>
          <p:cNvSpPr>
            <a:spLocks noGrp="1" noRot="1" noChangeArrowheads="1"/>
          </p:cNvSpPr>
          <p:nvPr>
            <p:ph type="body" idx="1"/>
          </p:nvPr>
        </p:nvSpPr>
        <p:spPr>
          <a:xfrm>
            <a:off x="301625" y="762000"/>
            <a:ext cx="8540750" cy="5260975"/>
          </a:xfrm>
        </p:spPr>
        <p:txBody>
          <a:bodyPr/>
          <a:lstStyle/>
          <a:p>
            <a:pPr eaLnBrk="1" hangingPunct="1"/>
            <a:r>
              <a:rPr lang="en-US" altLang="zh-CN" smtClean="0"/>
              <a:t>In health care respecting people's autonomy has many prima facie implications. </a:t>
            </a:r>
          </a:p>
          <a:p>
            <a:pPr eaLnBrk="1" hangingPunct="1"/>
            <a:r>
              <a:rPr lang="en-US" altLang="zh-CN" smtClean="0"/>
              <a:t>It requires us to consult people and obtain their agreement before we do things to them - hence the obligation to obtain </a:t>
            </a:r>
            <a:r>
              <a:rPr lang="en-US" altLang="zh-CN" b="1" smtClean="0">
                <a:solidFill>
                  <a:schemeClr val="tx2"/>
                </a:solidFill>
              </a:rPr>
              <a:t>informed consent</a:t>
            </a:r>
            <a:r>
              <a:rPr lang="en-US" altLang="zh-CN" smtClean="0"/>
              <a:t> from patients before we do things to try to help them. </a:t>
            </a:r>
          </a:p>
          <a:p>
            <a:pPr eaLnBrk="1" hangingPunct="1"/>
            <a:r>
              <a:rPr lang="en-US" altLang="zh-CN" smtClean="0"/>
              <a:t> </a:t>
            </a:r>
            <a:r>
              <a:rPr lang="en-US" altLang="zh-CN" b="1" smtClean="0">
                <a:solidFill>
                  <a:schemeClr val="tx2"/>
                </a:solidFill>
              </a:rPr>
              <a:t>Medical confidentiality</a:t>
            </a:r>
            <a:r>
              <a:rPr lang="en-US" altLang="zh-CN" smtClean="0"/>
              <a:t> is another implication of respecting people's autonomy.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3"/>
          <p:cNvSpPr>
            <a:spLocks noGrp="1" noRot="1" noChangeArrowheads="1"/>
          </p:cNvSpPr>
          <p:nvPr>
            <p:ph type="body" idx="1"/>
          </p:nvPr>
        </p:nvSpPr>
        <p:spPr/>
        <p:txBody>
          <a:bodyPr/>
          <a:lstStyle/>
          <a:p>
            <a:pPr eaLnBrk="1" hangingPunct="1"/>
            <a:r>
              <a:rPr lang="en-US" altLang="zh-CN" smtClean="0"/>
              <a:t>Respect for patients' autonomy prima facie requires us, therefore, not to deceive patients, for example, about their diagnosed illness unless they clearly wish to be deceived .</a:t>
            </a:r>
          </a:p>
          <a:p>
            <a:pPr eaLnBrk="1" hangingPunct="1"/>
            <a:r>
              <a:rPr lang="en-US" altLang="zh-CN" b="1" smtClean="0"/>
              <a:t>Telling the truth about terminal cancer?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p:txBody>
          <a:bodyPr/>
          <a:lstStyle/>
          <a:p>
            <a:pPr eaLnBrk="1" hangingPunct="1"/>
            <a:r>
              <a:rPr lang="en-US" altLang="zh-CN" sz="4000" smtClean="0"/>
              <a:t>2.Beneficence and non-maleficence</a:t>
            </a:r>
          </a:p>
        </p:txBody>
      </p:sp>
      <p:sp>
        <p:nvSpPr>
          <p:cNvPr id="43011" name="Rectangle 3"/>
          <p:cNvSpPr>
            <a:spLocks noGrp="1" noRot="1" noChangeArrowheads="1"/>
          </p:cNvSpPr>
          <p:nvPr>
            <p:ph type="body" idx="1"/>
          </p:nvPr>
        </p:nvSpPr>
        <p:spPr/>
        <p:txBody>
          <a:bodyPr/>
          <a:lstStyle/>
          <a:p>
            <a:pPr eaLnBrk="1" hangingPunct="1"/>
            <a:r>
              <a:rPr lang="en-US" altLang="zh-CN" smtClean="0"/>
              <a:t>Beneficence is the principle of doing ‘good’</a:t>
            </a:r>
          </a:p>
          <a:p>
            <a:pPr eaLnBrk="1" hangingPunct="1">
              <a:buFont typeface="Wingdings" pitchFamily="2" charset="2"/>
              <a:buNone/>
            </a:pPr>
            <a:r>
              <a:rPr lang="en-US" altLang="zh-CN" smtClean="0"/>
              <a:t>    In the medical context, this generally means improving the welfare of patients.</a:t>
            </a:r>
          </a:p>
          <a:p>
            <a:pPr eaLnBrk="1" hangingPunct="1"/>
            <a:r>
              <a:rPr lang="en-US" altLang="zh-CN" smtClean="0"/>
              <a:t>Non-maleficence involves ‘not harming patients’, or ‘above all, do no harm’.</a:t>
            </a:r>
          </a:p>
          <a:p>
            <a:pPr eaLnBrk="1" hangingPunct="1"/>
            <a:r>
              <a:rPr lang="en-US" altLang="zh-CN" smtClean="0"/>
              <a:t>There is often confusion about where non-maleficence ends and beneficence begins.</a:t>
            </a:r>
          </a:p>
          <a:p>
            <a:pPr eaLnBrk="1" hangingPunct="1">
              <a:buFont typeface="Wingdings" pitchFamily="2" charset="2"/>
              <a:buNone/>
            </a:pPr>
            <a:endParaRPr lang="en-US" altLang="zh-CN"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3"/>
          <p:cNvSpPr>
            <a:spLocks noGrp="1" noRot="1" noChangeArrowheads="1"/>
          </p:cNvSpPr>
          <p:nvPr>
            <p:ph type="body" idx="1"/>
          </p:nvPr>
        </p:nvSpPr>
        <p:spPr>
          <a:xfrm>
            <a:off x="301625" y="762000"/>
            <a:ext cx="8540750" cy="5260975"/>
          </a:xfrm>
        </p:spPr>
        <p:txBody>
          <a:bodyPr/>
          <a:lstStyle/>
          <a:p>
            <a:pPr algn="just" eaLnBrk="1" hangingPunct="1"/>
            <a:r>
              <a:rPr lang="en-US" altLang="zh-CN" dirty="0" smtClean="0"/>
              <a:t>One way of looking at the two is to think of non-</a:t>
            </a:r>
            <a:r>
              <a:rPr lang="en-US" altLang="zh-CN" dirty="0" err="1" smtClean="0"/>
              <a:t>maleficence</a:t>
            </a:r>
            <a:r>
              <a:rPr lang="en-US" altLang="zh-CN" dirty="0" smtClean="0"/>
              <a:t> as a duty towards all people, whereas beneficence ,as we can’t help everyone, is a duty we choose to discharge on specific people.</a:t>
            </a:r>
          </a:p>
          <a:p>
            <a:pPr algn="just" eaLnBrk="1" hangingPunct="1"/>
            <a:r>
              <a:rPr lang="en-US" altLang="zh-CN" dirty="0" smtClean="0"/>
              <a:t>Medical staff, by accepting a patient, have chosen to act beneficently towards that patient.</a:t>
            </a:r>
          </a:p>
          <a:p>
            <a:pPr algn="just" eaLnBrk="1" hangingPunct="1"/>
            <a:r>
              <a:rPr lang="en-US" altLang="zh-CN" dirty="0" smtClean="0"/>
              <a:t>Similar to the principle of utility.</a:t>
            </a:r>
          </a:p>
          <a:p>
            <a:pPr algn="just" eaLnBrk="1" hangingPunct="1"/>
            <a:endParaRPr lang="en-US" altLang="zh-CN"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p:txBody>
          <a:bodyPr/>
          <a:lstStyle/>
          <a:p>
            <a:pPr eaLnBrk="1" hangingPunct="1"/>
            <a:r>
              <a:rPr lang="en-US" altLang="zh-CN" smtClean="0"/>
              <a:t>3.Justice</a:t>
            </a:r>
          </a:p>
        </p:txBody>
      </p:sp>
      <p:sp>
        <p:nvSpPr>
          <p:cNvPr id="45059" name="Rectangle 3"/>
          <p:cNvSpPr>
            <a:spLocks noGrp="1" noRot="1" noChangeArrowheads="1"/>
          </p:cNvSpPr>
          <p:nvPr>
            <p:ph type="body" idx="1"/>
          </p:nvPr>
        </p:nvSpPr>
        <p:spPr/>
        <p:txBody>
          <a:bodyPr/>
          <a:lstStyle/>
          <a:p>
            <a:pPr algn="just" eaLnBrk="1" hangingPunct="1"/>
            <a:r>
              <a:rPr lang="en-US" altLang="zh-CN" dirty="0" smtClean="0"/>
              <a:t>The principle refers to the allocation or distribution of resources amongst the population.</a:t>
            </a:r>
          </a:p>
          <a:p>
            <a:pPr algn="just" eaLnBrk="1" hangingPunct="1"/>
            <a:r>
              <a:rPr lang="en-US" altLang="zh-CN" dirty="0" smtClean="0"/>
              <a:t>It demands the fair treatment of ‘equals’ within the health-care system.</a:t>
            </a:r>
          </a:p>
          <a:p>
            <a:pPr algn="just" eaLnBrk="1" hangingPunct="1"/>
            <a:r>
              <a:rPr lang="en-US" altLang="zh-CN" dirty="0" smtClean="0"/>
              <a:t>What is fair and equal distribution?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3"/>
          <p:cNvSpPr>
            <a:spLocks noGrp="1" noRot="1" noChangeArrowheads="1"/>
          </p:cNvSpPr>
          <p:nvPr>
            <p:ph type="body" idx="1"/>
          </p:nvPr>
        </p:nvSpPr>
        <p:spPr>
          <a:xfrm>
            <a:off x="301625" y="762000"/>
            <a:ext cx="8540750" cy="5260975"/>
          </a:xfrm>
        </p:spPr>
        <p:txBody>
          <a:bodyPr/>
          <a:lstStyle/>
          <a:p>
            <a:pPr algn="just" eaLnBrk="1" hangingPunct="1"/>
            <a:r>
              <a:rPr lang="en-US" altLang="zh-CN" smtClean="0"/>
              <a:t>Equality-Each person receives an equal share of the resources available.</a:t>
            </a:r>
          </a:p>
          <a:p>
            <a:pPr algn="just" eaLnBrk="1" hangingPunct="1"/>
            <a:r>
              <a:rPr lang="en-US" altLang="zh-CN" smtClean="0"/>
              <a:t>Need-Each person receives resources appropriate to how much that person needs.</a:t>
            </a:r>
          </a:p>
          <a:p>
            <a:pPr algn="just" eaLnBrk="1" hangingPunct="1"/>
            <a:r>
              <a:rPr lang="en-US" altLang="zh-CN" smtClean="0"/>
              <a:t>Desert-Each person receives resources according to how much they deserve them (in terms of contribution, effort or merit.)</a:t>
            </a:r>
          </a:p>
          <a:p>
            <a:pPr algn="just" eaLnBrk="1" hangingPunct="1"/>
            <a:r>
              <a:rPr lang="en-US" altLang="zh-CN" smtClean="0"/>
              <a:t>Desire-Each person gets what they want</a:t>
            </a:r>
          </a:p>
          <a:p>
            <a:pPr algn="just" eaLnBrk="1" hangingPunct="1"/>
            <a:endParaRPr lang="en-US" altLang="zh-CN"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a:xfrm>
            <a:off x="304800" y="762000"/>
            <a:ext cx="8540750" cy="706438"/>
          </a:xfrm>
        </p:spPr>
        <p:txBody>
          <a:bodyPr/>
          <a:lstStyle/>
          <a:p>
            <a:pPr eaLnBrk="1" hangingPunct="1"/>
            <a:r>
              <a:rPr lang="en-US" altLang="zh-CN" sz="3200" b="1" smtClean="0"/>
              <a:t>What should we do when these principles conflict?</a:t>
            </a:r>
          </a:p>
        </p:txBody>
      </p:sp>
      <p:sp>
        <p:nvSpPr>
          <p:cNvPr id="47107" name="Rectangle 3"/>
          <p:cNvSpPr>
            <a:spLocks noGrp="1" noRot="1" noChangeArrowheads="1"/>
          </p:cNvSpPr>
          <p:nvPr>
            <p:ph type="body" idx="1"/>
          </p:nvPr>
        </p:nvSpPr>
        <p:spPr>
          <a:xfrm>
            <a:off x="609600" y="1752600"/>
            <a:ext cx="8229600" cy="5327650"/>
          </a:xfrm>
        </p:spPr>
        <p:txBody>
          <a:bodyPr/>
          <a:lstStyle/>
          <a:p>
            <a:pPr algn="just" eaLnBrk="1" hangingPunct="1"/>
            <a:r>
              <a:rPr lang="en-US" altLang="zh-CN" smtClean="0"/>
              <a:t>These principles should be viewed as guidelines for conduct rather than hard and fast rules. </a:t>
            </a:r>
          </a:p>
          <a:p>
            <a:pPr algn="just" eaLnBrk="1" hangingPunct="1"/>
            <a:r>
              <a:rPr lang="en-US" altLang="zh-CN" smtClean="0"/>
              <a:t>We should follow these principles in our conduct but exceptions can be made when they conflict with each other or with other standards. When two principles conflict we may decide to follow one principle instead of another.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301625" y="381000"/>
            <a:ext cx="8540750" cy="490538"/>
          </a:xfrm>
        </p:spPr>
        <p:txBody>
          <a:bodyPr/>
          <a:lstStyle/>
          <a:p>
            <a:pPr eaLnBrk="1" hangingPunct="1"/>
            <a:r>
              <a:rPr lang="en-US" altLang="zh-CN" sz="4000" smtClean="0"/>
              <a:t>Moral Choices</a:t>
            </a:r>
          </a:p>
        </p:txBody>
      </p:sp>
      <p:sp>
        <p:nvSpPr>
          <p:cNvPr id="48131" name="Rectangle 3"/>
          <p:cNvSpPr>
            <a:spLocks noGrp="1" noRot="1" noChangeArrowheads="1"/>
          </p:cNvSpPr>
          <p:nvPr>
            <p:ph type="body" idx="1"/>
          </p:nvPr>
        </p:nvSpPr>
        <p:spPr>
          <a:xfrm>
            <a:off x="457200" y="981075"/>
            <a:ext cx="8229600" cy="5145088"/>
          </a:xfrm>
        </p:spPr>
        <p:txBody>
          <a:bodyPr/>
          <a:lstStyle/>
          <a:p>
            <a:pPr algn="just" eaLnBrk="1" hangingPunct="1">
              <a:lnSpc>
                <a:spcPct val="85000"/>
              </a:lnSpc>
              <a:spcBef>
                <a:spcPct val="0"/>
              </a:spcBef>
            </a:pPr>
            <a:r>
              <a:rPr lang="en-US" altLang="zh-CN" smtClean="0"/>
              <a:t>We make choices very waking moment of our lives. Some of these choices are trivial or nor important; others are profound or important. Some choices are informed by personal preferences, tastes, or mere whimsy. Others are based on standards of conduct.</a:t>
            </a:r>
          </a:p>
          <a:p>
            <a:pPr algn="just" eaLnBrk="1" hangingPunct="1">
              <a:lnSpc>
                <a:spcPct val="85000"/>
              </a:lnSpc>
              <a:spcBef>
                <a:spcPct val="0"/>
              </a:spcBef>
            </a:pPr>
            <a:r>
              <a:rPr lang="en-US" altLang="zh-CN" smtClean="0"/>
              <a:t>Standards of conduct can regulate our actions by providing guidance for many of the choices we face in living. </a:t>
            </a:r>
          </a:p>
          <a:p>
            <a:pPr algn="just" eaLnBrk="1" hangingPunct="1">
              <a:lnSpc>
                <a:spcPct val="85000"/>
              </a:lnSpc>
              <a:spcBef>
                <a:spcPct val="0"/>
              </a:spcBef>
            </a:pPr>
            <a:r>
              <a:rPr lang="en-US" altLang="zh-CN" smtClean="0"/>
              <a:t>But, It is not easy to follow standards of conduct all of the time since they often conflict with each other or with our personal interests. </a:t>
            </a:r>
          </a:p>
          <a:p>
            <a:pPr algn="just" eaLnBrk="1" hangingPunct="1">
              <a:lnSpc>
                <a:spcPct val="85000"/>
              </a:lnSpc>
              <a:spcBef>
                <a:spcPct val="0"/>
              </a:spcBef>
            </a:pPr>
            <a:r>
              <a:rPr lang="en-US" altLang="zh-CN" smtClean="0"/>
              <a:t>People often violate accepted ethical or moral standards for personal gain, but we usually label such actions as immoral and selfish and we disapprove of such conduct.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3"/>
          <p:cNvSpPr>
            <a:spLocks noGrp="1" noRot="1" noChangeArrowheads="1"/>
          </p:cNvSpPr>
          <p:nvPr>
            <p:ph type="body" idx="1"/>
          </p:nvPr>
        </p:nvSpPr>
        <p:spPr>
          <a:xfrm>
            <a:off x="301625" y="685800"/>
            <a:ext cx="8540750" cy="5337175"/>
          </a:xfrm>
        </p:spPr>
        <p:txBody>
          <a:bodyPr/>
          <a:lstStyle/>
          <a:p>
            <a:pPr algn="just" eaLnBrk="1" hangingPunct="1">
              <a:lnSpc>
                <a:spcPct val="80000"/>
              </a:lnSpc>
            </a:pPr>
            <a:r>
              <a:rPr lang="en-US" altLang="zh-CN" dirty="0" smtClean="0"/>
              <a:t>People often must choose not between ethics (or morality) and self-interest but between different moral, ethical, legal, political, religious, or institutional obligations. In these circumstances, the key question is not “should I do the right thing?”, but “what is the right thing to do?” These problematic choices are known as ethical (or moral) dilemmas. Thus, an ethical dilemma is a situation in which a person can choose between at least two different actions, each of which seem to be well supported by some standard of conduct. These choices may be between the lesser of two evils or the greater or two goods. Sometimes these choices involve two different ethical standards.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Rot="1" noChangeArrowheads="1"/>
          </p:cNvSpPr>
          <p:nvPr>
            <p:ph type="body" idx="1"/>
          </p:nvPr>
        </p:nvSpPr>
        <p:spPr>
          <a:xfrm>
            <a:off x="304800" y="381000"/>
            <a:ext cx="8540750" cy="5638800"/>
          </a:xfrm>
        </p:spPr>
        <p:txBody>
          <a:bodyPr/>
          <a:lstStyle/>
          <a:p>
            <a:pPr algn="just" eaLnBrk="1" hangingPunct="1">
              <a:lnSpc>
                <a:spcPct val="90000"/>
              </a:lnSpc>
            </a:pPr>
            <a:r>
              <a:rPr lang="en-US" altLang="zh-CN" smtClean="0"/>
              <a:t>For example, when ask to give our opinion of someone’s cooking we may decide to be less than completely honest in order to avoid harming that person. </a:t>
            </a:r>
          </a:p>
          <a:p>
            <a:pPr algn="just" eaLnBrk="1" hangingPunct="1">
              <a:lnSpc>
                <a:spcPct val="90000"/>
              </a:lnSpc>
            </a:pPr>
            <a:r>
              <a:rPr lang="en-US" altLang="zh-CN" smtClean="0"/>
              <a:t>Since conflicts among various principles and standards can arise, we must frequently exercise our judgment in deciding how we should act. In order to exercise our judgment, we need to understand the particular features of a given situation. Thus, there is an important sense in which ethics are situational: although some general , ethical principles should guide our conduct, we need to base our decisions and actions on the facts and values inherent in particular situations.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p:txBody>
          <a:bodyPr/>
          <a:lstStyle/>
          <a:p>
            <a:pPr eaLnBrk="1" hangingPunct="1"/>
            <a:r>
              <a:rPr lang="en-US" altLang="zh-CN" smtClean="0"/>
              <a:t>The Oath of Hippocrates </a:t>
            </a:r>
          </a:p>
        </p:txBody>
      </p:sp>
      <p:sp>
        <p:nvSpPr>
          <p:cNvPr id="51203" name="Rectangle 3"/>
          <p:cNvSpPr>
            <a:spLocks noGrp="1" noRot="1" noChangeArrowheads="1"/>
          </p:cNvSpPr>
          <p:nvPr>
            <p:ph type="body" idx="1"/>
          </p:nvPr>
        </p:nvSpPr>
        <p:spPr>
          <a:xfrm>
            <a:off x="228600" y="1600200"/>
            <a:ext cx="8540750" cy="4270375"/>
          </a:xfrm>
        </p:spPr>
        <p:txBody>
          <a:bodyPr/>
          <a:lstStyle/>
          <a:p>
            <a:pPr algn="just" eaLnBrk="1" hangingPunct="1">
              <a:lnSpc>
                <a:spcPct val="80000"/>
              </a:lnSpc>
            </a:pPr>
            <a:r>
              <a:rPr lang="en-US" altLang="zh-CN" dirty="0" smtClean="0"/>
              <a:t>You </a:t>
            </a:r>
            <a:r>
              <a:rPr lang="en-US" altLang="zh-CN" dirty="0" smtClean="0"/>
              <a:t>do solemnly swear, each by whatever he or she holds most sacred .That you will be loyal to the Profession of Medicine and just and generous to its members</a:t>
            </a:r>
            <a:br>
              <a:rPr lang="en-US" altLang="zh-CN" dirty="0" smtClean="0"/>
            </a:br>
            <a:r>
              <a:rPr lang="zh-CN" altLang="en-US" dirty="0" smtClean="0"/>
              <a:t>　　 </a:t>
            </a:r>
            <a:r>
              <a:rPr lang="en-US" altLang="zh-CN" dirty="0" smtClean="0"/>
              <a:t>That you will lead your lives and practice your art in uprightness and honor </a:t>
            </a:r>
            <a:r>
              <a:rPr lang="zh-CN" altLang="en-US" dirty="0" smtClean="0"/>
              <a:t>， </a:t>
            </a:r>
            <a:r>
              <a:rPr lang="en-US" altLang="zh-CN" dirty="0" smtClean="0"/>
              <a:t>That into whatsoever house you shall enter, it shall be for the good of the sick to the utmost of your power, your holding yourselves far aloof from wrong, from corruption, from the tempting of others to vice</a:t>
            </a:r>
            <a:br>
              <a:rPr lang="en-US" altLang="zh-CN" dirty="0" smtClean="0"/>
            </a:br>
            <a:endParaRPr lang="en-US" altLang="zh-CN"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3"/>
          <p:cNvSpPr>
            <a:spLocks noGrp="1" noRot="1" noChangeArrowheads="1"/>
          </p:cNvSpPr>
          <p:nvPr>
            <p:ph type="body" idx="1"/>
          </p:nvPr>
        </p:nvSpPr>
        <p:spPr/>
        <p:txBody>
          <a:bodyPr/>
          <a:lstStyle/>
          <a:p>
            <a:pPr algn="just" eaLnBrk="1" hangingPunct="1">
              <a:lnSpc>
                <a:spcPct val="80000"/>
              </a:lnSpc>
              <a:spcBef>
                <a:spcPct val="0"/>
              </a:spcBef>
            </a:pPr>
            <a:r>
              <a:rPr lang="en-US" altLang="zh-CN" dirty="0" smtClean="0"/>
              <a:t>That </a:t>
            </a:r>
            <a:r>
              <a:rPr lang="en-US" altLang="zh-CN" dirty="0" smtClean="0"/>
              <a:t>you will exercise your art solely for the cure of your patients, and will give no drug, perform no operation, for a criminal purpose, even if solicited, far less suggest it</a:t>
            </a:r>
            <a:br>
              <a:rPr lang="en-US" altLang="zh-CN" dirty="0" smtClean="0"/>
            </a:br>
            <a:r>
              <a:rPr lang="en-US" altLang="zh-CN" dirty="0" smtClean="0"/>
              <a:t>That </a:t>
            </a:r>
            <a:r>
              <a:rPr lang="en-US" altLang="zh-CN" dirty="0" smtClean="0"/>
              <a:t>whatsoever you shall see or hear of the lives of men or women which is not fitting to be spoken, you will </a:t>
            </a:r>
            <a:r>
              <a:rPr lang="en-US" altLang="zh-CN" dirty="0" smtClean="0"/>
              <a:t>keep inviolably secret</a:t>
            </a:r>
            <a:r>
              <a:rPr lang="en-US" altLang="zh-CN" dirty="0" smtClean="0"/>
              <a:t/>
            </a:r>
            <a:br>
              <a:rPr lang="en-US" altLang="zh-CN" dirty="0" smtClean="0"/>
            </a:br>
            <a:r>
              <a:rPr lang="en-US" altLang="zh-CN" dirty="0" smtClean="0"/>
              <a:t>These things do you swear. Let each bow the head in sign of acquiescence And now, if you will be true to this, your oath, may prosperity and good repute be ever yours; the opposite, if you shall prove yourselves for sworn.</a:t>
            </a:r>
          </a:p>
          <a:p>
            <a:pPr algn="just" eaLnBrk="1" hangingPunct="1">
              <a:lnSpc>
                <a:spcPct val="80000"/>
              </a:lnSpc>
              <a:spcBef>
                <a:spcPct val="0"/>
              </a:spcBef>
            </a:pPr>
            <a:endParaRPr lang="en-US" altLang="zh-CN" dirty="0" smtClean="0"/>
          </a:p>
        </p:txBody>
      </p:sp>
      <p:sp>
        <p:nvSpPr>
          <p:cNvPr id="52227" name="Rectangle 4"/>
          <p:cNvSpPr>
            <a:spLocks noGrp="1" noRot="1" noChangeArrowheads="1"/>
          </p:cNvSpPr>
          <p:nvPr>
            <p:ph type="title"/>
          </p:nvPr>
        </p:nvSpPr>
        <p:spPr>
          <a:noFill/>
        </p:spPr>
        <p:txBody>
          <a:bodyPr/>
          <a:lstStyle/>
          <a:p>
            <a:pPr eaLnBrk="1" hangingPunct="1"/>
            <a:r>
              <a:rPr lang="en-US" altLang="zh-CN" sz="4000" smtClean="0"/>
              <a:t>The Oath of Hypocrites   (continued)</a:t>
            </a:r>
          </a:p>
        </p:txBody>
      </p:sp>
    </p:spTree>
  </p:cSld>
  <p:clrMapOvr>
    <a:masterClrMapping/>
  </p:clrMapOvr>
</p:sld>
</file>

<file path=ppt/theme/theme1.xml><?xml version="1.0" encoding="utf-8"?>
<a:theme xmlns:a="http://schemas.openxmlformats.org/drawingml/2006/main" name="万里长城">
  <a:themeElements>
    <a:clrScheme name="万里长城 1">
      <a:dk1>
        <a:srgbClr val="000000"/>
      </a:dk1>
      <a:lt1>
        <a:srgbClr val="FFFFFF"/>
      </a:lt1>
      <a:dk2>
        <a:srgbClr val="000099"/>
      </a:dk2>
      <a:lt2>
        <a:srgbClr val="969696"/>
      </a:lt2>
      <a:accent1>
        <a:srgbClr val="FFFF99"/>
      </a:accent1>
      <a:accent2>
        <a:srgbClr val="006666"/>
      </a:accent2>
      <a:accent3>
        <a:srgbClr val="FFFFFF"/>
      </a:accent3>
      <a:accent4>
        <a:srgbClr val="000000"/>
      </a:accent4>
      <a:accent5>
        <a:srgbClr val="FFFFCA"/>
      </a:accent5>
      <a:accent6>
        <a:srgbClr val="005C5C"/>
      </a:accent6>
      <a:hlink>
        <a:srgbClr val="800080"/>
      </a:hlink>
      <a:folHlink>
        <a:srgbClr val="FF6600"/>
      </a:folHlink>
    </a:clrScheme>
    <a:fontScheme name="万里长城">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万里长城 1">
        <a:dk1>
          <a:srgbClr val="000000"/>
        </a:dk1>
        <a:lt1>
          <a:srgbClr val="FFFFFF"/>
        </a:lt1>
        <a:dk2>
          <a:srgbClr val="000099"/>
        </a:dk2>
        <a:lt2>
          <a:srgbClr val="969696"/>
        </a:lt2>
        <a:accent1>
          <a:srgbClr val="FFFF99"/>
        </a:accent1>
        <a:accent2>
          <a:srgbClr val="006666"/>
        </a:accent2>
        <a:accent3>
          <a:srgbClr val="FFFFFF"/>
        </a:accent3>
        <a:accent4>
          <a:srgbClr val="000000"/>
        </a:accent4>
        <a:accent5>
          <a:srgbClr val="FFFFCA"/>
        </a:accent5>
        <a:accent6>
          <a:srgbClr val="005C5C"/>
        </a:accent6>
        <a:hlink>
          <a:srgbClr val="800080"/>
        </a:hlink>
        <a:folHlink>
          <a:srgbClr val="FF6600"/>
        </a:folHlink>
      </a:clrScheme>
      <a:clrMap bg1="lt1" tx1="dk1" bg2="lt2" tx2="dk2" accent1="accent1" accent2="accent2" accent3="accent3" accent4="accent4" accent5="accent5" accent6="accent6" hlink="hlink" folHlink="folHlink"/>
    </a:extraClrScheme>
    <a:extraClrScheme>
      <a:clrScheme name="万里长城 2">
        <a:dk1>
          <a:srgbClr val="000000"/>
        </a:dk1>
        <a:lt1>
          <a:srgbClr val="8EA4EA"/>
        </a:lt1>
        <a:dk2>
          <a:srgbClr val="0033CC"/>
        </a:dk2>
        <a:lt2>
          <a:srgbClr val="969696"/>
        </a:lt2>
        <a:accent1>
          <a:srgbClr val="86B5B6"/>
        </a:accent1>
        <a:accent2>
          <a:srgbClr val="FFCC66"/>
        </a:accent2>
        <a:accent3>
          <a:srgbClr val="C6CFF3"/>
        </a:accent3>
        <a:accent4>
          <a:srgbClr val="000000"/>
        </a:accent4>
        <a:accent5>
          <a:srgbClr val="C3D7D7"/>
        </a:accent5>
        <a:accent6>
          <a:srgbClr val="E7B95C"/>
        </a:accent6>
        <a:hlink>
          <a:srgbClr val="626292"/>
        </a:hlink>
        <a:folHlink>
          <a:srgbClr val="A2366C"/>
        </a:folHlink>
      </a:clrScheme>
      <a:clrMap bg1="lt1" tx1="dk1" bg2="lt2" tx2="dk2" accent1="accent1" accent2="accent2" accent3="accent3" accent4="accent4" accent5="accent5" accent6="accent6" hlink="hlink" folHlink="folHlink"/>
    </a:extraClrScheme>
    <a:extraClrScheme>
      <a:clrScheme name="万里长城 3">
        <a:dk1>
          <a:srgbClr val="0000FF"/>
        </a:dk1>
        <a:lt1>
          <a:srgbClr val="C0C0C0"/>
        </a:lt1>
        <a:dk2>
          <a:srgbClr val="000000"/>
        </a:dk2>
        <a:lt2>
          <a:srgbClr val="B2B2B2"/>
        </a:lt2>
        <a:accent1>
          <a:srgbClr val="FFCC99"/>
        </a:accent1>
        <a:accent2>
          <a:srgbClr val="FF99CC"/>
        </a:accent2>
        <a:accent3>
          <a:srgbClr val="DCDCDC"/>
        </a:accent3>
        <a:accent4>
          <a:srgbClr val="0000DA"/>
        </a:accent4>
        <a:accent5>
          <a:srgbClr val="FFE2CA"/>
        </a:accent5>
        <a:accent6>
          <a:srgbClr val="E78AB9"/>
        </a:accent6>
        <a:hlink>
          <a:srgbClr val="9C4070"/>
        </a:hlink>
        <a:folHlink>
          <a:srgbClr val="00716E"/>
        </a:folHlink>
      </a:clrScheme>
      <a:clrMap bg1="lt1" tx1="dk1" bg2="lt2" tx2="dk2" accent1="accent1" accent2="accent2" accent3="accent3" accent4="accent4" accent5="accent5" accent6="accent6" hlink="hlink" folHlink="folHlink"/>
    </a:extraClrScheme>
    <a:extraClrScheme>
      <a:clrScheme name="万里长城 4">
        <a:dk1>
          <a:srgbClr val="0029AC"/>
        </a:dk1>
        <a:lt1>
          <a:srgbClr val="CCFFCC"/>
        </a:lt1>
        <a:dk2>
          <a:srgbClr val="993366"/>
        </a:dk2>
        <a:lt2>
          <a:srgbClr val="969696"/>
        </a:lt2>
        <a:accent1>
          <a:srgbClr val="FFCC99"/>
        </a:accent1>
        <a:accent2>
          <a:srgbClr val="6699FF"/>
        </a:accent2>
        <a:accent3>
          <a:srgbClr val="E2FFE2"/>
        </a:accent3>
        <a:accent4>
          <a:srgbClr val="002192"/>
        </a:accent4>
        <a:accent5>
          <a:srgbClr val="FFE2CA"/>
        </a:accent5>
        <a:accent6>
          <a:srgbClr val="5C8AE7"/>
        </a:accent6>
        <a:hlink>
          <a:srgbClr val="006600"/>
        </a:hlink>
        <a:folHlink>
          <a:srgbClr val="3366FF"/>
        </a:folHlink>
      </a:clrScheme>
      <a:clrMap bg1="lt1" tx1="dk1" bg2="lt2" tx2="dk2" accent1="accent1" accent2="accent2" accent3="accent3" accent4="accent4" accent5="accent5" accent6="accent6" hlink="hlink" folHlink="folHlink"/>
    </a:extraClrScheme>
    <a:extraClrScheme>
      <a:clrScheme name="万里长城 5">
        <a:dk1>
          <a:srgbClr val="333333"/>
        </a:dk1>
        <a:lt1>
          <a:srgbClr val="FF99CC"/>
        </a:lt1>
        <a:dk2>
          <a:srgbClr val="006600"/>
        </a:dk2>
        <a:lt2>
          <a:srgbClr val="B2B2B2"/>
        </a:lt2>
        <a:accent1>
          <a:srgbClr val="FFFF66"/>
        </a:accent1>
        <a:accent2>
          <a:srgbClr val="33CCFF"/>
        </a:accent2>
        <a:accent3>
          <a:srgbClr val="FFCAE2"/>
        </a:accent3>
        <a:accent4>
          <a:srgbClr val="2A2A2A"/>
        </a:accent4>
        <a:accent5>
          <a:srgbClr val="FFFFB8"/>
        </a:accent5>
        <a:accent6>
          <a:srgbClr val="2DB9E7"/>
        </a:accent6>
        <a:hlink>
          <a:srgbClr val="6600FF"/>
        </a:hlink>
        <a:folHlink>
          <a:srgbClr val="CC0066"/>
        </a:folHlink>
      </a:clrScheme>
      <a:clrMap bg1="lt1" tx1="dk1" bg2="lt2" tx2="dk2" accent1="accent1" accent2="accent2" accent3="accent3" accent4="accent4" accent5="accent5" accent6="accent6" hlink="hlink" folHlink="folHlink"/>
    </a:extraClrScheme>
    <a:extraClrScheme>
      <a:clrScheme name="万里长城 6">
        <a:dk1>
          <a:srgbClr val="000000"/>
        </a:dk1>
        <a:lt1>
          <a:srgbClr val="FFFFCC"/>
        </a:lt1>
        <a:dk2>
          <a:srgbClr val="6756A6"/>
        </a:dk2>
        <a:lt2>
          <a:srgbClr val="969696"/>
        </a:lt2>
        <a:accent1>
          <a:srgbClr val="99CCFF"/>
        </a:accent1>
        <a:accent2>
          <a:srgbClr val="008000"/>
        </a:accent2>
        <a:accent3>
          <a:srgbClr val="FFFFE2"/>
        </a:accent3>
        <a:accent4>
          <a:srgbClr val="000000"/>
        </a:accent4>
        <a:accent5>
          <a:srgbClr val="CAE2FF"/>
        </a:accent5>
        <a:accent6>
          <a:srgbClr val="007300"/>
        </a:accent6>
        <a:hlink>
          <a:srgbClr val="990033"/>
        </a:hlink>
        <a:folHlink>
          <a:srgbClr val="9900CC"/>
        </a:folHlink>
      </a:clrScheme>
      <a:clrMap bg1="lt1" tx1="dk1" bg2="lt2" tx2="dk2" accent1="accent1" accent2="accent2" accent3="accent3" accent4="accent4" accent5="accent5" accent6="accent6" hlink="hlink" folHlink="folHlink"/>
    </a:extraClrScheme>
    <a:extraClrScheme>
      <a:clrScheme name="万里长城 7">
        <a:dk1>
          <a:srgbClr val="CC3300"/>
        </a:dk1>
        <a:lt1>
          <a:srgbClr val="99CCFF"/>
        </a:lt1>
        <a:dk2>
          <a:srgbClr val="003399"/>
        </a:dk2>
        <a:lt2>
          <a:srgbClr val="969696"/>
        </a:lt2>
        <a:accent1>
          <a:srgbClr val="CED7FE"/>
        </a:accent1>
        <a:accent2>
          <a:srgbClr val="FFFFFF"/>
        </a:accent2>
        <a:accent3>
          <a:srgbClr val="CAE2FF"/>
        </a:accent3>
        <a:accent4>
          <a:srgbClr val="AE2A00"/>
        </a:accent4>
        <a:accent5>
          <a:srgbClr val="E3E8FE"/>
        </a:accent5>
        <a:accent6>
          <a:srgbClr val="E7E7E7"/>
        </a:accent6>
        <a:hlink>
          <a:srgbClr val="006600"/>
        </a:hlink>
        <a:folHlink>
          <a:srgbClr val="777777"/>
        </a:folHlink>
      </a:clrScheme>
      <a:clrMap bg1="lt1" tx1="dk1" bg2="lt2" tx2="dk2" accent1="accent1" accent2="accent2" accent3="accent3" accent4="accent4" accent5="accent5" accent6="accent6" hlink="hlink" folHlink="folHlink"/>
    </a:extraClrScheme>
    <a:extraClrScheme>
      <a:clrScheme name="万里长城 8">
        <a:dk1>
          <a:srgbClr val="006600"/>
        </a:dk1>
        <a:lt1>
          <a:srgbClr val="FFCC99"/>
        </a:lt1>
        <a:dk2>
          <a:srgbClr val="000000"/>
        </a:dk2>
        <a:lt2>
          <a:srgbClr val="B2B2B2"/>
        </a:lt2>
        <a:accent1>
          <a:srgbClr val="FFFFFF"/>
        </a:accent1>
        <a:accent2>
          <a:srgbClr val="FFFF66"/>
        </a:accent2>
        <a:accent3>
          <a:srgbClr val="FFE2CA"/>
        </a:accent3>
        <a:accent4>
          <a:srgbClr val="005600"/>
        </a:accent4>
        <a:accent5>
          <a:srgbClr val="FFFFFF"/>
        </a:accent5>
        <a:accent6>
          <a:srgbClr val="E7E75C"/>
        </a:accent6>
        <a:hlink>
          <a:srgbClr val="5B5B89"/>
        </a:hlink>
        <a:folHlink>
          <a:srgbClr val="3366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CDESIGNA</Template>
  <TotalTime>2022</TotalTime>
  <Words>2038</Words>
  <Application>Microsoft PowerPoint</Application>
  <PresentationFormat>On-screen Show (4:3)</PresentationFormat>
  <Paragraphs>116</Paragraphs>
  <Slides>29</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宋体</vt:lpstr>
      <vt:lpstr>Wingdings</vt:lpstr>
      <vt:lpstr>万里长城</vt:lpstr>
      <vt:lpstr>   Theories and Principles   </vt:lpstr>
      <vt:lpstr>A Key concept: Commonsense Morality</vt:lpstr>
      <vt:lpstr>Slide 3</vt:lpstr>
      <vt:lpstr>Slide 4</vt:lpstr>
      <vt:lpstr>Different Kinds of Moral Theories</vt:lpstr>
      <vt:lpstr>Different Theories</vt:lpstr>
      <vt:lpstr>The natural rights theory</vt:lpstr>
      <vt:lpstr>Natural law theories</vt:lpstr>
      <vt:lpstr>Social Contract Theory</vt:lpstr>
      <vt:lpstr>The Ethics of Care</vt:lpstr>
      <vt:lpstr>The Deep Ecology Theory</vt:lpstr>
      <vt:lpstr>The Deep Ecology Theory</vt:lpstr>
      <vt:lpstr>From many philosophers’ views</vt:lpstr>
      <vt:lpstr>Some of these basic moral principles are as follows:</vt:lpstr>
      <vt:lpstr>The four Principles </vt:lpstr>
      <vt:lpstr> 1.Autonomy</vt:lpstr>
      <vt:lpstr>Slide 17</vt:lpstr>
      <vt:lpstr>Slide 18</vt:lpstr>
      <vt:lpstr>Slide 19</vt:lpstr>
      <vt:lpstr>2.Beneficence and non-maleficence</vt:lpstr>
      <vt:lpstr>Slide 21</vt:lpstr>
      <vt:lpstr>3.Justice</vt:lpstr>
      <vt:lpstr>Slide 23</vt:lpstr>
      <vt:lpstr>What should we do when these principles conflict?</vt:lpstr>
      <vt:lpstr>Moral Choices</vt:lpstr>
      <vt:lpstr>Slide 26</vt:lpstr>
      <vt:lpstr>Slide 27</vt:lpstr>
      <vt:lpstr>The Oath of Hippocrates </vt:lpstr>
      <vt:lpstr>The Oath of Hypocrites   (continued)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Hateem</cp:lastModifiedBy>
  <cp:revision>22</cp:revision>
  <cp:lastPrinted>1601-01-01T00:00:00Z</cp:lastPrinted>
  <dcterms:created xsi:type="dcterms:W3CDTF">1601-01-01T00:00:00Z</dcterms:created>
  <dcterms:modified xsi:type="dcterms:W3CDTF">2014-07-11T12:44:33Z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