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35"/>
  </p:notesMasterIdLst>
  <p:handoutMasterIdLst>
    <p:handoutMasterId r:id="rId36"/>
  </p:handoutMasterIdLst>
  <p:sldIdLst>
    <p:sldId id="308" r:id="rId2"/>
    <p:sldId id="306" r:id="rId3"/>
    <p:sldId id="256" r:id="rId4"/>
    <p:sldId id="263" r:id="rId5"/>
    <p:sldId id="267" r:id="rId6"/>
    <p:sldId id="268" r:id="rId7"/>
    <p:sldId id="269" r:id="rId8"/>
    <p:sldId id="270" r:id="rId9"/>
    <p:sldId id="302" r:id="rId10"/>
    <p:sldId id="271" r:id="rId11"/>
    <p:sldId id="303" r:id="rId12"/>
    <p:sldId id="264" r:id="rId13"/>
    <p:sldId id="304" r:id="rId14"/>
    <p:sldId id="265" r:id="rId15"/>
    <p:sldId id="266" r:id="rId16"/>
    <p:sldId id="272" r:id="rId17"/>
    <p:sldId id="276" r:id="rId18"/>
    <p:sldId id="277" r:id="rId19"/>
    <p:sldId id="278" r:id="rId20"/>
    <p:sldId id="273" r:id="rId21"/>
    <p:sldId id="274" r:id="rId22"/>
    <p:sldId id="281" r:id="rId23"/>
    <p:sldId id="282" r:id="rId24"/>
    <p:sldId id="283" r:id="rId25"/>
    <p:sldId id="293" r:id="rId26"/>
    <p:sldId id="294" r:id="rId27"/>
    <p:sldId id="295" r:id="rId28"/>
    <p:sldId id="298" r:id="rId29"/>
    <p:sldId id="297" r:id="rId30"/>
    <p:sldId id="299" r:id="rId31"/>
    <p:sldId id="300" r:id="rId32"/>
    <p:sldId id="301" r:id="rId33"/>
    <p:sldId id="296" r:id="rId34"/>
  </p:sldIdLst>
  <p:sldSz cx="9906000" cy="6858000" type="A4"/>
  <p:notesSz cx="9906000" cy="6743700"/>
  <p:defaultTextStyle>
    <a:defPPr>
      <a:defRPr lang="hu-HU"/>
    </a:defPPr>
    <a:lvl1pPr algn="l" rtl="0" fontAlgn="base">
      <a:spcBef>
        <a:spcPct val="0"/>
      </a:spcBef>
      <a:spcAft>
        <a:spcPct val="0"/>
      </a:spcAft>
      <a:defRPr sz="2000" kern="1200">
        <a:solidFill>
          <a:schemeClr val="tx1"/>
        </a:solidFill>
        <a:latin typeface="Arial" pitchFamily="34" charset="0"/>
        <a:ea typeface="+mn-ea"/>
        <a:cs typeface="+mn-cs"/>
      </a:defRPr>
    </a:lvl1pPr>
    <a:lvl2pPr marL="457200" algn="l" rtl="0" fontAlgn="base">
      <a:spcBef>
        <a:spcPct val="0"/>
      </a:spcBef>
      <a:spcAft>
        <a:spcPct val="0"/>
      </a:spcAft>
      <a:defRPr sz="2000" kern="1200">
        <a:solidFill>
          <a:schemeClr val="tx1"/>
        </a:solidFill>
        <a:latin typeface="Arial" pitchFamily="34" charset="0"/>
        <a:ea typeface="+mn-ea"/>
        <a:cs typeface="+mn-cs"/>
      </a:defRPr>
    </a:lvl2pPr>
    <a:lvl3pPr marL="914400" algn="l" rtl="0" fontAlgn="base">
      <a:spcBef>
        <a:spcPct val="0"/>
      </a:spcBef>
      <a:spcAft>
        <a:spcPct val="0"/>
      </a:spcAft>
      <a:defRPr sz="2000" kern="1200">
        <a:solidFill>
          <a:schemeClr val="tx1"/>
        </a:solidFill>
        <a:latin typeface="Arial" pitchFamily="34" charset="0"/>
        <a:ea typeface="+mn-ea"/>
        <a:cs typeface="+mn-cs"/>
      </a:defRPr>
    </a:lvl3pPr>
    <a:lvl4pPr marL="1371600" algn="l" rtl="0" fontAlgn="base">
      <a:spcBef>
        <a:spcPct val="0"/>
      </a:spcBef>
      <a:spcAft>
        <a:spcPct val="0"/>
      </a:spcAft>
      <a:defRPr sz="2000" kern="1200">
        <a:solidFill>
          <a:schemeClr val="tx1"/>
        </a:solidFill>
        <a:latin typeface="Arial" pitchFamily="34" charset="0"/>
        <a:ea typeface="+mn-ea"/>
        <a:cs typeface="+mn-cs"/>
      </a:defRPr>
    </a:lvl4pPr>
    <a:lvl5pPr marL="1828800" algn="l" rtl="0" fontAlgn="base">
      <a:spcBef>
        <a:spcPct val="0"/>
      </a:spcBef>
      <a:spcAft>
        <a:spcPct val="0"/>
      </a:spcAft>
      <a:defRPr sz="2000" kern="1200">
        <a:solidFill>
          <a:schemeClr val="tx1"/>
        </a:solidFill>
        <a:latin typeface="Arial" pitchFamily="34" charset="0"/>
        <a:ea typeface="+mn-ea"/>
        <a:cs typeface="+mn-cs"/>
      </a:defRPr>
    </a:lvl5pPr>
    <a:lvl6pPr marL="2286000" algn="l" defTabSz="914400" rtl="0" eaLnBrk="1" latinLnBrk="0" hangingPunct="1">
      <a:defRPr sz="2000" kern="1200">
        <a:solidFill>
          <a:schemeClr val="tx1"/>
        </a:solidFill>
        <a:latin typeface="Arial" pitchFamily="34" charset="0"/>
        <a:ea typeface="+mn-ea"/>
        <a:cs typeface="+mn-cs"/>
      </a:defRPr>
    </a:lvl6pPr>
    <a:lvl7pPr marL="2743200" algn="l" defTabSz="914400" rtl="0" eaLnBrk="1" latinLnBrk="0" hangingPunct="1">
      <a:defRPr sz="2000" kern="1200">
        <a:solidFill>
          <a:schemeClr val="tx1"/>
        </a:solidFill>
        <a:latin typeface="Arial" pitchFamily="34" charset="0"/>
        <a:ea typeface="+mn-ea"/>
        <a:cs typeface="+mn-cs"/>
      </a:defRPr>
    </a:lvl7pPr>
    <a:lvl8pPr marL="3200400" algn="l" defTabSz="914400" rtl="0" eaLnBrk="1" latinLnBrk="0" hangingPunct="1">
      <a:defRPr sz="2000" kern="1200">
        <a:solidFill>
          <a:schemeClr val="tx1"/>
        </a:solidFill>
        <a:latin typeface="Arial" pitchFamily="34" charset="0"/>
        <a:ea typeface="+mn-ea"/>
        <a:cs typeface="+mn-cs"/>
      </a:defRPr>
    </a:lvl8pPr>
    <a:lvl9pPr marL="3657600" algn="l" defTabSz="914400" rtl="0" eaLnBrk="1" latinLnBrk="0" hangingPunct="1">
      <a:defRPr sz="2000"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showPr>
  <p:clrMru>
    <a:srgbClr val="000000"/>
    <a:srgbClr val="969696"/>
    <a:srgbClr val="B2B2B2"/>
    <a:srgbClr val="CBCBCB"/>
    <a:srgbClr val="6699FF"/>
    <a:srgbClr val="FF3300"/>
    <a:srgbClr val="FF9900"/>
    <a:srgbClr val="FFFFFF"/>
  </p:clrMru>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Közepesen sötét stílus 2 – 3.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1228" autoAdjust="0"/>
  </p:normalViewPr>
  <p:slideViewPr>
    <p:cSldViewPr>
      <p:cViewPr>
        <p:scale>
          <a:sx n="70" d="100"/>
          <a:sy n="70" d="100"/>
        </p:scale>
        <p:origin x="-1218" y="-78"/>
      </p:cViewPr>
      <p:guideLst>
        <p:guide orient="horz" pos="2160"/>
        <p:guide pos="312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16" d="100"/>
          <a:sy n="116" d="100"/>
        </p:scale>
        <p:origin x="-2100" y="-114"/>
      </p:cViewPr>
      <p:guideLst>
        <p:guide orient="horz" pos="2124"/>
        <p:guide pos="312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9525" y="-1588"/>
            <a:ext cx="4248150" cy="301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762000" eaLnBrk="0" hangingPunct="0">
              <a:lnSpc>
                <a:spcPct val="90000"/>
              </a:lnSpc>
              <a:spcBef>
                <a:spcPct val="0"/>
              </a:spcBef>
              <a:defRPr sz="1000" i="1">
                <a:latin typeface="Univers" charset="0"/>
              </a:defRPr>
            </a:lvl1pPr>
          </a:lstStyle>
          <a:p>
            <a:pPr>
              <a:defRPr/>
            </a:pPr>
            <a:endParaRPr lang="hu-HU"/>
          </a:p>
        </p:txBody>
      </p:sp>
      <p:sp>
        <p:nvSpPr>
          <p:cNvPr id="4099" name="Rectangle 3"/>
          <p:cNvSpPr>
            <a:spLocks noGrp="1" noChangeArrowheads="1"/>
          </p:cNvSpPr>
          <p:nvPr>
            <p:ph type="dt" sz="quarter" idx="1"/>
          </p:nvPr>
        </p:nvSpPr>
        <p:spPr bwMode="auto">
          <a:xfrm>
            <a:off x="5648325" y="-1588"/>
            <a:ext cx="4248150" cy="301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762000" eaLnBrk="0" hangingPunct="0">
              <a:lnSpc>
                <a:spcPct val="90000"/>
              </a:lnSpc>
              <a:spcBef>
                <a:spcPct val="0"/>
              </a:spcBef>
              <a:defRPr sz="1000" i="1">
                <a:latin typeface="Univers" charset="0"/>
              </a:defRPr>
            </a:lvl1pPr>
          </a:lstStyle>
          <a:p>
            <a:pPr>
              <a:defRPr/>
            </a:pPr>
            <a:endParaRPr lang="hu-HU"/>
          </a:p>
        </p:txBody>
      </p:sp>
      <p:sp>
        <p:nvSpPr>
          <p:cNvPr id="4100" name="Rectangle 4"/>
          <p:cNvSpPr>
            <a:spLocks noGrp="1" noChangeArrowheads="1"/>
          </p:cNvSpPr>
          <p:nvPr>
            <p:ph type="ftr" sz="quarter" idx="2"/>
          </p:nvPr>
        </p:nvSpPr>
        <p:spPr bwMode="auto">
          <a:xfrm>
            <a:off x="9525" y="6370638"/>
            <a:ext cx="4248150" cy="37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762000" eaLnBrk="0" hangingPunct="0">
              <a:lnSpc>
                <a:spcPct val="90000"/>
              </a:lnSpc>
              <a:spcBef>
                <a:spcPct val="0"/>
              </a:spcBef>
              <a:defRPr sz="1000" i="1">
                <a:latin typeface="Univers" charset="0"/>
              </a:defRPr>
            </a:lvl1pPr>
          </a:lstStyle>
          <a:p>
            <a:pPr>
              <a:defRPr/>
            </a:pPr>
            <a:endParaRPr lang="hu-HU"/>
          </a:p>
        </p:txBody>
      </p:sp>
      <p:sp>
        <p:nvSpPr>
          <p:cNvPr id="4101" name="Rectangle 5"/>
          <p:cNvSpPr>
            <a:spLocks noGrp="1" noChangeArrowheads="1"/>
          </p:cNvSpPr>
          <p:nvPr>
            <p:ph type="sldNum" sz="quarter" idx="3"/>
          </p:nvPr>
        </p:nvSpPr>
        <p:spPr bwMode="auto">
          <a:xfrm>
            <a:off x="5648325" y="6370638"/>
            <a:ext cx="4248150" cy="37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762000" eaLnBrk="0" hangingPunct="0">
              <a:lnSpc>
                <a:spcPct val="90000"/>
              </a:lnSpc>
              <a:spcBef>
                <a:spcPct val="0"/>
              </a:spcBef>
              <a:defRPr sz="1000" i="1">
                <a:latin typeface="Univers" charset="0"/>
              </a:defRPr>
            </a:lvl1pPr>
          </a:lstStyle>
          <a:p>
            <a:pPr>
              <a:defRPr/>
            </a:pPr>
            <a:fld id="{14E7AAC6-DEA7-4F82-85A5-21634A33F475}" type="slidenum">
              <a:rPr lang="hu-HU"/>
              <a:pPr>
                <a:defRPr/>
              </a:pPr>
              <a:t>‹#›</a:t>
            </a:fld>
            <a:endParaRPr lang="hu-HU"/>
          </a:p>
        </p:txBody>
      </p:sp>
      <p:sp>
        <p:nvSpPr>
          <p:cNvPr id="51206" name="Rectangle 6"/>
          <p:cNvSpPr>
            <a:spLocks noChangeArrowheads="1"/>
          </p:cNvSpPr>
          <p:nvPr/>
        </p:nvSpPr>
        <p:spPr bwMode="auto">
          <a:xfrm>
            <a:off x="4573588" y="6399213"/>
            <a:ext cx="758825" cy="257175"/>
          </a:xfrm>
          <a:prstGeom prst="rect">
            <a:avLst/>
          </a:prstGeom>
          <a:noFill/>
          <a:ln w="9525">
            <a:noFill/>
            <a:miter lim="800000"/>
            <a:headEnd/>
            <a:tailEnd/>
          </a:ln>
          <a:effectLst/>
        </p:spPr>
        <p:txBody>
          <a:bodyPr wrap="none" lIns="92075" tIns="46038" rIns="92075" bIns="46038">
            <a:spAutoFit/>
          </a:bodyPr>
          <a:lstStyle/>
          <a:p>
            <a:pPr algn="ctr" defTabSz="762000" eaLnBrk="0" hangingPunct="0">
              <a:lnSpc>
                <a:spcPct val="90000"/>
              </a:lnSpc>
            </a:pPr>
            <a:r>
              <a:rPr lang="hu-HU" sz="1200"/>
              <a:t>Seite </a:t>
            </a:r>
            <a:fld id="{31BD2B71-D794-441A-8917-51704F995015}" type="slidenum">
              <a:rPr lang="hu-HU" sz="1200"/>
              <a:pPr algn="ctr" defTabSz="762000" eaLnBrk="0" hangingPunct="0">
                <a:lnSpc>
                  <a:spcPct val="90000"/>
                </a:lnSpc>
              </a:pPr>
              <a:t>‹#›</a:t>
            </a:fld>
            <a:endParaRPr lang="hu-HU" sz="120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9525" y="-1588"/>
            <a:ext cx="4248150" cy="301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defTabSz="762000" eaLnBrk="0" hangingPunct="0">
              <a:spcBef>
                <a:spcPct val="0"/>
              </a:spcBef>
              <a:defRPr sz="1000" i="1">
                <a:latin typeface="Times New Roman" pitchFamily="18" charset="0"/>
              </a:defRPr>
            </a:lvl1pPr>
          </a:lstStyle>
          <a:p>
            <a:pPr>
              <a:defRPr/>
            </a:pPr>
            <a:endParaRPr lang="hu-HU"/>
          </a:p>
        </p:txBody>
      </p:sp>
      <p:sp>
        <p:nvSpPr>
          <p:cNvPr id="2051" name="Rectangle 3"/>
          <p:cNvSpPr>
            <a:spLocks noGrp="1" noChangeArrowheads="1"/>
          </p:cNvSpPr>
          <p:nvPr>
            <p:ph type="dt" idx="1"/>
          </p:nvPr>
        </p:nvSpPr>
        <p:spPr bwMode="auto">
          <a:xfrm>
            <a:off x="5648325" y="-1588"/>
            <a:ext cx="4248150" cy="3016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t" anchorCtr="0" compatLnSpc="1">
            <a:prstTxWarp prst="textNoShape">
              <a:avLst/>
            </a:prstTxWarp>
          </a:bodyPr>
          <a:lstStyle>
            <a:lvl1pPr algn="r" defTabSz="762000" eaLnBrk="0" hangingPunct="0">
              <a:spcBef>
                <a:spcPct val="0"/>
              </a:spcBef>
              <a:defRPr sz="1000" i="1">
                <a:latin typeface="Times New Roman" pitchFamily="18" charset="0"/>
              </a:defRPr>
            </a:lvl1pPr>
          </a:lstStyle>
          <a:p>
            <a:pPr>
              <a:defRPr/>
            </a:pPr>
            <a:endParaRPr lang="hu-HU"/>
          </a:p>
        </p:txBody>
      </p:sp>
      <p:sp>
        <p:nvSpPr>
          <p:cNvPr id="2052" name="Rectangle 4"/>
          <p:cNvSpPr>
            <a:spLocks noGrp="1" noChangeArrowheads="1"/>
          </p:cNvSpPr>
          <p:nvPr>
            <p:ph type="ftr" sz="quarter" idx="4"/>
          </p:nvPr>
        </p:nvSpPr>
        <p:spPr bwMode="auto">
          <a:xfrm>
            <a:off x="9525" y="6370638"/>
            <a:ext cx="4248150" cy="37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defTabSz="762000" eaLnBrk="0" hangingPunct="0">
              <a:spcBef>
                <a:spcPct val="0"/>
              </a:spcBef>
              <a:defRPr sz="1000" i="1">
                <a:latin typeface="Times New Roman" pitchFamily="18" charset="0"/>
              </a:defRPr>
            </a:lvl1pPr>
          </a:lstStyle>
          <a:p>
            <a:pPr>
              <a:defRPr/>
            </a:pPr>
            <a:endParaRPr lang="hu-HU"/>
          </a:p>
        </p:txBody>
      </p:sp>
      <p:sp>
        <p:nvSpPr>
          <p:cNvPr id="2053" name="Rectangle 5"/>
          <p:cNvSpPr>
            <a:spLocks noGrp="1" noChangeArrowheads="1"/>
          </p:cNvSpPr>
          <p:nvPr>
            <p:ph type="sldNum" sz="quarter" idx="5"/>
          </p:nvPr>
        </p:nvSpPr>
        <p:spPr bwMode="auto">
          <a:xfrm>
            <a:off x="5648325" y="6370638"/>
            <a:ext cx="4248150" cy="37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19050" tIns="0" rIns="19050" bIns="0" numCol="1" anchor="b" anchorCtr="0" compatLnSpc="1">
            <a:prstTxWarp prst="textNoShape">
              <a:avLst/>
            </a:prstTxWarp>
          </a:bodyPr>
          <a:lstStyle>
            <a:lvl1pPr algn="r" defTabSz="762000" eaLnBrk="0" hangingPunct="0">
              <a:spcBef>
                <a:spcPct val="0"/>
              </a:spcBef>
              <a:defRPr sz="1000" i="1">
                <a:latin typeface="Times New Roman" pitchFamily="18" charset="0"/>
              </a:defRPr>
            </a:lvl1pPr>
          </a:lstStyle>
          <a:p>
            <a:pPr>
              <a:defRPr/>
            </a:pPr>
            <a:fld id="{491E2CEE-7BD3-422C-9E8E-979748CC2D63}" type="slidenum">
              <a:rPr lang="hu-HU"/>
              <a:pPr>
                <a:defRPr/>
              </a:pPr>
              <a:t>‹#›</a:t>
            </a:fld>
            <a:endParaRPr lang="hu-HU"/>
          </a:p>
        </p:txBody>
      </p:sp>
      <p:sp>
        <p:nvSpPr>
          <p:cNvPr id="2054" name="Rectangle 6"/>
          <p:cNvSpPr>
            <a:spLocks noGrp="1" noChangeArrowheads="1"/>
          </p:cNvSpPr>
          <p:nvPr>
            <p:ph type="body" sz="quarter" idx="3"/>
          </p:nvPr>
        </p:nvSpPr>
        <p:spPr bwMode="auto">
          <a:xfrm>
            <a:off x="1320800" y="3206750"/>
            <a:ext cx="7264400" cy="2838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hu-HU" noProof="0" smtClean="0"/>
              <a:t>Hauptteiltext</a:t>
            </a:r>
          </a:p>
          <a:p>
            <a:pPr lvl="1"/>
            <a:r>
              <a:rPr lang="hu-HU" noProof="0" smtClean="0"/>
              <a:t>Zweite Ebene</a:t>
            </a:r>
          </a:p>
          <a:p>
            <a:pPr lvl="2"/>
            <a:r>
              <a:rPr lang="hu-HU" noProof="0" smtClean="0"/>
              <a:t>Dritte Ebene</a:t>
            </a:r>
          </a:p>
          <a:p>
            <a:pPr lvl="3"/>
            <a:r>
              <a:rPr lang="hu-HU" noProof="0" smtClean="0"/>
              <a:t>Vierte Ebene</a:t>
            </a:r>
          </a:p>
          <a:p>
            <a:pPr lvl="4"/>
            <a:r>
              <a:rPr lang="hu-HU" noProof="0" smtClean="0"/>
              <a:t>Fünfte Ebene</a:t>
            </a:r>
          </a:p>
        </p:txBody>
      </p:sp>
      <p:sp>
        <p:nvSpPr>
          <p:cNvPr id="44039" name="Rectangle 7"/>
          <p:cNvSpPr>
            <a:spLocks noGrp="1" noRot="1" noChangeAspect="1" noChangeArrowheads="1" noTextEdit="1"/>
          </p:cNvSpPr>
          <p:nvPr>
            <p:ph type="sldImg" idx="2"/>
          </p:nvPr>
        </p:nvSpPr>
        <p:spPr bwMode="auto">
          <a:xfrm>
            <a:off x="3125788" y="509588"/>
            <a:ext cx="3651250" cy="2524125"/>
          </a:xfrm>
          <a:prstGeom prst="rect">
            <a:avLst/>
          </a:prstGeom>
          <a:noFill/>
          <a:ln w="12700">
            <a:solidFill>
              <a:schemeClr val="tx1"/>
            </a:solidFill>
            <a:miter lim="800000"/>
            <a:headEnd/>
            <a:tailEnd/>
          </a:ln>
          <a:effectLst/>
        </p:spPr>
      </p:sp>
      <p:sp>
        <p:nvSpPr>
          <p:cNvPr id="44040" name="Rectangle 8"/>
          <p:cNvSpPr>
            <a:spLocks noChangeArrowheads="1"/>
          </p:cNvSpPr>
          <p:nvPr/>
        </p:nvSpPr>
        <p:spPr bwMode="auto">
          <a:xfrm>
            <a:off x="4573588" y="6454775"/>
            <a:ext cx="758825" cy="257175"/>
          </a:xfrm>
          <a:prstGeom prst="rect">
            <a:avLst/>
          </a:prstGeom>
          <a:noFill/>
          <a:ln w="9525">
            <a:noFill/>
            <a:miter lim="800000"/>
            <a:headEnd/>
            <a:tailEnd/>
          </a:ln>
          <a:effectLst/>
        </p:spPr>
        <p:txBody>
          <a:bodyPr wrap="none" lIns="92075" tIns="46038" rIns="92075" bIns="46038">
            <a:spAutoFit/>
          </a:bodyPr>
          <a:lstStyle/>
          <a:p>
            <a:pPr algn="ctr" defTabSz="762000" eaLnBrk="0" hangingPunct="0">
              <a:lnSpc>
                <a:spcPct val="90000"/>
              </a:lnSpc>
            </a:pPr>
            <a:r>
              <a:rPr lang="hu-HU" sz="1200"/>
              <a:t>Seite </a:t>
            </a:r>
            <a:fld id="{5B310307-9966-4751-A052-C949DE8F1F51}" type="slidenum">
              <a:rPr lang="hu-HU" sz="1200"/>
              <a:pPr algn="ctr" defTabSz="762000" eaLnBrk="0" hangingPunct="0">
                <a:lnSpc>
                  <a:spcPct val="90000"/>
                </a:lnSpc>
              </a:pPr>
              <a:t>‹#›</a:t>
            </a:fld>
            <a:endParaRPr lang="hu-HU" sz="1200"/>
          </a:p>
        </p:txBody>
      </p:sp>
    </p:spTree>
  </p:cSld>
  <p:clrMap bg1="lt1" tx1="dk1" bg2="lt2" tx2="dk2" accent1="accent1" accent2="accent2" accent3="accent3" accent4="accent4" accent5="accent5" accent6="accent6" hlink="hlink" folHlink="folHlink"/>
  <p:notesStyle>
    <a:lvl1pPr algn="l" defTabSz="762000"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1pPr>
    <a:lvl2pPr marL="457200" algn="l" defTabSz="762000"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2pPr>
    <a:lvl3pPr marL="914400" algn="l" defTabSz="762000"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3pPr>
    <a:lvl4pPr marL="1371600" algn="l" defTabSz="762000"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4pPr>
    <a:lvl5pPr marL="1828800" algn="l" defTabSz="762000" rtl="0" eaLnBrk="0" fontAlgn="base" hangingPunct="0">
      <a:lnSpc>
        <a:spcPct val="88000"/>
      </a:lnSpc>
      <a:spcBef>
        <a:spcPct val="4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ldNum" sz="quarter" idx="5"/>
          </p:nvPr>
        </p:nvSpPr>
        <p:spPr>
          <a:noFill/>
          <a:ln>
            <a:miter lim="800000"/>
            <a:headEnd/>
            <a:tailEnd/>
          </a:ln>
        </p:spPr>
        <p:txBody>
          <a:bodyPr/>
          <a:lstStyle/>
          <a:p>
            <a:fld id="{C286B1BE-DD66-4B19-832C-F000128AC324}" type="slidenum">
              <a:rPr lang="hu-HU" smtClean="0"/>
              <a:pPr/>
              <a:t>3</a:t>
            </a:fld>
            <a:endParaRPr lang="hu-HU" smtClean="0"/>
          </a:p>
        </p:txBody>
      </p:sp>
      <p:sp>
        <p:nvSpPr>
          <p:cNvPr id="45059" name="Rectangle 2"/>
          <p:cNvSpPr>
            <a:spLocks noGrp="1" noRot="1" noChangeAspect="1" noChangeArrowheads="1" noTextEdit="1"/>
          </p:cNvSpPr>
          <p:nvPr>
            <p:ph type="sldImg"/>
          </p:nvPr>
        </p:nvSpPr>
        <p:spPr>
          <a:xfrm>
            <a:off x="3128963" y="509588"/>
            <a:ext cx="3644900" cy="2524125"/>
          </a:xfrm>
          <a:ln cap="flat"/>
        </p:spPr>
      </p:sp>
      <p:sp>
        <p:nvSpPr>
          <p:cNvPr id="45060"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Grp="1" noChangeArrowheads="1"/>
          </p:cNvSpPr>
          <p:nvPr>
            <p:ph type="sldNum" sz="quarter" idx="5"/>
          </p:nvPr>
        </p:nvSpPr>
        <p:spPr>
          <a:noFill/>
          <a:ln>
            <a:miter lim="800000"/>
            <a:headEnd/>
            <a:tailEnd/>
          </a:ln>
        </p:spPr>
        <p:txBody>
          <a:bodyPr/>
          <a:lstStyle/>
          <a:p>
            <a:fld id="{1F0F3AC3-1C87-4192-B743-900263ABCF31}" type="slidenum">
              <a:rPr lang="hu-HU" smtClean="0"/>
              <a:pPr/>
              <a:t>4</a:t>
            </a:fld>
            <a:endParaRPr lang="hu-HU" smtClean="0"/>
          </a:p>
        </p:txBody>
      </p:sp>
      <p:sp>
        <p:nvSpPr>
          <p:cNvPr id="46083" name="Rectangle 2"/>
          <p:cNvSpPr>
            <a:spLocks noGrp="1" noRot="1" noChangeAspect="1" noChangeArrowheads="1" noTextEdit="1"/>
          </p:cNvSpPr>
          <p:nvPr>
            <p:ph type="sldImg"/>
          </p:nvPr>
        </p:nvSpPr>
        <p:spPr>
          <a:xfrm>
            <a:off x="3128963" y="509588"/>
            <a:ext cx="3644900" cy="2524125"/>
          </a:xfrm>
          <a:ln cap="flat"/>
        </p:spPr>
      </p:sp>
      <p:sp>
        <p:nvSpPr>
          <p:cNvPr id="46084"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5"/>
          <p:cNvSpPr>
            <a:spLocks noGrp="1" noChangeArrowheads="1"/>
          </p:cNvSpPr>
          <p:nvPr>
            <p:ph type="sldNum" sz="quarter" idx="5"/>
          </p:nvPr>
        </p:nvSpPr>
        <p:spPr>
          <a:noFill/>
          <a:ln>
            <a:miter lim="800000"/>
            <a:headEnd/>
            <a:tailEnd/>
          </a:ln>
        </p:spPr>
        <p:txBody>
          <a:bodyPr/>
          <a:lstStyle/>
          <a:p>
            <a:fld id="{60BC04DC-7C74-4AD4-A167-9BE686A1DABB}" type="slidenum">
              <a:rPr lang="hu-HU" smtClean="0"/>
              <a:pPr/>
              <a:t>11</a:t>
            </a:fld>
            <a:endParaRPr lang="hu-HU" smtClean="0"/>
          </a:p>
        </p:txBody>
      </p:sp>
      <p:sp>
        <p:nvSpPr>
          <p:cNvPr id="47107" name="Rectangle 2"/>
          <p:cNvSpPr>
            <a:spLocks noGrp="1" noRot="1" noChangeAspect="1" noChangeArrowheads="1" noTextEdit="1"/>
          </p:cNvSpPr>
          <p:nvPr>
            <p:ph type="sldImg"/>
          </p:nvPr>
        </p:nvSpPr>
        <p:spPr>
          <a:xfrm>
            <a:off x="3128963" y="509588"/>
            <a:ext cx="3644900" cy="2524125"/>
          </a:xfrm>
          <a:ln cap="flat"/>
        </p:spPr>
      </p:sp>
      <p:sp>
        <p:nvSpPr>
          <p:cNvPr id="47108"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5"/>
          <p:cNvSpPr>
            <a:spLocks noGrp="1" noChangeArrowheads="1"/>
          </p:cNvSpPr>
          <p:nvPr>
            <p:ph type="sldNum" sz="quarter" idx="5"/>
          </p:nvPr>
        </p:nvSpPr>
        <p:spPr>
          <a:noFill/>
          <a:ln>
            <a:miter lim="800000"/>
            <a:headEnd/>
            <a:tailEnd/>
          </a:ln>
        </p:spPr>
        <p:txBody>
          <a:bodyPr/>
          <a:lstStyle/>
          <a:p>
            <a:fld id="{2741B54C-73B7-4D6D-A9CC-D5B1261700E5}" type="slidenum">
              <a:rPr lang="hu-HU" smtClean="0"/>
              <a:pPr/>
              <a:t>23</a:t>
            </a:fld>
            <a:endParaRPr lang="hu-HU" smtClean="0"/>
          </a:p>
        </p:txBody>
      </p:sp>
      <p:sp>
        <p:nvSpPr>
          <p:cNvPr id="48131" name="Rectangle 2"/>
          <p:cNvSpPr>
            <a:spLocks noGrp="1" noRot="1" noChangeAspect="1" noChangeArrowheads="1" noTextEdit="1"/>
          </p:cNvSpPr>
          <p:nvPr>
            <p:ph type="sldImg"/>
          </p:nvPr>
        </p:nvSpPr>
        <p:spPr>
          <a:xfrm>
            <a:off x="3128963" y="509588"/>
            <a:ext cx="3644900" cy="2524125"/>
          </a:xfrm>
          <a:ln cap="flat"/>
        </p:spPr>
      </p:sp>
      <p:sp>
        <p:nvSpPr>
          <p:cNvPr id="48132" name="Rectangle 3"/>
          <p:cNvSpPr>
            <a:spLocks noGrp="1" noChangeArrowheads="1"/>
          </p:cNvSpPr>
          <p:nvPr>
            <p:ph type="body" idx="1"/>
          </p:nvPr>
        </p:nvSpPr>
        <p:spPr>
          <a:noFill/>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ímdia">
    <p:spTree>
      <p:nvGrpSpPr>
        <p:cNvPr id="1" name=""/>
        <p:cNvGrpSpPr/>
        <p:nvPr/>
      </p:nvGrpSpPr>
      <p:grpSpPr>
        <a:xfrm>
          <a:off x="0" y="0"/>
          <a:ext cx="0" cy="0"/>
          <a:chOff x="0" y="0"/>
          <a:chExt cx="0" cy="0"/>
        </a:xfrm>
      </p:grpSpPr>
      <p:sp>
        <p:nvSpPr>
          <p:cNvPr id="3" name="Line 2"/>
          <p:cNvSpPr>
            <a:spLocks noChangeShapeType="1"/>
          </p:cNvSpPr>
          <p:nvPr/>
        </p:nvSpPr>
        <p:spPr bwMode="auto">
          <a:xfrm flipV="1">
            <a:off x="644525" y="6038850"/>
            <a:ext cx="5754688" cy="3175"/>
          </a:xfrm>
          <a:prstGeom prst="line">
            <a:avLst/>
          </a:prstGeom>
          <a:noFill/>
          <a:ln w="12700">
            <a:solidFill>
              <a:srgbClr val="FFFF00"/>
            </a:solidFill>
            <a:round/>
            <a:headEnd type="none" w="sm" len="sm"/>
            <a:tailEnd type="none" w="sm" len="sm"/>
          </a:ln>
          <a:effectLst/>
        </p:spPr>
        <p:txBody>
          <a:bodyPr wrap="none" anchor="ctr"/>
          <a:lstStyle/>
          <a:p>
            <a:endParaRPr lang="en-US"/>
          </a:p>
        </p:txBody>
      </p:sp>
      <p:sp>
        <p:nvSpPr>
          <p:cNvPr id="4" name="Line 4"/>
          <p:cNvSpPr>
            <a:spLocks noChangeShapeType="1"/>
          </p:cNvSpPr>
          <p:nvPr/>
        </p:nvSpPr>
        <p:spPr bwMode="auto">
          <a:xfrm>
            <a:off x="630238" y="6038850"/>
            <a:ext cx="5922962"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5" name="Rectangle 5"/>
          <p:cNvSpPr>
            <a:spLocks noChangeArrowheads="1"/>
          </p:cNvSpPr>
          <p:nvPr/>
        </p:nvSpPr>
        <p:spPr bwMode="auto">
          <a:xfrm>
            <a:off x="4191000" y="2057400"/>
            <a:ext cx="5543550" cy="785813"/>
          </a:xfrm>
          <a:prstGeom prst="rect">
            <a:avLst/>
          </a:prstGeom>
          <a:noFill/>
          <a:ln w="9525">
            <a:noFill/>
            <a:miter lim="800000"/>
            <a:headEnd/>
            <a:tailEnd/>
          </a:ln>
          <a:effectLst/>
        </p:spPr>
        <p:txBody>
          <a:bodyPr lIns="92075" tIns="46038" rIns="92075" bIns="46038">
            <a:spAutoFit/>
          </a:bodyPr>
          <a:lstStyle/>
          <a:p>
            <a:pPr algn="ctr" defTabSz="857250" eaLnBrk="0" hangingPunct="0"/>
            <a:r>
              <a:rPr lang="en-US" sz="1200">
                <a:latin typeface="Times New Roman" pitchFamily="18" charset="0"/>
              </a:rPr>
              <a:t>1111 Budapest,  </a:t>
            </a:r>
            <a:r>
              <a:rPr lang="hu-HU" sz="1200">
                <a:latin typeface="Times New Roman" pitchFamily="18" charset="0"/>
              </a:rPr>
              <a:t>Egry</a:t>
            </a:r>
            <a:r>
              <a:rPr lang="en-US" sz="1200">
                <a:latin typeface="Times New Roman" pitchFamily="18" charset="0"/>
              </a:rPr>
              <a:t> J. st. </a:t>
            </a:r>
            <a:r>
              <a:rPr lang="hu-HU" sz="1200">
                <a:latin typeface="Times New Roman" pitchFamily="18" charset="0"/>
              </a:rPr>
              <a:t>1</a:t>
            </a:r>
            <a:r>
              <a:rPr lang="en-US" sz="1200">
                <a:latin typeface="Times New Roman" pitchFamily="18" charset="0"/>
              </a:rPr>
              <a:t>.</a:t>
            </a:r>
            <a:r>
              <a:rPr lang="hu-HU" sz="1200">
                <a:latin typeface="Times New Roman" pitchFamily="18" charset="0"/>
              </a:rPr>
              <a:t> E 610.</a:t>
            </a:r>
            <a:endParaRPr lang="en-US" sz="1200">
              <a:latin typeface="Times New Roman" pitchFamily="18" charset="0"/>
            </a:endParaRPr>
          </a:p>
          <a:p>
            <a:pPr algn="ctr" defTabSz="857250" eaLnBrk="0" hangingPunct="0"/>
            <a:r>
              <a:rPr lang="hu-HU" sz="1200">
                <a:latin typeface="Times New Roman" pitchFamily="18" charset="0"/>
              </a:rPr>
              <a:t>margitay@filozofia.bme.hu</a:t>
            </a:r>
          </a:p>
          <a:p>
            <a:pPr algn="ctr" defTabSz="857250" eaLnBrk="0" hangingPunct="0"/>
            <a:r>
              <a:rPr lang="en-US" sz="1200">
                <a:latin typeface="Times New Roman" pitchFamily="18" charset="0"/>
              </a:rPr>
              <a:t>www.filozofia.bme.hu</a:t>
            </a:r>
            <a:endParaRPr lang="en-US" sz="1800">
              <a:solidFill>
                <a:srgbClr val="000080"/>
              </a:solidFill>
              <a:latin typeface="Times New Roman" pitchFamily="18" charset="0"/>
            </a:endParaRPr>
          </a:p>
          <a:p>
            <a:pPr algn="ctr" defTabSz="857250" eaLnBrk="0" hangingPunct="0"/>
            <a:endParaRPr lang="en-US" sz="900"/>
          </a:p>
        </p:txBody>
      </p:sp>
      <p:grpSp>
        <p:nvGrpSpPr>
          <p:cNvPr id="6" name="Group 11"/>
          <p:cNvGrpSpPr>
            <a:grpSpLocks/>
          </p:cNvGrpSpPr>
          <p:nvPr/>
        </p:nvGrpSpPr>
        <p:grpSpPr bwMode="auto">
          <a:xfrm>
            <a:off x="4419600" y="381000"/>
            <a:ext cx="4876800" cy="1524000"/>
            <a:chOff x="2688" y="241"/>
            <a:chExt cx="3072" cy="1055"/>
          </a:xfrm>
        </p:grpSpPr>
        <p:graphicFrame>
          <p:nvGraphicFramePr>
            <p:cNvPr id="7" name="Object 9"/>
            <p:cNvGraphicFramePr>
              <a:graphicFrameLocks noChangeAspect="1"/>
            </p:cNvGraphicFramePr>
            <p:nvPr/>
          </p:nvGraphicFramePr>
          <p:xfrm>
            <a:off x="2688" y="241"/>
            <a:ext cx="3072" cy="1055"/>
          </p:xfrm>
          <a:graphic>
            <a:graphicData uri="http://schemas.openxmlformats.org/presentationml/2006/ole">
              <p:oleObj spid="_x0000_s53250" name="Microsoft Drawing" r:id="rId3" imgW="8600000" imgH="2874669" progId="MSDraw">
                <p:embed/>
              </p:oleObj>
            </a:graphicData>
          </a:graphic>
        </p:graphicFrame>
        <p:sp>
          <p:nvSpPr>
            <p:cNvPr id="8" name="Line 10"/>
            <p:cNvSpPr>
              <a:spLocks noChangeShapeType="1"/>
            </p:cNvSpPr>
            <p:nvPr/>
          </p:nvSpPr>
          <p:spPr bwMode="auto">
            <a:xfrm>
              <a:off x="2688" y="1248"/>
              <a:ext cx="3024" cy="0"/>
            </a:xfrm>
            <a:prstGeom prst="line">
              <a:avLst/>
            </a:prstGeom>
            <a:noFill/>
            <a:ln w="12700">
              <a:solidFill>
                <a:schemeClr val="tx1"/>
              </a:solidFill>
              <a:round/>
              <a:headEnd type="none" w="sm" len="sm"/>
              <a:tailEnd type="none" w="sm" len="sm"/>
            </a:ln>
            <a:effectLst/>
          </p:spPr>
          <p:txBody>
            <a:bodyPr wrap="none" anchor="ctr"/>
            <a:lstStyle/>
            <a:p>
              <a:endParaRPr lang="en-US"/>
            </a:p>
          </p:txBody>
        </p:sp>
      </p:grpSp>
      <p:sp>
        <p:nvSpPr>
          <p:cNvPr id="3075" name="Rectangle 3"/>
          <p:cNvSpPr>
            <a:spLocks noGrp="1" noChangeArrowheads="1"/>
          </p:cNvSpPr>
          <p:nvPr>
            <p:ph type="ctrTitle" sz="quarter"/>
          </p:nvPr>
        </p:nvSpPr>
        <p:spPr>
          <a:xfrm>
            <a:off x="622300" y="5327650"/>
            <a:ext cx="5930900" cy="711200"/>
          </a:xfrm>
        </p:spPr>
        <p:txBody>
          <a:bodyPr/>
          <a:lstStyle>
            <a:lvl1pPr>
              <a:defRPr/>
            </a:lvl1pPr>
          </a:lstStyle>
          <a:p>
            <a:pPr lvl="0"/>
            <a:r>
              <a:rPr lang="hu-HU" noProof="0" dirty="0" smtClean="0"/>
              <a:t>Mintacím szerkesztése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ím és tartalom">
    <p:spTree>
      <p:nvGrpSpPr>
        <p:cNvPr id="1" name=""/>
        <p:cNvGrpSpPr/>
        <p:nvPr/>
      </p:nvGrpSpPr>
      <p:grpSpPr>
        <a:xfrm>
          <a:off x="0" y="0"/>
          <a:ext cx="0" cy="0"/>
          <a:chOff x="0" y="0"/>
          <a:chExt cx="0" cy="0"/>
        </a:xfrm>
      </p:grpSpPr>
      <p:sp>
        <p:nvSpPr>
          <p:cNvPr id="3" name="Tartalom helye 2"/>
          <p:cNvSpPr>
            <a:spLocks noGrp="1"/>
          </p:cNvSpPr>
          <p:nvPr>
            <p:ph idx="1"/>
          </p:nvPr>
        </p:nvSpPr>
        <p:spPr/>
        <p:txBody>
          <a:bodyPr/>
          <a:lstStyle/>
          <a:p>
            <a:pPr lvl="0"/>
            <a:r>
              <a:rPr lang="en-US" noProof="0" smtClean="0"/>
              <a:t>Mintaszöveg szerkesztése</a:t>
            </a:r>
          </a:p>
          <a:p>
            <a:pPr lvl="1"/>
            <a:r>
              <a:rPr lang="en-US" noProof="0" smtClean="0"/>
              <a:t>Második szint</a:t>
            </a:r>
          </a:p>
          <a:p>
            <a:pPr lvl="2"/>
            <a:r>
              <a:rPr lang="en-US" noProof="0" smtClean="0"/>
              <a:t>Harmadik szint</a:t>
            </a:r>
          </a:p>
          <a:p>
            <a:pPr lvl="3"/>
            <a:r>
              <a:rPr lang="en-US" noProof="0" smtClean="0"/>
              <a:t>Negyedik szint</a:t>
            </a:r>
          </a:p>
          <a:p>
            <a:pPr lvl="4"/>
            <a:r>
              <a:rPr lang="en-US" noProof="0" smtClean="0"/>
              <a:t>Ötödik szint</a:t>
            </a:r>
            <a:endParaRPr lang="en-US" noProof="0"/>
          </a:p>
        </p:txBody>
      </p:sp>
      <p:sp>
        <p:nvSpPr>
          <p:cNvPr id="4" name="Cím 3"/>
          <p:cNvSpPr>
            <a:spLocks noGrp="1"/>
          </p:cNvSpPr>
          <p:nvPr>
            <p:ph type="title"/>
          </p:nvPr>
        </p:nvSpPr>
        <p:spPr/>
        <p:txBody>
          <a:bodyPr/>
          <a:lstStyle/>
          <a:p>
            <a:r>
              <a:rPr lang="en-US" noProof="0" smtClean="0"/>
              <a:t>Mintacím szerkesztése</a:t>
            </a:r>
            <a:endParaRPr lang="en-US"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782638" y="4406900"/>
            <a:ext cx="8420100" cy="1362075"/>
          </a:xfrm>
        </p:spPr>
        <p:txBody>
          <a:bodyPr anchor="t"/>
          <a:lstStyle>
            <a:lvl1pPr algn="l">
              <a:defRPr sz="4000" b="1" cap="all"/>
            </a:lvl1pPr>
          </a:lstStyle>
          <a:p>
            <a:r>
              <a:rPr lang="en-US" noProof="0" dirty="0" err="1" smtClean="0"/>
              <a:t>Mintacím</a:t>
            </a:r>
            <a:r>
              <a:rPr lang="en-US" noProof="0" dirty="0" smtClean="0"/>
              <a:t> </a:t>
            </a:r>
            <a:r>
              <a:rPr lang="en-US" noProof="0" dirty="0" err="1" smtClean="0"/>
              <a:t>szerkesztése</a:t>
            </a:r>
            <a:endParaRPr lang="en-US" noProof="0" dirty="0"/>
          </a:p>
        </p:txBody>
      </p:sp>
      <p:sp>
        <p:nvSpPr>
          <p:cNvPr id="3" name="Szöveg hely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dirty="0" err="1" smtClean="0"/>
              <a:t>Mintaszöveg</a:t>
            </a:r>
            <a:r>
              <a:rPr lang="en-US" noProof="0" dirty="0" smtClean="0"/>
              <a:t> </a:t>
            </a:r>
            <a:r>
              <a:rPr lang="en-US" noProof="0" dirty="0" err="1" smtClean="0"/>
              <a:t>szerkesztése</a:t>
            </a:r>
            <a:endParaRPr lang="en-US" noProof="0" dirty="0"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en-US" noProof="0" dirty="0" err="1" smtClean="0"/>
              <a:t>Mintacím</a:t>
            </a:r>
            <a:r>
              <a:rPr lang="hu-HU" dirty="0" smtClean="0"/>
              <a:t> szerkesztése</a:t>
            </a:r>
            <a:endParaRPr lang="hu-HU" dirty="0"/>
          </a:p>
        </p:txBody>
      </p:sp>
      <p:sp>
        <p:nvSpPr>
          <p:cNvPr id="3" name="Tartalom helye 2"/>
          <p:cNvSpPr>
            <a:spLocks noGrp="1"/>
          </p:cNvSpPr>
          <p:nvPr>
            <p:ph sz="half" idx="1"/>
          </p:nvPr>
        </p:nvSpPr>
        <p:spPr>
          <a:xfrm>
            <a:off x="228600" y="1271588"/>
            <a:ext cx="4648200" cy="49863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u-HU" dirty="0" smtClean="0"/>
              <a:t>Mintaszöveg szerkesztése</a:t>
            </a:r>
          </a:p>
          <a:p>
            <a:pPr lvl="1"/>
            <a:r>
              <a:rPr lang="hu-HU" dirty="0" smtClean="0"/>
              <a:t>Második szint</a:t>
            </a:r>
          </a:p>
          <a:p>
            <a:pPr lvl="2"/>
            <a:r>
              <a:rPr lang="hu-HU" dirty="0" smtClean="0"/>
              <a:t>Harmadik szint</a:t>
            </a:r>
          </a:p>
          <a:p>
            <a:pPr lvl="3"/>
            <a:r>
              <a:rPr lang="hu-HU" dirty="0" smtClean="0"/>
              <a:t>Negyedik szint</a:t>
            </a:r>
          </a:p>
          <a:p>
            <a:pPr lvl="4"/>
            <a:r>
              <a:rPr lang="hu-HU" dirty="0" smtClean="0"/>
              <a:t>Ötödik szint</a:t>
            </a:r>
            <a:endParaRPr lang="hu-HU" dirty="0"/>
          </a:p>
        </p:txBody>
      </p:sp>
      <p:sp>
        <p:nvSpPr>
          <p:cNvPr id="4" name="Tartalom helye 3"/>
          <p:cNvSpPr>
            <a:spLocks noGrp="1"/>
          </p:cNvSpPr>
          <p:nvPr>
            <p:ph sz="half" idx="2"/>
          </p:nvPr>
        </p:nvSpPr>
        <p:spPr>
          <a:xfrm>
            <a:off x="5029200" y="1271588"/>
            <a:ext cx="4648200" cy="49863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noProof="0" smtClean="0"/>
              <a:t>Mintaszöveg szerkesztése</a:t>
            </a:r>
          </a:p>
          <a:p>
            <a:pPr lvl="1"/>
            <a:r>
              <a:rPr lang="en-US" noProof="0" smtClean="0"/>
              <a:t>Második szint</a:t>
            </a:r>
          </a:p>
          <a:p>
            <a:pPr lvl="2"/>
            <a:r>
              <a:rPr lang="en-US" noProof="0" smtClean="0"/>
              <a:t>Harmadik szint</a:t>
            </a:r>
          </a:p>
          <a:p>
            <a:pPr lvl="3"/>
            <a:r>
              <a:rPr lang="en-US" noProof="0" smtClean="0"/>
              <a:t>Negyedik szint</a:t>
            </a:r>
          </a:p>
          <a:p>
            <a:pPr lvl="4"/>
            <a:r>
              <a:rPr lang="en-US" noProof="0" smtClean="0"/>
              <a:t>Ötödik szint</a:t>
            </a:r>
            <a:endParaRPr lang="en-US" noProof="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495300" y="274638"/>
            <a:ext cx="8915400" cy="1143000"/>
          </a:xfrm>
        </p:spPr>
        <p:txBody>
          <a:bodyPr/>
          <a:lstStyle>
            <a:lvl1pPr>
              <a:defRPr/>
            </a:lvl1pPr>
          </a:lstStyle>
          <a:p>
            <a:r>
              <a:rPr lang="hu-HU" smtClean="0"/>
              <a:t>Mintacím szerkesztése</a:t>
            </a:r>
            <a:endParaRPr lang="hu-HU"/>
          </a:p>
        </p:txBody>
      </p:sp>
      <p:sp>
        <p:nvSpPr>
          <p:cNvPr id="3" name="Szöveg hely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4" name="Tartalom helye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5" name="Szöveg hely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smtClean="0"/>
              <a:t>Mintaszöveg szerkesztése</a:t>
            </a:r>
          </a:p>
        </p:txBody>
      </p:sp>
      <p:sp>
        <p:nvSpPr>
          <p:cNvPr id="6" name="Tartalom helye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Üres">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495300" y="273050"/>
            <a:ext cx="3259138" cy="1162050"/>
          </a:xfrm>
        </p:spPr>
        <p:txBody>
          <a:bodyPr/>
          <a:lstStyle>
            <a:lvl1pPr algn="l">
              <a:defRPr sz="2000" b="1"/>
            </a:lvl1pPr>
          </a:lstStyle>
          <a:p>
            <a:r>
              <a:rPr lang="hu-HU" smtClean="0"/>
              <a:t>Mintacím szerkesztése</a:t>
            </a:r>
            <a:endParaRPr lang="hu-HU"/>
          </a:p>
        </p:txBody>
      </p:sp>
      <p:sp>
        <p:nvSpPr>
          <p:cNvPr id="3" name="Tartalom helye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
        <p:nvSpPr>
          <p:cNvPr id="4" name="Szöveg hely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1941513" y="4800600"/>
            <a:ext cx="5943600" cy="566738"/>
          </a:xfrm>
        </p:spPr>
        <p:txBody>
          <a:bodyPr/>
          <a:lstStyle>
            <a:lvl1pPr algn="l">
              <a:defRPr sz="2000" b="1"/>
            </a:lvl1pPr>
          </a:lstStyle>
          <a:p>
            <a:r>
              <a:rPr lang="hu-HU" smtClean="0"/>
              <a:t>Mintacím szerkesztése</a:t>
            </a:r>
            <a:endParaRPr lang="hu-HU"/>
          </a:p>
        </p:txBody>
      </p:sp>
      <p:sp>
        <p:nvSpPr>
          <p:cNvPr id="3" name="Kép hely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hu-HU" noProof="0" smtClean="0"/>
              <a:t>Kép beszúrásához kattintson az ikonra</a:t>
            </a:r>
            <a:endParaRPr lang="hu-HU" noProof="0"/>
          </a:p>
        </p:txBody>
      </p:sp>
      <p:sp>
        <p:nvSpPr>
          <p:cNvPr id="4" name="Szöveg hely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u-HU" smtClean="0"/>
              <a:t>Mintaszöveg szerkesztése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smtClean="0"/>
              <a:t>Mintacím szerkesztése</a:t>
            </a:r>
            <a:endParaRPr lang="hu-HU"/>
          </a:p>
        </p:txBody>
      </p:sp>
      <p:sp>
        <p:nvSpPr>
          <p:cNvPr id="3" name="Függőleges szöveg helye 2"/>
          <p:cNvSpPr>
            <a:spLocks noGrp="1"/>
          </p:cNvSpPr>
          <p:nvPr>
            <p:ph type="body" orient="vert" idx="1"/>
          </p:nvPr>
        </p:nvSpPr>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7315200" y="457200"/>
            <a:ext cx="2362200" cy="5800725"/>
          </a:xfrm>
        </p:spPr>
        <p:txBody>
          <a:bodyPr vert="eaVert"/>
          <a:lstStyle/>
          <a:p>
            <a:r>
              <a:rPr lang="hu-HU" smtClean="0"/>
              <a:t>Mintacím szerkesztése</a:t>
            </a:r>
            <a:endParaRPr lang="hu-HU"/>
          </a:p>
        </p:txBody>
      </p:sp>
      <p:sp>
        <p:nvSpPr>
          <p:cNvPr id="3" name="Függőleges szöveg helye 2"/>
          <p:cNvSpPr>
            <a:spLocks noGrp="1"/>
          </p:cNvSpPr>
          <p:nvPr>
            <p:ph type="body" orient="vert" idx="1"/>
          </p:nvPr>
        </p:nvSpPr>
        <p:spPr>
          <a:xfrm>
            <a:off x="228600" y="457200"/>
            <a:ext cx="6934200" cy="5800725"/>
          </a:xfrm>
        </p:spPr>
        <p:txBody>
          <a:bodyPr vert="eaVert"/>
          <a:lstStyle/>
          <a:p>
            <a:pPr lvl="0"/>
            <a:r>
              <a:rPr lang="hu-HU" smtClean="0"/>
              <a:t>Mintaszöveg szerkesztése</a:t>
            </a:r>
          </a:p>
          <a:p>
            <a:pPr lvl="1"/>
            <a:r>
              <a:rPr lang="hu-HU" smtClean="0"/>
              <a:t>Második szint</a:t>
            </a:r>
          </a:p>
          <a:p>
            <a:pPr lvl="2"/>
            <a:r>
              <a:rPr lang="hu-HU" smtClean="0"/>
              <a:t>Harmadik szint</a:t>
            </a:r>
          </a:p>
          <a:p>
            <a:pPr lvl="3"/>
            <a:r>
              <a:rPr lang="hu-HU" smtClean="0"/>
              <a:t>Negyedik szint</a:t>
            </a:r>
          </a:p>
          <a:p>
            <a:pPr lvl="4"/>
            <a:r>
              <a:rPr lang="hu-HU" smtClean="0"/>
              <a:t>Ötödik szint</a:t>
            </a:r>
            <a:endParaRPr lang="hu-H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2"/>
          <p:cNvPicPr>
            <a:picLocks noChangeAspect="1" noChangeArrowheads="1"/>
          </p:cNvPicPr>
          <p:nvPr/>
        </p:nvPicPr>
        <p:blipFill>
          <a:blip r:embed="rId13"/>
          <a:srcRect/>
          <a:stretch>
            <a:fillRect/>
          </a:stretch>
        </p:blipFill>
        <p:spPr bwMode="auto">
          <a:xfrm>
            <a:off x="7010400" y="304800"/>
            <a:ext cx="2673350" cy="936625"/>
          </a:xfrm>
          <a:prstGeom prst="rect">
            <a:avLst/>
          </a:prstGeom>
          <a:noFill/>
          <a:ln w="12700">
            <a:noFill/>
            <a:miter lim="800000"/>
            <a:headEnd type="none" w="sm" len="sm"/>
            <a:tailEnd type="none" w="sm" len="sm"/>
          </a:ln>
          <a:effectLst/>
        </p:spPr>
      </p:pic>
      <p:sp>
        <p:nvSpPr>
          <p:cNvPr id="1027" name="Rectangle 2"/>
          <p:cNvSpPr>
            <a:spLocks noChangeArrowheads="1"/>
          </p:cNvSpPr>
          <p:nvPr/>
        </p:nvSpPr>
        <p:spPr bwMode="auto">
          <a:xfrm>
            <a:off x="133350" y="6419850"/>
            <a:ext cx="1519238" cy="180975"/>
          </a:xfrm>
          <a:prstGeom prst="rect">
            <a:avLst/>
          </a:prstGeom>
          <a:noFill/>
          <a:ln w="9525">
            <a:noFill/>
            <a:miter lim="800000"/>
            <a:headEnd/>
            <a:tailEnd/>
          </a:ln>
          <a:effectLst/>
        </p:spPr>
        <p:txBody>
          <a:bodyPr lIns="98425" tIns="49212" rIns="98425" bIns="49212">
            <a:spAutoFit/>
          </a:bodyPr>
          <a:lstStyle/>
          <a:p>
            <a:pPr defTabSz="1012825" eaLnBrk="0" hangingPunct="0">
              <a:lnSpc>
                <a:spcPct val="90000"/>
              </a:lnSpc>
            </a:pPr>
            <a:fld id="{E57C9B96-A98E-4F78-A947-C2D47636B6D3}" type="datetime1">
              <a:rPr lang="hu-HU" sz="600"/>
              <a:pPr defTabSz="1012825" eaLnBrk="0" hangingPunct="0">
                <a:lnSpc>
                  <a:spcPct val="90000"/>
                </a:lnSpc>
              </a:pPr>
              <a:t>2014.07.11.</a:t>
            </a:fld>
            <a:endParaRPr lang="hu-HU" sz="600"/>
          </a:p>
        </p:txBody>
      </p:sp>
      <p:sp>
        <p:nvSpPr>
          <p:cNvPr id="1028" name="Rectangle 4"/>
          <p:cNvSpPr>
            <a:spLocks noGrp="1" noChangeArrowheads="1"/>
          </p:cNvSpPr>
          <p:nvPr>
            <p:ph type="body" idx="1"/>
          </p:nvPr>
        </p:nvSpPr>
        <p:spPr bwMode="auto">
          <a:xfrm>
            <a:off x="228600" y="1271588"/>
            <a:ext cx="9448800" cy="4986337"/>
          </a:xfrm>
          <a:prstGeom prst="rect">
            <a:avLst/>
          </a:prstGeom>
          <a:noFill/>
          <a:ln w="9525">
            <a:noFill/>
            <a:miter lim="800000"/>
            <a:headEnd/>
            <a:tailEnd/>
          </a:ln>
          <a:effectLst/>
        </p:spPr>
        <p:txBody>
          <a:bodyPr vert="horz" wrap="square" lIns="36512" tIns="39688" rIns="36512" bIns="39688" numCol="1" anchor="t" anchorCtr="0" compatLnSpc="1">
            <a:prstTxWarp prst="textNoShape">
              <a:avLst/>
            </a:prstTxWarp>
          </a:bodyPr>
          <a:lstStyle/>
          <a:p>
            <a:pPr lvl="0"/>
            <a:r>
              <a:rPr lang="en-US" smtClean="0"/>
              <a:t>Untertitel</a:t>
            </a:r>
          </a:p>
          <a:p>
            <a:pPr lvl="1"/>
            <a:r>
              <a:rPr lang="en-US" smtClean="0"/>
              <a:t>Unterpunkt 1. Ebene</a:t>
            </a:r>
          </a:p>
          <a:p>
            <a:pPr lvl="1"/>
            <a:r>
              <a:rPr lang="en-US" smtClean="0"/>
              <a:t>Unterpunkt bei längeren Texten (18 pt)</a:t>
            </a:r>
          </a:p>
          <a:p>
            <a:pPr lvl="2"/>
            <a:r>
              <a:rPr lang="en-US" smtClean="0"/>
              <a:t>Unterpunkt 2. Ebene</a:t>
            </a:r>
          </a:p>
        </p:txBody>
      </p:sp>
      <p:sp>
        <p:nvSpPr>
          <p:cNvPr id="1029" name="Line 5"/>
          <p:cNvSpPr>
            <a:spLocks noChangeShapeType="1"/>
          </p:cNvSpPr>
          <p:nvPr/>
        </p:nvSpPr>
        <p:spPr bwMode="auto">
          <a:xfrm flipH="1">
            <a:off x="230188" y="1219200"/>
            <a:ext cx="9447212"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030" name="Line 6"/>
          <p:cNvSpPr>
            <a:spLocks noChangeShapeType="1"/>
          </p:cNvSpPr>
          <p:nvPr/>
        </p:nvSpPr>
        <p:spPr bwMode="auto">
          <a:xfrm flipH="1">
            <a:off x="230188" y="6438900"/>
            <a:ext cx="9447212" cy="0"/>
          </a:xfrm>
          <a:prstGeom prst="line">
            <a:avLst/>
          </a:prstGeom>
          <a:noFill/>
          <a:ln w="12700">
            <a:solidFill>
              <a:schemeClr val="tx1"/>
            </a:solidFill>
            <a:round/>
            <a:headEnd type="none" w="sm" len="sm"/>
            <a:tailEnd type="none" w="sm" len="sm"/>
          </a:ln>
          <a:effectLst/>
        </p:spPr>
        <p:txBody>
          <a:bodyPr wrap="none" anchor="ctr"/>
          <a:lstStyle/>
          <a:p>
            <a:endParaRPr lang="en-US"/>
          </a:p>
        </p:txBody>
      </p:sp>
      <p:sp>
        <p:nvSpPr>
          <p:cNvPr id="1031" name="Rectangle 3"/>
          <p:cNvSpPr>
            <a:spLocks noGrp="1" noChangeArrowheads="1"/>
          </p:cNvSpPr>
          <p:nvPr>
            <p:ph type="title"/>
          </p:nvPr>
        </p:nvSpPr>
        <p:spPr bwMode="auto">
          <a:xfrm>
            <a:off x="228600" y="457200"/>
            <a:ext cx="9448800" cy="762000"/>
          </a:xfrm>
          <a:prstGeom prst="rect">
            <a:avLst/>
          </a:prstGeom>
          <a:noFill/>
          <a:ln w="9525">
            <a:noFill/>
            <a:miter lim="800000"/>
            <a:headEnd/>
            <a:tailEnd/>
          </a:ln>
          <a:effectLst/>
        </p:spPr>
        <p:txBody>
          <a:bodyPr vert="horz" wrap="square" lIns="0" tIns="39688" rIns="0" bIns="39688" numCol="1" anchor="b" anchorCtr="0" compatLnSpc="1">
            <a:prstTxWarp prst="textNoShape">
              <a:avLst/>
            </a:prstTxWarp>
          </a:bodyPr>
          <a:lstStyle/>
          <a:p>
            <a:pPr lvl="0"/>
            <a:r>
              <a:rPr lang="en-US" smtClean="0"/>
              <a:t>Bildschirmtitel</a:t>
            </a:r>
          </a:p>
        </p:txBody>
      </p:sp>
    </p:spTree>
  </p:cSld>
  <p:clrMap bg1="lt1" tx1="dk1" bg2="lt2" tx2="dk2" accent1="accent1" accent2="accent2" accent3="accent3" accent4="accent4" accent5="accent5" accent6="accent6" hlink="hlink" folHlink="folHlink"/>
  <p:sldLayoutIdLst>
    <p:sldLayoutId id="2147483935" r:id="rId1"/>
    <p:sldLayoutId id="2147483925" r:id="rId2"/>
    <p:sldLayoutId id="2147483926" r:id="rId3"/>
    <p:sldLayoutId id="2147483927" r:id="rId4"/>
    <p:sldLayoutId id="2147483928" r:id="rId5"/>
    <p:sldLayoutId id="2147483929" r:id="rId6"/>
    <p:sldLayoutId id="2147483930" r:id="rId7"/>
    <p:sldLayoutId id="2147483931" r:id="rId8"/>
    <p:sldLayoutId id="2147483932" r:id="rId9"/>
    <p:sldLayoutId id="2147483933" r:id="rId10"/>
    <p:sldLayoutId id="2147483934" r:id="rId11"/>
  </p:sldLayoutIdLst>
  <p:timing>
    <p:tnLst>
      <p:par>
        <p:cTn id="1" dur="indefinite" restart="never" nodeType="tmRoot"/>
      </p:par>
    </p:tnLst>
  </p:timing>
  <p:txStyles>
    <p:titleStyle>
      <a:lvl1pPr algn="l" defTabSz="971550" rtl="0" eaLnBrk="0" fontAlgn="base" hangingPunct="0">
        <a:lnSpc>
          <a:spcPct val="89000"/>
        </a:lnSpc>
        <a:spcBef>
          <a:spcPct val="0"/>
        </a:spcBef>
        <a:spcAft>
          <a:spcPct val="0"/>
        </a:spcAft>
        <a:defRPr sz="2400" b="1">
          <a:solidFill>
            <a:schemeClr val="tx1"/>
          </a:solidFill>
          <a:latin typeface="+mj-lt"/>
          <a:ea typeface="+mj-ea"/>
          <a:cs typeface="+mj-cs"/>
        </a:defRPr>
      </a:lvl1pPr>
      <a:lvl2pPr algn="l" defTabSz="971550" rtl="0" eaLnBrk="0" fontAlgn="base" hangingPunct="0">
        <a:lnSpc>
          <a:spcPct val="89000"/>
        </a:lnSpc>
        <a:spcBef>
          <a:spcPct val="0"/>
        </a:spcBef>
        <a:spcAft>
          <a:spcPct val="0"/>
        </a:spcAft>
        <a:defRPr sz="2400" b="1">
          <a:solidFill>
            <a:schemeClr val="tx1"/>
          </a:solidFill>
          <a:latin typeface="Arial" pitchFamily="34" charset="0"/>
        </a:defRPr>
      </a:lvl2pPr>
      <a:lvl3pPr algn="l" defTabSz="971550" rtl="0" eaLnBrk="0" fontAlgn="base" hangingPunct="0">
        <a:lnSpc>
          <a:spcPct val="89000"/>
        </a:lnSpc>
        <a:spcBef>
          <a:spcPct val="0"/>
        </a:spcBef>
        <a:spcAft>
          <a:spcPct val="0"/>
        </a:spcAft>
        <a:defRPr sz="2400" b="1">
          <a:solidFill>
            <a:schemeClr val="tx1"/>
          </a:solidFill>
          <a:latin typeface="Arial" pitchFamily="34" charset="0"/>
        </a:defRPr>
      </a:lvl3pPr>
      <a:lvl4pPr algn="l" defTabSz="971550" rtl="0" eaLnBrk="0" fontAlgn="base" hangingPunct="0">
        <a:lnSpc>
          <a:spcPct val="89000"/>
        </a:lnSpc>
        <a:spcBef>
          <a:spcPct val="0"/>
        </a:spcBef>
        <a:spcAft>
          <a:spcPct val="0"/>
        </a:spcAft>
        <a:defRPr sz="2400" b="1">
          <a:solidFill>
            <a:schemeClr val="tx1"/>
          </a:solidFill>
          <a:latin typeface="Arial" pitchFamily="34" charset="0"/>
        </a:defRPr>
      </a:lvl4pPr>
      <a:lvl5pPr algn="l" defTabSz="971550" rtl="0" eaLnBrk="0" fontAlgn="base" hangingPunct="0">
        <a:lnSpc>
          <a:spcPct val="89000"/>
        </a:lnSpc>
        <a:spcBef>
          <a:spcPct val="0"/>
        </a:spcBef>
        <a:spcAft>
          <a:spcPct val="0"/>
        </a:spcAft>
        <a:defRPr sz="2400" b="1">
          <a:solidFill>
            <a:schemeClr val="tx1"/>
          </a:solidFill>
          <a:latin typeface="Arial" pitchFamily="34" charset="0"/>
        </a:defRPr>
      </a:lvl5pPr>
      <a:lvl6pPr marL="457200" algn="l" defTabSz="971550" rtl="0" eaLnBrk="1" fontAlgn="base" hangingPunct="1">
        <a:lnSpc>
          <a:spcPct val="89000"/>
        </a:lnSpc>
        <a:spcBef>
          <a:spcPct val="0"/>
        </a:spcBef>
        <a:spcAft>
          <a:spcPct val="0"/>
        </a:spcAft>
        <a:defRPr sz="2400" b="1">
          <a:solidFill>
            <a:schemeClr val="tx1"/>
          </a:solidFill>
          <a:latin typeface="Arial" pitchFamily="34" charset="0"/>
        </a:defRPr>
      </a:lvl6pPr>
      <a:lvl7pPr marL="914400" algn="l" defTabSz="971550" rtl="0" eaLnBrk="1" fontAlgn="base" hangingPunct="1">
        <a:lnSpc>
          <a:spcPct val="89000"/>
        </a:lnSpc>
        <a:spcBef>
          <a:spcPct val="0"/>
        </a:spcBef>
        <a:spcAft>
          <a:spcPct val="0"/>
        </a:spcAft>
        <a:defRPr sz="2400" b="1">
          <a:solidFill>
            <a:schemeClr val="tx1"/>
          </a:solidFill>
          <a:latin typeface="Arial" pitchFamily="34" charset="0"/>
        </a:defRPr>
      </a:lvl7pPr>
      <a:lvl8pPr marL="1371600" algn="l" defTabSz="971550" rtl="0" eaLnBrk="1" fontAlgn="base" hangingPunct="1">
        <a:lnSpc>
          <a:spcPct val="89000"/>
        </a:lnSpc>
        <a:spcBef>
          <a:spcPct val="0"/>
        </a:spcBef>
        <a:spcAft>
          <a:spcPct val="0"/>
        </a:spcAft>
        <a:defRPr sz="2400" b="1">
          <a:solidFill>
            <a:schemeClr val="tx1"/>
          </a:solidFill>
          <a:latin typeface="Arial" pitchFamily="34" charset="0"/>
        </a:defRPr>
      </a:lvl8pPr>
      <a:lvl9pPr marL="1828800" algn="l" defTabSz="971550" rtl="0" eaLnBrk="1" fontAlgn="base" hangingPunct="1">
        <a:lnSpc>
          <a:spcPct val="89000"/>
        </a:lnSpc>
        <a:spcBef>
          <a:spcPct val="0"/>
        </a:spcBef>
        <a:spcAft>
          <a:spcPct val="0"/>
        </a:spcAft>
        <a:defRPr sz="2400" b="1">
          <a:solidFill>
            <a:schemeClr val="tx1"/>
          </a:solidFill>
          <a:latin typeface="Arial" pitchFamily="34" charset="0"/>
        </a:defRPr>
      </a:lvl9pPr>
    </p:titleStyle>
    <p:bodyStyle>
      <a:lvl1pPr marL="290513" indent="-290513" algn="l" defTabSz="992188" rtl="0" eaLnBrk="0" fontAlgn="base" hangingPunct="0">
        <a:spcBef>
          <a:spcPct val="50000"/>
        </a:spcBef>
        <a:spcAft>
          <a:spcPct val="0"/>
        </a:spcAft>
        <a:buClr>
          <a:schemeClr val="accent1"/>
        </a:buClr>
        <a:buSzPct val="79000"/>
        <a:buFont typeface="Wingdings" pitchFamily="2" charset="2"/>
        <a:buChar char="n"/>
        <a:defRPr sz="2000">
          <a:solidFill>
            <a:schemeClr val="tx1"/>
          </a:solidFill>
          <a:latin typeface="+mn-lt"/>
          <a:ea typeface="+mn-ea"/>
          <a:cs typeface="+mn-cs"/>
        </a:defRPr>
      </a:lvl1pPr>
      <a:lvl2pPr marL="762000" indent="-280988" algn="l" defTabSz="992188" rtl="0" eaLnBrk="0" fontAlgn="base" hangingPunct="0">
        <a:spcBef>
          <a:spcPct val="50000"/>
        </a:spcBef>
        <a:spcAft>
          <a:spcPct val="0"/>
        </a:spcAft>
        <a:buClr>
          <a:schemeClr val="accent1"/>
        </a:buClr>
        <a:buSzPct val="79000"/>
        <a:buFont typeface="Wingdings" pitchFamily="2" charset="2"/>
        <a:buChar char="l"/>
        <a:defRPr>
          <a:solidFill>
            <a:schemeClr val="tx1"/>
          </a:solidFill>
          <a:latin typeface="+mn-lt"/>
        </a:defRPr>
      </a:lvl2pPr>
      <a:lvl3pPr marL="1222375" indent="-269875" algn="l" defTabSz="992188" rtl="0" eaLnBrk="0" fontAlgn="base" hangingPunct="0">
        <a:spcBef>
          <a:spcPct val="50000"/>
        </a:spcBef>
        <a:spcAft>
          <a:spcPct val="0"/>
        </a:spcAft>
        <a:buClr>
          <a:schemeClr val="accent1"/>
        </a:buClr>
        <a:buChar char="–"/>
        <a:defRPr>
          <a:solidFill>
            <a:schemeClr val="tx1"/>
          </a:solidFill>
          <a:latin typeface="+mn-lt"/>
        </a:defRPr>
      </a:lvl3pPr>
      <a:lvl4pPr marL="2636838" indent="-244475" algn="l" defTabSz="992188" rtl="0" eaLnBrk="0" fontAlgn="base" hangingPunct="0">
        <a:spcBef>
          <a:spcPct val="20000"/>
        </a:spcBef>
        <a:spcAft>
          <a:spcPct val="0"/>
        </a:spcAft>
        <a:buClr>
          <a:schemeClr val="bg2"/>
        </a:buClr>
        <a:buFont typeface="Monotype Sorts"/>
        <a:buChar char="n"/>
        <a:defRPr sz="1700">
          <a:solidFill>
            <a:schemeClr val="tx1"/>
          </a:solidFill>
          <a:latin typeface="Times New Roman" pitchFamily="18" charset="0"/>
        </a:defRPr>
      </a:lvl4pPr>
      <a:lvl5pPr marL="3073400" indent="-246063" algn="l" defTabSz="992188" rtl="0" eaLnBrk="0" fontAlgn="base" hangingPunct="0">
        <a:spcBef>
          <a:spcPct val="20000"/>
        </a:spcBef>
        <a:spcAft>
          <a:spcPct val="0"/>
        </a:spcAft>
        <a:buClr>
          <a:schemeClr val="bg2"/>
        </a:buClr>
        <a:buFont typeface="Monotype Sorts"/>
        <a:buChar char="n"/>
        <a:defRPr sz="1600">
          <a:solidFill>
            <a:schemeClr val="tx1"/>
          </a:solidFill>
          <a:latin typeface="Helvetica-Cond-Normal" charset="0"/>
        </a:defRPr>
      </a:lvl5pPr>
      <a:lvl6pPr marL="3530600" indent="-246063" algn="l" defTabSz="992188" rtl="0" eaLnBrk="1" fontAlgn="base" hangingPunct="1">
        <a:spcBef>
          <a:spcPct val="20000"/>
        </a:spcBef>
        <a:spcAft>
          <a:spcPct val="0"/>
        </a:spcAft>
        <a:buClr>
          <a:schemeClr val="bg2"/>
        </a:buClr>
        <a:buFont typeface="Monotype Sorts" pitchFamily="2" charset="2"/>
        <a:buChar char="n"/>
        <a:defRPr sz="1600">
          <a:solidFill>
            <a:schemeClr val="tx1"/>
          </a:solidFill>
          <a:latin typeface="Helvetica-Cond-Normal" charset="0"/>
        </a:defRPr>
      </a:lvl6pPr>
      <a:lvl7pPr marL="3987800" indent="-246063" algn="l" defTabSz="992188" rtl="0" eaLnBrk="1" fontAlgn="base" hangingPunct="1">
        <a:spcBef>
          <a:spcPct val="20000"/>
        </a:spcBef>
        <a:spcAft>
          <a:spcPct val="0"/>
        </a:spcAft>
        <a:buClr>
          <a:schemeClr val="bg2"/>
        </a:buClr>
        <a:buFont typeface="Monotype Sorts" pitchFamily="2" charset="2"/>
        <a:buChar char="n"/>
        <a:defRPr sz="1600">
          <a:solidFill>
            <a:schemeClr val="tx1"/>
          </a:solidFill>
          <a:latin typeface="Helvetica-Cond-Normal" charset="0"/>
        </a:defRPr>
      </a:lvl7pPr>
      <a:lvl8pPr marL="4445000" indent="-246063" algn="l" defTabSz="992188" rtl="0" eaLnBrk="1" fontAlgn="base" hangingPunct="1">
        <a:spcBef>
          <a:spcPct val="20000"/>
        </a:spcBef>
        <a:spcAft>
          <a:spcPct val="0"/>
        </a:spcAft>
        <a:buClr>
          <a:schemeClr val="bg2"/>
        </a:buClr>
        <a:buFont typeface="Monotype Sorts" pitchFamily="2" charset="2"/>
        <a:buChar char="n"/>
        <a:defRPr sz="1600">
          <a:solidFill>
            <a:schemeClr val="tx1"/>
          </a:solidFill>
          <a:latin typeface="Helvetica-Cond-Normal" charset="0"/>
        </a:defRPr>
      </a:lvl8pPr>
      <a:lvl9pPr marL="4902200" indent="-246063" algn="l" defTabSz="992188" rtl="0" eaLnBrk="1" fontAlgn="base" hangingPunct="1">
        <a:spcBef>
          <a:spcPct val="20000"/>
        </a:spcBef>
        <a:spcAft>
          <a:spcPct val="0"/>
        </a:spcAft>
        <a:buClr>
          <a:schemeClr val="bg2"/>
        </a:buClr>
        <a:buFont typeface="Monotype Sorts" pitchFamily="2" charset="2"/>
        <a:buChar char="n"/>
        <a:defRPr sz="1600">
          <a:solidFill>
            <a:schemeClr val="tx1"/>
          </a:solidFill>
          <a:latin typeface="Helvetica-Cond-Normal" charset="0"/>
        </a:defRPr>
      </a:lvl9pPr>
    </p:bodyStyle>
    <p:otherStyle>
      <a:defPPr>
        <a:defRPr lang="hu-H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Cím 1"/>
          <p:cNvSpPr>
            <a:spLocks noGrp="1"/>
          </p:cNvSpPr>
          <p:nvPr>
            <p:ph type="ctrTitle" sz="quarter"/>
          </p:nvPr>
        </p:nvSpPr>
        <p:spPr>
          <a:xfrm>
            <a:off x="1381100" y="2571744"/>
            <a:ext cx="7786742" cy="711200"/>
          </a:xfrm>
        </p:spPr>
        <p:txBody>
          <a:bodyPr/>
          <a:lstStyle/>
          <a:p>
            <a:pPr eaLnBrk="1" hangingPunct="1"/>
            <a:r>
              <a:rPr lang="hu-HU" sz="3200" dirty="0" smtClean="0"/>
              <a:t>Realism—Relativism—Pragmatism</a:t>
            </a:r>
            <a:endParaRPr lang="en-US" sz="32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Tartalom helye 1"/>
          <p:cNvSpPr>
            <a:spLocks noGrp="1"/>
          </p:cNvSpPr>
          <p:nvPr>
            <p:ph idx="1"/>
          </p:nvPr>
        </p:nvSpPr>
        <p:spPr/>
        <p:txBody>
          <a:bodyPr/>
          <a:lstStyle/>
          <a:p>
            <a:r>
              <a:rPr lang="en-US" dirty="0" smtClean="0"/>
              <a:t>They are about the „evaluation” of  theories of knowledge</a:t>
            </a:r>
          </a:p>
          <a:p>
            <a:endParaRPr lang="en-US" dirty="0" smtClean="0"/>
          </a:p>
          <a:p>
            <a:r>
              <a:rPr lang="en-US" dirty="0" smtClean="0"/>
              <a:t>Suppose we have a satisfactory theory of</a:t>
            </a:r>
          </a:p>
          <a:p>
            <a:pPr lvl="1"/>
            <a:r>
              <a:rPr lang="en-US" dirty="0" smtClean="0"/>
              <a:t>What knowledge states are,</a:t>
            </a:r>
          </a:p>
          <a:p>
            <a:pPr lvl="1"/>
            <a:r>
              <a:rPr lang="en-US" dirty="0" smtClean="0"/>
              <a:t>What justification is etc.,</a:t>
            </a:r>
          </a:p>
          <a:p>
            <a:r>
              <a:rPr lang="en-US" dirty="0" smtClean="0"/>
              <a:t>And suppose we know quite a lot according to this epistemology,</a:t>
            </a:r>
          </a:p>
          <a:p>
            <a:r>
              <a:rPr lang="en-US" dirty="0" smtClean="0"/>
              <a:t>Then what is the status of all this knowledge?</a:t>
            </a:r>
          </a:p>
          <a:p>
            <a:endParaRPr lang="en-US" dirty="0" smtClean="0"/>
          </a:p>
          <a:p>
            <a:r>
              <a:rPr lang="en-US" dirty="0" smtClean="0"/>
              <a:t>Realism – Anti-realism are about the ontological value of this knowledge</a:t>
            </a:r>
          </a:p>
          <a:p>
            <a:r>
              <a:rPr lang="en-US" dirty="0" smtClean="0"/>
              <a:t>Relativism and its contrasts are about the ontological/</a:t>
            </a:r>
            <a:r>
              <a:rPr lang="en-US" dirty="0" err="1" smtClean="0"/>
              <a:t>metaepi</a:t>
            </a:r>
            <a:r>
              <a:rPr lang="hu-HU" dirty="0" smtClean="0"/>
              <a:t>s</a:t>
            </a:r>
            <a:r>
              <a:rPr lang="en-US" dirty="0" err="1" smtClean="0"/>
              <a:t>temological</a:t>
            </a:r>
            <a:r>
              <a:rPr lang="en-US" dirty="0" smtClean="0"/>
              <a:t> status of this knowledge (uniqueness, universality etc.)</a:t>
            </a:r>
          </a:p>
          <a:p>
            <a:endParaRPr lang="en-US" dirty="0" smtClean="0"/>
          </a:p>
        </p:txBody>
      </p:sp>
      <p:sp>
        <p:nvSpPr>
          <p:cNvPr id="4099" name="Cím 2"/>
          <p:cNvSpPr>
            <a:spLocks noGrp="1"/>
          </p:cNvSpPr>
          <p:nvPr>
            <p:ph type="title"/>
          </p:nvPr>
        </p:nvSpPr>
        <p:spPr/>
        <p:txBody>
          <a:bodyPr/>
          <a:lstStyle/>
          <a:p>
            <a:r>
              <a:rPr lang="hu-HU" smtClean="0"/>
              <a:t>Realism and Relativism: An Overview</a:t>
            </a: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3309926" y="2571744"/>
            <a:ext cx="2616188" cy="711200"/>
          </a:xfrm>
        </p:spPr>
        <p:txBody>
          <a:bodyPr/>
          <a:lstStyle/>
          <a:p>
            <a:pPr eaLnBrk="1" hangingPunct="1">
              <a:lnSpc>
                <a:spcPts val="2400"/>
              </a:lnSpc>
            </a:pPr>
            <a:r>
              <a:rPr lang="hu-HU" sz="4400" dirty="0" smtClean="0"/>
              <a:t>Realism</a:t>
            </a:r>
            <a:endParaRPr lang="en-US" sz="4400" dirty="0" smtClean="0"/>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lnSpc>
                <a:spcPct val="90000"/>
              </a:lnSpc>
            </a:pPr>
            <a:r>
              <a:rPr lang="hu-HU" smtClean="0"/>
              <a:t>Realism--Anti-Realism</a:t>
            </a:r>
            <a:endParaRPr lang="en-US" smtClean="0"/>
          </a:p>
        </p:txBody>
      </p:sp>
      <p:sp>
        <p:nvSpPr>
          <p:cNvPr id="4099" name="Rectangle 3"/>
          <p:cNvSpPr>
            <a:spLocks noGrp="1" noChangeArrowheads="1"/>
          </p:cNvSpPr>
          <p:nvPr>
            <p:ph type="body" idx="1"/>
          </p:nvPr>
        </p:nvSpPr>
        <p:spPr/>
        <p:txBody>
          <a:bodyPr/>
          <a:lstStyle/>
          <a:p>
            <a:pPr eaLnBrk="1" hangingPunct="1">
              <a:buSzPct val="80000"/>
              <a:defRPr/>
            </a:pPr>
            <a:r>
              <a:rPr lang="en-US" dirty="0" smtClean="0"/>
              <a:t>Commonsense</a:t>
            </a:r>
            <a:r>
              <a:rPr lang="hu-HU" dirty="0" smtClean="0"/>
              <a:t> </a:t>
            </a:r>
            <a:r>
              <a:rPr lang="hu-HU" dirty="0" err="1" smtClean="0"/>
              <a:t>view</a:t>
            </a:r>
            <a:r>
              <a:rPr lang="en-US" dirty="0" smtClean="0"/>
              <a:t>: We have knowledge of the (physical) world that exists independent of us. E</a:t>
            </a:r>
            <a:r>
              <a:rPr lang="hu-HU" dirty="0" smtClean="0"/>
              <a:t>.</a:t>
            </a:r>
            <a:r>
              <a:rPr lang="en-US" dirty="0" smtClean="0"/>
              <a:t>g. Planets revolve around the Sun. This is a fact and it is independent of what we think about it. </a:t>
            </a:r>
          </a:p>
          <a:p>
            <a:pPr marL="0" indent="0" eaLnBrk="1" hangingPunct="1">
              <a:buSzPct val="80000"/>
              <a:buFont typeface="Wingdings" pitchFamily="2" charset="2"/>
              <a:buNone/>
              <a:defRPr/>
            </a:pPr>
            <a:r>
              <a:rPr lang="hu-HU" dirty="0" smtClean="0"/>
              <a:t>    </a:t>
            </a:r>
            <a:r>
              <a:rPr lang="en-US" dirty="0" smtClean="0"/>
              <a:t>Our knowledge represents the world as it</a:t>
            </a:r>
            <a:r>
              <a:rPr lang="hu-HU" dirty="0" smtClean="0"/>
              <a:t> </a:t>
            </a:r>
            <a:r>
              <a:rPr lang="hu-HU" dirty="0" err="1" smtClean="0"/>
              <a:t>really</a:t>
            </a:r>
            <a:r>
              <a:rPr lang="en-US" dirty="0" smtClean="0"/>
              <a:t> is: our beliefs are true (correspondence theory of truth)</a:t>
            </a:r>
            <a:r>
              <a:rPr lang="hu-HU" dirty="0" smtClean="0"/>
              <a:t> </a:t>
            </a:r>
            <a:r>
              <a:rPr lang="hu-HU" dirty="0" err="1" smtClean="0"/>
              <a:t>they</a:t>
            </a:r>
            <a:r>
              <a:rPr lang="hu-HU" dirty="0" smtClean="0"/>
              <a:t> </a:t>
            </a:r>
            <a:r>
              <a:rPr lang="hu-HU" dirty="0" err="1" smtClean="0"/>
              <a:t>describe</a:t>
            </a:r>
            <a:r>
              <a:rPr lang="hu-HU" dirty="0" smtClean="0"/>
              <a:t> </a:t>
            </a:r>
            <a:r>
              <a:rPr lang="hu-HU" dirty="0" err="1" smtClean="0"/>
              <a:t>the</a:t>
            </a:r>
            <a:r>
              <a:rPr lang="hu-HU" dirty="0" smtClean="0"/>
              <a:t> </a:t>
            </a:r>
            <a:r>
              <a:rPr lang="hu-HU" dirty="0" err="1" smtClean="0"/>
              <a:t>world</a:t>
            </a:r>
            <a:r>
              <a:rPr lang="hu-HU" dirty="0" smtClean="0"/>
              <a:t> </a:t>
            </a:r>
            <a:r>
              <a:rPr lang="hu-HU" dirty="0" err="1" smtClean="0"/>
              <a:t>as</a:t>
            </a:r>
            <a:r>
              <a:rPr lang="hu-HU" dirty="0" smtClean="0"/>
              <a:t> </a:t>
            </a:r>
            <a:r>
              <a:rPr lang="hu-HU" dirty="0" err="1" smtClean="0"/>
              <a:t>it</a:t>
            </a:r>
            <a:r>
              <a:rPr lang="hu-HU" dirty="0" smtClean="0"/>
              <a:t> </a:t>
            </a:r>
            <a:r>
              <a:rPr lang="hu-HU" dirty="0" err="1" smtClean="0"/>
              <a:t>really</a:t>
            </a:r>
            <a:r>
              <a:rPr lang="hu-HU" dirty="0" smtClean="0"/>
              <a:t> is.</a:t>
            </a:r>
          </a:p>
          <a:p>
            <a:pPr eaLnBrk="1" hangingPunct="1">
              <a:buSzPct val="80000"/>
              <a:defRPr/>
            </a:pPr>
            <a:endParaRPr lang="hu-HU" dirty="0" smtClean="0"/>
          </a:p>
          <a:p>
            <a:pPr eaLnBrk="1" hangingPunct="1">
              <a:buSzPct val="80000"/>
              <a:defRPr/>
            </a:pPr>
            <a:r>
              <a:rPr lang="en-US" dirty="0" smtClean="0"/>
              <a:t>Realism about a particular domain is the conjunction of the following two theses.</a:t>
            </a:r>
          </a:p>
          <a:p>
            <a:pPr marL="457200" indent="-457200" eaLnBrk="1" hangingPunct="1">
              <a:buSzPct val="80000"/>
              <a:buFont typeface="+mj-lt"/>
              <a:buAutoNum type="arabicPeriod"/>
              <a:defRPr/>
            </a:pPr>
            <a:r>
              <a:rPr lang="en-US" dirty="0" smtClean="0"/>
              <a:t>There </a:t>
            </a:r>
            <a:r>
              <a:rPr lang="hu-HU" b="1" dirty="0" err="1" smtClean="0"/>
              <a:t>exist</a:t>
            </a:r>
            <a:r>
              <a:rPr lang="hu-HU" dirty="0" smtClean="0"/>
              <a:t> </a:t>
            </a:r>
            <a:r>
              <a:rPr lang="en-US" dirty="0" smtClean="0"/>
              <a:t>certain entities constituting the domain.</a:t>
            </a:r>
          </a:p>
          <a:p>
            <a:pPr marL="457200" indent="-457200" eaLnBrk="1" hangingPunct="1">
              <a:buSzPct val="80000"/>
              <a:buFont typeface="+mj-lt"/>
              <a:buAutoNum type="arabicPeriod"/>
              <a:defRPr/>
            </a:pPr>
            <a:r>
              <a:rPr lang="en-US" dirty="0" smtClean="0"/>
              <a:t>Their existence and nature are </a:t>
            </a:r>
            <a:r>
              <a:rPr lang="en-US" b="1" dirty="0" smtClean="0"/>
              <a:t>independent</a:t>
            </a:r>
            <a:r>
              <a:rPr lang="en-US" dirty="0" smtClean="0"/>
              <a:t> of our mind (theories, beliefs about them).</a:t>
            </a:r>
          </a:p>
          <a:p>
            <a:pPr marL="457200" indent="-457200" eaLnBrk="1" hangingPunct="1">
              <a:buSzPct val="80000"/>
              <a:buFont typeface="+mj-lt"/>
              <a:buAutoNum type="arabicPeriod"/>
              <a:defRPr/>
            </a:pPr>
            <a:endParaRPr lang="en-US" dirty="0" smtClean="0"/>
          </a:p>
          <a:p>
            <a:pPr eaLnBrk="1" hangingPunct="1">
              <a:buSzPct val="80000"/>
              <a:defRPr/>
            </a:pPr>
            <a:r>
              <a:rPr lang="en-US" dirty="0" smtClean="0"/>
              <a:t>Domains: realism about X, X=physical objects, natural laws, moral laws, moral values etc.  </a:t>
            </a:r>
          </a:p>
          <a:p>
            <a:pPr eaLnBrk="1" hangingPunct="1">
              <a:buSzPct val="80000"/>
              <a:defRPr/>
            </a:pPr>
            <a:endParaRPr lang="hu-HU" dirty="0"/>
          </a:p>
          <a:p>
            <a:pPr eaLnBrk="1" hangingPunct="1">
              <a:buSzPct val="80000"/>
              <a:defRPr/>
            </a:pPr>
            <a:endParaRPr lang="hu-HU" dirty="0" smtClean="0"/>
          </a:p>
          <a:p>
            <a:pPr eaLnBrk="1" hangingPunct="1">
              <a:buSzPct val="80000"/>
              <a:defRPr/>
            </a:pPr>
            <a:endParaRPr lang="hu-HU" dirty="0"/>
          </a:p>
          <a:p>
            <a:pPr eaLnBrk="1" hangingPunct="1">
              <a:buSzPct val="80000"/>
              <a:defRPr/>
            </a:pP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Tartalom helye 3"/>
          <p:cNvGraphicFramePr>
            <a:graphicFrameLocks noGrp="1"/>
          </p:cNvGraphicFramePr>
          <p:nvPr>
            <p:ph idx="1"/>
          </p:nvPr>
        </p:nvGraphicFramePr>
        <p:xfrm>
          <a:off x="200025" y="1989138"/>
          <a:ext cx="9448800" cy="4291013"/>
        </p:xfrm>
        <a:graphic>
          <a:graphicData uri="http://schemas.openxmlformats.org/drawingml/2006/table">
            <a:tbl>
              <a:tblPr firstRow="1" bandRow="1">
                <a:tableStyleId>{F5AB1C69-6EDB-4FF4-983F-18BD219EF322}</a:tableStyleId>
              </a:tblPr>
              <a:tblGrid>
                <a:gridCol w="2362200"/>
                <a:gridCol w="2362200"/>
                <a:gridCol w="2362200"/>
                <a:gridCol w="2362200"/>
              </a:tblGrid>
              <a:tr h="640092">
                <a:tc>
                  <a:txBody>
                    <a:bodyPr/>
                    <a:lstStyle/>
                    <a:p>
                      <a:endParaRPr lang="en-US" sz="1800" dirty="0"/>
                    </a:p>
                  </a:txBody>
                  <a:tcPr marT="45721" marB="45721"/>
                </a:tc>
                <a:tc gridSpan="2">
                  <a:txBody>
                    <a:bodyPr/>
                    <a:lstStyle/>
                    <a:p>
                      <a:pPr algn="ctr"/>
                      <a:r>
                        <a:rPr lang="hu-HU" sz="1800" dirty="0" err="1" smtClean="0">
                          <a:solidFill>
                            <a:srgbClr val="000000"/>
                          </a:solidFill>
                        </a:rPr>
                        <a:t>mind-independence</a:t>
                      </a:r>
                      <a:endParaRPr lang="hu-HU" sz="1800" dirty="0" smtClean="0">
                        <a:solidFill>
                          <a:srgbClr val="000000"/>
                        </a:solidFill>
                      </a:endParaRPr>
                    </a:p>
                    <a:p>
                      <a:pPr algn="ctr"/>
                      <a:endParaRPr lang="en-US" sz="1800" dirty="0"/>
                    </a:p>
                  </a:txBody>
                  <a:tcPr marT="45721" marB="45721"/>
                </a:tc>
                <a:tc hMerge="1">
                  <a:txBody>
                    <a:bodyPr/>
                    <a:lstStyle/>
                    <a:p>
                      <a:endParaRPr lang="en-US" dirty="0"/>
                    </a:p>
                  </a:txBody>
                  <a:tcPr/>
                </a:tc>
                <a:tc>
                  <a:txBody>
                    <a:bodyPr/>
                    <a:lstStyle/>
                    <a:p>
                      <a:endParaRPr lang="en-US" sz="1800"/>
                    </a:p>
                  </a:txBody>
                  <a:tcPr marT="45721" marB="45721"/>
                </a:tc>
              </a:tr>
              <a:tr h="999133">
                <a:tc>
                  <a:txBody>
                    <a:bodyPr/>
                    <a:lstStyle/>
                    <a:p>
                      <a:endParaRPr lang="hu-HU" sz="1800" dirty="0" smtClean="0"/>
                    </a:p>
                    <a:p>
                      <a:endParaRPr lang="hu-HU" sz="1800" dirty="0" smtClean="0"/>
                    </a:p>
                    <a:p>
                      <a:pPr algn="ctr"/>
                      <a:r>
                        <a:rPr lang="hu-HU" sz="1800" b="1" dirty="0" err="1" smtClean="0"/>
                        <a:t>non-existence</a:t>
                      </a:r>
                      <a:endParaRPr lang="en-US" sz="1800" b="1" dirty="0"/>
                    </a:p>
                  </a:txBody>
                  <a:tcPr marT="45721" marB="45721"/>
                </a:tc>
                <a:tc>
                  <a:txBody>
                    <a:bodyPr/>
                    <a:lstStyle/>
                    <a:p>
                      <a:endParaRPr lang="hu-HU" sz="1800" dirty="0" smtClean="0"/>
                    </a:p>
                    <a:p>
                      <a:r>
                        <a:rPr lang="hu-HU" sz="1800" dirty="0" smtClean="0"/>
                        <a:t>    </a:t>
                      </a:r>
                      <a:r>
                        <a:rPr lang="hu-HU" sz="1800" dirty="0" err="1" smtClean="0"/>
                        <a:t>Instrumentalism</a:t>
                      </a:r>
                      <a:endParaRPr lang="en-US" sz="1800" dirty="0"/>
                    </a:p>
                  </a:txBody>
                  <a:tcPr marT="45721" marB="45721">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endParaRPr lang="hu-HU" sz="1800" dirty="0" smtClean="0"/>
                    </a:p>
                    <a:p>
                      <a:r>
                        <a:rPr lang="hu-HU" sz="1800" dirty="0" err="1" smtClean="0"/>
                        <a:t>Realism</a:t>
                      </a:r>
                      <a:endParaRPr lang="hu-HU" sz="1800" dirty="0" smtClean="0"/>
                    </a:p>
                    <a:p>
                      <a:endParaRPr lang="en-US" sz="1800" dirty="0"/>
                    </a:p>
                  </a:txBody>
                  <a:tcPr marT="45721" marB="45721">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endParaRPr lang="hu-HU" sz="1800" dirty="0" smtClean="0"/>
                    </a:p>
                    <a:p>
                      <a:endParaRPr lang="hu-HU" sz="1800" dirty="0" smtClean="0"/>
                    </a:p>
                    <a:p>
                      <a:r>
                        <a:rPr lang="hu-HU" sz="1800" b="1" dirty="0" err="1" smtClean="0"/>
                        <a:t>existence</a:t>
                      </a:r>
                      <a:endParaRPr lang="en-US" sz="1800" b="1" dirty="0"/>
                    </a:p>
                  </a:txBody>
                  <a:tcPr marT="45721" marB="45721"/>
                </a:tc>
              </a:tr>
              <a:tr h="1463066">
                <a:tc>
                  <a:txBody>
                    <a:bodyPr/>
                    <a:lstStyle/>
                    <a:p>
                      <a:endParaRPr lang="en-US" sz="1800"/>
                    </a:p>
                  </a:txBody>
                  <a:tcPr marT="45721" marB="45721"/>
                </a:tc>
                <a:tc>
                  <a:txBody>
                    <a:bodyPr/>
                    <a:lstStyle/>
                    <a:p>
                      <a:endParaRPr lang="en-US" sz="1800" dirty="0"/>
                    </a:p>
                  </a:txBody>
                  <a:tcPr marT="45721" marB="45721">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hu-HU" sz="1800" dirty="0" err="1" smtClean="0"/>
                        <a:t>Idealism</a:t>
                      </a:r>
                      <a:endParaRPr lang="hu-HU" sz="1800" dirty="0" smtClean="0"/>
                    </a:p>
                    <a:p>
                      <a:r>
                        <a:rPr lang="hu-HU" sz="1800" dirty="0" err="1" smtClean="0"/>
                        <a:t>Verificationism</a:t>
                      </a:r>
                      <a:endParaRPr lang="hu-HU" sz="1800" dirty="0" smtClean="0"/>
                    </a:p>
                    <a:p>
                      <a:r>
                        <a:rPr lang="hu-HU" sz="1800" dirty="0" err="1" smtClean="0"/>
                        <a:t>Social</a:t>
                      </a:r>
                      <a:r>
                        <a:rPr lang="hu-HU" sz="1800" dirty="0" smtClean="0"/>
                        <a:t> </a:t>
                      </a:r>
                      <a:r>
                        <a:rPr lang="hu-HU" sz="1800" dirty="0" err="1" smtClean="0"/>
                        <a:t>consturctivism</a:t>
                      </a:r>
                      <a:endParaRPr lang="hu-HU" sz="1800" dirty="0" smtClean="0"/>
                    </a:p>
                    <a:p>
                      <a:endParaRPr lang="hu-HU" sz="1800" dirty="0" smtClean="0"/>
                    </a:p>
                    <a:p>
                      <a:endParaRPr lang="en-US" sz="1800" dirty="0"/>
                    </a:p>
                  </a:txBody>
                  <a:tcPr marT="45721" marB="45721">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endParaRPr lang="en-US" sz="1800" dirty="0"/>
                    </a:p>
                  </a:txBody>
                  <a:tcPr marT="45721" marB="45721"/>
                </a:tc>
              </a:tr>
              <a:tr h="1188722">
                <a:tc>
                  <a:txBody>
                    <a:bodyPr/>
                    <a:lstStyle/>
                    <a:p>
                      <a:endParaRPr lang="en-US" sz="1800" dirty="0"/>
                    </a:p>
                  </a:txBody>
                  <a:tcPr marT="45721" marB="45721"/>
                </a:tc>
                <a:tc gridSpan="2">
                  <a:txBody>
                    <a:bodyPr/>
                    <a:lstStyle/>
                    <a:p>
                      <a:pPr algn="ctr"/>
                      <a:r>
                        <a:rPr lang="hu-HU" sz="1800" b="1" dirty="0" smtClean="0"/>
                        <a:t>mind-</a:t>
                      </a:r>
                      <a:endParaRPr lang="en-US" sz="1800" b="1" dirty="0" smtClean="0"/>
                    </a:p>
                    <a:p>
                      <a:pPr algn="ctr"/>
                      <a:r>
                        <a:rPr lang="hu-HU" sz="1800" b="1" dirty="0" err="1" smtClean="0"/>
                        <a:t>dependence</a:t>
                      </a:r>
                      <a:r>
                        <a:rPr lang="hu-HU" sz="1800" b="1" dirty="0" smtClean="0"/>
                        <a:t> </a:t>
                      </a:r>
                      <a:endParaRPr lang="en-US" sz="1800" b="1" dirty="0"/>
                    </a:p>
                  </a:txBody>
                  <a:tcPr marT="45721" marB="45721"/>
                </a:tc>
                <a:tc hMerge="1">
                  <a:txBody>
                    <a:bodyPr/>
                    <a:lstStyle/>
                    <a:p>
                      <a:endParaRPr lang="en-US" dirty="0"/>
                    </a:p>
                  </a:txBody>
                  <a:tcPr/>
                </a:tc>
                <a:tc>
                  <a:txBody>
                    <a:bodyPr/>
                    <a:lstStyle/>
                    <a:p>
                      <a:pPr algn="r"/>
                      <a:endParaRPr lang="hu-HU" sz="1800" b="0" dirty="0" smtClean="0"/>
                    </a:p>
                    <a:p>
                      <a:pPr algn="r"/>
                      <a:endParaRPr lang="hu-HU" sz="1800" b="0" dirty="0" smtClean="0"/>
                    </a:p>
                    <a:p>
                      <a:pPr algn="r"/>
                      <a:r>
                        <a:rPr lang="hu-HU" sz="1800" b="0" dirty="0" smtClean="0"/>
                        <a:t>(</a:t>
                      </a:r>
                      <a:r>
                        <a:rPr lang="hu-HU" sz="1800" b="0" dirty="0" err="1" smtClean="0"/>
                        <a:t>Brock</a:t>
                      </a:r>
                      <a:r>
                        <a:rPr lang="hu-HU" sz="1800" b="0" dirty="0" smtClean="0"/>
                        <a:t> &amp; </a:t>
                      </a:r>
                      <a:r>
                        <a:rPr lang="hu-HU" sz="1800" b="0" dirty="0" err="1" smtClean="0"/>
                        <a:t>Mares</a:t>
                      </a:r>
                      <a:r>
                        <a:rPr lang="hu-HU" sz="1800" b="0" baseline="0" dirty="0" smtClean="0"/>
                        <a:t> </a:t>
                      </a:r>
                      <a:r>
                        <a:rPr lang="hu-HU" sz="1800" b="0" dirty="0" smtClean="0"/>
                        <a:t>2007:4)</a:t>
                      </a:r>
                      <a:endParaRPr lang="en-US" sz="1800" b="0" dirty="0" smtClean="0"/>
                    </a:p>
                  </a:txBody>
                  <a:tcPr marT="45721" marB="45721"/>
                </a:tc>
              </a:tr>
            </a:tbl>
          </a:graphicData>
        </a:graphic>
      </p:graphicFrame>
      <p:sp>
        <p:nvSpPr>
          <p:cNvPr id="7197" name="Cím 2"/>
          <p:cNvSpPr>
            <a:spLocks noGrp="1"/>
          </p:cNvSpPr>
          <p:nvPr>
            <p:ph type="title"/>
          </p:nvPr>
        </p:nvSpPr>
        <p:spPr/>
        <p:txBody>
          <a:bodyPr/>
          <a:lstStyle/>
          <a:p>
            <a:r>
              <a:rPr lang="hu-HU" smtClean="0"/>
              <a:t>Realism—Anti-Realism</a:t>
            </a: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artalom helye 1"/>
          <p:cNvSpPr>
            <a:spLocks noGrp="1"/>
          </p:cNvSpPr>
          <p:nvPr>
            <p:ph idx="1"/>
          </p:nvPr>
        </p:nvSpPr>
        <p:spPr/>
        <p:txBody>
          <a:bodyPr/>
          <a:lstStyle/>
          <a:p>
            <a:pPr>
              <a:defRPr/>
            </a:pPr>
            <a:r>
              <a:rPr lang="en-US" dirty="0" smtClean="0"/>
              <a:t>Realism (in its general form): The world consists of some fixed totality of mind-independent objects. There is one true and  complete description of „the way the world is”. (Putnam 1981:49)</a:t>
            </a:r>
          </a:p>
          <a:p>
            <a:pPr>
              <a:defRPr/>
            </a:pPr>
            <a:r>
              <a:rPr lang="hu-HU" dirty="0" err="1" smtClean="0"/>
              <a:t>Truth</a:t>
            </a:r>
            <a:r>
              <a:rPr lang="hu-HU" dirty="0" smtClean="0"/>
              <a:t> </a:t>
            </a:r>
            <a:r>
              <a:rPr lang="hu-HU" dirty="0" err="1" smtClean="0"/>
              <a:t>as</a:t>
            </a:r>
            <a:r>
              <a:rPr lang="hu-HU" dirty="0" smtClean="0"/>
              <a:t> </a:t>
            </a:r>
            <a:r>
              <a:rPr lang="hu-HU" dirty="0" err="1" smtClean="0"/>
              <a:t>correspondence</a:t>
            </a:r>
            <a:r>
              <a:rPr lang="hu-HU" i="1" dirty="0" smtClean="0"/>
              <a:t>: </a:t>
            </a:r>
            <a:r>
              <a:rPr lang="en-US" i="1" dirty="0" smtClean="0"/>
              <a:t>x</a:t>
            </a:r>
            <a:r>
              <a:rPr lang="en-US" dirty="0" smtClean="0"/>
              <a:t> </a:t>
            </a:r>
            <a:r>
              <a:rPr lang="en-US" dirty="0"/>
              <a:t>is true </a:t>
            </a:r>
            <a:r>
              <a:rPr lang="en-US" dirty="0" err="1"/>
              <a:t>iff</a:t>
            </a:r>
            <a:r>
              <a:rPr lang="en-US" dirty="0"/>
              <a:t> </a:t>
            </a:r>
            <a:r>
              <a:rPr lang="en-US" i="1" dirty="0"/>
              <a:t>x</a:t>
            </a:r>
            <a:r>
              <a:rPr lang="en-US" dirty="0"/>
              <a:t> corresponds to some fact</a:t>
            </a:r>
            <a:endParaRPr lang="en-US" dirty="0" smtClean="0"/>
          </a:p>
          <a:p>
            <a:pPr>
              <a:defRPr/>
            </a:pPr>
            <a:r>
              <a:rPr lang="en-US" dirty="0" smtClean="0"/>
              <a:t>Realism is an ontological position with significant epistemological bearings.</a:t>
            </a:r>
          </a:p>
          <a:p>
            <a:pPr>
              <a:defRPr/>
            </a:pPr>
            <a:endParaRPr lang="en-US" dirty="0" smtClean="0"/>
          </a:p>
          <a:p>
            <a:pPr>
              <a:defRPr/>
            </a:pPr>
            <a:r>
              <a:rPr lang="en-US" dirty="0" smtClean="0"/>
              <a:t>Realism is our natural attitude toward </a:t>
            </a:r>
            <a:r>
              <a:rPr lang="hu-HU" dirty="0" err="1" smtClean="0"/>
              <a:t>our</a:t>
            </a:r>
            <a:r>
              <a:rPr lang="hu-HU" dirty="0" smtClean="0"/>
              <a:t> </a:t>
            </a:r>
            <a:r>
              <a:rPr lang="hu-HU" dirty="0" err="1" smtClean="0"/>
              <a:t>knowledge</a:t>
            </a:r>
            <a:r>
              <a:rPr lang="hu-HU" dirty="0" smtClean="0"/>
              <a:t>. W</a:t>
            </a:r>
            <a:r>
              <a:rPr lang="en-US" dirty="0" smtClean="0"/>
              <a:t>e </a:t>
            </a:r>
            <a:r>
              <a:rPr lang="hu-HU" dirty="0" err="1" smtClean="0"/>
              <a:t>think</a:t>
            </a:r>
            <a:r>
              <a:rPr lang="hu-HU" dirty="0" smtClean="0"/>
              <a:t> </a:t>
            </a:r>
            <a:r>
              <a:rPr lang="hu-HU" dirty="0" err="1" smtClean="0"/>
              <a:t>we</a:t>
            </a:r>
            <a:r>
              <a:rPr lang="en-US" dirty="0" smtClean="0"/>
              <a:t> know </a:t>
            </a:r>
            <a:r>
              <a:rPr lang="hu-HU" dirty="0" err="1" smtClean="0"/>
              <a:t>the</a:t>
            </a:r>
            <a:r>
              <a:rPr lang="hu-HU" dirty="0" smtClean="0"/>
              <a:t> </a:t>
            </a:r>
            <a:r>
              <a:rPr lang="hu-HU" dirty="0" err="1" smtClean="0"/>
              <a:t>world</a:t>
            </a:r>
            <a:r>
              <a:rPr lang="en-US" dirty="0" smtClean="0"/>
              <a:t>, to have a true description of it.</a:t>
            </a:r>
          </a:p>
          <a:p>
            <a:pPr marL="0" indent="0">
              <a:buFont typeface="Wingdings" pitchFamily="2" charset="2"/>
              <a:buNone/>
              <a:defRPr/>
            </a:pPr>
            <a:r>
              <a:rPr lang="en-US" dirty="0" smtClean="0"/>
              <a:t>    E.g.  (</a:t>
            </a:r>
            <a:r>
              <a:rPr lang="en-US" dirty="0" err="1" smtClean="0"/>
              <a:t>cf</a:t>
            </a:r>
            <a:r>
              <a:rPr lang="hu-HU" dirty="0" smtClean="0"/>
              <a:t>.</a:t>
            </a:r>
            <a:r>
              <a:rPr lang="en-US" dirty="0" smtClean="0"/>
              <a:t> theories of perceptions) we perceive objects whose existence and nature are independent of our perception. Contrary to Berkeley</a:t>
            </a:r>
            <a:r>
              <a:rPr lang="hu-HU" dirty="0" smtClean="0"/>
              <a:t> </a:t>
            </a:r>
            <a:r>
              <a:rPr lang="hu-HU" dirty="0" err="1" smtClean="0"/>
              <a:t>for</a:t>
            </a:r>
            <a:r>
              <a:rPr lang="hu-HU" dirty="0" smtClean="0"/>
              <a:t> </a:t>
            </a:r>
            <a:r>
              <a:rPr lang="hu-HU" dirty="0" err="1" smtClean="0"/>
              <a:t>whom</a:t>
            </a:r>
            <a:r>
              <a:rPr lang="en-US" dirty="0" smtClean="0"/>
              <a:t> „To be is to be perceived.”</a:t>
            </a:r>
            <a:endParaRPr lang="en-US" dirty="0"/>
          </a:p>
        </p:txBody>
      </p:sp>
      <p:sp>
        <p:nvSpPr>
          <p:cNvPr id="8195" name="Cím 2"/>
          <p:cNvSpPr>
            <a:spLocks noGrp="1"/>
          </p:cNvSpPr>
          <p:nvPr>
            <p:ph type="title"/>
          </p:nvPr>
        </p:nvSpPr>
        <p:spPr/>
        <p:txBody>
          <a:bodyPr/>
          <a:lstStyle/>
          <a:p>
            <a:r>
              <a:rPr lang="hu-HU" smtClean="0"/>
              <a:t>Realism</a:t>
            </a:r>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artalom helye 1"/>
          <p:cNvSpPr>
            <a:spLocks noGrp="1"/>
          </p:cNvSpPr>
          <p:nvPr>
            <p:ph idx="1"/>
          </p:nvPr>
        </p:nvSpPr>
        <p:spPr/>
        <p:txBody>
          <a:bodyPr/>
          <a:lstStyle/>
          <a:p>
            <a:pPr marL="457200" indent="-457200">
              <a:buFont typeface="+mj-lt"/>
              <a:buAutoNum type="arabicPeriod"/>
              <a:defRPr/>
            </a:pPr>
            <a:r>
              <a:rPr lang="en-US" dirty="0" smtClean="0"/>
              <a:t>For any belief, description (proposition) about the world, the world constitutes a criteria of correctness. E</a:t>
            </a:r>
            <a:r>
              <a:rPr lang="hu-HU" dirty="0" smtClean="0"/>
              <a:t>.</a:t>
            </a:r>
            <a:r>
              <a:rPr lang="en-US" dirty="0" smtClean="0"/>
              <a:t>g</a:t>
            </a:r>
            <a:r>
              <a:rPr lang="hu-HU" dirty="0" smtClean="0"/>
              <a:t>.</a:t>
            </a:r>
            <a:r>
              <a:rPr lang="en-US" dirty="0" smtClean="0"/>
              <a:t> The belief that the Earth revolves around the Sun is correct </a:t>
            </a:r>
            <a:r>
              <a:rPr lang="en-US" dirty="0" err="1" smtClean="0"/>
              <a:t>iff</a:t>
            </a:r>
            <a:r>
              <a:rPr lang="en-US" dirty="0" smtClean="0"/>
              <a:t> the two material objects have the right sort properties.</a:t>
            </a:r>
          </a:p>
          <a:p>
            <a:pPr marL="457200" indent="-457200">
              <a:buFont typeface="+mj-lt"/>
              <a:buAutoNum type="arabicPeriod"/>
              <a:defRPr/>
            </a:pPr>
            <a:r>
              <a:rPr lang="en-US" dirty="0" smtClean="0"/>
              <a:t>Criteria (the world) can make a proposition correct only if they are properly related. </a:t>
            </a:r>
          </a:p>
          <a:p>
            <a:pPr marL="457200" indent="-457200">
              <a:buFont typeface="+mj-lt"/>
              <a:buAutoNum type="arabicPeriod"/>
              <a:defRPr/>
            </a:pPr>
            <a:r>
              <a:rPr lang="en-US" i="1" dirty="0" smtClean="0"/>
              <a:t>We</a:t>
            </a:r>
            <a:r>
              <a:rPr lang="en-US" dirty="0" smtClean="0"/>
              <a:t> can use world (these criteria) to evaluate propositions only if we have non-propositional access to the world and to the world-proposition relation. </a:t>
            </a:r>
          </a:p>
          <a:p>
            <a:pPr marL="457200" indent="-457200">
              <a:buFont typeface="+mj-lt"/>
              <a:buAutoNum type="arabicPeriod"/>
              <a:defRPr/>
            </a:pPr>
            <a:r>
              <a:rPr lang="en-US" dirty="0" smtClean="0"/>
              <a:t>We do not have  this kind of access. </a:t>
            </a:r>
          </a:p>
          <a:p>
            <a:pPr marL="457200" indent="-457200">
              <a:buFont typeface="+mj-lt"/>
              <a:buAutoNum type="arabicPeriod"/>
              <a:defRPr/>
            </a:pPr>
            <a:r>
              <a:rPr lang="en-US" dirty="0" smtClean="0"/>
              <a:t>Therefore</a:t>
            </a:r>
          </a:p>
          <a:p>
            <a:pPr marL="928687" lvl="1" indent="-457200">
              <a:buFont typeface="+mj-lt"/>
              <a:buAutoNum type="arabicPeriod"/>
              <a:defRPr/>
            </a:pPr>
            <a:r>
              <a:rPr lang="en-US" dirty="0" smtClean="0"/>
              <a:t>The criterion, the world in itself is unintelligible</a:t>
            </a:r>
          </a:p>
          <a:p>
            <a:pPr marL="928687" lvl="1" indent="-457200">
              <a:buFont typeface="+mj-lt"/>
              <a:buAutoNum type="arabicPeriod"/>
              <a:defRPr/>
            </a:pPr>
            <a:r>
              <a:rPr lang="en-US" dirty="0" smtClean="0"/>
              <a:t>On this account of correctness, we cannot evaluate our beliefs, we may be in massive error (skepticism)</a:t>
            </a:r>
          </a:p>
          <a:p>
            <a:pPr>
              <a:defRPr/>
            </a:pPr>
            <a:endParaRPr lang="en-US" dirty="0"/>
          </a:p>
        </p:txBody>
      </p:sp>
      <p:sp>
        <p:nvSpPr>
          <p:cNvPr id="9219" name="Cím 2"/>
          <p:cNvSpPr>
            <a:spLocks noGrp="1"/>
          </p:cNvSpPr>
          <p:nvPr>
            <p:ph type="title"/>
          </p:nvPr>
        </p:nvSpPr>
        <p:spPr/>
        <p:txBody>
          <a:bodyPr/>
          <a:lstStyle/>
          <a:p>
            <a:r>
              <a:rPr lang="hu-HU" smtClean="0"/>
              <a:t>Against Realism 1.</a:t>
            </a:r>
            <a:endParaRPr lang="en-US"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artalom helye 1"/>
          <p:cNvSpPr>
            <a:spLocks noGrp="1"/>
          </p:cNvSpPr>
          <p:nvPr>
            <p:ph idx="1"/>
          </p:nvPr>
        </p:nvSpPr>
        <p:spPr/>
        <p:txBody>
          <a:bodyPr/>
          <a:lstStyle/>
          <a:p>
            <a:r>
              <a:rPr lang="en-US" smtClean="0"/>
              <a:t>Against 4, we have causal theroy of knowledge (and reference).</a:t>
            </a:r>
          </a:p>
          <a:p>
            <a:endParaRPr lang="en-US" smtClean="0"/>
          </a:p>
          <a:p>
            <a:r>
              <a:rPr lang="en-US" smtClean="0"/>
              <a:t>Against this, </a:t>
            </a:r>
          </a:p>
          <a:p>
            <a:r>
              <a:rPr lang="en-US" smtClean="0"/>
              <a:t>causal theory is just another theory (i.e. description). Then how could causal relation be a description independent relation? </a:t>
            </a:r>
          </a:p>
          <a:p>
            <a:r>
              <a:rPr lang="en-US" smtClean="0"/>
              <a:t>If causal relation can explain something then it is perceptual knowledge, but if perceptual evidence can be explained by various and mutually inconsistent theories (see underdetermination and holism) then it is only by sheer luck if we choose the true one (that describes the world as it really is).</a:t>
            </a:r>
          </a:p>
          <a:p>
            <a:endParaRPr lang="en-US" smtClean="0"/>
          </a:p>
          <a:p>
            <a:r>
              <a:rPr lang="en-US" smtClean="0"/>
              <a:t>Against these…..</a:t>
            </a:r>
          </a:p>
        </p:txBody>
      </p:sp>
      <p:sp>
        <p:nvSpPr>
          <p:cNvPr id="10243" name="Cím 2"/>
          <p:cNvSpPr>
            <a:spLocks noGrp="1"/>
          </p:cNvSpPr>
          <p:nvPr>
            <p:ph type="title"/>
          </p:nvPr>
        </p:nvSpPr>
        <p:spPr/>
        <p:txBody>
          <a:bodyPr/>
          <a:lstStyle/>
          <a:p>
            <a:r>
              <a:rPr lang="hu-HU" smtClean="0"/>
              <a:t>The dispute</a:t>
            </a:r>
            <a:endParaRPr lang="en-US"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Tartalom helye 1"/>
          <p:cNvSpPr>
            <a:spLocks noGrp="1"/>
          </p:cNvSpPr>
          <p:nvPr>
            <p:ph idx="1"/>
          </p:nvPr>
        </p:nvSpPr>
        <p:spPr/>
        <p:txBody>
          <a:bodyPr/>
          <a:lstStyle/>
          <a:p>
            <a:r>
              <a:rPr lang="hu-HU" smtClean="0"/>
              <a:t>We had false views earlier</a:t>
            </a:r>
          </a:p>
        </p:txBody>
      </p:sp>
      <p:sp>
        <p:nvSpPr>
          <p:cNvPr id="11267" name="Cím 2"/>
          <p:cNvSpPr>
            <a:spLocks noGrp="1"/>
          </p:cNvSpPr>
          <p:nvPr>
            <p:ph type="title"/>
          </p:nvPr>
        </p:nvSpPr>
        <p:spPr/>
        <p:txBody>
          <a:bodyPr/>
          <a:lstStyle/>
          <a:p>
            <a:r>
              <a:rPr lang="hu-HU" smtClean="0"/>
              <a:t>Against Realism 2.</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artalom helye 1"/>
          <p:cNvSpPr>
            <a:spLocks noGrp="1"/>
          </p:cNvSpPr>
          <p:nvPr>
            <p:ph idx="1"/>
          </p:nvPr>
        </p:nvSpPr>
        <p:spPr/>
        <p:txBody>
          <a:bodyPr/>
          <a:lstStyle/>
          <a:p>
            <a:r>
              <a:rPr lang="en-US" smtClean="0"/>
              <a:t>(if it is sound) Ontological consequence: Realism is false. We should opt for some version of anti-realism.</a:t>
            </a:r>
          </a:p>
          <a:p>
            <a:r>
              <a:rPr lang="en-US" b="1" smtClean="0"/>
              <a:t>Epistemological consequence</a:t>
            </a:r>
            <a:r>
              <a:rPr lang="en-US" smtClean="0"/>
              <a:t>: There is no mind and description independent criteria of correctness of beliefs and descriptions. This readily leads to relativism.</a:t>
            </a:r>
          </a:p>
        </p:txBody>
      </p:sp>
      <p:sp>
        <p:nvSpPr>
          <p:cNvPr id="12291" name="Cím 2"/>
          <p:cNvSpPr>
            <a:spLocks noGrp="1"/>
          </p:cNvSpPr>
          <p:nvPr>
            <p:ph type="title"/>
          </p:nvPr>
        </p:nvSpPr>
        <p:spPr/>
        <p:txBody>
          <a:bodyPr/>
          <a:lstStyle/>
          <a:p>
            <a:r>
              <a:rPr lang="en-US" smtClean="0"/>
              <a:t>Consequences of the Anti-</a:t>
            </a:r>
            <a:r>
              <a:rPr lang="hu-HU" smtClean="0"/>
              <a:t>R</a:t>
            </a:r>
            <a:r>
              <a:rPr lang="en-US" smtClean="0"/>
              <a:t>ealist </a:t>
            </a:r>
            <a:r>
              <a:rPr lang="hu-HU" smtClean="0"/>
              <a:t>A</a:t>
            </a:r>
            <a:r>
              <a:rPr lang="en-US" smtClean="0"/>
              <a:t>rgum</a:t>
            </a:r>
            <a:r>
              <a:rPr lang="hu-HU" smtClean="0"/>
              <a:t>en</a:t>
            </a:r>
            <a:r>
              <a:rPr lang="en-US" smtClean="0"/>
              <a:t>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3381364" y="2285992"/>
            <a:ext cx="3000396" cy="711200"/>
          </a:xfrm>
        </p:spPr>
        <p:txBody>
          <a:bodyPr/>
          <a:lstStyle/>
          <a:p>
            <a:pPr eaLnBrk="1" hangingPunct="1">
              <a:lnSpc>
                <a:spcPts val="2400"/>
              </a:lnSpc>
            </a:pPr>
            <a:r>
              <a:rPr lang="hu-HU" sz="3600" smtClean="0"/>
              <a:t>Relativism</a:t>
            </a:r>
            <a:endParaRPr lang="en-US" sz="36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Cím 2"/>
          <p:cNvSpPr>
            <a:spLocks noGrp="1"/>
          </p:cNvSpPr>
          <p:nvPr>
            <p:ph type="title"/>
          </p:nvPr>
        </p:nvSpPr>
        <p:spPr/>
        <p:txBody>
          <a:bodyPr/>
          <a:lstStyle/>
          <a:p>
            <a:pPr eaLnBrk="1" hangingPunct="1"/>
            <a:r>
              <a:rPr lang="hu-HU" smtClean="0"/>
              <a:t>Relativism: X is relative to Y</a:t>
            </a:r>
            <a:endParaRPr lang="en-US" smtClean="0"/>
          </a:p>
        </p:txBody>
      </p:sp>
      <p:pic>
        <p:nvPicPr>
          <p:cNvPr id="14339" name="Tartalom helye 4"/>
          <p:cNvPicPr>
            <a:picLocks noGrp="1" noChangeAspect="1"/>
          </p:cNvPicPr>
          <p:nvPr>
            <p:ph idx="1"/>
          </p:nvPr>
        </p:nvPicPr>
        <p:blipFill>
          <a:blip r:embed="rId2"/>
          <a:srcRect/>
          <a:stretch>
            <a:fillRect/>
          </a:stretch>
        </p:blipFill>
        <p:spPr>
          <a:xfrm>
            <a:off x="488950" y="1844675"/>
            <a:ext cx="5086350" cy="3552825"/>
          </a:xfrm>
        </p:spPr>
      </p:pic>
      <p:pic>
        <p:nvPicPr>
          <p:cNvPr id="14340" name="Picture 4" descr="C:\Documents and Settings\Margitay Tihamér\Dokumentumok\Képek\figuretwo.gif"/>
          <p:cNvPicPr>
            <a:picLocks noChangeAspect="1" noChangeArrowheads="1"/>
          </p:cNvPicPr>
          <p:nvPr/>
        </p:nvPicPr>
        <p:blipFill>
          <a:blip r:embed="rId3"/>
          <a:srcRect/>
          <a:stretch>
            <a:fillRect/>
          </a:stretch>
        </p:blipFill>
        <p:spPr bwMode="auto">
          <a:xfrm>
            <a:off x="4592638" y="1844675"/>
            <a:ext cx="5162550" cy="3552825"/>
          </a:xfrm>
          <a:prstGeom prst="rect">
            <a:avLst/>
          </a:prstGeom>
          <a:noFill/>
          <a:ln w="9525">
            <a:noFill/>
            <a:miter lim="800000"/>
            <a:headEnd/>
            <a:tailEnd/>
          </a:ln>
        </p:spPr>
      </p:pic>
      <p:sp>
        <p:nvSpPr>
          <p:cNvPr id="14341" name="Szövegdoboz 5"/>
          <p:cNvSpPr txBox="1">
            <a:spLocks noChangeArrowheads="1"/>
          </p:cNvSpPr>
          <p:nvPr/>
        </p:nvSpPr>
        <p:spPr bwMode="auto">
          <a:xfrm>
            <a:off x="7400925" y="5935663"/>
            <a:ext cx="2505075" cy="307975"/>
          </a:xfrm>
          <a:prstGeom prst="rect">
            <a:avLst/>
          </a:prstGeom>
          <a:noFill/>
          <a:ln w="9525">
            <a:noFill/>
            <a:miter lim="800000"/>
            <a:headEnd/>
            <a:tailEnd/>
          </a:ln>
        </p:spPr>
        <p:txBody>
          <a:bodyPr>
            <a:spAutoFit/>
          </a:bodyPr>
          <a:lstStyle/>
          <a:p>
            <a:r>
              <a:rPr lang="hu-HU" sz="1400"/>
              <a:t>Stanford Enc. of Phil.: „Rel.”</a:t>
            </a:r>
            <a:endParaRPr lang="en-US" sz="140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artalom helye 1"/>
          <p:cNvSpPr>
            <a:spLocks noGrp="1"/>
          </p:cNvSpPr>
          <p:nvPr>
            <p:ph idx="1"/>
          </p:nvPr>
        </p:nvSpPr>
        <p:spPr/>
        <p:txBody>
          <a:bodyPr/>
          <a:lstStyle/>
          <a:p>
            <a:r>
              <a:rPr lang="en-US" smtClean="0"/>
              <a:t>(a) the thesis of </a:t>
            </a:r>
            <a:r>
              <a:rPr lang="en-US" b="1" smtClean="0"/>
              <a:t>universalism</a:t>
            </a:r>
            <a:r>
              <a:rPr lang="en-US" smtClean="0"/>
              <a:t> or the position that there could and should be universal</a:t>
            </a:r>
            <a:r>
              <a:rPr lang="hu-HU" smtClean="0"/>
              <a:t> criteria </a:t>
            </a:r>
            <a:r>
              <a:rPr lang="en-US" smtClean="0"/>
              <a:t>of truth, </a:t>
            </a:r>
            <a:r>
              <a:rPr lang="hu-HU" smtClean="0"/>
              <a:t>justification, </a:t>
            </a:r>
            <a:r>
              <a:rPr lang="en-US" smtClean="0"/>
              <a:t>goodness, beauty, meaningfulness, etc.;</a:t>
            </a:r>
          </a:p>
          <a:p>
            <a:r>
              <a:rPr lang="en-US" smtClean="0"/>
              <a:t>(b) the thesis of </a:t>
            </a:r>
            <a:r>
              <a:rPr lang="en-US" b="1" smtClean="0"/>
              <a:t>objectivism</a:t>
            </a:r>
            <a:r>
              <a:rPr lang="en-US" smtClean="0"/>
              <a:t> or the position that cognitive, ethical and aesthetic values</a:t>
            </a:r>
            <a:r>
              <a:rPr lang="hu-HU" smtClean="0"/>
              <a:t> </a:t>
            </a:r>
            <a:r>
              <a:rPr lang="en-US" smtClean="0"/>
              <a:t>such as truth, </a:t>
            </a:r>
            <a:r>
              <a:rPr lang="hu-HU" smtClean="0"/>
              <a:t>justifiedness, </a:t>
            </a:r>
            <a:r>
              <a:rPr lang="en-US" smtClean="0"/>
              <a:t>goodness and beauty are mind-independent;</a:t>
            </a:r>
            <a:r>
              <a:rPr lang="hu-HU" smtClean="0"/>
              <a:t> (Cf. realism)</a:t>
            </a:r>
            <a:endParaRPr lang="en-US" smtClean="0"/>
          </a:p>
          <a:p>
            <a:r>
              <a:rPr lang="en-US" smtClean="0"/>
              <a:t>(c) the thesis of </a:t>
            </a:r>
            <a:r>
              <a:rPr lang="en-US" b="1" smtClean="0"/>
              <a:t>absolutism</a:t>
            </a:r>
            <a:r>
              <a:rPr lang="hu-HU" smtClean="0"/>
              <a:t>, that is </a:t>
            </a:r>
            <a:r>
              <a:rPr lang="en-US" smtClean="0"/>
              <a:t>the view that truth,</a:t>
            </a:r>
            <a:r>
              <a:rPr lang="hu-HU" smtClean="0"/>
              <a:t> justification,</a:t>
            </a:r>
            <a:r>
              <a:rPr lang="en-US" smtClean="0"/>
              <a:t> goodness, beauty, etc. are timeless,</a:t>
            </a:r>
            <a:r>
              <a:rPr lang="hu-HU" smtClean="0"/>
              <a:t> </a:t>
            </a:r>
            <a:r>
              <a:rPr lang="en-US" smtClean="0"/>
              <a:t>unchanging and immutable;</a:t>
            </a:r>
          </a:p>
          <a:p>
            <a:r>
              <a:rPr lang="en-US" smtClean="0"/>
              <a:t>(d) </a:t>
            </a:r>
            <a:r>
              <a:rPr lang="en-US" b="1" smtClean="0"/>
              <a:t>monism</a:t>
            </a:r>
            <a:r>
              <a:rPr lang="en-US" smtClean="0"/>
              <a:t> or the view that, in any given area or on any given topic, there can be no</a:t>
            </a:r>
            <a:r>
              <a:rPr lang="hu-HU" smtClean="0"/>
              <a:t> </a:t>
            </a:r>
            <a:r>
              <a:rPr lang="en-US" smtClean="0"/>
              <a:t>more than one correct opinion, judgment, or norm. </a:t>
            </a:r>
            <a:endParaRPr lang="hu-HU" smtClean="0"/>
          </a:p>
          <a:p>
            <a:r>
              <a:rPr lang="en-US" smtClean="0"/>
              <a:t>Not necessarily all of them are denied!</a:t>
            </a:r>
          </a:p>
        </p:txBody>
      </p:sp>
      <p:sp>
        <p:nvSpPr>
          <p:cNvPr id="15363" name="Cím 2"/>
          <p:cNvSpPr>
            <a:spLocks noGrp="1"/>
          </p:cNvSpPr>
          <p:nvPr>
            <p:ph type="title"/>
          </p:nvPr>
        </p:nvSpPr>
        <p:spPr/>
        <p:txBody>
          <a:bodyPr/>
          <a:lstStyle/>
          <a:p>
            <a:r>
              <a:rPr lang="en-US" smtClean="0"/>
              <a:t>Relativism (generally!!) denys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6" name="Tartalom helye 1"/>
          <p:cNvSpPr>
            <a:spLocks noGrp="1"/>
          </p:cNvSpPr>
          <p:nvPr>
            <p:ph idx="1"/>
          </p:nvPr>
        </p:nvSpPr>
        <p:spPr/>
        <p:txBody>
          <a:bodyPr/>
          <a:lstStyle/>
          <a:p>
            <a:pPr eaLnBrk="1" hangingPunct="1"/>
            <a:r>
              <a:rPr lang="en-US" b="1" smtClean="0"/>
              <a:t>The thesis of epistemological relativism: </a:t>
            </a:r>
            <a:r>
              <a:rPr lang="en-US" smtClean="0"/>
              <a:t>There are no absolute</a:t>
            </a:r>
            <a:r>
              <a:rPr lang="hu-HU" smtClean="0"/>
              <a:t>, universal,</a:t>
            </a:r>
            <a:r>
              <a:rPr lang="en-US" smtClean="0"/>
              <a:t> </a:t>
            </a:r>
            <a:r>
              <a:rPr lang="hu-HU" smtClean="0"/>
              <a:t>framework-independent (</a:t>
            </a:r>
            <a:r>
              <a:rPr lang="en-US" smtClean="0"/>
              <a:t>transcultural</a:t>
            </a:r>
            <a:r>
              <a:rPr lang="hu-HU" smtClean="0"/>
              <a:t>, beyond a system of beliefs/language, over historical periods etc.)</a:t>
            </a:r>
            <a:r>
              <a:rPr lang="en-US" smtClean="0"/>
              <a:t> norms of rationality</a:t>
            </a:r>
            <a:r>
              <a:rPr lang="hu-HU" smtClean="0"/>
              <a:t> (system of justification)</a:t>
            </a:r>
            <a:r>
              <a:rPr lang="en-US" smtClean="0"/>
              <a:t>. That is: there are no absolute</a:t>
            </a:r>
            <a:r>
              <a:rPr lang="hu-HU" smtClean="0"/>
              <a:t>, universal</a:t>
            </a:r>
            <a:r>
              <a:rPr lang="en-US" smtClean="0"/>
              <a:t> criteria of (or facts about) </a:t>
            </a:r>
            <a:r>
              <a:rPr lang="en-US" b="1" smtClean="0"/>
              <a:t>what makes a belief rational (justified): what evidence justifies what claim</a:t>
            </a:r>
            <a:r>
              <a:rPr lang="en-US" smtClean="0"/>
              <a:t>.  (Normative relativism)</a:t>
            </a:r>
          </a:p>
          <a:p>
            <a:pPr eaLnBrk="1" hangingPunct="1"/>
            <a:endParaRPr lang="en-US" smtClean="0"/>
          </a:p>
          <a:p>
            <a:pPr eaLnBrk="1" hangingPunct="1"/>
            <a:r>
              <a:rPr lang="en-US" b="1" smtClean="0"/>
              <a:t>Pluralism:</a:t>
            </a:r>
            <a:r>
              <a:rPr lang="en-US" smtClean="0"/>
              <a:t> T</a:t>
            </a:r>
            <a:r>
              <a:rPr lang="hu-HU" smtClean="0"/>
              <a:t>h</a:t>
            </a:r>
            <a:r>
              <a:rPr lang="en-US" smtClean="0"/>
              <a:t>ere are many fundamentally different and genuinely alternative epistemic system</a:t>
            </a:r>
            <a:r>
              <a:rPr lang="hu-HU" smtClean="0"/>
              <a:t>s</a:t>
            </a:r>
            <a:r>
              <a:rPr lang="en-US" smtClean="0"/>
              <a:t> (including different methods of acceptable justifications), </a:t>
            </a:r>
            <a:r>
              <a:rPr lang="hu-HU" smtClean="0"/>
              <a:t>and</a:t>
            </a:r>
            <a:r>
              <a:rPr lang="en-US" smtClean="0"/>
              <a:t> there is no objective criterion by virtue of which one is more correct than the others. </a:t>
            </a:r>
          </a:p>
          <a:p>
            <a:pPr eaLnBrk="1" hangingPunct="1"/>
            <a:endParaRPr lang="hu-HU" smtClean="0"/>
          </a:p>
          <a:p>
            <a:pPr eaLnBrk="1" hangingPunct="1"/>
            <a:endParaRPr lang="en-US" smtClean="0"/>
          </a:p>
        </p:txBody>
      </p:sp>
      <p:sp>
        <p:nvSpPr>
          <p:cNvPr id="16387" name="Cím 2"/>
          <p:cNvSpPr>
            <a:spLocks noGrp="1"/>
          </p:cNvSpPr>
          <p:nvPr>
            <p:ph type="title"/>
          </p:nvPr>
        </p:nvSpPr>
        <p:spPr/>
        <p:txBody>
          <a:bodyPr/>
          <a:lstStyle/>
          <a:p>
            <a:pPr eaLnBrk="1" hangingPunct="1"/>
            <a:r>
              <a:rPr lang="hu-HU" smtClean="0"/>
              <a:t>Epistemological Relativism</a:t>
            </a:r>
            <a:endParaRPr lang="en-US"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artalom helye 1"/>
          <p:cNvSpPr>
            <a:spLocks noGrp="1"/>
          </p:cNvSpPr>
          <p:nvPr>
            <p:ph idx="1"/>
          </p:nvPr>
        </p:nvSpPr>
        <p:spPr/>
        <p:txBody>
          <a:bodyPr/>
          <a:lstStyle/>
          <a:p>
            <a:pPr eaLnBrk="1" hangingPunct="1">
              <a:defRPr/>
            </a:pPr>
            <a:r>
              <a:rPr lang="en-US" dirty="0" smtClean="0"/>
              <a:t>Circularity argument</a:t>
            </a:r>
            <a:r>
              <a:rPr lang="hu-HU" dirty="0" smtClean="0"/>
              <a:t>:</a:t>
            </a:r>
          </a:p>
          <a:p>
            <a:pPr marL="457200" indent="-457200" eaLnBrk="1" hangingPunct="1">
              <a:buFont typeface="+mj-lt"/>
              <a:buAutoNum type="arabicPeriod"/>
              <a:defRPr/>
            </a:pPr>
            <a:r>
              <a:rPr lang="en-US" dirty="0" smtClean="0"/>
              <a:t>If there were absolute</a:t>
            </a:r>
            <a:r>
              <a:rPr lang="hu-HU" dirty="0" smtClean="0"/>
              <a:t>, </a:t>
            </a:r>
            <a:r>
              <a:rPr lang="hu-HU" dirty="0" err="1" smtClean="0"/>
              <a:t>universal</a:t>
            </a:r>
            <a:r>
              <a:rPr lang="en-US" dirty="0" smtClean="0"/>
              <a:t> criteria of/facts about what evidence justifies what claims, then it should be possible to arrive at justified beliefs about them.</a:t>
            </a:r>
          </a:p>
          <a:p>
            <a:pPr marL="457200" indent="-457200" eaLnBrk="1" hangingPunct="1">
              <a:buFont typeface="+mj-lt"/>
              <a:buAutoNum type="arabicPeriod"/>
              <a:defRPr/>
            </a:pPr>
            <a:r>
              <a:rPr lang="en-US" dirty="0" smtClean="0"/>
              <a:t>It is not possible to arrive at justified beliefs about what these absolute criteria are.</a:t>
            </a:r>
          </a:p>
          <a:p>
            <a:pPr eaLnBrk="1" hangingPunct="1">
              <a:defRPr/>
            </a:pPr>
            <a:r>
              <a:rPr lang="en-US" dirty="0" smtClean="0"/>
              <a:t>There are no absolute</a:t>
            </a:r>
            <a:r>
              <a:rPr lang="hu-HU" dirty="0" smtClean="0"/>
              <a:t>, </a:t>
            </a:r>
            <a:r>
              <a:rPr lang="hu-HU" dirty="0" err="1" smtClean="0"/>
              <a:t>universal</a:t>
            </a:r>
            <a:r>
              <a:rPr lang="en-US" dirty="0" smtClean="0"/>
              <a:t> criteria of justification.</a:t>
            </a:r>
          </a:p>
          <a:p>
            <a:pPr eaLnBrk="1" hangingPunct="1">
              <a:defRPr/>
            </a:pPr>
            <a:endParaRPr lang="en-US" dirty="0" smtClean="0"/>
          </a:p>
          <a:p>
            <a:pPr eaLnBrk="1" hangingPunct="1">
              <a:defRPr/>
            </a:pPr>
            <a:r>
              <a:rPr lang="hu-HU" dirty="0" smtClean="0"/>
              <a:t>Ad</a:t>
            </a:r>
            <a:r>
              <a:rPr lang="en-US" dirty="0" smtClean="0"/>
              <a:t> 2. It is not possible because any such justification is necessarily circular</a:t>
            </a:r>
            <a:r>
              <a:rPr lang="hu-HU" dirty="0" smtClean="0"/>
              <a:t> </a:t>
            </a:r>
            <a:r>
              <a:rPr lang="hu-HU" dirty="0" err="1" smtClean="0"/>
              <a:t>relying</a:t>
            </a:r>
            <a:r>
              <a:rPr lang="hu-HU" dirty="0" smtClean="0"/>
              <a:t> </a:t>
            </a:r>
            <a:r>
              <a:rPr lang="hu-HU" dirty="0" err="1" smtClean="0"/>
              <a:t>on</a:t>
            </a:r>
            <a:r>
              <a:rPr lang="hu-HU" dirty="0" smtClean="0"/>
              <a:t> </a:t>
            </a:r>
            <a:r>
              <a:rPr lang="hu-HU" dirty="0" err="1" smtClean="0"/>
              <a:t>one</a:t>
            </a:r>
            <a:r>
              <a:rPr lang="hu-HU" dirty="0" smtClean="0"/>
              <a:t> </a:t>
            </a:r>
            <a:r>
              <a:rPr lang="hu-HU" dirty="0" err="1" smtClean="0"/>
              <a:t>particular</a:t>
            </a:r>
            <a:r>
              <a:rPr lang="hu-HU" dirty="0" smtClean="0"/>
              <a:t> </a:t>
            </a:r>
            <a:r>
              <a:rPr lang="hu-HU" dirty="0" err="1" smtClean="0"/>
              <a:t>rationality</a:t>
            </a:r>
            <a:r>
              <a:rPr lang="hu-HU" dirty="0" smtClean="0"/>
              <a:t> (</a:t>
            </a:r>
            <a:r>
              <a:rPr lang="hu-HU" dirty="0" err="1" smtClean="0"/>
              <a:t>system</a:t>
            </a:r>
            <a:r>
              <a:rPr lang="hu-HU" dirty="0" smtClean="0"/>
              <a:t> of </a:t>
            </a:r>
            <a:r>
              <a:rPr lang="hu-HU" dirty="0" err="1" smtClean="0"/>
              <a:t>justification</a:t>
            </a:r>
            <a:r>
              <a:rPr lang="hu-HU" dirty="0" smtClean="0"/>
              <a:t>)</a:t>
            </a:r>
            <a:r>
              <a:rPr lang="en-US" dirty="0" smtClean="0"/>
              <a:t>.</a:t>
            </a:r>
            <a:r>
              <a:rPr lang="hu-HU" dirty="0" smtClean="0"/>
              <a:t> </a:t>
            </a:r>
            <a:r>
              <a:rPr lang="en-US" dirty="0" smtClean="0"/>
              <a:t>In the interesting cases, there are no </a:t>
            </a:r>
            <a:r>
              <a:rPr lang="hu-HU" dirty="0" err="1" smtClean="0"/>
              <a:t>neutral</a:t>
            </a:r>
            <a:r>
              <a:rPr lang="hu-HU" dirty="0" smtClean="0"/>
              <a:t> </a:t>
            </a:r>
            <a:r>
              <a:rPr lang="en-US" b="1" dirty="0" smtClean="0"/>
              <a:t>meta</a:t>
            </a:r>
            <a:r>
              <a:rPr lang="en-US" dirty="0" smtClean="0"/>
              <a:t>-criteria of justifications. (E.g. even observation is theory-laden.</a:t>
            </a:r>
            <a:r>
              <a:rPr lang="hu-HU" dirty="0" smtClean="0"/>
              <a:t>)</a:t>
            </a:r>
            <a:endParaRPr lang="en-US" dirty="0" smtClean="0"/>
          </a:p>
          <a:p>
            <a:pPr eaLnBrk="1" hangingPunct="1">
              <a:defRPr/>
            </a:pPr>
            <a:r>
              <a:rPr lang="en-US" dirty="0" smtClean="0"/>
              <a:t>Suppose that there are two different </a:t>
            </a:r>
            <a:r>
              <a:rPr lang="hu-HU" dirty="0" err="1" smtClean="0"/>
              <a:t>systems</a:t>
            </a:r>
            <a:r>
              <a:rPr lang="hu-HU" dirty="0" smtClean="0"/>
              <a:t> of </a:t>
            </a:r>
            <a:r>
              <a:rPr lang="hu-HU" dirty="0" err="1" smtClean="0"/>
              <a:t>justification</a:t>
            </a:r>
            <a:r>
              <a:rPr lang="hu-HU" dirty="0" smtClean="0"/>
              <a:t>.</a:t>
            </a:r>
            <a:r>
              <a:rPr lang="en-US" dirty="0" smtClean="0"/>
              <a:t> How would it be possible to justify the superiority of one over the other?  They should use their own justifications.</a:t>
            </a:r>
          </a:p>
          <a:p>
            <a:pPr eaLnBrk="1" hangingPunct="1">
              <a:defRPr/>
            </a:pPr>
            <a:endParaRPr lang="en-US" dirty="0" smtClean="0"/>
          </a:p>
        </p:txBody>
      </p:sp>
      <p:sp>
        <p:nvSpPr>
          <p:cNvPr id="17411" name="Cím 2"/>
          <p:cNvSpPr>
            <a:spLocks noGrp="1"/>
          </p:cNvSpPr>
          <p:nvPr>
            <p:ph type="title"/>
          </p:nvPr>
        </p:nvSpPr>
        <p:spPr/>
        <p:txBody>
          <a:bodyPr/>
          <a:lstStyle/>
          <a:p>
            <a:pPr eaLnBrk="1" hangingPunct="1"/>
            <a:r>
              <a:rPr lang="hu-HU" smtClean="0"/>
              <a:t>Argument for Epistemological Relativism 1. </a:t>
            </a:r>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artalom helye 1"/>
          <p:cNvSpPr>
            <a:spLocks noGrp="1"/>
          </p:cNvSpPr>
          <p:nvPr>
            <p:ph idx="1"/>
          </p:nvPr>
        </p:nvSpPr>
        <p:spPr/>
        <p:txBody>
          <a:bodyPr/>
          <a:lstStyle/>
          <a:p>
            <a:r>
              <a:rPr lang="hu-HU" smtClean="0"/>
              <a:t>Galileo </a:t>
            </a:r>
            <a:r>
              <a:rPr lang="hu-HU" i="1" smtClean="0"/>
              <a:t>contra</a:t>
            </a:r>
            <a:r>
              <a:rPr lang="hu-HU" smtClean="0"/>
              <a:t> Bellarmine</a:t>
            </a:r>
          </a:p>
          <a:p>
            <a:endParaRPr lang="en-US" smtClean="0"/>
          </a:p>
        </p:txBody>
      </p:sp>
      <p:sp>
        <p:nvSpPr>
          <p:cNvPr id="18435" name="Cím 2"/>
          <p:cNvSpPr>
            <a:spLocks noGrp="1"/>
          </p:cNvSpPr>
          <p:nvPr>
            <p:ph type="title"/>
          </p:nvPr>
        </p:nvSpPr>
        <p:spPr/>
        <p:txBody>
          <a:bodyPr/>
          <a:lstStyle/>
          <a:p>
            <a:r>
              <a:rPr lang="hu-HU" smtClean="0"/>
              <a:t>A case</a:t>
            </a:r>
            <a:endParaRPr lang="en-US" smtClean="0"/>
          </a:p>
        </p:txBody>
      </p:sp>
      <p:pic>
        <p:nvPicPr>
          <p:cNvPr id="18436" name="Picture 2"/>
          <p:cNvPicPr>
            <a:picLocks noChangeAspect="1" noChangeArrowheads="1"/>
          </p:cNvPicPr>
          <p:nvPr/>
        </p:nvPicPr>
        <p:blipFill>
          <a:blip r:embed="rId2"/>
          <a:srcRect/>
          <a:stretch>
            <a:fillRect/>
          </a:stretch>
        </p:blipFill>
        <p:spPr bwMode="auto">
          <a:xfrm>
            <a:off x="2216150" y="2227263"/>
            <a:ext cx="5832475" cy="371951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artalom helye 1"/>
          <p:cNvSpPr>
            <a:spLocks noGrp="1"/>
          </p:cNvSpPr>
          <p:nvPr>
            <p:ph idx="1"/>
          </p:nvPr>
        </p:nvSpPr>
        <p:spPr/>
        <p:txBody>
          <a:bodyPr/>
          <a:lstStyle/>
          <a:p>
            <a:r>
              <a:rPr lang="en-US" smtClean="0"/>
              <a:t>One may conclude from the circularity argument that all epistemic systems are on a par: They are (1) equally justified (or unjustified), (2) equally rational or irrational, (3) true or false, (4) equally good or bad.</a:t>
            </a:r>
          </a:p>
          <a:p>
            <a:endParaRPr lang="en-US" smtClean="0"/>
          </a:p>
          <a:p>
            <a:r>
              <a:rPr lang="en-US" smtClean="0"/>
              <a:t>(1) and (2) follow from the argument (2) and (3) do NOT.</a:t>
            </a:r>
          </a:p>
        </p:txBody>
      </p:sp>
      <p:sp>
        <p:nvSpPr>
          <p:cNvPr id="19459" name="Cím 2"/>
          <p:cNvSpPr>
            <a:spLocks noGrp="1"/>
          </p:cNvSpPr>
          <p:nvPr>
            <p:ph type="title"/>
          </p:nvPr>
        </p:nvSpPr>
        <p:spPr/>
        <p:txBody>
          <a:bodyPr/>
          <a:lstStyle/>
          <a:p>
            <a:r>
              <a:rPr lang="en-US" smtClean="0"/>
              <a:t>The Equivalience Principle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artalom helye 1"/>
          <p:cNvSpPr>
            <a:spLocks noGrp="1"/>
          </p:cNvSpPr>
          <p:nvPr>
            <p:ph idx="1"/>
          </p:nvPr>
        </p:nvSpPr>
        <p:spPr/>
        <p:txBody>
          <a:bodyPr/>
          <a:lstStyle/>
          <a:p>
            <a:r>
              <a:rPr lang="en-US" smtClean="0"/>
              <a:t>Normative truth-value relativity:</a:t>
            </a:r>
          </a:p>
          <a:p>
            <a:r>
              <a:rPr lang="en-US" smtClean="0"/>
              <a:t>Sentences or beliefs (or truth bearers in general)</a:t>
            </a:r>
            <a:r>
              <a:rPr lang="hu-HU" smtClean="0"/>
              <a:t> </a:t>
            </a:r>
            <a:r>
              <a:rPr lang="en-US" smtClean="0"/>
              <a:t>are true only relative to a framework (linguistic/system of beli</a:t>
            </a:r>
            <a:r>
              <a:rPr lang="hu-HU" smtClean="0"/>
              <a:t>e</a:t>
            </a:r>
            <a:r>
              <a:rPr lang="en-US" smtClean="0"/>
              <a:t>fs/culture etc.) One sentence/beli</a:t>
            </a:r>
            <a:r>
              <a:rPr lang="hu-HU" smtClean="0"/>
              <a:t>e</a:t>
            </a:r>
            <a:r>
              <a:rPr lang="en-US" smtClean="0"/>
              <a:t>f can be true in one framework and false in another.</a:t>
            </a:r>
          </a:p>
          <a:p>
            <a:endParaRPr lang="en-US" smtClean="0"/>
          </a:p>
          <a:p>
            <a:endParaRPr lang="en-US" smtClean="0"/>
          </a:p>
          <a:p>
            <a:r>
              <a:rPr lang="en-US" smtClean="0"/>
              <a:t>(De</a:t>
            </a:r>
            <a:r>
              <a:rPr lang="hu-HU" smtClean="0"/>
              <a:t>s</a:t>
            </a:r>
            <a:r>
              <a:rPr lang="en-US" smtClean="0"/>
              <a:t>criptive relativism about truth-values: members of different groups hold different sentences beliefs true.)</a:t>
            </a:r>
          </a:p>
          <a:p>
            <a:endParaRPr lang="hu-HU" smtClean="0"/>
          </a:p>
          <a:p>
            <a:endParaRPr lang="hu-HU" smtClean="0"/>
          </a:p>
          <a:p>
            <a:endParaRPr lang="en-US" smtClean="0"/>
          </a:p>
        </p:txBody>
      </p:sp>
      <p:sp>
        <p:nvSpPr>
          <p:cNvPr id="20483" name="Cím 2"/>
          <p:cNvSpPr>
            <a:spLocks noGrp="1"/>
          </p:cNvSpPr>
          <p:nvPr>
            <p:ph type="title"/>
          </p:nvPr>
        </p:nvSpPr>
        <p:spPr/>
        <p:txBody>
          <a:bodyPr/>
          <a:lstStyle/>
          <a:p>
            <a:r>
              <a:rPr lang="hu-HU" smtClean="0"/>
              <a:t>Related Versions of Relativism:Truth-Value Rel.</a:t>
            </a: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artalom helye 1"/>
          <p:cNvSpPr>
            <a:spLocks noGrp="1"/>
          </p:cNvSpPr>
          <p:nvPr>
            <p:ph idx="1"/>
          </p:nvPr>
        </p:nvSpPr>
        <p:spPr/>
        <p:txBody>
          <a:bodyPr/>
          <a:lstStyle/>
          <a:p>
            <a:pPr>
              <a:defRPr/>
            </a:pPr>
            <a:r>
              <a:rPr lang="en-US" dirty="0" smtClean="0"/>
              <a:t>Normative relativism about truth-values does not follow from normative relativism about epistemic standards (epistemological relativism). (See also the equivalence principle) Another principle is needed.</a:t>
            </a:r>
          </a:p>
          <a:p>
            <a:pPr marL="823912" lvl="1" indent="-342900">
              <a:buFont typeface="+mj-lt"/>
              <a:buAutoNum type="arabicPeriod"/>
              <a:defRPr/>
            </a:pPr>
            <a:r>
              <a:rPr lang="en-US" dirty="0" smtClean="0"/>
              <a:t>Truth is what is justified under certain ideal conditions. (</a:t>
            </a:r>
            <a:r>
              <a:rPr lang="hu-HU" dirty="0" smtClean="0"/>
              <a:t>T</a:t>
            </a:r>
            <a:r>
              <a:rPr lang="en-US" dirty="0" err="1" smtClean="0"/>
              <a:t>ruth</a:t>
            </a:r>
            <a:r>
              <a:rPr lang="en-US" dirty="0" smtClean="0"/>
              <a:t> cannot be equated </a:t>
            </a:r>
            <a:r>
              <a:rPr lang="hu-HU" dirty="0" err="1"/>
              <a:t>simply</a:t>
            </a:r>
            <a:r>
              <a:rPr lang="hu-HU" dirty="0"/>
              <a:t> </a:t>
            </a:r>
            <a:r>
              <a:rPr lang="en-US" dirty="0" smtClean="0"/>
              <a:t>with what is </a:t>
            </a:r>
            <a:r>
              <a:rPr lang="en-US" i="1" dirty="0" smtClean="0"/>
              <a:t>actually</a:t>
            </a:r>
            <a:r>
              <a:rPr lang="en-US" dirty="0" smtClean="0"/>
              <a:t> justified for justification is changing and truth is not so easily</a:t>
            </a:r>
            <a:r>
              <a:rPr lang="hu-HU" dirty="0" smtClean="0"/>
              <a:t>.</a:t>
            </a:r>
            <a:r>
              <a:rPr lang="en-US" dirty="0" smtClean="0"/>
              <a:t>)</a:t>
            </a:r>
          </a:p>
          <a:p>
            <a:pPr marL="823912" lvl="1" indent="-342900">
              <a:buFont typeface="+mj-lt"/>
              <a:buAutoNum type="arabicPeriod"/>
              <a:defRPr/>
            </a:pPr>
            <a:r>
              <a:rPr lang="en-US" dirty="0" smtClean="0"/>
              <a:t>Epistemic norms are legitimate only if they are truth-conducive. (When applied, they generate justifications leading to truth.)</a:t>
            </a:r>
          </a:p>
          <a:p>
            <a:pPr marL="823912" lvl="1" indent="-342900">
              <a:buFont typeface="+mj-lt"/>
              <a:buAutoNum type="arabicPeriod"/>
              <a:defRPr/>
            </a:pPr>
            <a:endParaRPr lang="en-US" dirty="0" smtClean="0"/>
          </a:p>
          <a:p>
            <a:pPr marL="352425" indent="-342900">
              <a:defRPr/>
            </a:pPr>
            <a:r>
              <a:rPr lang="en-US" dirty="0" smtClean="0"/>
              <a:t>If (1) </a:t>
            </a:r>
            <a:r>
              <a:rPr lang="en-US" b="1" dirty="0" smtClean="0"/>
              <a:t>OR</a:t>
            </a:r>
            <a:r>
              <a:rPr lang="en-US" dirty="0" smtClean="0"/>
              <a:t> (2) is taken together with epistemological relativism, they entail relativism about truth-values.</a:t>
            </a:r>
            <a:endParaRPr lang="en-US" dirty="0"/>
          </a:p>
        </p:txBody>
      </p:sp>
      <p:sp>
        <p:nvSpPr>
          <p:cNvPr id="21507" name="Cím 2"/>
          <p:cNvSpPr>
            <a:spLocks noGrp="1"/>
          </p:cNvSpPr>
          <p:nvPr>
            <p:ph type="title"/>
          </p:nvPr>
        </p:nvSpPr>
        <p:spPr/>
        <p:txBody>
          <a:bodyPr/>
          <a:lstStyle/>
          <a:p>
            <a:r>
              <a:rPr lang="hu-HU" smtClean="0"/>
              <a:t>Epistemic and Truth-Value Relativism</a:t>
            </a:r>
            <a:endParaRPr lang="en-US"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0" name="Tartalom helye 1"/>
          <p:cNvSpPr>
            <a:spLocks noGrp="1"/>
          </p:cNvSpPr>
          <p:nvPr>
            <p:ph idx="1"/>
          </p:nvPr>
        </p:nvSpPr>
        <p:spPr/>
        <p:txBody>
          <a:bodyPr/>
          <a:lstStyle/>
          <a:p>
            <a:r>
              <a:rPr lang="en-US" smtClean="0"/>
              <a:t>Epistemological relativism is </a:t>
            </a:r>
            <a:r>
              <a:rPr lang="en-US" i="1" smtClean="0"/>
              <a:t>self-referentially incoherent</a:t>
            </a:r>
            <a:r>
              <a:rPr lang="en-US" smtClean="0"/>
              <a:t> in that defending the doctrine requires one to give it up.</a:t>
            </a:r>
          </a:p>
          <a:p>
            <a:r>
              <a:rPr lang="en-US" smtClean="0"/>
              <a:t>Epistemological relativists holds that justification and rationality are relative to a framework. Relativism precludes the possibility of evaluation of justifications of contentious claims of different frameworks . </a:t>
            </a:r>
          </a:p>
          <a:p>
            <a:r>
              <a:rPr lang="en-US" smtClean="0"/>
              <a:t>Thus the thesis of epistemological relativism can also be rational within a relativist framework and it can be defended within that relativist framework.</a:t>
            </a:r>
          </a:p>
          <a:p>
            <a:r>
              <a:rPr lang="en-US" smtClean="0"/>
              <a:t>Therefore relativism itself </a:t>
            </a:r>
            <a:r>
              <a:rPr lang="en-US" i="1" smtClean="0"/>
              <a:t>cannot be rationally defended </a:t>
            </a:r>
            <a:r>
              <a:rPr lang="en-US" smtClean="0"/>
              <a:t>against non-relativists provided that there is no neutral justification.  Give it up altogether (Death of epistemology)</a:t>
            </a:r>
            <a:r>
              <a:rPr lang="hu-HU" smtClean="0"/>
              <a:t>.</a:t>
            </a:r>
            <a:endParaRPr lang="en-US" smtClean="0"/>
          </a:p>
          <a:p>
            <a:endParaRPr lang="en-US" smtClean="0"/>
          </a:p>
          <a:p>
            <a:r>
              <a:rPr lang="en-US" smtClean="0"/>
              <a:t>In sum: if relativism is right then it undermines (framework-independent) rightness, then, eventually it cannot be </a:t>
            </a:r>
            <a:r>
              <a:rPr lang="hu-HU" smtClean="0"/>
              <a:t>defended, cannot be claimed to be </a:t>
            </a:r>
            <a:r>
              <a:rPr lang="en-US" smtClean="0"/>
              <a:t>right</a:t>
            </a:r>
            <a:r>
              <a:rPr lang="hu-HU" smtClean="0"/>
              <a:t>.</a:t>
            </a:r>
            <a:endParaRPr lang="en-US" smtClean="0"/>
          </a:p>
        </p:txBody>
      </p:sp>
      <p:sp>
        <p:nvSpPr>
          <p:cNvPr id="22531" name="Cím 2"/>
          <p:cNvSpPr>
            <a:spLocks noGrp="1"/>
          </p:cNvSpPr>
          <p:nvPr>
            <p:ph type="title"/>
          </p:nvPr>
        </p:nvSpPr>
        <p:spPr/>
        <p:txBody>
          <a:bodyPr/>
          <a:lstStyle/>
          <a:p>
            <a:r>
              <a:rPr lang="en-US" smtClean="0"/>
              <a:t>Against Ep. Relativism: Incoherence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artalom helye 1"/>
          <p:cNvSpPr>
            <a:spLocks noGrp="1"/>
          </p:cNvSpPr>
          <p:nvPr>
            <p:ph idx="1"/>
          </p:nvPr>
        </p:nvSpPr>
        <p:spPr/>
        <p:txBody>
          <a:bodyPr/>
          <a:lstStyle/>
          <a:p>
            <a:r>
              <a:rPr lang="en-US" smtClean="0"/>
              <a:t>Self-refutation:</a:t>
            </a:r>
          </a:p>
          <a:p>
            <a:r>
              <a:rPr lang="en-US" smtClean="0"/>
              <a:t>p= Truth is relative to a framework.</a:t>
            </a:r>
          </a:p>
          <a:p>
            <a:r>
              <a:rPr lang="en-US" smtClean="0"/>
              <a:t>Either p is absolute or relative.</a:t>
            </a:r>
          </a:p>
          <a:p>
            <a:r>
              <a:rPr lang="en-US" smtClean="0"/>
              <a:t>If it is absolute then we have a truth-value that is not relative. (Contradiction) And we have to explain why no other exception is possible.</a:t>
            </a:r>
          </a:p>
          <a:p>
            <a:r>
              <a:rPr lang="en-US" smtClean="0"/>
              <a:t>If the truth of p is relative, then it can be false in other frameworks, so why should we care about the relativist's framework. Why should the relativist care about his own?</a:t>
            </a:r>
          </a:p>
          <a:p>
            <a:endParaRPr lang="hu-HU" smtClean="0"/>
          </a:p>
        </p:txBody>
      </p:sp>
      <p:sp>
        <p:nvSpPr>
          <p:cNvPr id="23555" name="Cím 2"/>
          <p:cNvSpPr>
            <a:spLocks noGrp="1"/>
          </p:cNvSpPr>
          <p:nvPr>
            <p:ph type="title"/>
          </p:nvPr>
        </p:nvSpPr>
        <p:spPr/>
        <p:txBody>
          <a:bodyPr/>
          <a:lstStyle/>
          <a:p>
            <a:r>
              <a:rPr lang="hu-HU" smtClean="0"/>
              <a:t>Against Truth-value Relativism I.</a:t>
            </a:r>
            <a:endParaRPr lang="en-US"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Tartalom helye 1"/>
          <p:cNvSpPr>
            <a:spLocks noGrp="1"/>
          </p:cNvSpPr>
          <p:nvPr>
            <p:ph idx="1"/>
          </p:nvPr>
        </p:nvSpPr>
        <p:spPr/>
        <p:txBody>
          <a:bodyPr/>
          <a:lstStyle/>
          <a:p>
            <a:pPr>
              <a:defRPr/>
            </a:pPr>
            <a:r>
              <a:rPr lang="en-US" b="1" dirty="0" smtClean="0"/>
              <a:t>Truth, frameworks, people etc. are lost:</a:t>
            </a:r>
          </a:p>
          <a:p>
            <a:pPr marL="0" indent="0">
              <a:buFont typeface="Wingdings" pitchFamily="2" charset="2"/>
              <a:buNone/>
              <a:defRPr/>
            </a:pPr>
            <a:r>
              <a:rPr lang="en-US" dirty="0" smtClean="0"/>
              <a:t>It can be true</a:t>
            </a:r>
            <a:r>
              <a:rPr lang="hu-HU" dirty="0" smtClean="0"/>
              <a:t> </a:t>
            </a:r>
            <a:r>
              <a:rPr lang="hu-HU" dirty="0" err="1" smtClean="0"/>
              <a:t>in</a:t>
            </a:r>
            <a:r>
              <a:rPr lang="hu-HU" dirty="0" smtClean="0"/>
              <a:t> </a:t>
            </a:r>
            <a:r>
              <a:rPr lang="en-US" dirty="0" smtClean="0"/>
              <a:t>F1 </a:t>
            </a:r>
            <a:r>
              <a:rPr lang="en-US" dirty="0"/>
              <a:t>(framework1</a:t>
            </a:r>
            <a:r>
              <a:rPr lang="en-US" dirty="0" smtClean="0"/>
              <a:t>)</a:t>
            </a:r>
            <a:r>
              <a:rPr lang="hu-HU" dirty="0" smtClean="0"/>
              <a:t> </a:t>
            </a:r>
            <a:r>
              <a:rPr lang="hu-HU" dirty="0" err="1" smtClean="0"/>
              <a:t>that</a:t>
            </a:r>
            <a:r>
              <a:rPr lang="hu-HU" dirty="0" smtClean="0"/>
              <a:t> F1</a:t>
            </a:r>
            <a:r>
              <a:rPr lang="en-US" dirty="0" smtClean="0"/>
              <a:t> is a framework while it can be false in F2. </a:t>
            </a:r>
            <a:r>
              <a:rPr lang="hu-HU" dirty="0" smtClean="0"/>
              <a:t>F</a:t>
            </a:r>
            <a:r>
              <a:rPr lang="en-US" dirty="0" err="1" smtClean="0"/>
              <a:t>rameworks</a:t>
            </a:r>
            <a:r>
              <a:rPr lang="hu-HU" dirty="0" smtClean="0"/>
              <a:t> </a:t>
            </a:r>
            <a:r>
              <a:rPr lang="hu-HU" dirty="0" err="1" smtClean="0"/>
              <a:t>are</a:t>
            </a:r>
            <a:r>
              <a:rPr lang="hu-HU" dirty="0" smtClean="0"/>
              <a:t> </a:t>
            </a:r>
            <a:r>
              <a:rPr lang="hu-HU" dirty="0" err="1" smtClean="0"/>
              <a:t>not</a:t>
            </a:r>
            <a:r>
              <a:rPr lang="hu-HU" dirty="0" smtClean="0"/>
              <a:t> </a:t>
            </a:r>
            <a:r>
              <a:rPr lang="hu-HU" dirty="0" err="1" smtClean="0"/>
              <a:t>objective</a:t>
            </a:r>
            <a:r>
              <a:rPr lang="hu-HU" dirty="0" smtClean="0"/>
              <a:t> </a:t>
            </a:r>
            <a:r>
              <a:rPr lang="hu-HU" dirty="0" err="1" smtClean="0"/>
              <a:t>entities</a:t>
            </a:r>
            <a:r>
              <a:rPr lang="hu-HU" dirty="0" smtClean="0"/>
              <a:t>. T</a:t>
            </a:r>
            <a:r>
              <a:rPr lang="en-US" dirty="0" err="1" smtClean="0"/>
              <a:t>herefore</a:t>
            </a:r>
            <a:r>
              <a:rPr lang="en-US" dirty="0" smtClean="0"/>
              <a:t> the relativist's framework and </a:t>
            </a:r>
            <a:r>
              <a:rPr lang="hu-HU" dirty="0" err="1" smtClean="0"/>
              <a:t>his</a:t>
            </a:r>
            <a:r>
              <a:rPr lang="hu-HU" dirty="0" smtClean="0"/>
              <a:t> </a:t>
            </a:r>
            <a:r>
              <a:rPr lang="en-US" dirty="0" smtClean="0"/>
              <a:t>truth and the relativist himself can be eliminated by other frameworks.</a:t>
            </a:r>
          </a:p>
          <a:p>
            <a:pPr>
              <a:defRPr/>
            </a:pPr>
            <a:endParaRPr lang="en-US" dirty="0" smtClean="0"/>
          </a:p>
        </p:txBody>
      </p:sp>
      <p:sp>
        <p:nvSpPr>
          <p:cNvPr id="24579" name="Cím 2"/>
          <p:cNvSpPr>
            <a:spLocks noGrp="1"/>
          </p:cNvSpPr>
          <p:nvPr>
            <p:ph type="title"/>
          </p:nvPr>
        </p:nvSpPr>
        <p:spPr/>
        <p:txBody>
          <a:bodyPr/>
          <a:lstStyle/>
          <a:p>
            <a:r>
              <a:rPr lang="hu-HU" smtClean="0"/>
              <a:t>Against Truth-value Relativism II.</a:t>
            </a:r>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2" name="Rectangle 2"/>
          <p:cNvSpPr>
            <a:spLocks noGrp="1" noChangeArrowheads="1"/>
          </p:cNvSpPr>
          <p:nvPr>
            <p:ph type="ctrTitle"/>
          </p:nvPr>
        </p:nvSpPr>
        <p:spPr>
          <a:xfrm>
            <a:off x="2881298" y="2428868"/>
            <a:ext cx="5930900" cy="711200"/>
          </a:xfrm>
        </p:spPr>
        <p:txBody>
          <a:bodyPr/>
          <a:lstStyle/>
          <a:p>
            <a:pPr eaLnBrk="1" hangingPunct="1">
              <a:lnSpc>
                <a:spcPts val="2400"/>
              </a:lnSpc>
            </a:pPr>
            <a:r>
              <a:rPr lang="hu-HU" sz="3200" smtClean="0"/>
              <a:t>Pragmatism</a:t>
            </a:r>
            <a:endParaRPr lang="en-US" sz="32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artalom helye 1"/>
          <p:cNvSpPr>
            <a:spLocks noGrp="1"/>
          </p:cNvSpPr>
          <p:nvPr>
            <p:ph idx="1"/>
          </p:nvPr>
        </p:nvSpPr>
        <p:spPr/>
        <p:txBody>
          <a:bodyPr/>
          <a:lstStyle/>
          <a:p>
            <a:r>
              <a:rPr lang="en-US" smtClean="0"/>
              <a:t>(Philosophical pragmatism as opposed to linguistic pramgatism)</a:t>
            </a:r>
          </a:p>
          <a:p>
            <a:r>
              <a:rPr lang="en-US" smtClean="0"/>
              <a:t>Pragmatism as a tradition in philo</a:t>
            </a:r>
            <a:r>
              <a:rPr lang="hu-HU" smtClean="0"/>
              <a:t>s</a:t>
            </a:r>
            <a:r>
              <a:rPr lang="en-US" smtClean="0"/>
              <a:t>ophy („as many pragmatisms as pragmatists”)</a:t>
            </a:r>
          </a:p>
          <a:p>
            <a:pPr lvl="1"/>
            <a:r>
              <a:rPr lang="en-US" smtClean="0"/>
              <a:t>Classical pragmatism: C.S. Peirce,  W. James,  J. Dewey ... etc. (I discuss.)</a:t>
            </a:r>
          </a:p>
          <a:p>
            <a:pPr lvl="1"/>
            <a:r>
              <a:rPr lang="en-US" smtClean="0"/>
              <a:t>Neo-pragmatism: W.V.O. Quine, H. Putnam, R. </a:t>
            </a:r>
            <a:r>
              <a:rPr lang="en-US" b="1" smtClean="0"/>
              <a:t>Rorty</a:t>
            </a:r>
            <a:r>
              <a:rPr lang="en-US" smtClean="0"/>
              <a:t> … etc. (You read.)</a:t>
            </a:r>
          </a:p>
          <a:p>
            <a:endParaRPr lang="en-US" smtClean="0"/>
          </a:p>
          <a:p>
            <a:r>
              <a:rPr lang="en-US" smtClean="0"/>
              <a:t>Pragmatism as a philosophical theory based on some version of pragmatist maxim. (</a:t>
            </a:r>
            <a:r>
              <a:rPr lang="hu-HU" smtClean="0"/>
              <a:t>Some </a:t>
            </a:r>
            <a:r>
              <a:rPr lang="en-US" smtClean="0"/>
              <a:t>pragmatist</a:t>
            </a:r>
            <a:r>
              <a:rPr lang="hu-HU" smtClean="0"/>
              <a:t>s do not have</a:t>
            </a:r>
            <a:r>
              <a:rPr lang="en-US" smtClean="0"/>
              <a:t> a THEORY. See Rorty.)</a:t>
            </a:r>
          </a:p>
        </p:txBody>
      </p:sp>
      <p:sp>
        <p:nvSpPr>
          <p:cNvPr id="26627" name="Cím 2"/>
          <p:cNvSpPr>
            <a:spLocks noGrp="1"/>
          </p:cNvSpPr>
          <p:nvPr>
            <p:ph type="title"/>
          </p:nvPr>
        </p:nvSpPr>
        <p:spPr/>
        <p:txBody>
          <a:bodyPr/>
          <a:lstStyle/>
          <a:p>
            <a:r>
              <a:rPr lang="hu-HU" smtClean="0"/>
              <a:t>An </a:t>
            </a:r>
            <a:r>
              <a:rPr lang="en-US" smtClean="0"/>
              <a:t>Overview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artalom helye 1"/>
          <p:cNvSpPr>
            <a:spLocks noGrp="1"/>
          </p:cNvSpPr>
          <p:nvPr>
            <p:ph idx="1"/>
          </p:nvPr>
        </p:nvSpPr>
        <p:spPr/>
        <p:txBody>
          <a:bodyPr/>
          <a:lstStyle/>
          <a:p>
            <a:r>
              <a:rPr lang="en-US" b="1" smtClean="0"/>
              <a:t>Meaning: </a:t>
            </a:r>
            <a:r>
              <a:rPr lang="en-US" smtClean="0"/>
              <a:t>The content of a hypothesis is the sum of its practical consequences: We explain the meaning of a hypothesis by identifying its practical consequences.  Eg. This is coal. Diamond is hard.</a:t>
            </a:r>
          </a:p>
          <a:p>
            <a:endParaRPr lang="en-US" smtClean="0"/>
          </a:p>
          <a:p>
            <a:r>
              <a:rPr lang="en-US" b="1" smtClean="0"/>
              <a:t>Truth: </a:t>
            </a:r>
            <a:r>
              <a:rPr lang="en-US" smtClean="0"/>
              <a:t>The standards (criteria) for the truth (the correctness) of our believes can be derived from their efficacy in practical applications. A belief is true if it works in the long run in practice.</a:t>
            </a:r>
          </a:p>
          <a:p>
            <a:endParaRPr lang="hu-HU" smtClean="0"/>
          </a:p>
          <a:p>
            <a:endParaRPr lang="en-US" smtClean="0"/>
          </a:p>
        </p:txBody>
      </p:sp>
      <p:sp>
        <p:nvSpPr>
          <p:cNvPr id="27651" name="Cím 2"/>
          <p:cNvSpPr>
            <a:spLocks noGrp="1"/>
          </p:cNvSpPr>
          <p:nvPr>
            <p:ph type="title"/>
          </p:nvPr>
        </p:nvSpPr>
        <p:spPr/>
        <p:txBody>
          <a:bodyPr/>
          <a:lstStyle/>
          <a:p>
            <a:r>
              <a:rPr lang="hu-HU" smtClean="0"/>
              <a:t>Versions of the Pragmatist Maxim</a:t>
            </a:r>
            <a:endParaRPr lang="en-US"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artalom helye 1"/>
          <p:cNvSpPr>
            <a:spLocks noGrp="1"/>
          </p:cNvSpPr>
          <p:nvPr>
            <p:ph idx="1"/>
          </p:nvPr>
        </p:nvSpPr>
        <p:spPr/>
        <p:txBody>
          <a:bodyPr/>
          <a:lstStyle/>
          <a:p>
            <a:r>
              <a:rPr lang="en-US" smtClean="0"/>
              <a:t>Instrumentalism: Beliefs, knowledge, theories (and language) are  instruments we use in coping with our world.  </a:t>
            </a:r>
          </a:p>
          <a:p>
            <a:r>
              <a:rPr lang="en-US" smtClean="0"/>
              <a:t>Fallibilism</a:t>
            </a:r>
          </a:p>
          <a:p>
            <a:r>
              <a:rPr lang="en-US" smtClean="0"/>
              <a:t>Anti-Cartesianism: epistemology is not the quest for certainty and not a weapon against skepticism.</a:t>
            </a:r>
          </a:p>
          <a:p>
            <a:r>
              <a:rPr lang="en-US" smtClean="0"/>
              <a:t>Anti-intellectualism: What knowledge is is not solely the matter of beliefs and other states of mind.</a:t>
            </a:r>
          </a:p>
          <a:p>
            <a:endParaRPr lang="en-US" smtClean="0"/>
          </a:p>
        </p:txBody>
      </p:sp>
      <p:sp>
        <p:nvSpPr>
          <p:cNvPr id="28675" name="Cím 2"/>
          <p:cNvSpPr>
            <a:spLocks noGrp="1"/>
          </p:cNvSpPr>
          <p:nvPr>
            <p:ph type="title"/>
          </p:nvPr>
        </p:nvSpPr>
        <p:spPr/>
        <p:txBody>
          <a:bodyPr/>
          <a:lstStyle/>
          <a:p>
            <a:r>
              <a:rPr lang="hu-HU" smtClean="0"/>
              <a:t>General Common Assumptions</a:t>
            </a:r>
            <a:endParaRPr lang="en-US"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artalom helye 1"/>
          <p:cNvSpPr>
            <a:spLocks noGrp="1"/>
          </p:cNvSpPr>
          <p:nvPr>
            <p:ph idx="1"/>
          </p:nvPr>
        </p:nvSpPr>
        <p:spPr/>
        <p:txBody>
          <a:bodyPr/>
          <a:lstStyle/>
          <a:p>
            <a:r>
              <a:rPr lang="en-US" smtClean="0"/>
              <a:t>Practical consequences:</a:t>
            </a:r>
          </a:p>
          <a:p>
            <a:r>
              <a:rPr lang="en-US" b="1" smtClean="0"/>
              <a:t>Revisionist sense </a:t>
            </a:r>
            <a:r>
              <a:rPr lang="en-US" smtClean="0"/>
              <a:t>(narrow sense): The practical consequences of a proposition are the sum of the experiential and experimental consequences in the practice of inquire – that is, what sensations we are to except if we adopt it, and what reactions we must prepare.  (empiricism, verificationism)</a:t>
            </a:r>
          </a:p>
          <a:p>
            <a:endParaRPr lang="en-US" smtClean="0"/>
          </a:p>
          <a:p>
            <a:r>
              <a:rPr lang="en-US" smtClean="0"/>
              <a:t>The proposition is true if it is successful in scientific research practice in the long run. </a:t>
            </a:r>
            <a:r>
              <a:rPr lang="en-US" b="1" smtClean="0"/>
              <a:t>Truth is what comes out in the end of an ideal scientific inquiry</a:t>
            </a:r>
            <a:r>
              <a:rPr lang="en-US" smtClean="0"/>
              <a:t>. (impersonal and objective standard/criterion)</a:t>
            </a:r>
          </a:p>
        </p:txBody>
      </p:sp>
      <p:sp>
        <p:nvSpPr>
          <p:cNvPr id="29699" name="Cím 2"/>
          <p:cNvSpPr>
            <a:spLocks noGrp="1"/>
          </p:cNvSpPr>
          <p:nvPr>
            <p:ph type="title"/>
          </p:nvPr>
        </p:nvSpPr>
        <p:spPr/>
        <p:txBody>
          <a:bodyPr/>
          <a:lstStyle/>
          <a:p>
            <a:r>
              <a:rPr lang="hu-HU" smtClean="0"/>
              <a:t>What are practical consequences? I.</a:t>
            </a:r>
            <a:endParaRPr lang="en-US"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artalom helye 1"/>
          <p:cNvSpPr>
            <a:spLocks noGrp="1"/>
          </p:cNvSpPr>
          <p:nvPr>
            <p:ph idx="1"/>
          </p:nvPr>
        </p:nvSpPr>
        <p:spPr/>
        <p:txBody>
          <a:bodyPr/>
          <a:lstStyle/>
          <a:p>
            <a:r>
              <a:rPr lang="en-US" b="1" smtClean="0"/>
              <a:t>Revolutionist sense </a:t>
            </a:r>
            <a:r>
              <a:rPr lang="en-US" smtClean="0"/>
              <a:t>(broad sense): The practical consequences of a proposition are the effects upon the believer when she believes it. How does it affect her senses, f</a:t>
            </a:r>
            <a:r>
              <a:rPr lang="hu-HU" smtClean="0"/>
              <a:t>ee</a:t>
            </a:r>
            <a:r>
              <a:rPr lang="en-US" smtClean="0"/>
              <a:t>lings, actions, plans etc., her life in general?</a:t>
            </a:r>
          </a:p>
          <a:p>
            <a:r>
              <a:rPr lang="en-US" smtClean="0"/>
              <a:t>OR</a:t>
            </a:r>
          </a:p>
          <a:p>
            <a:r>
              <a:rPr lang="en-US" smtClean="0"/>
              <a:t>How does it affect a </a:t>
            </a:r>
            <a:r>
              <a:rPr lang="en-US" b="1" smtClean="0"/>
              <a:t>community</a:t>
            </a:r>
            <a:r>
              <a:rPr lang="en-US" smtClean="0"/>
              <a:t> of believers. </a:t>
            </a:r>
          </a:p>
          <a:p>
            <a:endParaRPr lang="en-US" smtClean="0"/>
          </a:p>
          <a:p>
            <a:r>
              <a:rPr lang="en-US" smtClean="0"/>
              <a:t>A belief is true if it works for X in proving efficient and effective for the realization of X’s, a particular  person’s (group’s) goals (good life) in the long run and on the whole. (subjective standard/criterion)</a:t>
            </a:r>
          </a:p>
        </p:txBody>
      </p:sp>
      <p:sp>
        <p:nvSpPr>
          <p:cNvPr id="30723" name="Cím 2"/>
          <p:cNvSpPr>
            <a:spLocks noGrp="1"/>
          </p:cNvSpPr>
          <p:nvPr>
            <p:ph type="title"/>
          </p:nvPr>
        </p:nvSpPr>
        <p:spPr/>
        <p:txBody>
          <a:bodyPr/>
          <a:lstStyle/>
          <a:p>
            <a:r>
              <a:rPr lang="hu-HU" smtClean="0"/>
              <a:t>What are practical consequences? II.</a:t>
            </a:r>
            <a:endParaRPr lang="en-US"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artalom helye 1"/>
          <p:cNvSpPr>
            <a:spLocks noGrp="1"/>
          </p:cNvSpPr>
          <p:nvPr>
            <p:ph idx="1"/>
          </p:nvPr>
        </p:nvSpPr>
        <p:spPr/>
        <p:txBody>
          <a:bodyPr/>
          <a:lstStyle/>
          <a:p>
            <a:r>
              <a:rPr lang="en-US" smtClean="0"/>
              <a:t>The pragmatic maxim gives us the rule</a:t>
            </a:r>
          </a:p>
          <a:p>
            <a:pPr lvl="1"/>
            <a:r>
              <a:rPr lang="en-US" smtClean="0"/>
              <a:t>how to clarify our ideas, </a:t>
            </a:r>
            <a:r>
              <a:rPr lang="en-US" b="1" smtClean="0"/>
              <a:t>then</a:t>
            </a:r>
            <a:r>
              <a:rPr lang="en-US" smtClean="0"/>
              <a:t> </a:t>
            </a:r>
          </a:p>
          <a:p>
            <a:pPr lvl="1"/>
            <a:r>
              <a:rPr lang="en-US" smtClean="0"/>
              <a:t>how to test them (for if the hypothesis is not true then it will fail to produce some predicted sensible effects) -- how to conduct (scientific) inquire</a:t>
            </a:r>
          </a:p>
          <a:p>
            <a:pPr lvl="1"/>
            <a:r>
              <a:rPr lang="en-US" smtClean="0"/>
              <a:t>how to accept  (revise, reject beliefs); a rule of rationality</a:t>
            </a:r>
          </a:p>
          <a:p>
            <a:pPr lvl="1"/>
            <a:r>
              <a:rPr lang="en-US" smtClean="0"/>
              <a:t>how to eliminate senseless metaphysical questions.</a:t>
            </a:r>
          </a:p>
        </p:txBody>
      </p:sp>
      <p:sp>
        <p:nvSpPr>
          <p:cNvPr id="31747" name="Cím 2"/>
          <p:cNvSpPr>
            <a:spLocks noGrp="1"/>
          </p:cNvSpPr>
          <p:nvPr>
            <p:ph type="title"/>
          </p:nvPr>
        </p:nvSpPr>
        <p:spPr/>
        <p:txBody>
          <a:bodyPr/>
          <a:lstStyle/>
          <a:p>
            <a:r>
              <a:rPr lang="hu-HU" smtClean="0"/>
              <a:t>The Role of Pragmatist Maxim</a:t>
            </a:r>
            <a:endParaRPr lang="en-US"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artalom helye 1"/>
          <p:cNvSpPr>
            <a:spLocks noGrp="1"/>
          </p:cNvSpPr>
          <p:nvPr>
            <p:ph idx="1"/>
          </p:nvPr>
        </p:nvSpPr>
        <p:spPr/>
        <p:txBody>
          <a:bodyPr/>
          <a:lstStyle/>
          <a:p>
            <a:r>
              <a:rPr lang="en-US" smtClean="0"/>
              <a:t>No one belie</a:t>
            </a:r>
            <a:r>
              <a:rPr lang="hu-HU" smtClean="0"/>
              <a:t>ve</a:t>
            </a:r>
            <a:r>
              <a:rPr lang="en-US" smtClean="0"/>
              <a:t>s that anything goes, </a:t>
            </a:r>
            <a:r>
              <a:rPr lang="hu-HU" smtClean="0"/>
              <a:t>that </a:t>
            </a:r>
            <a:r>
              <a:rPr lang="en-US" smtClean="0"/>
              <a:t>we can hold anything true as we like.</a:t>
            </a:r>
          </a:p>
          <a:p>
            <a:r>
              <a:rPr lang="en-US" smtClean="0"/>
              <a:t>There are constraints on what we can rationally believe. What are these constraints?</a:t>
            </a:r>
          </a:p>
          <a:p>
            <a:endParaRPr lang="hu-HU" smtClean="0"/>
          </a:p>
        </p:txBody>
      </p:sp>
      <p:sp>
        <p:nvSpPr>
          <p:cNvPr id="32771" name="Cím 2"/>
          <p:cNvSpPr>
            <a:spLocks noGrp="1"/>
          </p:cNvSpPr>
          <p:nvPr>
            <p:ph type="title"/>
          </p:nvPr>
        </p:nvSpPr>
        <p:spPr/>
        <p:txBody>
          <a:bodyPr/>
          <a:lstStyle/>
          <a:p>
            <a:r>
              <a:rPr lang="hu-HU" smtClean="0"/>
              <a:t>Pragmatism, Realism, Relativism</a:t>
            </a:r>
            <a:endParaRPr lang="en-US"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Tartalom helye 1"/>
          <p:cNvSpPr>
            <a:spLocks noGrp="1"/>
          </p:cNvSpPr>
          <p:nvPr>
            <p:ph idx="1"/>
          </p:nvPr>
        </p:nvSpPr>
        <p:spPr/>
        <p:txBody>
          <a:bodyPr/>
          <a:lstStyle/>
          <a:p>
            <a:r>
              <a:rPr lang="en-US" b="1" smtClean="0"/>
              <a:t>Realist conception, causal theory</a:t>
            </a:r>
            <a:r>
              <a:rPr lang="en-US" smtClean="0"/>
              <a:t>: Our beliefs are constrained by mind-independent reality. Because they are caused by reality. </a:t>
            </a:r>
          </a:p>
          <a:p>
            <a:r>
              <a:rPr lang="en-US" b="1" smtClean="0"/>
              <a:t>Realist conception , revisionist pragmatism:</a:t>
            </a:r>
            <a:r>
              <a:rPr lang="en-US" smtClean="0"/>
              <a:t> It is evident from scientific experience that when different people use different methods to identify, e.g. the velocity of light and they tend to arrive at the same result, their opinion tend to converge. </a:t>
            </a:r>
          </a:p>
          <a:p>
            <a:r>
              <a:rPr lang="en-US" smtClean="0"/>
              <a:t>„Different minds may set out with the most antagonistic views, but the progress of [scientific] investigation carries them by a force outside of themselves to one and the same conclusion. …[it] is like the operation of destiny.” (P</a:t>
            </a:r>
            <a:r>
              <a:rPr lang="hu-HU" smtClean="0"/>
              <a:t>eirce</a:t>
            </a:r>
            <a:r>
              <a:rPr lang="en-US" smtClean="0"/>
              <a:t>)</a:t>
            </a:r>
          </a:p>
          <a:p>
            <a:r>
              <a:rPr lang="en-US" smtClean="0"/>
              <a:t> „The opinion which is fated to be ultimately agreed to by all who investigate, is what we mean by truth, and the object represented in this opinion is the real. That is the way I would explain reality” (</a:t>
            </a:r>
            <a:r>
              <a:rPr lang="hu-HU" smtClean="0"/>
              <a:t>Peirce</a:t>
            </a:r>
            <a:r>
              <a:rPr lang="en-US" smtClean="0"/>
              <a:t>)</a:t>
            </a:r>
          </a:p>
          <a:p>
            <a:r>
              <a:rPr lang="en-US" smtClean="0"/>
              <a:t>Reality </a:t>
            </a:r>
            <a:r>
              <a:rPr lang="en-US" i="1" smtClean="0"/>
              <a:t>is</a:t>
            </a:r>
            <a:r>
              <a:rPr lang="en-US" smtClean="0"/>
              <a:t> what constrains our beliefs . This convergence is the practical consequence of the existence of reality.</a:t>
            </a:r>
          </a:p>
          <a:p>
            <a:endParaRPr lang="en-US" smtClean="0"/>
          </a:p>
        </p:txBody>
      </p:sp>
      <p:sp>
        <p:nvSpPr>
          <p:cNvPr id="33795" name="Cím 2"/>
          <p:cNvSpPr>
            <a:spLocks noGrp="1"/>
          </p:cNvSpPr>
          <p:nvPr>
            <p:ph type="title"/>
          </p:nvPr>
        </p:nvSpPr>
        <p:spPr/>
        <p:txBody>
          <a:bodyPr/>
          <a:lstStyle/>
          <a:p>
            <a:r>
              <a:rPr lang="en-US" smtClean="0"/>
              <a:t>Constraint: Realist Conceptions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Tartalom helye 1"/>
          <p:cNvSpPr>
            <a:spLocks noGrp="1"/>
          </p:cNvSpPr>
          <p:nvPr>
            <p:ph idx="1"/>
          </p:nvPr>
        </p:nvSpPr>
        <p:spPr/>
        <p:txBody>
          <a:bodyPr/>
          <a:lstStyle/>
          <a:p>
            <a:r>
              <a:rPr lang="en-US" smtClean="0"/>
              <a:t>Social cooperation and the ensuing conventions and/or common practices can also explain the convergence of beliefs. No need for (and no access to) reality.</a:t>
            </a:r>
          </a:p>
          <a:p>
            <a:endParaRPr lang="en-US" smtClean="0"/>
          </a:p>
          <a:p>
            <a:r>
              <a:rPr lang="en-US" smtClean="0"/>
              <a:t>Constraint may spring form </a:t>
            </a:r>
          </a:p>
          <a:p>
            <a:pPr lvl="1"/>
            <a:r>
              <a:rPr lang="en-US" smtClean="0"/>
              <a:t>social cooperation and conventions</a:t>
            </a:r>
          </a:p>
          <a:p>
            <a:pPr lvl="1"/>
            <a:r>
              <a:rPr lang="en-US" smtClean="0"/>
              <a:t>common practices, common goals</a:t>
            </a:r>
          </a:p>
        </p:txBody>
      </p:sp>
      <p:sp>
        <p:nvSpPr>
          <p:cNvPr id="34819" name="Cím 2"/>
          <p:cNvSpPr>
            <a:spLocks noGrp="1"/>
          </p:cNvSpPr>
          <p:nvPr>
            <p:ph type="title"/>
          </p:nvPr>
        </p:nvSpPr>
        <p:spPr/>
        <p:txBody>
          <a:bodyPr/>
          <a:lstStyle/>
          <a:p>
            <a:r>
              <a:rPr lang="hu-HU" smtClean="0"/>
              <a:t>Constraint: Anti-Realist Conception</a:t>
            </a:r>
            <a:endParaRPr lang="en-US"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2" name="Tartalom helye 1"/>
          <p:cNvSpPr>
            <a:spLocks noGrp="1"/>
          </p:cNvSpPr>
          <p:nvPr>
            <p:ph idx="1"/>
          </p:nvPr>
        </p:nvSpPr>
        <p:spPr/>
        <p:txBody>
          <a:bodyPr/>
          <a:lstStyle/>
          <a:p>
            <a:r>
              <a:rPr lang="hu-HU" smtClean="0"/>
              <a:t>Objection to the realist conception: </a:t>
            </a:r>
            <a:r>
              <a:rPr lang="en-US" smtClean="0"/>
              <a:t>The mutability of truth</a:t>
            </a:r>
          </a:p>
          <a:p>
            <a:endParaRPr lang="en-US" smtClean="0"/>
          </a:p>
          <a:p>
            <a:r>
              <a:rPr lang="hu-HU" smtClean="0"/>
              <a:t>Objection to the anti-realist conception:  </a:t>
            </a:r>
            <a:r>
              <a:rPr lang="en-US" smtClean="0"/>
              <a:t>Revolutionary Pragmatists are committed to plainly false beliefs for they mix practical goals with truth.  E.g. the belief in Santa Clause is emotionally expedient  but </a:t>
            </a:r>
            <a:r>
              <a:rPr lang="hu-HU" smtClean="0"/>
              <a:t>it is</a:t>
            </a:r>
            <a:r>
              <a:rPr lang="en-US" smtClean="0"/>
              <a:t> false.</a:t>
            </a:r>
          </a:p>
        </p:txBody>
      </p:sp>
      <p:sp>
        <p:nvSpPr>
          <p:cNvPr id="35843" name="Cím 2"/>
          <p:cNvSpPr>
            <a:spLocks noGrp="1"/>
          </p:cNvSpPr>
          <p:nvPr>
            <p:ph type="title"/>
          </p:nvPr>
        </p:nvSpPr>
        <p:spPr/>
        <p:txBody>
          <a:bodyPr/>
          <a:lstStyle/>
          <a:p>
            <a:r>
              <a:rPr lang="hu-HU" smtClean="0"/>
              <a:t>Objections</a:t>
            </a:r>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ngol okt anyag">
  <a:themeElements>
    <a:clrScheme name="Angol okt anyag 1">
      <a:dk1>
        <a:srgbClr val="000000"/>
      </a:dk1>
      <a:lt1>
        <a:srgbClr val="FFFFFF"/>
      </a:lt1>
      <a:dk2>
        <a:srgbClr val="000000"/>
      </a:dk2>
      <a:lt2>
        <a:srgbClr val="B2B2B2"/>
      </a:lt2>
      <a:accent1>
        <a:srgbClr val="0000FF"/>
      </a:accent1>
      <a:accent2>
        <a:srgbClr val="FFFF00"/>
      </a:accent2>
      <a:accent3>
        <a:srgbClr val="FFFFFF"/>
      </a:accent3>
      <a:accent4>
        <a:srgbClr val="000000"/>
      </a:accent4>
      <a:accent5>
        <a:srgbClr val="AAAAFF"/>
      </a:accent5>
      <a:accent6>
        <a:srgbClr val="E7E700"/>
      </a:accent6>
      <a:hlink>
        <a:srgbClr val="FF0066"/>
      </a:hlink>
      <a:folHlink>
        <a:srgbClr val="66FF33"/>
      </a:folHlink>
    </a:clrScheme>
    <a:fontScheme name="Angol okt anya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hu-HU"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hu-HU"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Angol okt anyag 1">
        <a:dk1>
          <a:srgbClr val="000000"/>
        </a:dk1>
        <a:lt1>
          <a:srgbClr val="FFFFFF"/>
        </a:lt1>
        <a:dk2>
          <a:srgbClr val="000000"/>
        </a:dk2>
        <a:lt2>
          <a:srgbClr val="B2B2B2"/>
        </a:lt2>
        <a:accent1>
          <a:srgbClr val="0000FF"/>
        </a:accent1>
        <a:accent2>
          <a:srgbClr val="FFFF00"/>
        </a:accent2>
        <a:accent3>
          <a:srgbClr val="FFFFFF"/>
        </a:accent3>
        <a:accent4>
          <a:srgbClr val="000000"/>
        </a:accent4>
        <a:accent5>
          <a:srgbClr val="AAAAFF"/>
        </a:accent5>
        <a:accent6>
          <a:srgbClr val="E7E700"/>
        </a:accent6>
        <a:hlink>
          <a:srgbClr val="FF0066"/>
        </a:hlink>
        <a:folHlink>
          <a:srgbClr val="66FF33"/>
        </a:folHlink>
      </a:clrScheme>
      <a:clrMap bg1="lt1" tx1="dk1" bg2="lt2" tx2="dk2" accent1="accent1" accent2="accent2" accent3="accent3" accent4="accent4" accent5="accent5" accent6="accent6" hlink="hlink" folHlink="folHlink"/>
    </a:extraClrScheme>
    <a:extraClrScheme>
      <a:clrScheme name="Angol okt anyag 2">
        <a:dk1>
          <a:srgbClr val="000000"/>
        </a:dk1>
        <a:lt1>
          <a:srgbClr val="CBCBCB"/>
        </a:lt1>
        <a:dk2>
          <a:srgbClr val="0066CC"/>
        </a:dk2>
        <a:lt2>
          <a:srgbClr val="CBCBCB"/>
        </a:lt2>
        <a:accent1>
          <a:srgbClr val="CBCBCB"/>
        </a:accent1>
        <a:accent2>
          <a:srgbClr val="FF33CC"/>
        </a:accent2>
        <a:accent3>
          <a:srgbClr val="AAB8E2"/>
        </a:accent3>
        <a:accent4>
          <a:srgbClr val="ADADAD"/>
        </a:accent4>
        <a:accent5>
          <a:srgbClr val="E2E2E2"/>
        </a:accent5>
        <a:accent6>
          <a:srgbClr val="E72DB9"/>
        </a:accent6>
        <a:hlink>
          <a:srgbClr val="6699FF"/>
        </a:hlink>
        <a:folHlink>
          <a:srgbClr val="CC99FF"/>
        </a:folHlink>
      </a:clrScheme>
      <a:clrMap bg1="dk2" tx1="lt1" bg2="dk1" tx2="lt2" accent1="accent1" accent2="accent2" accent3="accent3" accent4="accent4" accent5="accent5" accent6="accent6" hlink="hlink" folHlink="folHlink"/>
    </a:extraClrScheme>
    <a:extraClrScheme>
      <a:clrScheme name="Angol okt anyag 3">
        <a:dk1>
          <a:srgbClr val="B9B9B9"/>
        </a:dk1>
        <a:lt1>
          <a:srgbClr val="FFFF00"/>
        </a:lt1>
        <a:dk2>
          <a:srgbClr val="0066CC"/>
        </a:dk2>
        <a:lt2>
          <a:srgbClr val="FFFF00"/>
        </a:lt2>
        <a:accent1>
          <a:srgbClr val="00CC00"/>
        </a:accent1>
        <a:accent2>
          <a:srgbClr val="66FF33"/>
        </a:accent2>
        <a:accent3>
          <a:srgbClr val="AAB8E2"/>
        </a:accent3>
        <a:accent4>
          <a:srgbClr val="DADA00"/>
        </a:accent4>
        <a:accent5>
          <a:srgbClr val="AAE2AA"/>
        </a:accent5>
        <a:accent6>
          <a:srgbClr val="5CE72D"/>
        </a:accent6>
        <a:hlink>
          <a:srgbClr val="000000"/>
        </a:hlink>
        <a:folHlink>
          <a:srgbClr val="99CCFF"/>
        </a:folHlink>
      </a:clrScheme>
      <a:clrMap bg1="dk2" tx1="lt1" bg2="dk1" tx2="lt2" accent1="accent1" accent2="accent2" accent3="accent3" accent4="accent4" accent5="accent5" accent6="accent6" hlink="hlink" folHlink="folHlink"/>
    </a:extraClrScheme>
    <a:extraClrScheme>
      <a:clrScheme name="Angol okt anyag 4">
        <a:dk1>
          <a:srgbClr val="B9B9B9"/>
        </a:dk1>
        <a:lt1>
          <a:srgbClr val="FFFF00"/>
        </a:lt1>
        <a:dk2>
          <a:srgbClr val="0066CC"/>
        </a:dk2>
        <a:lt2>
          <a:srgbClr val="FFFF00"/>
        </a:lt2>
        <a:accent1>
          <a:srgbClr val="0066CC"/>
        </a:accent1>
        <a:accent2>
          <a:srgbClr val="66FF33"/>
        </a:accent2>
        <a:accent3>
          <a:srgbClr val="AAB8E2"/>
        </a:accent3>
        <a:accent4>
          <a:srgbClr val="DADA00"/>
        </a:accent4>
        <a:accent5>
          <a:srgbClr val="AAB8E2"/>
        </a:accent5>
        <a:accent6>
          <a:srgbClr val="5CE72D"/>
        </a:accent6>
        <a:hlink>
          <a:srgbClr val="000000"/>
        </a:hlink>
        <a:folHlink>
          <a:srgbClr val="99CCFF"/>
        </a:folHlink>
      </a:clrScheme>
      <a:clrMap bg1="dk2" tx1="lt1" bg2="dk1" tx2="lt2" accent1="accent1" accent2="accent2" accent3="accent3" accent4="accent4" accent5="accent5" accent6="accent6" hlink="hlink" folHlink="folHlink"/>
    </a:extraClrScheme>
    <a:extraClrScheme>
      <a:clrScheme name="Angol okt anyag 5">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Angol okt anyag 6">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Angol okt anyag 7">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Angol okt anyag 8">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Angol okt anyag 9">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Angol okt anyag 10">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Angol okt anyag 11">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éma">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Angol okt anyag 1">
    <a:dk1>
      <a:srgbClr val="000000"/>
    </a:dk1>
    <a:lt1>
      <a:srgbClr val="FFFFFF"/>
    </a:lt1>
    <a:dk2>
      <a:srgbClr val="000000"/>
    </a:dk2>
    <a:lt2>
      <a:srgbClr val="B2B2B2"/>
    </a:lt2>
    <a:accent1>
      <a:srgbClr val="0000FF"/>
    </a:accent1>
    <a:accent2>
      <a:srgbClr val="FFFF00"/>
    </a:accent2>
    <a:accent3>
      <a:srgbClr val="FFFFFF"/>
    </a:accent3>
    <a:accent4>
      <a:srgbClr val="000000"/>
    </a:accent4>
    <a:accent5>
      <a:srgbClr val="AAAAFF"/>
    </a:accent5>
    <a:accent6>
      <a:srgbClr val="E7E700"/>
    </a:accent6>
    <a:hlink>
      <a:srgbClr val="FF0066"/>
    </a:hlink>
    <a:folHlink>
      <a:srgbClr val="66FF33"/>
    </a:folHlink>
  </a:clrScheme>
</a:themeOverride>
</file>

<file path=docProps/app.xml><?xml version="1.0" encoding="utf-8"?>
<Properties xmlns="http://schemas.openxmlformats.org/officeDocument/2006/extended-properties" xmlns:vt="http://schemas.openxmlformats.org/officeDocument/2006/docPropsVTypes">
  <Template>Angol okt anyag</Template>
  <TotalTime>2137</TotalTime>
  <Pages>1</Pages>
  <Words>2444</Words>
  <Application>Microsoft Office PowerPoint</Application>
  <PresentationFormat>A4 Paper (210x297 mm)</PresentationFormat>
  <Paragraphs>185</Paragraphs>
  <Slides>33</Slides>
  <Notes>4</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1" baseType="lpstr">
      <vt:lpstr>Arial</vt:lpstr>
      <vt:lpstr>Wingdings</vt:lpstr>
      <vt:lpstr>Times New Roman</vt:lpstr>
      <vt:lpstr>Monotype Sorts</vt:lpstr>
      <vt:lpstr>Helvetica-Cond-Normal</vt:lpstr>
      <vt:lpstr>Univers</vt:lpstr>
      <vt:lpstr>Angol okt anyag</vt:lpstr>
      <vt:lpstr>Microsoft Drawing</vt:lpstr>
      <vt:lpstr>Realism—Relativism—Pragmatism</vt:lpstr>
      <vt:lpstr>Realism and Relativism: An Overview</vt:lpstr>
      <vt:lpstr>Realism</vt:lpstr>
      <vt:lpstr>Realism--Anti-Realism</vt:lpstr>
      <vt:lpstr>Realism—Anti-Realism</vt:lpstr>
      <vt:lpstr>Realism</vt:lpstr>
      <vt:lpstr>Against Realism 1.</vt:lpstr>
      <vt:lpstr>The dispute</vt:lpstr>
      <vt:lpstr>Against Realism 2.</vt:lpstr>
      <vt:lpstr>Consequences of the Anti-Realist Argument</vt:lpstr>
      <vt:lpstr>Relativism</vt:lpstr>
      <vt:lpstr>Relativism: X is relative to Y</vt:lpstr>
      <vt:lpstr>Relativism (generally!!) denys</vt:lpstr>
      <vt:lpstr>Epistemological Relativism</vt:lpstr>
      <vt:lpstr>Argument for Epistemological Relativism 1. </vt:lpstr>
      <vt:lpstr>A case</vt:lpstr>
      <vt:lpstr>The Equivalience Principle</vt:lpstr>
      <vt:lpstr>Related Versions of Relativism:Truth-Value Rel.</vt:lpstr>
      <vt:lpstr>Epistemic and Truth-Value Relativism</vt:lpstr>
      <vt:lpstr>Against Ep. Relativism: Incoherence</vt:lpstr>
      <vt:lpstr>Against Truth-value Relativism I.</vt:lpstr>
      <vt:lpstr>Against Truth-value Relativism II.</vt:lpstr>
      <vt:lpstr>Pragmatism</vt:lpstr>
      <vt:lpstr>An Overview </vt:lpstr>
      <vt:lpstr>Versions of the Pragmatist Maxim</vt:lpstr>
      <vt:lpstr>General Common Assumptions</vt:lpstr>
      <vt:lpstr>What are practical consequences? I.</vt:lpstr>
      <vt:lpstr>What are practical consequences? II.</vt:lpstr>
      <vt:lpstr>The Role of Pragmatist Maxim</vt:lpstr>
      <vt:lpstr>Pragmatism, Realism, Relativism</vt:lpstr>
      <vt:lpstr>Constraint: Realist Conceptions</vt:lpstr>
      <vt:lpstr>Constraint: Anti-Realist Conception</vt:lpstr>
      <vt:lpstr>Objections</vt:lpstr>
    </vt:vector>
  </TitlesOfParts>
  <Company>BME FTT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bemutató</dc:title>
  <dc:subject>Powerpoint Präsentation</dc:subject>
  <dc:creator>Margitay Tihamér</dc:creator>
  <cp:lastModifiedBy>Hateem</cp:lastModifiedBy>
  <cp:revision>356</cp:revision>
  <cp:lastPrinted>1998-03-06T13:58:26Z</cp:lastPrinted>
  <dcterms:created xsi:type="dcterms:W3CDTF">2011-02-14T12:29:41Z</dcterms:created>
  <dcterms:modified xsi:type="dcterms:W3CDTF">2014-07-11T12:44:05Z</dcterms:modified>
</cp:coreProperties>
</file>