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5" r:id="rId1"/>
  </p:sldMasterIdLst>
  <p:notesMasterIdLst>
    <p:notesMasterId r:id="rId37"/>
  </p:notesMasterIdLst>
  <p:handoutMasterIdLst>
    <p:handoutMasterId r:id="rId38"/>
  </p:handoutMasterIdLst>
  <p:sldIdLst>
    <p:sldId id="577" r:id="rId2"/>
    <p:sldId id="551" r:id="rId3"/>
    <p:sldId id="552" r:id="rId4"/>
    <p:sldId id="553" r:id="rId5"/>
    <p:sldId id="554" r:id="rId6"/>
    <p:sldId id="555" r:id="rId7"/>
    <p:sldId id="556" r:id="rId8"/>
    <p:sldId id="557" r:id="rId9"/>
    <p:sldId id="558" r:id="rId10"/>
    <p:sldId id="559" r:id="rId11"/>
    <p:sldId id="560" r:id="rId12"/>
    <p:sldId id="561" r:id="rId13"/>
    <p:sldId id="562" r:id="rId14"/>
    <p:sldId id="563" r:id="rId15"/>
    <p:sldId id="564" r:id="rId16"/>
    <p:sldId id="565" r:id="rId17"/>
    <p:sldId id="566" r:id="rId18"/>
    <p:sldId id="567" r:id="rId19"/>
    <p:sldId id="568" r:id="rId20"/>
    <p:sldId id="569" r:id="rId21"/>
    <p:sldId id="570" r:id="rId22"/>
    <p:sldId id="571" r:id="rId23"/>
    <p:sldId id="572" r:id="rId24"/>
    <p:sldId id="506" r:id="rId25"/>
    <p:sldId id="507" r:id="rId26"/>
    <p:sldId id="508" r:id="rId27"/>
    <p:sldId id="509" r:id="rId28"/>
    <p:sldId id="510" r:id="rId29"/>
    <p:sldId id="511" r:id="rId30"/>
    <p:sldId id="512" r:id="rId31"/>
    <p:sldId id="513" r:id="rId32"/>
    <p:sldId id="514" r:id="rId33"/>
    <p:sldId id="515" r:id="rId34"/>
    <p:sldId id="516" r:id="rId35"/>
    <p:sldId id="517" r:id="rId36"/>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CC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025" autoAdjust="0"/>
    <p:restoredTop sz="94664" autoAdjust="0"/>
  </p:normalViewPr>
  <p:slideViewPr>
    <p:cSldViewPr>
      <p:cViewPr varScale="1">
        <p:scale>
          <a:sx n="51" d="100"/>
          <a:sy n="51" d="100"/>
        </p:scale>
        <p:origin x="-8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17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defRPr sz="1300">
                <a:latin typeface="Times" charset="0"/>
              </a:defRPr>
            </a:lvl1pPr>
          </a:lstStyle>
          <a:p>
            <a:endParaRPr lang="en-US"/>
          </a:p>
        </p:txBody>
      </p:sp>
      <p:sp>
        <p:nvSpPr>
          <p:cNvPr id="215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defRPr sz="1300">
                <a:latin typeface="Times" charset="0"/>
              </a:defRPr>
            </a:lvl1pPr>
          </a:lstStyle>
          <a:p>
            <a:endParaRPr lang="en-US"/>
          </a:p>
        </p:txBody>
      </p:sp>
      <p:sp>
        <p:nvSpPr>
          <p:cNvPr id="215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defRPr sz="1300">
                <a:latin typeface="Times" charset="0"/>
              </a:defRPr>
            </a:lvl1pPr>
          </a:lstStyle>
          <a:p>
            <a:endParaRPr lang="en-US"/>
          </a:p>
        </p:txBody>
      </p:sp>
      <p:sp>
        <p:nvSpPr>
          <p:cNvPr id="215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defRPr sz="1300">
                <a:latin typeface="Times" charset="0"/>
              </a:defRPr>
            </a:lvl1pPr>
          </a:lstStyle>
          <a:p>
            <a:fld id="{744307DA-1CB0-4504-A4A6-897CCA3CC57A}"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eaLnBrk="0" hangingPunct="0">
              <a:defRPr sz="1300">
                <a:latin typeface="Times" charset="0"/>
              </a:defRPr>
            </a:lvl1pPr>
          </a:lstStyle>
          <a:p>
            <a:endParaRPr lang="en-US"/>
          </a:p>
        </p:txBody>
      </p:sp>
      <p:sp>
        <p:nvSpPr>
          <p:cNvPr id="5123"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eaLnBrk="0" hangingPunct="0">
              <a:defRPr sz="1300">
                <a:latin typeface="Times" charset="0"/>
              </a:defRPr>
            </a:lvl1pPr>
          </a:lstStyle>
          <a:p>
            <a:endParaRPr lang="en-US"/>
          </a:p>
        </p:txBody>
      </p:sp>
      <p:sp>
        <p:nvSpPr>
          <p:cNvPr id="5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6"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eaLnBrk="0" hangingPunct="0">
              <a:defRPr sz="1300">
                <a:latin typeface="Times" charset="0"/>
              </a:defRPr>
            </a:lvl1pPr>
          </a:lstStyle>
          <a:p>
            <a:endParaRPr lang="en-US"/>
          </a:p>
        </p:txBody>
      </p:sp>
      <p:sp>
        <p:nvSpPr>
          <p:cNvPr id="5127"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eaLnBrk="0" hangingPunct="0">
              <a:defRPr sz="1300">
                <a:latin typeface="Times" charset="0"/>
              </a:defRPr>
            </a:lvl1pPr>
          </a:lstStyle>
          <a:p>
            <a:fld id="{E046EBB5-E0EF-4495-A9C4-222F1E01678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mn-ea"/>
        <a:cs typeface="Arial" pitchFamily="34" charset="0"/>
      </a:defRPr>
    </a:lvl1pPr>
    <a:lvl2pPr marL="457200" algn="l" rtl="0" fontAlgn="base">
      <a:spcBef>
        <a:spcPct val="30000"/>
      </a:spcBef>
      <a:spcAft>
        <a:spcPct val="0"/>
      </a:spcAft>
      <a:defRPr sz="1200" kern="1200">
        <a:solidFill>
          <a:schemeClr val="tx1"/>
        </a:solidFill>
        <a:latin typeface="Times" charset="0"/>
        <a:ea typeface="+mn-ea"/>
        <a:cs typeface="Arial" pitchFamily="34" charset="0"/>
      </a:defRPr>
    </a:lvl2pPr>
    <a:lvl3pPr marL="914400" algn="l" rtl="0" fontAlgn="base">
      <a:spcBef>
        <a:spcPct val="30000"/>
      </a:spcBef>
      <a:spcAft>
        <a:spcPct val="0"/>
      </a:spcAft>
      <a:defRPr sz="1200" kern="1200">
        <a:solidFill>
          <a:schemeClr val="tx1"/>
        </a:solidFill>
        <a:latin typeface="Times" charset="0"/>
        <a:ea typeface="+mn-ea"/>
        <a:cs typeface="Arial" pitchFamily="34" charset="0"/>
      </a:defRPr>
    </a:lvl3pPr>
    <a:lvl4pPr marL="1371600" algn="l" rtl="0" fontAlgn="base">
      <a:spcBef>
        <a:spcPct val="30000"/>
      </a:spcBef>
      <a:spcAft>
        <a:spcPct val="0"/>
      </a:spcAft>
      <a:defRPr sz="1200" kern="1200">
        <a:solidFill>
          <a:schemeClr val="tx1"/>
        </a:solidFill>
        <a:latin typeface="Times" charset="0"/>
        <a:ea typeface="+mn-ea"/>
        <a:cs typeface="Arial" pitchFamily="34" charset="0"/>
      </a:defRPr>
    </a:lvl4pPr>
    <a:lvl5pPr marL="1828800" algn="l" rtl="0" fontAlgn="base">
      <a:spcBef>
        <a:spcPct val="30000"/>
      </a:spcBef>
      <a:spcAft>
        <a:spcPct val="0"/>
      </a:spcAft>
      <a:defRPr sz="1200" kern="1200">
        <a:solidFill>
          <a:schemeClr val="tx1"/>
        </a:solidFill>
        <a:latin typeface="Times"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58722" name="Group 2"/>
          <p:cNvGrpSpPr>
            <a:grpSpLocks/>
          </p:cNvGrpSpPr>
          <p:nvPr/>
        </p:nvGrpSpPr>
        <p:grpSpPr bwMode="auto">
          <a:xfrm>
            <a:off x="0" y="3902075"/>
            <a:ext cx="3400425" cy="2949575"/>
            <a:chOff x="0" y="2458"/>
            <a:chExt cx="2142" cy="1858"/>
          </a:xfrm>
        </p:grpSpPr>
        <p:sp>
          <p:nvSpPr>
            <p:cNvPr id="158723"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4"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158725"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6"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8727"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158728"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158729"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158730" name="Rectangle 10"/>
          <p:cNvSpPr>
            <a:spLocks noGrp="1" noChangeArrowheads="1"/>
          </p:cNvSpPr>
          <p:nvPr>
            <p:ph type="ctrTitle" sz="quarter"/>
          </p:nvPr>
        </p:nvSpPr>
        <p:spPr>
          <a:xfrm>
            <a:off x="685800" y="1873250"/>
            <a:ext cx="7772400" cy="1555750"/>
          </a:xfrm>
        </p:spPr>
        <p:txBody>
          <a:bodyPr/>
          <a:lstStyle>
            <a:lvl1pPr>
              <a:defRPr sz="4800"/>
            </a:lvl1pPr>
          </a:lstStyle>
          <a:p>
            <a:r>
              <a:rPr lang="en-US"/>
              <a:t>Click to edit Master title style</a:t>
            </a:r>
          </a:p>
        </p:txBody>
      </p:sp>
      <p:sp>
        <p:nvSpPr>
          <p:cNvPr id="158731"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58732" name="Rectangle 12"/>
          <p:cNvSpPr>
            <a:spLocks noGrp="1" noChangeArrowheads="1"/>
          </p:cNvSpPr>
          <p:nvPr>
            <p:ph type="dt" sz="quarter" idx="2"/>
          </p:nvPr>
        </p:nvSpPr>
        <p:spPr/>
        <p:txBody>
          <a:bodyPr/>
          <a:lstStyle>
            <a:lvl1pPr>
              <a:defRPr/>
            </a:lvl1pPr>
          </a:lstStyle>
          <a:p>
            <a:endParaRPr lang="en-US"/>
          </a:p>
        </p:txBody>
      </p:sp>
      <p:sp>
        <p:nvSpPr>
          <p:cNvPr id="158733" name="Rectangle 13"/>
          <p:cNvSpPr>
            <a:spLocks noGrp="1" noChangeArrowheads="1"/>
          </p:cNvSpPr>
          <p:nvPr>
            <p:ph type="ftr" sz="quarter" idx="3"/>
          </p:nvPr>
        </p:nvSpPr>
        <p:spPr/>
        <p:txBody>
          <a:bodyPr/>
          <a:lstStyle>
            <a:lvl1pPr>
              <a:defRPr/>
            </a:lvl1pPr>
          </a:lstStyle>
          <a:p>
            <a:endParaRPr lang="en-US"/>
          </a:p>
        </p:txBody>
      </p:sp>
      <p:sp>
        <p:nvSpPr>
          <p:cNvPr id="158734" name="Rectangle 14"/>
          <p:cNvSpPr>
            <a:spLocks noGrp="1" noChangeArrowheads="1"/>
          </p:cNvSpPr>
          <p:nvPr>
            <p:ph type="sldNum" sz="quarter" idx="4"/>
          </p:nvPr>
        </p:nvSpPr>
        <p:spPr/>
        <p:txBody>
          <a:bodyPr/>
          <a:lstStyle>
            <a:lvl1pPr>
              <a:defRPr/>
            </a:lvl1pPr>
          </a:lstStyle>
          <a:p>
            <a:fld id="{8C0DAFE7-4BA1-4FA2-9F81-0ECBACB9AED4}" type="slidenum">
              <a:rPr lang="en-US"/>
              <a:pPr/>
              <a:t>‹#›</a:t>
            </a:fld>
            <a:endParaRPr lang="en-US"/>
          </a:p>
        </p:txBody>
      </p:sp>
    </p:spTree>
  </p:cSld>
  <p:clrMapOvr>
    <a:masterClrMapping/>
  </p:clrMapOvr>
  <p:transition>
    <p:randomBar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b="1">
                <a:solidFill>
                  <a:schemeClr val="bg1">
                    <a:lumMod val="95000"/>
                    <a:lumOff val="5000"/>
                  </a:schemeClr>
                </a:solidFil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400">
                <a:solidFill>
                  <a:schemeClr val="bg1">
                    <a:lumMod val="95000"/>
                    <a:lumOff val="5000"/>
                  </a:schemeClr>
                </a:solidFill>
                <a:latin typeface="Arial" pitchFamily="34" charset="0"/>
                <a:cs typeface="Arial" pitchFamily="34" charset="0"/>
              </a:defRPr>
            </a:lvl1pPr>
            <a:lvl2pPr>
              <a:defRPr sz="2400">
                <a:solidFill>
                  <a:schemeClr val="bg1">
                    <a:lumMod val="95000"/>
                    <a:lumOff val="5000"/>
                  </a:schemeClr>
                </a:solidFill>
                <a:latin typeface="Arial" pitchFamily="34" charset="0"/>
                <a:cs typeface="Arial" pitchFamily="34" charset="0"/>
              </a:defRPr>
            </a:lvl2pPr>
            <a:lvl3pPr>
              <a:defRPr sz="2400">
                <a:solidFill>
                  <a:schemeClr val="bg1">
                    <a:lumMod val="95000"/>
                    <a:lumOff val="5000"/>
                  </a:schemeClr>
                </a:solidFill>
                <a:latin typeface="Arial" pitchFamily="34" charset="0"/>
                <a:cs typeface="Arial" pitchFamily="34" charset="0"/>
              </a:defRPr>
            </a:lvl3pPr>
            <a:lvl4pPr>
              <a:defRPr sz="2400">
                <a:solidFill>
                  <a:schemeClr val="bg1">
                    <a:lumMod val="95000"/>
                    <a:lumOff val="5000"/>
                  </a:schemeClr>
                </a:solidFill>
                <a:latin typeface="Arial" pitchFamily="34" charset="0"/>
                <a:cs typeface="Arial" pitchFamily="34" charset="0"/>
              </a:defRPr>
            </a:lvl4pPr>
            <a:lvl5pPr>
              <a:defRPr sz="2400">
                <a:solidFill>
                  <a:schemeClr val="bg1">
                    <a:lumMod val="95000"/>
                    <a:lumOff val="5000"/>
                  </a:schemeClr>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591CE80-F198-4776-A3BD-8C0B29B75BEC}" type="slidenum">
              <a:rPr lang="en-US"/>
              <a:pPr/>
              <a:t>‹#›</a:t>
            </a:fld>
            <a:endParaRPr lang="en-US"/>
          </a:p>
        </p:txBody>
      </p:sp>
    </p:spTree>
  </p:cSld>
  <p:clrMapOvr>
    <a:masterClrMapping/>
  </p:clrMapOvr>
  <p:transition>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27939F1-E7FF-4384-A480-603EFCBCF985}" type="slidenum">
              <a:rPr lang="en-US"/>
              <a:pPr/>
              <a:t>‹#›</a:t>
            </a:fld>
            <a:endParaRPr lang="en-US"/>
          </a:p>
        </p:txBody>
      </p:sp>
    </p:spTree>
  </p:cSld>
  <p:clrMapOvr>
    <a:masterClrMapping/>
  </p:clrMapOvr>
  <p:transition>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4DB4F80-9DFA-4D71-98FE-9818209522FB}" type="slidenum">
              <a:rPr lang="en-US"/>
              <a:pPr/>
              <a:t>‹#›</a:t>
            </a:fld>
            <a:endParaRPr lang="en-US"/>
          </a:p>
        </p:txBody>
      </p:sp>
    </p:spTree>
  </p:cSld>
  <p:clrMapOvr>
    <a:masterClrMapping/>
  </p:clrMapOvr>
  <p:transition>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AA361C7A-DDFF-4B54-B8C1-97324360A1D2}" type="slidenum">
              <a:rPr lang="en-US"/>
              <a:pPr/>
              <a:t>‹#›</a:t>
            </a:fld>
            <a:endParaRPr lang="en-US"/>
          </a:p>
        </p:txBody>
      </p:sp>
    </p:spTree>
  </p:cSld>
  <p:clrMapOvr>
    <a:masterClrMapping/>
  </p:clrMapOvr>
  <p:transition>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E85C111-36B8-4A28-BCF4-1D6437EB014B}" type="slidenum">
              <a:rPr lang="en-US"/>
              <a:pPr/>
              <a:t>‹#›</a:t>
            </a:fld>
            <a:endParaRPr lang="en-US"/>
          </a:p>
        </p:txBody>
      </p:sp>
    </p:spTree>
  </p:cSld>
  <p:clrMapOvr>
    <a:masterClrMapping/>
  </p:clrMapOvr>
  <p:transition>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31176AA-8016-4526-8F6F-56102A28BE77}" type="slidenum">
              <a:rPr lang="en-US"/>
              <a:pPr/>
              <a:t>‹#›</a:t>
            </a:fld>
            <a:endParaRPr lang="en-US"/>
          </a:p>
        </p:txBody>
      </p:sp>
    </p:spTree>
  </p:cSld>
  <p:clrMapOvr>
    <a:masterClrMapping/>
  </p:clrMapOvr>
  <p:transition>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33C2618-6452-4BA0-AABA-70BC3235D9A2}" type="slidenum">
              <a:rPr lang="en-US"/>
              <a:pPr/>
              <a:t>‹#›</a:t>
            </a:fld>
            <a:endParaRPr lang="en-US"/>
          </a:p>
        </p:txBody>
      </p:sp>
    </p:spTree>
  </p:cSld>
  <p:clrMapOvr>
    <a:masterClrMapping/>
  </p:clrMapOvr>
  <p:transition>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6130BE3-688B-4319-A18C-B085C95325E8}" type="slidenum">
              <a:rPr lang="en-US"/>
              <a:pPr/>
              <a:t>‹#›</a:t>
            </a:fld>
            <a:endParaRPr lang="en-US"/>
          </a:p>
        </p:txBody>
      </p:sp>
    </p:spTree>
  </p:cSld>
  <p:clrMapOvr>
    <a:masterClrMapping/>
  </p:clrMapOvr>
  <p:transition>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EEB339-771F-4203-A45E-CDF3B4176E61}" type="slidenum">
              <a:rPr lang="en-US"/>
              <a:pPr/>
              <a:t>‹#›</a:t>
            </a:fld>
            <a:endParaRPr lang="en-US"/>
          </a:p>
        </p:txBody>
      </p:sp>
    </p:spTree>
  </p:cSld>
  <p:clrMapOvr>
    <a:masterClrMapping/>
  </p:clrMapOvr>
  <p:transition>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7BA8D97-A27B-456E-9FFC-648ED9AF2CB0}" type="slidenum">
              <a:rPr lang="en-US"/>
              <a:pPr/>
              <a:t>‹#›</a:t>
            </a:fld>
            <a:endParaRPr lang="en-US"/>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157698" name="Group 2"/>
          <p:cNvGrpSpPr>
            <a:grpSpLocks/>
          </p:cNvGrpSpPr>
          <p:nvPr/>
        </p:nvGrpSpPr>
        <p:grpSpPr bwMode="auto">
          <a:xfrm>
            <a:off x="0" y="3902075"/>
            <a:ext cx="3400425" cy="2949575"/>
            <a:chOff x="0" y="2458"/>
            <a:chExt cx="2142" cy="1858"/>
          </a:xfrm>
        </p:grpSpPr>
        <p:sp>
          <p:nvSpPr>
            <p:cNvPr id="157699"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0"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en-US"/>
            </a:p>
          </p:txBody>
        </p:sp>
        <p:sp>
          <p:nvSpPr>
            <p:cNvPr id="157701"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2"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en-US"/>
            </a:p>
          </p:txBody>
        </p:sp>
        <p:sp>
          <p:nvSpPr>
            <p:cNvPr id="157703"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sp>
          <p:nvSpPr>
            <p:cNvPr id="157704"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en-US"/>
            </a:p>
          </p:txBody>
        </p:sp>
        <p:sp>
          <p:nvSpPr>
            <p:cNvPr id="157705"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en-US"/>
            </a:p>
          </p:txBody>
        </p:sp>
      </p:grpSp>
      <p:sp>
        <p:nvSpPr>
          <p:cNvPr id="157706"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57707"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7708"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10199"/>
                  </a:outerShdw>
                </a:effectLst>
              </a:defRPr>
            </a:lvl1pPr>
          </a:lstStyle>
          <a:p>
            <a:endParaRPr lang="en-US"/>
          </a:p>
        </p:txBody>
      </p:sp>
      <p:sp>
        <p:nvSpPr>
          <p:cNvPr id="157709"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10199"/>
                  </a:outerShdw>
                </a:effectLst>
              </a:defRPr>
            </a:lvl1pPr>
          </a:lstStyle>
          <a:p>
            <a:endParaRPr lang="en-US"/>
          </a:p>
        </p:txBody>
      </p:sp>
      <p:sp>
        <p:nvSpPr>
          <p:cNvPr id="157710"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10199"/>
                  </a:outerShdw>
                </a:effectLst>
              </a:defRPr>
            </a:lvl1pPr>
          </a:lstStyle>
          <a:p>
            <a:fld id="{0E80DEF2-9AFB-42AD-8048-C1C2B3A2CD7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ransition>
    <p:randomBar dir="vert"/>
  </p:transition>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2pPr>
      <a:lvl3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3pPr>
      <a:lvl4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4pPr>
      <a:lvl5pPr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FFFFFF"/>
            </a:outerShdw>
          </a:effectLst>
          <a:latin typeface="Arial" pitchFamily="34" charset="0"/>
          <a:cs typeface="Arial" pitchFamily="34" charset="0"/>
        </a:defRPr>
      </a:lvl9pPr>
    </p:titleStyle>
    <p:bodyStyle>
      <a:lvl1pPr marL="342900" indent="-342900" algn="l" rtl="0" fontAlgn="base">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fontAlgn="base">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fontAlgn="base">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fontAlgn="base">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fontAlgn="base">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381000" y="1524000"/>
            <a:ext cx="8229600" cy="1139825"/>
          </a:xfrm>
        </p:spPr>
        <p:txBody>
          <a:bodyPr/>
          <a:lstStyle/>
          <a:p>
            <a:r>
              <a:rPr lang="en-US" sz="4000" dirty="0" smtClean="0"/>
              <a:t>Deontological </a:t>
            </a:r>
            <a:r>
              <a:rPr lang="en-US" sz="4000" dirty="0"/>
              <a:t>&amp; Consequential </a:t>
            </a:r>
            <a:r>
              <a:rPr lang="en-US" sz="4000" dirty="0" smtClean="0"/>
              <a:t>Ethics</a:t>
            </a:r>
            <a:br>
              <a:rPr lang="en-US" sz="4000" dirty="0" smtClean="0"/>
            </a:br>
            <a:r>
              <a:rPr lang="en-US" sz="4000" dirty="0" smtClean="0"/>
              <a:t>    </a:t>
            </a:r>
            <a:r>
              <a:rPr lang="en-US" sz="4000" dirty="0" err="1" smtClean="0"/>
              <a:t>Contd</a:t>
            </a:r>
            <a:r>
              <a:rPr lang="en-US" sz="4000" dirty="0" smtClean="0"/>
              <a:t>…</a:t>
            </a:r>
            <a:br>
              <a:rPr lang="en-US" sz="4000" dirty="0" smtClean="0"/>
            </a:br>
            <a:r>
              <a:rPr lang="en-US" sz="4000" dirty="0" smtClean="0"/>
              <a:t/>
            </a:r>
            <a:br>
              <a:rPr lang="en-US" sz="4000" dirty="0" smtClean="0"/>
            </a:br>
            <a:r>
              <a:rPr lang="en-US" sz="4000" dirty="0" smtClean="0"/>
              <a:t/>
            </a:r>
            <a:br>
              <a:rPr lang="en-US" sz="4000" dirty="0" smtClean="0"/>
            </a:br>
            <a:r>
              <a:rPr lang="en-US" sz="4000" dirty="0" smtClean="0"/>
              <a:t/>
            </a:r>
            <a:br>
              <a:rPr lang="en-US" sz="4000" dirty="0" smtClean="0"/>
            </a:br>
            <a:endParaRPr lang="en-US" sz="4000" dirty="0"/>
          </a:p>
        </p:txBody>
      </p:sp>
      <p:sp>
        <p:nvSpPr>
          <p:cNvPr id="227331" name="Rectangle 3"/>
          <p:cNvSpPr>
            <a:spLocks noGrp="1" noChangeArrowheads="1"/>
          </p:cNvSpPr>
          <p:nvPr>
            <p:ph type="body" idx="1"/>
          </p:nvPr>
        </p:nvSpPr>
        <p:spPr>
          <a:xfrm>
            <a:off x="457200" y="1752600"/>
            <a:ext cx="8229600" cy="4530725"/>
          </a:xfrm>
        </p:spPr>
        <p:txBody>
          <a:bodyPr/>
          <a:lstStyle/>
          <a:p>
            <a:pPr>
              <a:buFont typeface="Wingdings" pitchFamily="2" charset="2"/>
              <a:buNone/>
            </a:pPr>
            <a:endParaRPr lang="en-US" b="1">
              <a:latin typeface="Informal Roman" pitchFamily="66" charset="0"/>
            </a:endParaRPr>
          </a:p>
        </p:txBody>
      </p:sp>
      <p:pic>
        <p:nvPicPr>
          <p:cNvPr id="227333" name="Picture 5" descr="Church Portal"/>
          <p:cNvPicPr>
            <a:picLocks noChangeAspect="1" noChangeArrowheads="1"/>
          </p:cNvPicPr>
          <p:nvPr/>
        </p:nvPicPr>
        <p:blipFill>
          <a:blip r:embed="rId2"/>
          <a:srcRect/>
          <a:stretch>
            <a:fillRect/>
          </a:stretch>
        </p:blipFill>
        <p:spPr bwMode="auto">
          <a:xfrm>
            <a:off x="0" y="1676400"/>
            <a:ext cx="9144000" cy="51816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03" name="Rectangle 3"/>
          <p:cNvSpPr>
            <a:spLocks noGrp="1" noChangeArrowheads="1"/>
          </p:cNvSpPr>
          <p:nvPr>
            <p:ph type="body" idx="1"/>
          </p:nvPr>
        </p:nvSpPr>
        <p:spPr>
          <a:xfrm>
            <a:off x="457200" y="1600200"/>
            <a:ext cx="3200400" cy="4530725"/>
          </a:xfrm>
        </p:spPr>
        <p:txBody>
          <a:bodyPr/>
          <a:lstStyle/>
          <a:p>
            <a:pPr algn="ctr">
              <a:buFont typeface="Wingdings" pitchFamily="2" charset="2"/>
              <a:buNone/>
            </a:pPr>
            <a:r>
              <a:rPr lang="en-US"/>
              <a:t>Let’s now explore consequential ethics:</a:t>
            </a:r>
          </a:p>
        </p:txBody>
      </p:sp>
      <p:pic>
        <p:nvPicPr>
          <p:cNvPr id="358404" name="Picture 4" descr="Jedi Shockley"/>
          <p:cNvPicPr>
            <a:picLocks noChangeAspect="1" noChangeArrowheads="1"/>
          </p:cNvPicPr>
          <p:nvPr/>
        </p:nvPicPr>
        <p:blipFill>
          <a:blip r:embed="rId2"/>
          <a:srcRect/>
          <a:stretch>
            <a:fillRect/>
          </a:stretch>
        </p:blipFill>
        <p:spPr bwMode="auto">
          <a:xfrm>
            <a:off x="4038600" y="0"/>
            <a:ext cx="5105400" cy="67056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p:txBody>
          <a:bodyPr/>
          <a:lstStyle/>
          <a:p>
            <a:r>
              <a:rPr lang="en-US"/>
              <a:t>	Consequential Ethics:</a:t>
            </a:r>
          </a:p>
        </p:txBody>
      </p:sp>
      <p:sp>
        <p:nvSpPr>
          <p:cNvPr id="359427" name="Rectangle 3"/>
          <p:cNvSpPr>
            <a:spLocks noGrp="1" noChangeArrowheads="1"/>
          </p:cNvSpPr>
          <p:nvPr>
            <p:ph type="body" idx="1"/>
          </p:nvPr>
        </p:nvSpPr>
        <p:spPr>
          <a:xfrm>
            <a:off x="762000" y="1905000"/>
            <a:ext cx="8382000" cy="4381500"/>
          </a:xfrm>
        </p:spPr>
        <p:txBody>
          <a:bodyPr/>
          <a:lstStyle/>
          <a:p>
            <a:pPr marL="609600" indent="-609600">
              <a:buFont typeface="Wingdings" pitchFamily="2" charset="2"/>
              <a:buNone/>
            </a:pPr>
            <a:r>
              <a:rPr lang="en-US" sz="2400" b="1">
                <a:latin typeface="Times New Roman" pitchFamily="18" charset="0"/>
                <a:cs typeface="Times New Roman" pitchFamily="18" charset="0"/>
              </a:rPr>
              <a:t>	</a:t>
            </a:r>
            <a:r>
              <a:rPr lang="en-US" sz="2800" b="1">
                <a:latin typeface="Times New Roman" pitchFamily="18" charset="0"/>
                <a:cs typeface="Times New Roman" pitchFamily="18" charset="0"/>
              </a:rPr>
              <a:t>We choose the actions that bring about the best outcomes.  There are many kinds of consequential forms of ethics.  Let’s consider the following:</a:t>
            </a:r>
          </a:p>
          <a:p>
            <a:pPr marL="609600" indent="-609600">
              <a:buFont typeface="Wingdings" pitchFamily="2" charset="2"/>
              <a:buNone/>
            </a:pPr>
            <a:endParaRPr lang="en-US" sz="2800" b="1">
              <a:latin typeface="Times New Roman" pitchFamily="18" charset="0"/>
              <a:cs typeface="Times New Roman" pitchFamily="18" charset="0"/>
            </a:endParaRPr>
          </a:p>
          <a:p>
            <a:pPr marL="609600" indent="-609600">
              <a:buFont typeface="Wingdings" pitchFamily="2" charset="2"/>
              <a:buNone/>
            </a:pPr>
            <a:r>
              <a:rPr lang="en-US" sz="2800" b="1">
                <a:latin typeface="Times New Roman" pitchFamily="18" charset="0"/>
                <a:cs typeface="Times New Roman" pitchFamily="18" charset="0"/>
              </a:rPr>
              <a:t>	-	Egoism:  we should always act to maximize our own individual interests.</a:t>
            </a:r>
          </a:p>
          <a:p>
            <a:pPr marL="609600" indent="-609600">
              <a:buFont typeface="Wingdings" pitchFamily="2" charset="2"/>
              <a:buNone/>
            </a:pPr>
            <a:endParaRPr lang="en-US" sz="2800" b="1">
              <a:latin typeface="Times New Roman" pitchFamily="18" charset="0"/>
              <a:cs typeface="Times New Roman" pitchFamily="18" charset="0"/>
            </a:endParaRPr>
          </a:p>
          <a:p>
            <a:pPr marL="609600" indent="-609600">
              <a:buFont typeface="Wingdings" pitchFamily="2" charset="2"/>
              <a:buNone/>
            </a:pPr>
            <a:r>
              <a:rPr lang="en-US" sz="2800" b="1">
                <a:latin typeface="Times New Roman" pitchFamily="18" charset="0"/>
                <a:cs typeface="Times New Roman" pitchFamily="18" charset="0"/>
              </a:rPr>
              <a:t>	</a:t>
            </a:r>
          </a:p>
        </p:txBody>
      </p:sp>
    </p:spTree>
  </p:cSld>
  <p:clrMapOvr>
    <a:masterClrMapping/>
  </p:clrMapOvr>
  <p:transition>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457200" y="304800"/>
            <a:ext cx="8229600" cy="1139825"/>
          </a:xfrm>
        </p:spPr>
        <p:txBody>
          <a:bodyPr/>
          <a:lstStyle/>
          <a:p>
            <a:r>
              <a:rPr lang="en-US"/>
              <a:t>	A. Consequential Ethics:</a:t>
            </a:r>
          </a:p>
        </p:txBody>
      </p:sp>
      <p:sp>
        <p:nvSpPr>
          <p:cNvPr id="360451" name="Rectangle 3"/>
          <p:cNvSpPr>
            <a:spLocks noGrp="1" noChangeArrowheads="1"/>
          </p:cNvSpPr>
          <p:nvPr>
            <p:ph type="body" idx="1"/>
          </p:nvPr>
        </p:nvSpPr>
        <p:spPr>
          <a:xfrm>
            <a:off x="381000" y="1371600"/>
            <a:ext cx="8382000" cy="5257800"/>
          </a:xfrm>
        </p:spPr>
        <p:txBody>
          <a:bodyPr/>
          <a:lstStyle/>
          <a:p>
            <a:pPr marL="609600" indent="-609600">
              <a:lnSpc>
                <a:spcPct val="90000"/>
              </a:lnSpc>
              <a:buFont typeface="Wingdings" pitchFamily="2" charset="2"/>
              <a:buNone/>
            </a:pPr>
            <a:r>
              <a:rPr lang="en-US" sz="2000" b="1">
                <a:latin typeface="Times New Roman" pitchFamily="18" charset="0"/>
                <a:cs typeface="Times New Roman" pitchFamily="18" charset="0"/>
              </a:rPr>
              <a:t>	</a:t>
            </a:r>
          </a:p>
          <a:p>
            <a:pPr marL="609600" indent="-609600">
              <a:lnSpc>
                <a:spcPct val="90000"/>
              </a:lnSpc>
              <a:buFont typeface="Wingdings" pitchFamily="2" charset="2"/>
              <a:buNone/>
            </a:pPr>
            <a:endParaRPr lang="en-US" sz="2400" b="1">
              <a:latin typeface="Times New Roman" pitchFamily="18" charset="0"/>
              <a:cs typeface="Times New Roman" pitchFamily="18" charset="0"/>
            </a:endParaRPr>
          </a:p>
          <a:p>
            <a:pPr marL="609600" indent="-609600">
              <a:lnSpc>
                <a:spcPct val="90000"/>
              </a:lnSpc>
              <a:buFont typeface="Wingdings" pitchFamily="2" charset="2"/>
              <a:buNone/>
            </a:pPr>
            <a:r>
              <a:rPr lang="en-US" sz="2400" b="1">
                <a:latin typeface="Times New Roman" pitchFamily="18" charset="0"/>
                <a:cs typeface="Times New Roman" pitchFamily="18" charset="0"/>
              </a:rPr>
              <a:t>    We choose the actions that </a:t>
            </a:r>
          </a:p>
          <a:p>
            <a:pPr marL="609600" indent="-609600">
              <a:lnSpc>
                <a:spcPct val="90000"/>
              </a:lnSpc>
              <a:buFont typeface="Wingdings" pitchFamily="2" charset="2"/>
              <a:buNone/>
            </a:pPr>
            <a:r>
              <a:rPr lang="en-US" sz="2400" b="1">
                <a:latin typeface="Times New Roman" pitchFamily="18" charset="0"/>
                <a:cs typeface="Times New Roman" pitchFamily="18" charset="0"/>
              </a:rPr>
              <a:t>bring about the best outcomes:  </a:t>
            </a:r>
          </a:p>
          <a:p>
            <a:pPr marL="609600" indent="-609600">
              <a:lnSpc>
                <a:spcPct val="90000"/>
              </a:lnSpc>
              <a:buFont typeface="Wingdings" pitchFamily="2" charset="2"/>
              <a:buNone/>
            </a:pPr>
            <a:endParaRPr lang="en-US" sz="2400" b="1">
              <a:latin typeface="Times New Roman" pitchFamily="18" charset="0"/>
              <a:cs typeface="Times New Roman" pitchFamily="18" charset="0"/>
            </a:endParaRPr>
          </a:p>
          <a:p>
            <a:pPr marL="609600" indent="-609600">
              <a:lnSpc>
                <a:spcPct val="90000"/>
              </a:lnSpc>
              <a:buFont typeface="Wingdings" pitchFamily="2" charset="2"/>
              <a:buNone/>
            </a:pPr>
            <a:r>
              <a:rPr lang="en-US" sz="2400" b="1">
                <a:latin typeface="Times New Roman" pitchFamily="18" charset="0"/>
                <a:cs typeface="Times New Roman" pitchFamily="18" charset="0"/>
              </a:rPr>
              <a:t>	</a:t>
            </a:r>
          </a:p>
          <a:p>
            <a:pPr marL="609600" indent="-609600">
              <a:lnSpc>
                <a:spcPct val="90000"/>
              </a:lnSpc>
              <a:buFont typeface="Wingdings" pitchFamily="2" charset="2"/>
              <a:buNone/>
            </a:pPr>
            <a:endParaRPr lang="en-US" sz="2400" b="1">
              <a:latin typeface="Times New Roman" pitchFamily="18" charset="0"/>
              <a:cs typeface="Times New Roman" pitchFamily="18" charset="0"/>
            </a:endParaRPr>
          </a:p>
          <a:p>
            <a:pPr marL="609600" indent="-609600">
              <a:lnSpc>
                <a:spcPct val="90000"/>
              </a:lnSpc>
              <a:buFont typeface="Wingdings" pitchFamily="2" charset="2"/>
              <a:buNone/>
            </a:pPr>
            <a:r>
              <a:rPr lang="en-US" sz="2400" b="1">
                <a:latin typeface="Times New Roman" pitchFamily="18" charset="0"/>
                <a:cs typeface="Times New Roman" pitchFamily="18" charset="0"/>
              </a:rPr>
              <a:t>	-	Egoism:  we should always act to maximize our own 	individual interests.</a:t>
            </a:r>
          </a:p>
          <a:p>
            <a:pPr marL="609600" indent="-609600">
              <a:lnSpc>
                <a:spcPct val="90000"/>
              </a:lnSpc>
              <a:buFont typeface="Wingdings" pitchFamily="2" charset="2"/>
              <a:buNone/>
            </a:pPr>
            <a:endParaRPr lang="en-US" sz="2400" b="1">
              <a:latin typeface="Times New Roman" pitchFamily="18" charset="0"/>
              <a:cs typeface="Times New Roman" pitchFamily="18" charset="0"/>
            </a:endParaRPr>
          </a:p>
          <a:p>
            <a:pPr marL="609600" indent="-609600">
              <a:lnSpc>
                <a:spcPct val="90000"/>
              </a:lnSpc>
              <a:buFont typeface="Wingdings" pitchFamily="2" charset="2"/>
              <a:buNone/>
            </a:pPr>
            <a:r>
              <a:rPr lang="en-US" sz="2400" b="1">
                <a:latin typeface="Times New Roman" pitchFamily="18" charset="0"/>
                <a:cs typeface="Times New Roman" pitchFamily="18" charset="0"/>
              </a:rPr>
              <a:t>	-	Utilitarianism: we should act to maximize the happiness 	of all affected by the action.</a:t>
            </a:r>
          </a:p>
          <a:p>
            <a:pPr marL="609600" indent="-609600">
              <a:lnSpc>
                <a:spcPct val="90000"/>
              </a:lnSpc>
              <a:buFont typeface="Wingdings" pitchFamily="2" charset="2"/>
              <a:buNone/>
            </a:pPr>
            <a:r>
              <a:rPr lang="en-US" sz="2400" b="1">
                <a:latin typeface="Times New Roman" pitchFamily="18" charset="0"/>
                <a:cs typeface="Times New Roman" pitchFamily="18" charset="0"/>
              </a:rPr>
              <a:t>	</a:t>
            </a:r>
          </a:p>
        </p:txBody>
      </p:sp>
      <p:pic>
        <p:nvPicPr>
          <p:cNvPr id="360452" name="Picture 4" descr="Gladiator 2"/>
          <p:cNvPicPr>
            <a:picLocks noChangeAspect="1" noChangeArrowheads="1"/>
          </p:cNvPicPr>
          <p:nvPr/>
        </p:nvPicPr>
        <p:blipFill>
          <a:blip r:embed="rId2"/>
          <a:srcRect/>
          <a:stretch>
            <a:fillRect/>
          </a:stretch>
        </p:blipFill>
        <p:spPr bwMode="auto">
          <a:xfrm>
            <a:off x="4876800" y="1447800"/>
            <a:ext cx="3810000" cy="21590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p:txBody>
          <a:bodyPr/>
          <a:lstStyle/>
          <a:p>
            <a:r>
              <a:rPr lang="en-US"/>
              <a:t>  A closer look at Utilitarianism:</a:t>
            </a:r>
          </a:p>
        </p:txBody>
      </p:sp>
      <p:sp>
        <p:nvSpPr>
          <p:cNvPr id="361475" name="Rectangle 3"/>
          <p:cNvSpPr>
            <a:spLocks noGrp="1" noChangeArrowheads="1"/>
          </p:cNvSpPr>
          <p:nvPr>
            <p:ph type="body" idx="1"/>
          </p:nvPr>
        </p:nvSpPr>
        <p:spPr>
          <a:xfrm>
            <a:off x="533400" y="1828800"/>
            <a:ext cx="7924800" cy="5867400"/>
          </a:xfrm>
        </p:spPr>
        <p:txBody>
          <a:bodyPr/>
          <a:lstStyle/>
          <a:p>
            <a:pPr marL="609600" indent="-609600">
              <a:lnSpc>
                <a:spcPct val="80000"/>
              </a:lnSpc>
            </a:pPr>
            <a:r>
              <a:rPr lang="en-US" sz="3600" b="1">
                <a:latin typeface="Times New Roman" pitchFamily="18" charset="0"/>
              </a:rPr>
              <a:t>This theory that holds that an act is right or wrong according to the utility or value of its consequences.  </a:t>
            </a:r>
          </a:p>
          <a:p>
            <a:pPr marL="609600" indent="-609600">
              <a:lnSpc>
                <a:spcPct val="80000"/>
              </a:lnSpc>
              <a:buFont typeface="Wingdings" pitchFamily="2" charset="2"/>
              <a:buNone/>
            </a:pPr>
            <a:endParaRPr lang="en-US" sz="3600" b="1">
              <a:latin typeface="Times New Roman" pitchFamily="18" charset="0"/>
            </a:endParaRPr>
          </a:p>
          <a:p>
            <a:pPr marL="609600" indent="-609600">
              <a:lnSpc>
                <a:spcPct val="80000"/>
              </a:lnSpc>
            </a:pPr>
            <a:r>
              <a:rPr lang="en-US" sz="3600" b="1">
                <a:latin typeface="Times New Roman" pitchFamily="18" charset="0"/>
              </a:rPr>
              <a:t>An act that produces more good than harm has greater value than act that produces more harm than good.</a:t>
            </a:r>
          </a:p>
        </p:txBody>
      </p:sp>
    </p:spTree>
  </p:cSld>
  <p:clrMapOvr>
    <a:masterClrMapping/>
  </p:clrMapOvr>
  <p:transition>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US" sz="4000"/>
              <a:t>	A closer look at Utilitarianism:</a:t>
            </a:r>
          </a:p>
        </p:txBody>
      </p:sp>
      <p:sp>
        <p:nvSpPr>
          <p:cNvPr id="362499" name="Rectangle 3"/>
          <p:cNvSpPr>
            <a:spLocks noGrp="1" noChangeArrowheads="1"/>
          </p:cNvSpPr>
          <p:nvPr>
            <p:ph type="body" idx="1"/>
          </p:nvPr>
        </p:nvSpPr>
        <p:spPr>
          <a:xfrm>
            <a:off x="304800" y="1790700"/>
            <a:ext cx="8610600" cy="4381500"/>
          </a:xfrm>
        </p:spPr>
        <p:txBody>
          <a:bodyPr/>
          <a:lstStyle/>
          <a:p>
            <a:pPr marL="609600" indent="-609600">
              <a:lnSpc>
                <a:spcPct val="80000"/>
              </a:lnSpc>
            </a:pPr>
            <a:r>
              <a:rPr lang="en-US" sz="2800" b="1">
                <a:latin typeface="Times New Roman" pitchFamily="18" charset="0"/>
              </a:rPr>
              <a:t>Utilitarianism believe in the value of ethical laws in helping people determine which action will probably bring about the greatest good for the greatest number of people.</a:t>
            </a:r>
          </a:p>
          <a:p>
            <a:pPr marL="609600" indent="-609600">
              <a:lnSpc>
                <a:spcPct val="80000"/>
              </a:lnSpc>
            </a:pPr>
            <a:endParaRPr lang="en-US" sz="2800" b="1">
              <a:latin typeface="Times New Roman" pitchFamily="18" charset="0"/>
            </a:endParaRPr>
          </a:p>
          <a:p>
            <a:pPr marL="609600" indent="-609600">
              <a:lnSpc>
                <a:spcPct val="80000"/>
              </a:lnSpc>
            </a:pPr>
            <a:r>
              <a:rPr lang="en-US" sz="2800" b="1">
                <a:latin typeface="Times New Roman" pitchFamily="18" charset="0"/>
              </a:rPr>
              <a:t>While they are not against laws or values (antinomians), they are not absolutists either.</a:t>
            </a:r>
          </a:p>
          <a:p>
            <a:pPr marL="609600" indent="-609600">
              <a:lnSpc>
                <a:spcPct val="80000"/>
              </a:lnSpc>
            </a:pPr>
            <a:endParaRPr lang="en-US" sz="2800" b="1">
              <a:latin typeface="Times New Roman" pitchFamily="18" charset="0"/>
            </a:endParaRPr>
          </a:p>
          <a:p>
            <a:pPr marL="609600" indent="-609600">
              <a:lnSpc>
                <a:spcPct val="80000"/>
              </a:lnSpc>
            </a:pPr>
            <a:r>
              <a:rPr lang="en-US" sz="2800" b="1">
                <a:latin typeface="Times New Roman" pitchFamily="18" charset="0"/>
              </a:rPr>
              <a:t>Every act is judged by its results, not by it intrinsic and universal value.</a:t>
            </a:r>
          </a:p>
        </p:txBody>
      </p:sp>
    </p:spTree>
  </p:cSld>
  <p:clrMapOvr>
    <a:masterClrMapping/>
  </p:clrMapOvr>
  <p:transition>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p:txBody>
          <a:bodyPr/>
          <a:lstStyle/>
          <a:p>
            <a:r>
              <a:rPr lang="en-US" sz="4000"/>
              <a:t>	A closer look at Utilitarianism:</a:t>
            </a:r>
          </a:p>
        </p:txBody>
      </p:sp>
      <p:sp>
        <p:nvSpPr>
          <p:cNvPr id="363523" name="Rectangle 3"/>
          <p:cNvSpPr>
            <a:spLocks noGrp="1" noChangeArrowheads="1"/>
          </p:cNvSpPr>
          <p:nvPr>
            <p:ph type="body" idx="1"/>
          </p:nvPr>
        </p:nvSpPr>
        <p:spPr>
          <a:xfrm>
            <a:off x="304800" y="1790700"/>
            <a:ext cx="8610600" cy="4381500"/>
          </a:xfrm>
        </p:spPr>
        <p:txBody>
          <a:bodyPr/>
          <a:lstStyle/>
          <a:p>
            <a:pPr marL="609600" indent="-609600">
              <a:lnSpc>
                <a:spcPct val="80000"/>
              </a:lnSpc>
            </a:pPr>
            <a:r>
              <a:rPr lang="en-GB" sz="2800"/>
              <a:t>In order to do determine the best consequence, some argue that you must add up the happiness in one person and then multiply the total happiness in the total number of people and subtract the total pain.</a:t>
            </a:r>
          </a:p>
          <a:p>
            <a:pPr marL="609600" indent="-609600">
              <a:lnSpc>
                <a:spcPct val="80000"/>
              </a:lnSpc>
              <a:buFont typeface="Wingdings" pitchFamily="2" charset="2"/>
              <a:buNone/>
            </a:pPr>
            <a:endParaRPr lang="en-GB" sz="2800"/>
          </a:p>
          <a:p>
            <a:pPr marL="1066800" lvl="1" indent="-609600">
              <a:lnSpc>
                <a:spcPct val="80000"/>
              </a:lnSpc>
            </a:pPr>
            <a:r>
              <a:rPr lang="en-GB" sz="2400"/>
              <a:t>If the result is positive then the action is good.</a:t>
            </a:r>
          </a:p>
          <a:p>
            <a:pPr marL="1066800" lvl="1" indent="-609600">
              <a:lnSpc>
                <a:spcPct val="80000"/>
              </a:lnSpc>
            </a:pPr>
            <a:r>
              <a:rPr lang="en-GB" sz="2400"/>
              <a:t>If the result is negative then the action is bad.</a:t>
            </a:r>
          </a:p>
        </p:txBody>
      </p:sp>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4546" name="Rectangle 2"/>
          <p:cNvSpPr>
            <a:spLocks noGrp="1" noChangeArrowheads="1"/>
          </p:cNvSpPr>
          <p:nvPr>
            <p:ph type="title"/>
          </p:nvPr>
        </p:nvSpPr>
        <p:spPr/>
        <p:txBody>
          <a:bodyPr/>
          <a:lstStyle/>
          <a:p>
            <a:r>
              <a:rPr lang="en-US"/>
              <a:t>A closer look at Utilitarianism:</a:t>
            </a:r>
          </a:p>
        </p:txBody>
      </p:sp>
      <p:sp>
        <p:nvSpPr>
          <p:cNvPr id="364547" name="Rectangle 3"/>
          <p:cNvSpPr>
            <a:spLocks noGrp="1" noChangeArrowheads="1"/>
          </p:cNvSpPr>
          <p:nvPr>
            <p:ph type="body" idx="1"/>
          </p:nvPr>
        </p:nvSpPr>
        <p:spPr>
          <a:xfrm>
            <a:off x="304800" y="1790700"/>
            <a:ext cx="8610600" cy="4381500"/>
          </a:xfrm>
        </p:spPr>
        <p:txBody>
          <a:bodyPr/>
          <a:lstStyle/>
          <a:p>
            <a:pPr marL="609600" indent="-609600">
              <a:lnSpc>
                <a:spcPct val="80000"/>
              </a:lnSpc>
            </a:pPr>
            <a:r>
              <a:rPr lang="en-GB" sz="2800"/>
              <a:t>Uses of Utilitarian Ethics in terms of Pleasure vs. Pain (Peter Singer):</a:t>
            </a:r>
          </a:p>
          <a:p>
            <a:pPr marL="609600" indent="-609600">
              <a:lnSpc>
                <a:spcPct val="80000"/>
              </a:lnSpc>
              <a:buFont typeface="Wingdings" pitchFamily="2" charset="2"/>
              <a:buNone/>
            </a:pPr>
            <a:endParaRPr lang="en-GB" sz="2800"/>
          </a:p>
          <a:p>
            <a:pPr marL="609600" indent="-609600">
              <a:lnSpc>
                <a:spcPct val="80000"/>
              </a:lnSpc>
              <a:buFont typeface="Wingdings" pitchFamily="2" charset="2"/>
              <a:buNone/>
            </a:pPr>
            <a:r>
              <a:rPr lang="en-GB" sz="2800"/>
              <a:t>	1.	  When we testify the safety of a new shampoo, we drip the shampoo in concentrated form into the eye of rabbits, causing them terrible pain.  But does shampoo leaving your hair lustrous and manageable, sufficient to justify the infliction of so much suffering?</a:t>
            </a:r>
          </a:p>
          <a:p>
            <a:pPr marL="609600" indent="-609600">
              <a:lnSpc>
                <a:spcPct val="80000"/>
              </a:lnSpc>
              <a:buFont typeface="Wingdings" pitchFamily="2" charset="2"/>
              <a:buNone/>
            </a:pPr>
            <a:endParaRPr lang="en-GB" sz="2800"/>
          </a:p>
          <a:p>
            <a:pPr marL="609600" indent="-609600">
              <a:lnSpc>
                <a:spcPct val="80000"/>
              </a:lnSpc>
              <a:buFont typeface="Wingdings" pitchFamily="2" charset="2"/>
              <a:buNone/>
            </a:pPr>
            <a:endParaRPr lang="en-GB" sz="2800"/>
          </a:p>
        </p:txBody>
      </p:sp>
    </p:spTree>
  </p:cSld>
  <p:clrMapOvr>
    <a:masterClrMapping/>
  </p:clrMapOvr>
  <p:transition>
    <p:randomBa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r>
              <a:rPr lang="en-US"/>
              <a:t> A closer look at Utilitarianism:</a:t>
            </a:r>
          </a:p>
        </p:txBody>
      </p:sp>
      <p:sp>
        <p:nvSpPr>
          <p:cNvPr id="365571" name="Rectangle 3"/>
          <p:cNvSpPr>
            <a:spLocks noGrp="1" noChangeArrowheads="1"/>
          </p:cNvSpPr>
          <p:nvPr>
            <p:ph type="body" idx="1"/>
          </p:nvPr>
        </p:nvSpPr>
        <p:spPr>
          <a:xfrm>
            <a:off x="304800" y="1790700"/>
            <a:ext cx="8610600" cy="4381500"/>
          </a:xfrm>
        </p:spPr>
        <p:txBody>
          <a:bodyPr/>
          <a:lstStyle/>
          <a:p>
            <a:pPr marL="609600" indent="-609600">
              <a:lnSpc>
                <a:spcPct val="80000"/>
              </a:lnSpc>
              <a:buFont typeface="Wingdings" pitchFamily="2" charset="2"/>
              <a:buNone/>
            </a:pPr>
            <a:endParaRPr lang="en-GB" sz="2800"/>
          </a:p>
          <a:p>
            <a:pPr marL="609600" indent="-609600">
              <a:lnSpc>
                <a:spcPct val="80000"/>
              </a:lnSpc>
              <a:buFont typeface="Wingdings" pitchFamily="2" charset="2"/>
              <a:buNone/>
            </a:pPr>
            <a:r>
              <a:rPr lang="en-GB" sz="2800"/>
              <a:t>	2.	  The taste of a char-grilled steak, juicy and tender, is a genuine source of pleasure. But can this gourmet pleasure (which is not essential to sustain our lives), and in fact may shorten our lives by contributing to LDL levels, justify the infliction of suffering on cattle that are raised on crowded feedlots, and then herded into slaughter houses?</a:t>
            </a:r>
          </a:p>
          <a:p>
            <a:pPr marL="609600" indent="-609600">
              <a:lnSpc>
                <a:spcPct val="80000"/>
              </a:lnSpc>
              <a:buFont typeface="Wingdings" pitchFamily="2" charset="2"/>
              <a:buNone/>
            </a:pPr>
            <a:endParaRPr lang="en-GB" sz="2800"/>
          </a:p>
        </p:txBody>
      </p:sp>
    </p:spTree>
  </p:cSld>
  <p:clrMapOvr>
    <a:masterClrMapping/>
  </p:clrMapOvr>
  <p:transition>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p:txBody>
          <a:bodyPr/>
          <a:lstStyle/>
          <a:p>
            <a:r>
              <a:rPr lang="en-US"/>
              <a:t>A closer look at Utilitarianism:</a:t>
            </a:r>
          </a:p>
        </p:txBody>
      </p:sp>
      <p:sp>
        <p:nvSpPr>
          <p:cNvPr id="366595" name="Rectangle 3"/>
          <p:cNvSpPr>
            <a:spLocks noGrp="1" noChangeArrowheads="1"/>
          </p:cNvSpPr>
          <p:nvPr>
            <p:ph type="body" idx="1"/>
          </p:nvPr>
        </p:nvSpPr>
        <p:spPr>
          <a:xfrm>
            <a:off x="304800" y="1524000"/>
            <a:ext cx="8610600" cy="2743200"/>
          </a:xfrm>
        </p:spPr>
        <p:txBody>
          <a:bodyPr/>
          <a:lstStyle/>
          <a:p>
            <a:pPr marL="609600" indent="-609600">
              <a:lnSpc>
                <a:spcPct val="80000"/>
              </a:lnSpc>
              <a:buFont typeface="Wingdings" pitchFamily="2" charset="2"/>
              <a:buNone/>
            </a:pPr>
            <a:endParaRPr lang="en-GB" sz="2000"/>
          </a:p>
          <a:p>
            <a:pPr marL="609600" indent="-609600">
              <a:lnSpc>
                <a:spcPct val="80000"/>
              </a:lnSpc>
              <a:buFont typeface="Wingdings" pitchFamily="2" charset="2"/>
              <a:buNone/>
            </a:pPr>
            <a:r>
              <a:rPr lang="en-GB" sz="2000"/>
              <a:t>	3.	  It must be delightful to live in an elegant home, richly equipped with a Jacuzzi and sauna in addition to having a master bedroom suite with an entire wall-covered entertainment system.  But is it really right to spend that much on luxuries that add only a small increase to our pleasure when the same resources could be used to care for impoverished children living in hunger?  For example, $21.00 US dollars can feed over 150 elementary students in Ghana for two weeks (rice mixed with yams).</a:t>
            </a:r>
          </a:p>
        </p:txBody>
      </p:sp>
      <p:pic>
        <p:nvPicPr>
          <p:cNvPr id="366596" name="Picture 4" descr="Mansions"/>
          <p:cNvPicPr>
            <a:picLocks noChangeAspect="1" noChangeArrowheads="1"/>
          </p:cNvPicPr>
          <p:nvPr/>
        </p:nvPicPr>
        <p:blipFill>
          <a:blip r:embed="rId2"/>
          <a:srcRect/>
          <a:stretch>
            <a:fillRect/>
          </a:stretch>
        </p:blipFill>
        <p:spPr bwMode="auto">
          <a:xfrm>
            <a:off x="1524000" y="4038600"/>
            <a:ext cx="2209800" cy="2667000"/>
          </a:xfrm>
          <a:prstGeom prst="rect">
            <a:avLst/>
          </a:prstGeom>
          <a:noFill/>
        </p:spPr>
      </p:pic>
      <p:pic>
        <p:nvPicPr>
          <p:cNvPr id="366597" name="Picture 5" descr="famine"/>
          <p:cNvPicPr>
            <a:picLocks noChangeAspect="1" noChangeArrowheads="1"/>
          </p:cNvPicPr>
          <p:nvPr/>
        </p:nvPicPr>
        <p:blipFill>
          <a:blip r:embed="rId3"/>
          <a:srcRect/>
          <a:stretch>
            <a:fillRect/>
          </a:stretch>
        </p:blipFill>
        <p:spPr bwMode="auto">
          <a:xfrm>
            <a:off x="5029200" y="4114800"/>
            <a:ext cx="2590800" cy="25908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p:txBody>
          <a:bodyPr/>
          <a:lstStyle/>
          <a:p>
            <a:r>
              <a:rPr lang="en-US"/>
              <a:t>A closer look at Utilitarianism:</a:t>
            </a:r>
          </a:p>
        </p:txBody>
      </p:sp>
      <p:sp>
        <p:nvSpPr>
          <p:cNvPr id="367619" name="Rectangle 3"/>
          <p:cNvSpPr>
            <a:spLocks noGrp="1" noChangeArrowheads="1"/>
          </p:cNvSpPr>
          <p:nvPr>
            <p:ph type="body" idx="1"/>
          </p:nvPr>
        </p:nvSpPr>
        <p:spPr>
          <a:xfrm>
            <a:off x="4495800" y="1676400"/>
            <a:ext cx="4343400" cy="4724400"/>
          </a:xfrm>
        </p:spPr>
        <p:txBody>
          <a:bodyPr/>
          <a:lstStyle/>
          <a:p>
            <a:pPr marL="609600" indent="-609600">
              <a:lnSpc>
                <a:spcPct val="80000"/>
              </a:lnSpc>
              <a:buFont typeface="Wingdings" pitchFamily="2" charset="2"/>
              <a:buNone/>
            </a:pPr>
            <a:endParaRPr lang="en-GB" sz="2800"/>
          </a:p>
          <a:p>
            <a:pPr marL="609600" indent="-609600">
              <a:lnSpc>
                <a:spcPct val="80000"/>
              </a:lnSpc>
              <a:buFont typeface="Wingdings" pitchFamily="2" charset="2"/>
              <a:buNone/>
            </a:pPr>
            <a:r>
              <a:rPr lang="en-GB" sz="2800"/>
              <a:t>	</a:t>
            </a:r>
            <a:r>
              <a:rPr lang="en-GB" sz="2400"/>
              <a:t>4.	 I purchase another expensive “GQ suit” to add to my already stuffed closet-for it will bring me pleasure.  But is that small increment of pleasure even remotely comparable to the pleasure and relief of suffering that would result if I took that same money and purchased clothes to orphan children or a threadbare family?</a:t>
            </a:r>
          </a:p>
          <a:p>
            <a:pPr marL="609600" indent="-609600">
              <a:lnSpc>
                <a:spcPct val="80000"/>
              </a:lnSpc>
              <a:buFont typeface="Wingdings" pitchFamily="2" charset="2"/>
              <a:buNone/>
            </a:pPr>
            <a:endParaRPr lang="en-GB" sz="2400"/>
          </a:p>
        </p:txBody>
      </p:sp>
      <p:pic>
        <p:nvPicPr>
          <p:cNvPr id="367620" name="Picture 4" descr="Columbo 4"/>
          <p:cNvPicPr>
            <a:picLocks noChangeAspect="1" noChangeArrowheads="1"/>
          </p:cNvPicPr>
          <p:nvPr/>
        </p:nvPicPr>
        <p:blipFill>
          <a:blip r:embed="rId2"/>
          <a:srcRect/>
          <a:stretch>
            <a:fillRect/>
          </a:stretch>
        </p:blipFill>
        <p:spPr bwMode="auto">
          <a:xfrm>
            <a:off x="304800" y="1447800"/>
            <a:ext cx="3962400" cy="5105400"/>
          </a:xfrm>
          <a:prstGeom prst="rect">
            <a:avLst/>
          </a:prstGeom>
          <a:noFill/>
        </p:spPr>
      </p:pic>
    </p:spTree>
  </p:cSld>
  <p:clrMapOvr>
    <a:masterClrMapping/>
  </p:clrMapOvr>
  <p:transition>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2" name="Rectangle 2"/>
          <p:cNvSpPr>
            <a:spLocks noGrp="1" noChangeArrowheads="1"/>
          </p:cNvSpPr>
          <p:nvPr>
            <p:ph type="title"/>
          </p:nvPr>
        </p:nvSpPr>
        <p:spPr/>
        <p:txBody>
          <a:bodyPr/>
          <a:lstStyle/>
          <a:p>
            <a:r>
              <a:rPr lang="en-US"/>
              <a:t>A closer look at Utilitarianism:</a:t>
            </a:r>
          </a:p>
        </p:txBody>
      </p:sp>
      <p:sp>
        <p:nvSpPr>
          <p:cNvPr id="368643" name="Rectangle 3"/>
          <p:cNvSpPr>
            <a:spLocks noGrp="1" noChangeArrowheads="1"/>
          </p:cNvSpPr>
          <p:nvPr>
            <p:ph type="body" idx="1"/>
          </p:nvPr>
        </p:nvSpPr>
        <p:spPr>
          <a:xfrm>
            <a:off x="304800" y="1447800"/>
            <a:ext cx="8610600" cy="4381500"/>
          </a:xfrm>
        </p:spPr>
        <p:txBody>
          <a:bodyPr/>
          <a:lstStyle/>
          <a:p>
            <a:pPr marL="609600" indent="-609600">
              <a:lnSpc>
                <a:spcPct val="80000"/>
              </a:lnSpc>
              <a:buFont typeface="Wingdings" pitchFamily="2" charset="2"/>
              <a:buNone/>
            </a:pPr>
            <a:endParaRPr lang="en-GB" sz="2800"/>
          </a:p>
          <a:p>
            <a:pPr marL="609600" indent="-609600">
              <a:lnSpc>
                <a:spcPct val="80000"/>
              </a:lnSpc>
              <a:buFont typeface="Wingdings" pitchFamily="2" charset="2"/>
              <a:buNone/>
            </a:pPr>
            <a:r>
              <a:rPr lang="en-GB" sz="2800"/>
              <a:t>	5.	  A tummy tuck will certainly improve sagging appearances and make some of us feel better. But the cost of a tummy tuck can be used to drill a water well and provide clean and pure water to an entire village in most third world countries.</a:t>
            </a:r>
          </a:p>
          <a:p>
            <a:pPr marL="609600" indent="-609600">
              <a:lnSpc>
                <a:spcPct val="80000"/>
              </a:lnSpc>
              <a:buFont typeface="Wingdings" pitchFamily="2" charset="2"/>
              <a:buNone/>
            </a:pPr>
            <a:endParaRPr lang="en-GB" sz="2800"/>
          </a:p>
        </p:txBody>
      </p:sp>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9666" name="Rectangle 2"/>
          <p:cNvSpPr>
            <a:spLocks noGrp="1" noChangeArrowheads="1"/>
          </p:cNvSpPr>
          <p:nvPr>
            <p:ph type="title"/>
          </p:nvPr>
        </p:nvSpPr>
        <p:spPr/>
        <p:txBody>
          <a:bodyPr/>
          <a:lstStyle/>
          <a:p>
            <a:r>
              <a:rPr lang="en-US"/>
              <a:t>A closer look at Utilitarianism:</a:t>
            </a:r>
          </a:p>
        </p:txBody>
      </p:sp>
      <p:sp>
        <p:nvSpPr>
          <p:cNvPr id="369667" name="Rectangle 3"/>
          <p:cNvSpPr>
            <a:spLocks noGrp="1" noChangeArrowheads="1"/>
          </p:cNvSpPr>
          <p:nvPr>
            <p:ph type="body" idx="1"/>
          </p:nvPr>
        </p:nvSpPr>
        <p:spPr>
          <a:xfrm>
            <a:off x="304800" y="1790700"/>
            <a:ext cx="8610600" cy="4381500"/>
          </a:xfrm>
        </p:spPr>
        <p:txBody>
          <a:bodyPr/>
          <a:lstStyle/>
          <a:p>
            <a:pPr marL="609600" indent="-609600">
              <a:lnSpc>
                <a:spcPct val="80000"/>
              </a:lnSpc>
              <a:buFont typeface="Wingdings" pitchFamily="2" charset="2"/>
              <a:buNone/>
            </a:pPr>
            <a:r>
              <a:rPr lang="en-GB" sz="2800"/>
              <a:t>	6.	  Utilitarian Ethics and Public Policy:</a:t>
            </a:r>
          </a:p>
          <a:p>
            <a:pPr marL="609600" indent="-609600">
              <a:lnSpc>
                <a:spcPct val="80000"/>
              </a:lnSpc>
              <a:buFont typeface="Wingdings" pitchFamily="2" charset="2"/>
              <a:buNone/>
            </a:pPr>
            <a:endParaRPr lang="en-GB" sz="2800"/>
          </a:p>
          <a:p>
            <a:pPr marL="609600" indent="-609600">
              <a:lnSpc>
                <a:spcPct val="80000"/>
              </a:lnSpc>
              <a:buFont typeface="Wingdings" pitchFamily="2" charset="2"/>
              <a:buNone/>
            </a:pPr>
            <a:r>
              <a:rPr lang="en-GB" sz="2800"/>
              <a:t>	If we are trying to decide whether a new football stadium with luxury boxes for the very rich is a better investment than decent inner-city schools and health care for the poor, is utilitarian calculations a better guide for making such decisions than deontological ethics?</a:t>
            </a:r>
          </a:p>
          <a:p>
            <a:pPr marL="609600" indent="-609600">
              <a:lnSpc>
                <a:spcPct val="80000"/>
              </a:lnSpc>
              <a:buFont typeface="Wingdings" pitchFamily="2" charset="2"/>
              <a:buNone/>
            </a:pPr>
            <a:r>
              <a:rPr lang="en-GB" sz="2800"/>
              <a:t>		</a:t>
            </a:r>
          </a:p>
        </p:txBody>
      </p:sp>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0690" name="Rectangle 2"/>
          <p:cNvSpPr>
            <a:spLocks noGrp="1" noChangeArrowheads="1"/>
          </p:cNvSpPr>
          <p:nvPr>
            <p:ph type="title"/>
          </p:nvPr>
        </p:nvSpPr>
        <p:spPr/>
        <p:txBody>
          <a:bodyPr/>
          <a:lstStyle/>
          <a:p>
            <a:r>
              <a:rPr lang="en-US">
                <a:latin typeface="Times New Roman" pitchFamily="18" charset="0"/>
                <a:cs typeface="Times New Roman" pitchFamily="18" charset="0"/>
              </a:rPr>
              <a:t>	</a:t>
            </a:r>
            <a:r>
              <a:rPr lang="en-US" sz="4000"/>
              <a:t>Problems with Utilitarianism:</a:t>
            </a:r>
          </a:p>
        </p:txBody>
      </p:sp>
      <p:sp>
        <p:nvSpPr>
          <p:cNvPr id="370691" name="Rectangle 3"/>
          <p:cNvSpPr>
            <a:spLocks noGrp="1" noChangeArrowheads="1"/>
          </p:cNvSpPr>
          <p:nvPr>
            <p:ph type="body" idx="1"/>
          </p:nvPr>
        </p:nvSpPr>
        <p:spPr/>
        <p:txBody>
          <a:bodyPr/>
          <a:lstStyle/>
          <a:p>
            <a:pPr marL="609600" indent="-609600">
              <a:lnSpc>
                <a:spcPct val="80000"/>
              </a:lnSpc>
              <a:buFont typeface="Wingdings" pitchFamily="2" charset="2"/>
              <a:buAutoNum type="arabicPeriod"/>
            </a:pPr>
            <a:r>
              <a:rPr lang="en-US" sz="2800" b="1">
                <a:latin typeface="Times New Roman" pitchFamily="18" charset="0"/>
                <a:cs typeface="Times New Roman" pitchFamily="18" charset="0"/>
              </a:rPr>
              <a:t>The end does not justify the means.</a:t>
            </a:r>
          </a:p>
          <a:p>
            <a:pPr marL="609600" indent="-609600">
              <a:lnSpc>
                <a:spcPct val="80000"/>
              </a:lnSpc>
              <a:buFont typeface="Wingdings" pitchFamily="2" charset="2"/>
              <a:buNone/>
            </a:pPr>
            <a:endParaRPr lang="en-US" sz="2800" b="1">
              <a:latin typeface="Times New Roman" pitchFamily="18" charset="0"/>
              <a:cs typeface="Times New Roman" pitchFamily="18" charset="0"/>
            </a:endParaRPr>
          </a:p>
          <a:p>
            <a:pPr marL="1066800" lvl="1" indent="-609600">
              <a:lnSpc>
                <a:spcPct val="80000"/>
              </a:lnSpc>
              <a:buFont typeface="Wingdings" pitchFamily="2" charset="2"/>
              <a:buNone/>
            </a:pPr>
            <a:r>
              <a:rPr lang="en-US" sz="2400" b="1">
                <a:latin typeface="Times New Roman" pitchFamily="18" charset="0"/>
                <a:cs typeface="Times New Roman" pitchFamily="18" charset="0"/>
              </a:rPr>
              <a:t>	An act is not automatically good simply because it has a good goal.</a:t>
            </a:r>
          </a:p>
          <a:p>
            <a:pPr marL="1066800" lvl="1" indent="-609600">
              <a:lnSpc>
                <a:spcPct val="80000"/>
              </a:lnSpc>
              <a:buFont typeface="Wingdings" pitchFamily="2" charset="2"/>
              <a:buNone/>
            </a:pPr>
            <a:endParaRPr lang="en-US" sz="2400" b="1">
              <a:latin typeface="Times New Roman" pitchFamily="18" charset="0"/>
              <a:cs typeface="Times New Roman" pitchFamily="18" charset="0"/>
            </a:endParaRPr>
          </a:p>
          <a:p>
            <a:pPr marL="1066800" lvl="1" indent="-609600">
              <a:lnSpc>
                <a:spcPct val="80000"/>
              </a:lnSpc>
              <a:buFont typeface="Wingdings" pitchFamily="2" charset="2"/>
              <a:buNone/>
            </a:pPr>
            <a:r>
              <a:rPr lang="en-US" sz="2400" b="1">
                <a:latin typeface="Times New Roman" pitchFamily="18" charset="0"/>
                <a:cs typeface="Times New Roman" pitchFamily="18" charset="0"/>
              </a:rPr>
              <a:t>	The road to destruction is paved with good intentions (Prov. 14:12).</a:t>
            </a:r>
          </a:p>
          <a:p>
            <a:pPr marL="1066800" lvl="1" indent="-609600">
              <a:lnSpc>
                <a:spcPct val="80000"/>
              </a:lnSpc>
              <a:buFont typeface="Wingdings" pitchFamily="2" charset="2"/>
              <a:buNone/>
            </a:pPr>
            <a:r>
              <a:rPr lang="en-US" sz="2400" b="1">
                <a:latin typeface="Times New Roman" pitchFamily="18" charset="0"/>
                <a:cs typeface="Times New Roman" pitchFamily="18" charset="0"/>
              </a:rPr>
              <a:t>	</a:t>
            </a:r>
          </a:p>
          <a:p>
            <a:pPr marL="1066800" lvl="1" indent="-609600">
              <a:lnSpc>
                <a:spcPct val="80000"/>
              </a:lnSpc>
              <a:buFont typeface="Wingdings" pitchFamily="2" charset="2"/>
              <a:buNone/>
            </a:pPr>
            <a:r>
              <a:rPr lang="en-US" sz="2400" b="1">
                <a:latin typeface="Times New Roman" pitchFamily="18" charset="0"/>
                <a:cs typeface="Times New Roman" pitchFamily="18" charset="0"/>
              </a:rPr>
              <a:t>	Ex.  President Nixon’s goal of national security was noble, but the criminal activity of Watergate was not justified.</a:t>
            </a:r>
          </a:p>
          <a:p>
            <a:pPr marL="1066800" lvl="1" indent="-609600">
              <a:lnSpc>
                <a:spcPct val="80000"/>
              </a:lnSpc>
              <a:buFont typeface="Wingdings" pitchFamily="2" charset="2"/>
              <a:buNone/>
            </a:pPr>
            <a:r>
              <a:rPr lang="en-US" sz="2400" b="1">
                <a:latin typeface="Times New Roman" pitchFamily="18" charset="0"/>
                <a:cs typeface="Times New Roman" pitchFamily="18" charset="0"/>
              </a:rPr>
              <a:t>	</a:t>
            </a:r>
          </a:p>
        </p:txBody>
      </p:sp>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r>
              <a:rPr lang="en-US">
                <a:latin typeface="Times New Roman" pitchFamily="18" charset="0"/>
                <a:cs typeface="Times New Roman" pitchFamily="18" charset="0"/>
              </a:rPr>
              <a:t>	</a:t>
            </a:r>
            <a:r>
              <a:rPr lang="en-US" sz="4000"/>
              <a:t>Problems with Utilitarianism:</a:t>
            </a:r>
          </a:p>
        </p:txBody>
      </p:sp>
      <p:sp>
        <p:nvSpPr>
          <p:cNvPr id="371715" name="Rectangle 3"/>
          <p:cNvSpPr>
            <a:spLocks noGrp="1" noChangeArrowheads="1"/>
          </p:cNvSpPr>
          <p:nvPr>
            <p:ph type="body" idx="1"/>
          </p:nvPr>
        </p:nvSpPr>
        <p:spPr/>
        <p:txBody>
          <a:bodyPr/>
          <a:lstStyle/>
          <a:p>
            <a:pPr marL="609600" indent="-609600">
              <a:lnSpc>
                <a:spcPct val="90000"/>
              </a:lnSpc>
              <a:buFont typeface="Wingdings" pitchFamily="2" charset="2"/>
              <a:buAutoNum type="arabicPeriod" startAt="2"/>
            </a:pPr>
            <a:r>
              <a:rPr lang="en-US" sz="2800" b="1">
                <a:latin typeface="Times New Roman" pitchFamily="18" charset="0"/>
                <a:cs typeface="Times New Roman" pitchFamily="18" charset="0"/>
              </a:rPr>
              <a:t>Utilitarian acts have no intrinsic value.</a:t>
            </a:r>
          </a:p>
          <a:p>
            <a:pPr marL="609600" indent="-609600">
              <a:lnSpc>
                <a:spcPct val="90000"/>
              </a:lnSpc>
              <a:buFont typeface="Wingdings" pitchFamily="2" charset="2"/>
              <a:buNone/>
            </a:pPr>
            <a:endParaRPr lang="en-US" sz="2800" b="1">
              <a:latin typeface="Times New Roman" pitchFamily="18" charset="0"/>
              <a:cs typeface="Times New Roman" pitchFamily="18" charset="0"/>
            </a:endParaRPr>
          </a:p>
          <a:p>
            <a:pPr marL="1066800" lvl="1" indent="-609600">
              <a:lnSpc>
                <a:spcPct val="90000"/>
              </a:lnSpc>
              <a:buFont typeface="Wingdings" pitchFamily="2" charset="2"/>
              <a:buNone/>
            </a:pPr>
            <a:r>
              <a:rPr lang="en-US" sz="2400" b="1">
                <a:latin typeface="Times New Roman" pitchFamily="18" charset="0"/>
                <a:cs typeface="Times New Roman" pitchFamily="18" charset="0"/>
              </a:rPr>
              <a:t>	Ex.  The attempt to save a life is not an intrinsically valuable act.</a:t>
            </a:r>
          </a:p>
          <a:p>
            <a:pPr marL="1066800" lvl="1" indent="-609600">
              <a:lnSpc>
                <a:spcPct val="90000"/>
              </a:lnSpc>
              <a:buFont typeface="Wingdings" pitchFamily="2" charset="2"/>
              <a:buNone/>
            </a:pPr>
            <a:endParaRPr lang="en-US" sz="2400" b="1">
              <a:latin typeface="Times New Roman" pitchFamily="18" charset="0"/>
              <a:cs typeface="Times New Roman" pitchFamily="18" charset="0"/>
            </a:endParaRPr>
          </a:p>
          <a:p>
            <a:pPr marL="1066800" lvl="1" indent="-609600">
              <a:lnSpc>
                <a:spcPct val="90000"/>
              </a:lnSpc>
              <a:buFont typeface="Wingdings" pitchFamily="2" charset="2"/>
              <a:buNone/>
            </a:pPr>
            <a:r>
              <a:rPr lang="en-US" sz="2400" b="1">
                <a:latin typeface="Times New Roman" pitchFamily="18" charset="0"/>
                <a:cs typeface="Times New Roman" pitchFamily="18" charset="0"/>
              </a:rPr>
              <a:t>	No benevolence, no sacrifice, no love has any value unless it happens to have good results.</a:t>
            </a:r>
          </a:p>
          <a:p>
            <a:pPr marL="1066800" lvl="1" indent="-609600">
              <a:lnSpc>
                <a:spcPct val="90000"/>
              </a:lnSpc>
              <a:buFont typeface="Wingdings" pitchFamily="2" charset="2"/>
              <a:buNone/>
            </a:pPr>
            <a:endParaRPr lang="en-US" sz="2400" b="1">
              <a:latin typeface="Times New Roman" pitchFamily="18" charset="0"/>
              <a:cs typeface="Times New Roman" pitchFamily="18" charset="0"/>
            </a:endParaRPr>
          </a:p>
          <a:p>
            <a:pPr marL="1066800" lvl="1" indent="-609600">
              <a:lnSpc>
                <a:spcPct val="90000"/>
              </a:lnSpc>
              <a:buFont typeface="Wingdings" pitchFamily="2" charset="2"/>
              <a:buNone/>
            </a:pPr>
            <a:r>
              <a:rPr lang="en-US" sz="2400" b="1">
                <a:latin typeface="Times New Roman" pitchFamily="18" charset="0"/>
                <a:cs typeface="Times New Roman" pitchFamily="18" charset="0"/>
              </a:rPr>
              <a:t>	Ex.  If forced to choose to save either a medical doctor or a poor child from a destructive house fire, one is obligated to save the medical doctor.</a:t>
            </a:r>
          </a:p>
        </p:txBody>
      </p:sp>
    </p:spTree>
  </p:cSld>
  <p:clrMapOvr>
    <a:masterClrMapping/>
  </p:clrMapOvr>
  <p:transition>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p:txBody>
          <a:bodyPr/>
          <a:lstStyle/>
          <a:p>
            <a:r>
              <a:rPr lang="en-US">
                <a:latin typeface="Times New Roman" pitchFamily="18" charset="0"/>
                <a:cs typeface="Times New Roman" pitchFamily="18" charset="0"/>
              </a:rPr>
              <a:t>	</a:t>
            </a:r>
            <a:r>
              <a:rPr lang="en-US" sz="4000"/>
              <a:t>Problems with Utilitarianism:</a:t>
            </a:r>
          </a:p>
        </p:txBody>
      </p:sp>
      <p:sp>
        <p:nvSpPr>
          <p:cNvPr id="372739" name="Rectangle 3"/>
          <p:cNvSpPr>
            <a:spLocks noGrp="1" noChangeArrowheads="1"/>
          </p:cNvSpPr>
          <p:nvPr>
            <p:ph type="body" idx="1"/>
          </p:nvPr>
        </p:nvSpPr>
        <p:spPr/>
        <p:txBody>
          <a:bodyPr/>
          <a:lstStyle/>
          <a:p>
            <a:pPr marL="609600" indent="-609600">
              <a:buFont typeface="Wingdings" pitchFamily="2" charset="2"/>
              <a:buAutoNum type="arabicPeriod" startAt="3"/>
            </a:pPr>
            <a:r>
              <a:rPr lang="en-US" b="1">
                <a:latin typeface="Times New Roman" pitchFamily="18" charset="0"/>
                <a:cs typeface="Times New Roman" pitchFamily="18" charset="0"/>
              </a:rPr>
              <a:t>People are subject to the greater good of statistics:</a:t>
            </a:r>
          </a:p>
          <a:p>
            <a:pPr marL="609600" indent="-609600">
              <a:buFont typeface="Wingdings" pitchFamily="2" charset="2"/>
              <a:buNone/>
            </a:pPr>
            <a:endParaRPr lang="en-US" b="1">
              <a:latin typeface="Times New Roman" pitchFamily="18" charset="0"/>
              <a:cs typeface="Times New Roman" pitchFamily="18" charset="0"/>
            </a:endParaRPr>
          </a:p>
          <a:p>
            <a:pPr marL="1066800" lvl="1" indent="-609600">
              <a:buFont typeface="Wingdings" pitchFamily="2" charset="2"/>
              <a:buNone/>
            </a:pPr>
            <a:r>
              <a:rPr lang="en-US" b="1">
                <a:latin typeface="Times New Roman" pitchFamily="18" charset="0"/>
                <a:cs typeface="Times New Roman" pitchFamily="18" charset="0"/>
              </a:rPr>
              <a:t>Ex.  If forced to choose to save either a medical doctor or a poor child from a destructive house fire, one is obligated to save the medical doctor because we know he is able to help people; we don’t know the future of the child.</a:t>
            </a:r>
          </a:p>
        </p:txBody>
      </p:sp>
    </p:spTree>
  </p:cSld>
  <p:clrMapOvr>
    <a:masterClrMapping/>
  </p:clrMapOvr>
  <p:transition>
    <p:randomBar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3762" name="Rectangle 2"/>
          <p:cNvSpPr>
            <a:spLocks noGrp="1" noChangeArrowheads="1"/>
          </p:cNvSpPr>
          <p:nvPr>
            <p:ph type="title"/>
          </p:nvPr>
        </p:nvSpPr>
        <p:spPr/>
        <p:txBody>
          <a:bodyPr/>
          <a:lstStyle/>
          <a:p>
            <a:r>
              <a:rPr lang="en-US">
                <a:latin typeface="Times New Roman" pitchFamily="18" charset="0"/>
                <a:cs typeface="Times New Roman" pitchFamily="18" charset="0"/>
              </a:rPr>
              <a:t>	</a:t>
            </a:r>
            <a:r>
              <a:rPr lang="en-US" sz="4000"/>
              <a:t>Problems with Utilitarianism:</a:t>
            </a:r>
          </a:p>
        </p:txBody>
      </p:sp>
      <p:sp>
        <p:nvSpPr>
          <p:cNvPr id="373763" name="Rectangle 3"/>
          <p:cNvSpPr>
            <a:spLocks noGrp="1" noChangeArrowheads="1"/>
          </p:cNvSpPr>
          <p:nvPr>
            <p:ph type="body" idx="1"/>
          </p:nvPr>
        </p:nvSpPr>
        <p:spPr/>
        <p:txBody>
          <a:bodyPr/>
          <a:lstStyle/>
          <a:p>
            <a:pPr marL="609600" indent="-609600">
              <a:buFont typeface="Wingdings" pitchFamily="2" charset="2"/>
              <a:buAutoNum type="arabicPeriod" startAt="4"/>
            </a:pPr>
            <a:r>
              <a:rPr lang="en-US" b="1">
                <a:latin typeface="Times New Roman" pitchFamily="18" charset="0"/>
                <a:cs typeface="Times New Roman" pitchFamily="18" charset="0"/>
              </a:rPr>
              <a:t>The need for an absolute standard:</a:t>
            </a:r>
          </a:p>
          <a:p>
            <a:pPr marL="609600" indent="-609600">
              <a:buFont typeface="Wingdings" pitchFamily="2" charset="2"/>
              <a:buNone/>
            </a:pPr>
            <a:endParaRPr lang="en-US" sz="1000" b="1">
              <a:latin typeface="Times New Roman" pitchFamily="18" charset="0"/>
              <a:cs typeface="Times New Roman" pitchFamily="18" charset="0"/>
            </a:endParaRPr>
          </a:p>
          <a:p>
            <a:pPr marL="609600" indent="-609600">
              <a:buFont typeface="Wingdings" pitchFamily="2" charset="2"/>
              <a:buNone/>
            </a:pPr>
            <a:r>
              <a:rPr lang="en-US" b="1">
                <a:latin typeface="Times New Roman" pitchFamily="18" charset="0"/>
                <a:cs typeface="Times New Roman" pitchFamily="18" charset="0"/>
              </a:rPr>
              <a:t>	Relative norms do no stand alone.  They must be relative to something which is not relative.  So, unless there is a standard, how can they know what is the greater good.</a:t>
            </a:r>
          </a:p>
        </p:txBody>
      </p:sp>
    </p:spTree>
  </p:cSld>
  <p:clrMapOvr>
    <a:masterClrMapping/>
  </p:clrMapOvr>
  <p:transition>
    <p:randomBar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4786" name="Rectangle 2"/>
          <p:cNvSpPr>
            <a:spLocks noGrp="1" noChangeArrowheads="1"/>
          </p:cNvSpPr>
          <p:nvPr>
            <p:ph type="title"/>
          </p:nvPr>
        </p:nvSpPr>
        <p:spPr/>
        <p:txBody>
          <a:bodyPr/>
          <a:lstStyle/>
          <a:p>
            <a:r>
              <a:rPr lang="en-US">
                <a:latin typeface="Times New Roman" pitchFamily="18" charset="0"/>
                <a:cs typeface="Times New Roman" pitchFamily="18" charset="0"/>
              </a:rPr>
              <a:t>	</a:t>
            </a:r>
            <a:r>
              <a:rPr lang="en-US" sz="4000"/>
              <a:t>Problems with Utilitarianism:</a:t>
            </a:r>
          </a:p>
        </p:txBody>
      </p:sp>
      <p:sp>
        <p:nvSpPr>
          <p:cNvPr id="374787" name="Rectangle 3"/>
          <p:cNvSpPr>
            <a:spLocks noGrp="1" noChangeArrowheads="1"/>
          </p:cNvSpPr>
          <p:nvPr>
            <p:ph type="body" idx="1"/>
          </p:nvPr>
        </p:nvSpPr>
        <p:spPr/>
        <p:txBody>
          <a:bodyPr/>
          <a:lstStyle/>
          <a:p>
            <a:pPr marL="609600" indent="-609600">
              <a:buFont typeface="Wingdings" pitchFamily="2" charset="2"/>
              <a:buAutoNum type="arabicPeriod" startAt="5"/>
            </a:pPr>
            <a:r>
              <a:rPr lang="en-US" b="1">
                <a:latin typeface="Times New Roman" pitchFamily="18" charset="0"/>
                <a:cs typeface="Times New Roman" pitchFamily="18" charset="0"/>
              </a:rPr>
              <a:t>The “end” is an ambiguous term:</a:t>
            </a:r>
          </a:p>
          <a:p>
            <a:pPr marL="609600" indent="-609600">
              <a:buFont typeface="Wingdings" pitchFamily="2" charset="2"/>
              <a:buNone/>
            </a:pPr>
            <a:endParaRPr lang="en-US" b="1">
              <a:latin typeface="Times New Roman" pitchFamily="18" charset="0"/>
              <a:cs typeface="Times New Roman" pitchFamily="18" charset="0"/>
            </a:endParaRPr>
          </a:p>
          <a:p>
            <a:pPr marL="609600" indent="-609600">
              <a:buFont typeface="Wingdings" pitchFamily="2" charset="2"/>
              <a:buNone/>
            </a:pPr>
            <a:r>
              <a:rPr lang="en-US" b="1">
                <a:latin typeface="Times New Roman" pitchFamily="18" charset="0"/>
                <a:cs typeface="Times New Roman" pitchFamily="18" charset="0"/>
              </a:rPr>
              <a:t>	If the utilitarian contends that ethics should be based on what will bring the best results in the long run, how long is “long?”  A few years?  a life-time?  Eternity?  Anything beyond the immediate present is outside of the human range.</a:t>
            </a:r>
          </a:p>
        </p:txBody>
      </p:sp>
    </p:spTree>
  </p:cSld>
  <p:clrMapOvr>
    <a:masterClrMapping/>
  </p:clrMapOvr>
  <p:transition>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p:txBody>
          <a:bodyPr/>
          <a:lstStyle/>
          <a:p>
            <a:r>
              <a:rPr lang="en-US">
                <a:latin typeface="Times New Roman" pitchFamily="18" charset="0"/>
                <a:cs typeface="Times New Roman" pitchFamily="18" charset="0"/>
              </a:rPr>
              <a:t>	</a:t>
            </a:r>
            <a:r>
              <a:rPr lang="en-US" sz="4000"/>
              <a:t>Problems with Utilitarianism:</a:t>
            </a:r>
          </a:p>
        </p:txBody>
      </p:sp>
      <p:sp>
        <p:nvSpPr>
          <p:cNvPr id="375811" name="Rectangle 3"/>
          <p:cNvSpPr>
            <a:spLocks noGrp="1" noChangeArrowheads="1"/>
          </p:cNvSpPr>
          <p:nvPr>
            <p:ph type="body" idx="1"/>
          </p:nvPr>
        </p:nvSpPr>
        <p:spPr/>
        <p:txBody>
          <a:bodyPr/>
          <a:lstStyle/>
          <a:p>
            <a:pPr marL="609600" indent="-609600">
              <a:buFont typeface="Wingdings" pitchFamily="2" charset="2"/>
              <a:buAutoNum type="arabicPeriod" startAt="6"/>
            </a:pPr>
            <a:r>
              <a:rPr lang="en-US" b="1">
                <a:latin typeface="Times New Roman" pitchFamily="18" charset="0"/>
                <a:cs typeface="Times New Roman" pitchFamily="18" charset="0"/>
              </a:rPr>
              <a:t>Ambiguous as well in determining whether the “end” means “for the greatest number” or for “all individuals.”</a:t>
            </a:r>
          </a:p>
          <a:p>
            <a:pPr marL="609600" indent="-609600">
              <a:buFont typeface="Wingdings" pitchFamily="2" charset="2"/>
              <a:buNone/>
            </a:pPr>
            <a:endParaRPr lang="en-US" b="1">
              <a:latin typeface="Times New Roman" pitchFamily="18" charset="0"/>
              <a:cs typeface="Times New Roman" pitchFamily="18" charset="0"/>
            </a:endParaRPr>
          </a:p>
          <a:p>
            <a:pPr marL="609600" indent="-609600">
              <a:buFont typeface="Wingdings" pitchFamily="2" charset="2"/>
              <a:buNone/>
            </a:pPr>
            <a:r>
              <a:rPr lang="en-US" b="1">
                <a:latin typeface="Times New Roman" pitchFamily="18" charset="0"/>
                <a:cs typeface="Times New Roman" pitchFamily="18" charset="0"/>
              </a:rPr>
              <a:t>	Could good could be achieved for the most people if basic rights were denied to some people?  Is this intuitively right?</a:t>
            </a:r>
          </a:p>
        </p:txBody>
      </p:sp>
    </p:spTree>
  </p:cSld>
  <p:clrMapOvr>
    <a:masterClrMapping/>
  </p:clrMapOvr>
  <p:transition>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p:txBody>
          <a:bodyPr/>
          <a:lstStyle/>
          <a:p>
            <a:r>
              <a:rPr lang="en-US" sz="4000"/>
              <a:t>Problems with Utilitarianism:</a:t>
            </a:r>
          </a:p>
        </p:txBody>
      </p:sp>
      <p:sp>
        <p:nvSpPr>
          <p:cNvPr id="376835" name="Rectangle 3"/>
          <p:cNvSpPr>
            <a:spLocks noGrp="1" noChangeArrowheads="1"/>
          </p:cNvSpPr>
          <p:nvPr>
            <p:ph type="body" idx="1"/>
          </p:nvPr>
        </p:nvSpPr>
        <p:spPr/>
        <p:txBody>
          <a:bodyPr/>
          <a:lstStyle/>
          <a:p>
            <a:pPr marL="1524000" lvl="2" indent="-609600">
              <a:lnSpc>
                <a:spcPct val="80000"/>
              </a:lnSpc>
              <a:buFontTx/>
              <a:buNone/>
            </a:pPr>
            <a:r>
              <a:rPr lang="en-GB" sz="2800"/>
              <a:t>Pleasure vs. Pain:</a:t>
            </a:r>
          </a:p>
          <a:p>
            <a:pPr marL="1524000" lvl="2" indent="-609600">
              <a:lnSpc>
                <a:spcPct val="80000"/>
              </a:lnSpc>
              <a:buFontTx/>
              <a:buNone/>
            </a:pPr>
            <a:endParaRPr lang="en-GB" sz="2800"/>
          </a:p>
          <a:p>
            <a:pPr marL="1066800" lvl="1" indent="-609600">
              <a:lnSpc>
                <a:spcPct val="80000"/>
              </a:lnSpc>
            </a:pPr>
            <a:r>
              <a:rPr lang="en-GB" sz="3200"/>
              <a:t>Pain and Pleasure are not exact opposites.  Is this true?</a:t>
            </a:r>
          </a:p>
          <a:p>
            <a:pPr marL="1066800" lvl="1" indent="-609600">
              <a:lnSpc>
                <a:spcPct val="80000"/>
              </a:lnSpc>
              <a:buFont typeface="Wingdings" pitchFamily="2" charset="2"/>
              <a:buNone/>
            </a:pPr>
            <a:endParaRPr lang="en-GB" sz="3200"/>
          </a:p>
          <a:p>
            <a:pPr marL="1066800" lvl="1" indent="-609600">
              <a:lnSpc>
                <a:spcPct val="80000"/>
              </a:lnSpc>
            </a:pPr>
            <a:r>
              <a:rPr lang="en-GB" sz="3200"/>
              <a:t>How do you measure pain and pleasure?</a:t>
            </a:r>
          </a:p>
          <a:p>
            <a:pPr marL="1066800" lvl="1" indent="-609600">
              <a:lnSpc>
                <a:spcPct val="80000"/>
              </a:lnSpc>
              <a:buFont typeface="Wingdings" pitchFamily="2" charset="2"/>
              <a:buNone/>
            </a:pPr>
            <a:endParaRPr lang="en-GB" sz="3200"/>
          </a:p>
          <a:p>
            <a:pPr marL="1066800" lvl="1" indent="-609600">
              <a:lnSpc>
                <a:spcPct val="80000"/>
              </a:lnSpc>
            </a:pPr>
            <a:r>
              <a:rPr lang="en-GB" sz="3200"/>
              <a:t>Can pain be beneficial over and against pleasure?</a:t>
            </a:r>
          </a:p>
          <a:p>
            <a:pPr marL="1066800" lvl="1" indent="-609600">
              <a:lnSpc>
                <a:spcPct val="80000"/>
              </a:lnSpc>
            </a:pPr>
            <a:endParaRPr lang="en-US" sz="1800" b="1">
              <a:latin typeface="Times New Roman" pitchFamily="18" charset="0"/>
              <a:cs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7858" name="Rectangle 2"/>
          <p:cNvSpPr>
            <a:spLocks noGrp="1" noChangeArrowheads="1"/>
          </p:cNvSpPr>
          <p:nvPr>
            <p:ph type="title"/>
          </p:nvPr>
        </p:nvSpPr>
        <p:spPr/>
        <p:txBody>
          <a:bodyPr/>
          <a:lstStyle/>
          <a:p>
            <a:r>
              <a:rPr lang="en-US" sz="3200" b="1"/>
              <a:t>Conclusion to Consequentialism:</a:t>
            </a:r>
          </a:p>
        </p:txBody>
      </p:sp>
      <p:sp>
        <p:nvSpPr>
          <p:cNvPr id="377859" name="Rectangle 3"/>
          <p:cNvSpPr>
            <a:spLocks noGrp="1" noChangeArrowheads="1"/>
          </p:cNvSpPr>
          <p:nvPr>
            <p:ph type="body" idx="1"/>
          </p:nvPr>
        </p:nvSpPr>
        <p:spPr>
          <a:xfrm>
            <a:off x="304800" y="1676400"/>
            <a:ext cx="7772400" cy="5600700"/>
          </a:xfrm>
        </p:spPr>
        <p:txBody>
          <a:bodyPr/>
          <a:lstStyle/>
          <a:p>
            <a:pPr marL="1066800" lvl="1" indent="-609600" algn="ctr">
              <a:buFont typeface="Wingdings" pitchFamily="2" charset="2"/>
              <a:buNone/>
            </a:pPr>
            <a:r>
              <a:rPr lang="en-GB" b="1" i="1"/>
              <a:t>Consequentialists believe that consequences are the only things that matter:</a:t>
            </a:r>
          </a:p>
          <a:p>
            <a:pPr marL="1066800" lvl="1" indent="-609600"/>
            <a:endParaRPr lang="en-GB" b="1"/>
          </a:p>
          <a:p>
            <a:pPr marL="1066800" lvl="1" indent="-609600">
              <a:buFont typeface="Wingdings" pitchFamily="2" charset="2"/>
              <a:buNone/>
            </a:pPr>
            <a:r>
              <a:rPr lang="en-GB" b="1"/>
              <a:t>A.	We do not necessarily know the outcome.</a:t>
            </a:r>
          </a:p>
          <a:p>
            <a:pPr marL="1066800" lvl="1" indent="-609600">
              <a:buFont typeface="Wingdings" pitchFamily="2" charset="2"/>
              <a:buNone/>
            </a:pPr>
            <a:endParaRPr lang="en-GB" b="1"/>
          </a:p>
          <a:p>
            <a:pPr marL="1066800" lvl="1" indent="-609600">
              <a:buFont typeface="Wingdings" pitchFamily="2" charset="2"/>
              <a:buNone/>
            </a:pPr>
            <a:r>
              <a:rPr lang="en-GB" b="1"/>
              <a:t>B.	The consequences of our own action may be unpredictable.</a:t>
            </a:r>
          </a:p>
          <a:p>
            <a:pPr marL="1066800" lvl="1" indent="-609600">
              <a:buFont typeface="Wingdings" pitchFamily="2" charset="2"/>
              <a:buNone/>
            </a:pPr>
            <a:endParaRPr lang="en-GB" b="1"/>
          </a:p>
        </p:txBody>
      </p:sp>
    </p:spTree>
  </p:cSld>
  <p:clrMapOvr>
    <a:masterClrMapping/>
  </p:clrMapOvr>
  <p:transition>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p:txBody>
          <a:bodyPr/>
          <a:lstStyle/>
          <a:p>
            <a:r>
              <a:rPr lang="en-US" sz="3200"/>
              <a:t>Conclusion to Consequentialism:</a:t>
            </a:r>
          </a:p>
        </p:txBody>
      </p:sp>
      <p:sp>
        <p:nvSpPr>
          <p:cNvPr id="378883" name="Rectangle 3"/>
          <p:cNvSpPr>
            <a:spLocks noGrp="1" noChangeArrowheads="1"/>
          </p:cNvSpPr>
          <p:nvPr>
            <p:ph type="body" idx="1"/>
          </p:nvPr>
        </p:nvSpPr>
        <p:spPr>
          <a:xfrm>
            <a:off x="533400" y="1676400"/>
            <a:ext cx="8610600" cy="5600700"/>
          </a:xfrm>
        </p:spPr>
        <p:txBody>
          <a:bodyPr/>
          <a:lstStyle/>
          <a:p>
            <a:pPr marL="1066800" lvl="1" indent="-609600">
              <a:buFont typeface="Wingdings" pitchFamily="2" charset="2"/>
              <a:buNone/>
            </a:pPr>
            <a:r>
              <a:rPr lang="en-GB" b="1"/>
              <a:t>C.	he consequences of other people’s actions which impact on our actions may also be unpredictable.</a:t>
            </a:r>
          </a:p>
          <a:p>
            <a:pPr marL="1066800" lvl="1" indent="-609600">
              <a:buFont typeface="Wingdings" pitchFamily="2" charset="2"/>
              <a:buNone/>
            </a:pPr>
            <a:endParaRPr lang="en-GB" sz="1400" b="1"/>
          </a:p>
          <a:p>
            <a:pPr marL="1066800" lvl="1" indent="-609600">
              <a:buFont typeface="Wingdings" pitchFamily="2" charset="2"/>
              <a:buNone/>
            </a:pPr>
            <a:r>
              <a:rPr lang="en-GB" b="1"/>
              <a:t>D.	We do not know what the consequences will be of our action in the </a:t>
            </a:r>
            <a:r>
              <a:rPr lang="en-GB" b="1" i="1"/>
              <a:t>long term</a:t>
            </a:r>
            <a:r>
              <a:rPr lang="en-GB" b="1"/>
              <a:t>.</a:t>
            </a:r>
          </a:p>
          <a:p>
            <a:pPr marL="1066800" lvl="1" indent="-609600"/>
            <a:endParaRPr lang="en-GB" sz="1400" b="1"/>
          </a:p>
          <a:p>
            <a:pPr marL="1066800" lvl="1" indent="-609600">
              <a:buFont typeface="Wingdings" pitchFamily="2" charset="2"/>
              <a:buNone/>
            </a:pPr>
            <a:r>
              <a:rPr lang="en-GB" b="1"/>
              <a:t>E.	We can’t necessarily control the consequences.</a:t>
            </a:r>
            <a:r>
              <a:rPr lang="en-US" b="1"/>
              <a:t> </a:t>
            </a:r>
            <a:endParaRPr lang="en-US" sz="2400" b="1">
              <a:latin typeface="Times New Roman" pitchFamily="18" charset="0"/>
              <a:cs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r>
              <a:rPr lang="en-US" sz="3200"/>
              <a:t>Concluding thought to Consequentialism:</a:t>
            </a:r>
          </a:p>
        </p:txBody>
      </p:sp>
      <p:sp>
        <p:nvSpPr>
          <p:cNvPr id="379907" name="Rectangle 3"/>
          <p:cNvSpPr>
            <a:spLocks noGrp="1" noChangeArrowheads="1"/>
          </p:cNvSpPr>
          <p:nvPr>
            <p:ph type="body" idx="1"/>
          </p:nvPr>
        </p:nvSpPr>
        <p:spPr>
          <a:xfrm>
            <a:off x="0" y="1790700"/>
            <a:ext cx="8915400" cy="4838700"/>
          </a:xfrm>
        </p:spPr>
        <p:txBody>
          <a:bodyPr/>
          <a:lstStyle/>
          <a:p>
            <a:pPr marL="1066800" lvl="1" indent="-609600" algn="ctr">
              <a:buFont typeface="Wingdings" pitchFamily="2" charset="2"/>
              <a:buNone/>
            </a:pPr>
            <a:r>
              <a:rPr lang="en-US" sz="2000" b="1">
                <a:latin typeface="Times New Roman" pitchFamily="18" charset="0"/>
                <a:cs typeface="Times New Roman" pitchFamily="18" charset="0"/>
              </a:rPr>
              <a:t>Dostoyesky’s Challenge to Utilitarian Ethicists:</a:t>
            </a:r>
          </a:p>
          <a:p>
            <a:pPr marL="1066800" lvl="1" indent="-609600" algn="ctr">
              <a:buFont typeface="Wingdings" pitchFamily="2" charset="2"/>
              <a:buNone/>
            </a:pPr>
            <a:endParaRPr lang="en-US" sz="2000" b="1">
              <a:latin typeface="Times New Roman" pitchFamily="18" charset="0"/>
              <a:cs typeface="Times New Roman" pitchFamily="18" charset="0"/>
            </a:endParaRPr>
          </a:p>
          <a:p>
            <a:pPr marL="1066800" lvl="1" indent="-609600">
              <a:buFont typeface="Wingdings" pitchFamily="2" charset="2"/>
              <a:buNone/>
            </a:pPr>
            <a:r>
              <a:rPr lang="en-US" sz="2000" b="1">
                <a:latin typeface="Times New Roman" pitchFamily="18" charset="0"/>
                <a:cs typeface="Times New Roman" pitchFamily="18" charset="0"/>
              </a:rPr>
              <a:t>	“Tell me honestly, I challenge you-answer me:  imagine that you are charged with building the edifice of human destiny, the ultimate aim of which is to bring people happiness, to give them peace and contentment at last, but that in order to achieve this it is essential and unavoidable to torture just one speck of creation, that…little child beating her chest with her little fists, and imagine that this edifice has to be erected on her unexpiated [suffering for having done nothing wrong] tears. Would you agree to be the architect under those conditions?  Tell me honestly!”</a:t>
            </a:r>
          </a:p>
          <a:p>
            <a:pPr marL="1066800" lvl="1" indent="-609600">
              <a:buFont typeface="Wingdings" pitchFamily="2" charset="2"/>
              <a:buNone/>
            </a:pPr>
            <a:endParaRPr lang="en-US" sz="2000" b="1">
              <a:latin typeface="Times New Roman" pitchFamily="18" charset="0"/>
              <a:cs typeface="Times New Roman" pitchFamily="18" charset="0"/>
            </a:endParaRPr>
          </a:p>
          <a:p>
            <a:pPr marL="1066800" lvl="1" indent="-609600" algn="ctr">
              <a:buFont typeface="Wingdings" pitchFamily="2" charset="2"/>
              <a:buNone/>
            </a:pPr>
            <a:r>
              <a:rPr lang="en-US" sz="2000" b="1">
                <a:latin typeface="Times New Roman" pitchFamily="18" charset="0"/>
                <a:cs typeface="Times New Roman" pitchFamily="18" charset="0"/>
              </a:rPr>
              <a:t>~ </a:t>
            </a:r>
            <a:r>
              <a:rPr lang="en-US" sz="2000" b="1" i="1">
                <a:latin typeface="Times New Roman" pitchFamily="18" charset="0"/>
                <a:cs typeface="Times New Roman" pitchFamily="18" charset="0"/>
              </a:rPr>
              <a:t>The Karamazov Brothers</a:t>
            </a:r>
            <a:r>
              <a:rPr lang="en-US" sz="2000" b="1">
                <a:latin typeface="Times New Roman" pitchFamily="18" charset="0"/>
                <a:cs typeface="Times New Roman" pitchFamily="18" charset="0"/>
              </a:rPr>
              <a:t>, trans. Ignat Avsey (Oxford:  Oxford University Press, 1994).</a:t>
            </a:r>
          </a:p>
          <a:p>
            <a:pPr marL="1066800" lvl="1" indent="-609600" algn="ctr">
              <a:buFont typeface="Wingdings" pitchFamily="2" charset="2"/>
              <a:buNone/>
            </a:pPr>
            <a:endParaRPr lang="en-US" sz="2000" b="1">
              <a:latin typeface="Times New Roman" pitchFamily="18" charset="0"/>
              <a:cs typeface="Times New Roman" pitchFamily="18" charset="0"/>
            </a:endParaRPr>
          </a:p>
          <a:p>
            <a:pPr marL="1066800" lvl="1" indent="-609600" algn="ctr">
              <a:buFont typeface="Wingdings" pitchFamily="2" charset="2"/>
              <a:buNone/>
            </a:pPr>
            <a:endParaRPr lang="en-US" sz="2000" b="1">
              <a:latin typeface="Times New Roman" pitchFamily="18" charset="0"/>
              <a:cs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a:xfrm>
            <a:off x="457200" y="-228600"/>
            <a:ext cx="8229600" cy="1139825"/>
          </a:xfrm>
        </p:spPr>
        <p:txBody>
          <a:bodyPr/>
          <a:lstStyle/>
          <a:p>
            <a:r>
              <a:rPr lang="en-US" sz="3200">
                <a:latin typeface="Times New Roman" pitchFamily="18" charset="0"/>
                <a:cs typeface="Times New Roman" pitchFamily="18" charset="0"/>
              </a:rPr>
              <a:t>Overview of Ethical Systems:  Utilitarianism:</a:t>
            </a:r>
          </a:p>
        </p:txBody>
      </p:sp>
      <p:sp>
        <p:nvSpPr>
          <p:cNvPr id="312323" name="Rectangle 3"/>
          <p:cNvSpPr>
            <a:spLocks noChangeArrowheads="1"/>
          </p:cNvSpPr>
          <p:nvPr/>
        </p:nvSpPr>
        <p:spPr bwMode="auto">
          <a:xfrm>
            <a:off x="304800" y="609600"/>
            <a:ext cx="8686800" cy="11430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24" name="Text Box 4"/>
          <p:cNvSpPr txBox="1">
            <a:spLocks noChangeArrowheads="1"/>
          </p:cNvSpPr>
          <p:nvPr/>
        </p:nvSpPr>
        <p:spPr bwMode="auto">
          <a:xfrm>
            <a:off x="457200" y="685800"/>
            <a:ext cx="8458200" cy="1006475"/>
          </a:xfrm>
          <a:prstGeom prst="rect">
            <a:avLst/>
          </a:prstGeom>
          <a:noFill/>
          <a:ln w="9525">
            <a:noFill/>
            <a:miter lim="800000"/>
            <a:headEnd/>
            <a:tailEnd/>
          </a:ln>
          <a:effectLst/>
        </p:spPr>
        <p:txBody>
          <a:bodyPr>
            <a:spAutoFit/>
          </a:bodyPr>
          <a:lstStyle/>
          <a:p>
            <a:pPr algn="ctr">
              <a:spcBef>
                <a:spcPct val="50000"/>
              </a:spcBef>
            </a:pPr>
            <a:r>
              <a:rPr lang="en-US" sz="2000" b="1">
                <a:latin typeface="Times New Roman" pitchFamily="18" charset="0"/>
                <a:cs typeface="Times New Roman" pitchFamily="18" charset="0"/>
              </a:rPr>
              <a:t>A theory of moral reasoning within teleological ethics or consequentialism that looks to the principle of utility, i.e., the degree to which an act is helpful or harmful in order to determine the rightness or wrongness of an act.</a:t>
            </a:r>
          </a:p>
        </p:txBody>
      </p:sp>
      <p:sp>
        <p:nvSpPr>
          <p:cNvPr id="312325" name="Rectangle 5"/>
          <p:cNvSpPr>
            <a:spLocks noChangeArrowheads="1"/>
          </p:cNvSpPr>
          <p:nvPr/>
        </p:nvSpPr>
        <p:spPr bwMode="auto">
          <a:xfrm>
            <a:off x="1828800" y="1903413"/>
            <a:ext cx="1905000" cy="3505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26" name="Rectangle 6"/>
          <p:cNvSpPr>
            <a:spLocks noChangeArrowheads="1"/>
          </p:cNvSpPr>
          <p:nvPr/>
        </p:nvSpPr>
        <p:spPr bwMode="auto">
          <a:xfrm>
            <a:off x="5638800" y="1903413"/>
            <a:ext cx="3352800" cy="1752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27" name="Text Box 7"/>
          <p:cNvSpPr txBox="1">
            <a:spLocks noChangeArrowheads="1"/>
          </p:cNvSpPr>
          <p:nvPr/>
        </p:nvSpPr>
        <p:spPr bwMode="auto">
          <a:xfrm>
            <a:off x="3184525" y="3421063"/>
            <a:ext cx="184150" cy="701675"/>
          </a:xfrm>
          <a:prstGeom prst="rect">
            <a:avLst/>
          </a:prstGeom>
          <a:noFill/>
          <a:ln w="9525">
            <a:noFill/>
            <a:miter lim="800000"/>
            <a:headEnd/>
            <a:tailEnd/>
          </a:ln>
          <a:effectLst/>
        </p:spPr>
        <p:txBody>
          <a:bodyPr wrap="none">
            <a:spAutoFit/>
          </a:bodyPr>
          <a:lstStyle/>
          <a:p>
            <a:endParaRPr lang="en-US" sz="4000"/>
          </a:p>
        </p:txBody>
      </p:sp>
      <p:sp>
        <p:nvSpPr>
          <p:cNvPr id="312328" name="Rectangle 8"/>
          <p:cNvSpPr>
            <a:spLocks noChangeArrowheads="1"/>
          </p:cNvSpPr>
          <p:nvPr/>
        </p:nvSpPr>
        <p:spPr bwMode="auto">
          <a:xfrm>
            <a:off x="3886200" y="1903413"/>
            <a:ext cx="1600200" cy="3505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29" name="Text Box 9"/>
          <p:cNvSpPr txBox="1">
            <a:spLocks noChangeArrowheads="1"/>
          </p:cNvSpPr>
          <p:nvPr/>
        </p:nvSpPr>
        <p:spPr bwMode="auto">
          <a:xfrm>
            <a:off x="228600" y="3881438"/>
            <a:ext cx="1676400" cy="2976562"/>
          </a:xfrm>
          <a:prstGeom prst="rect">
            <a:avLst/>
          </a:prstGeom>
          <a:noFill/>
          <a:ln w="9525">
            <a:noFill/>
            <a:miter lim="800000"/>
            <a:headEnd/>
            <a:tailEnd/>
          </a:ln>
          <a:effectLst/>
        </p:spPr>
        <p:txBody>
          <a:bodyPr>
            <a:spAutoFit/>
          </a:bodyPr>
          <a:lstStyle/>
          <a:p>
            <a:pPr algn="ctr">
              <a:spcBef>
                <a:spcPct val="50000"/>
              </a:spcBef>
            </a:pPr>
            <a:r>
              <a:rPr lang="en-US" b="1">
                <a:latin typeface="Times New Roman" pitchFamily="18" charset="0"/>
                <a:cs typeface="Times New Roman" pitchFamily="18" charset="0"/>
              </a:rPr>
              <a:t>John S. Mill:</a:t>
            </a:r>
          </a:p>
          <a:p>
            <a:pPr algn="ctr">
              <a:spcBef>
                <a:spcPct val="50000"/>
              </a:spcBef>
            </a:pPr>
            <a:r>
              <a:rPr lang="en-US" b="1">
                <a:latin typeface="Times New Roman" pitchFamily="18" charset="0"/>
                <a:cs typeface="Times New Roman" pitchFamily="18" charset="0"/>
              </a:rPr>
              <a:t>Cultural, intellectual, &amp; spiritual pleasures are of greater values than mere physical pain or pleasure.</a:t>
            </a:r>
          </a:p>
        </p:txBody>
      </p:sp>
      <p:sp>
        <p:nvSpPr>
          <p:cNvPr id="312330" name="Text Box 10"/>
          <p:cNvSpPr txBox="1">
            <a:spLocks noChangeArrowheads="1"/>
          </p:cNvSpPr>
          <p:nvPr/>
        </p:nvSpPr>
        <p:spPr bwMode="auto">
          <a:xfrm>
            <a:off x="3886200" y="1905000"/>
            <a:ext cx="1676400" cy="3525838"/>
          </a:xfrm>
          <a:prstGeom prst="rect">
            <a:avLst/>
          </a:prstGeom>
          <a:noFill/>
          <a:ln w="9525">
            <a:noFill/>
            <a:miter lim="800000"/>
            <a:headEnd/>
            <a:tailEnd/>
          </a:ln>
          <a:effectLst/>
        </p:spPr>
        <p:txBody>
          <a:bodyPr>
            <a:spAutoFit/>
          </a:bodyPr>
          <a:lstStyle/>
          <a:p>
            <a:pPr algn="ctr">
              <a:spcBef>
                <a:spcPct val="50000"/>
              </a:spcBef>
            </a:pPr>
            <a:r>
              <a:rPr lang="en-US" b="1">
                <a:latin typeface="Times New Roman" pitchFamily="18" charset="0"/>
                <a:cs typeface="Times New Roman" pitchFamily="18" charset="0"/>
              </a:rPr>
              <a:t>  J.J. C. Smart:</a:t>
            </a:r>
          </a:p>
          <a:p>
            <a:pPr algn="ctr">
              <a:spcBef>
                <a:spcPct val="50000"/>
              </a:spcBef>
            </a:pPr>
            <a:r>
              <a:rPr lang="en-US" b="1">
                <a:latin typeface="Times New Roman" pitchFamily="18" charset="0"/>
                <a:cs typeface="Times New Roman" pitchFamily="18" charset="0"/>
              </a:rPr>
              <a:t>Preference Utilitarianism: Maximize the achievements of people’s priorities; it is for each person to decide what counts as being happy.</a:t>
            </a:r>
          </a:p>
        </p:txBody>
      </p:sp>
      <p:sp>
        <p:nvSpPr>
          <p:cNvPr id="312331" name="Rectangle 11"/>
          <p:cNvSpPr>
            <a:spLocks noChangeArrowheads="1"/>
          </p:cNvSpPr>
          <p:nvPr/>
        </p:nvSpPr>
        <p:spPr bwMode="auto">
          <a:xfrm>
            <a:off x="304800" y="1903413"/>
            <a:ext cx="1371600" cy="3505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32" name="Text Box 12"/>
          <p:cNvSpPr txBox="1">
            <a:spLocks noChangeArrowheads="1"/>
          </p:cNvSpPr>
          <p:nvPr/>
        </p:nvSpPr>
        <p:spPr bwMode="auto">
          <a:xfrm>
            <a:off x="304800" y="5545138"/>
            <a:ext cx="4953000" cy="701675"/>
          </a:xfrm>
          <a:prstGeom prst="rect">
            <a:avLst/>
          </a:prstGeom>
          <a:noFill/>
          <a:ln w="9525">
            <a:noFill/>
            <a:miter lim="800000"/>
            <a:headEnd/>
            <a:tailEnd/>
          </a:ln>
          <a:effectLst/>
        </p:spPr>
        <p:txBody>
          <a:bodyPr>
            <a:spAutoFit/>
          </a:bodyPr>
          <a:lstStyle/>
          <a:p>
            <a:pPr>
              <a:spcBef>
                <a:spcPct val="50000"/>
              </a:spcBef>
            </a:pPr>
            <a:endParaRPr lang="en-US" sz="4000"/>
          </a:p>
        </p:txBody>
      </p:sp>
      <p:sp>
        <p:nvSpPr>
          <p:cNvPr id="312333" name="Text Box 13"/>
          <p:cNvSpPr txBox="1">
            <a:spLocks noChangeArrowheads="1"/>
          </p:cNvSpPr>
          <p:nvPr/>
        </p:nvSpPr>
        <p:spPr bwMode="auto">
          <a:xfrm>
            <a:off x="228600" y="1979613"/>
            <a:ext cx="1447800" cy="3251200"/>
          </a:xfrm>
          <a:prstGeom prst="rect">
            <a:avLst/>
          </a:prstGeom>
          <a:noFill/>
          <a:ln w="9525">
            <a:noFill/>
            <a:miter lim="800000"/>
            <a:headEnd/>
            <a:tailEnd/>
          </a:ln>
          <a:effectLst/>
        </p:spPr>
        <p:txBody>
          <a:bodyPr>
            <a:spAutoFit/>
          </a:bodyPr>
          <a:lstStyle/>
          <a:p>
            <a:pPr algn="ctr">
              <a:spcBef>
                <a:spcPct val="50000"/>
              </a:spcBef>
            </a:pPr>
            <a:r>
              <a:rPr lang="en-US" b="1">
                <a:latin typeface="Times New Roman" pitchFamily="18" charset="0"/>
                <a:cs typeface="Times New Roman" pitchFamily="18" charset="0"/>
              </a:rPr>
              <a:t>J. Bentham:</a:t>
            </a:r>
          </a:p>
          <a:p>
            <a:pPr algn="ctr">
              <a:spcBef>
                <a:spcPct val="50000"/>
              </a:spcBef>
            </a:pPr>
            <a:r>
              <a:rPr lang="en-US" b="1">
                <a:latin typeface="Times New Roman" pitchFamily="18" charset="0"/>
                <a:cs typeface="Times New Roman" pitchFamily="18" charset="0"/>
              </a:rPr>
              <a:t>Only 2 intrinsic values:  “Good is whatever brings the greatest happiness to the greatest number.”</a:t>
            </a:r>
          </a:p>
        </p:txBody>
      </p:sp>
      <p:sp>
        <p:nvSpPr>
          <p:cNvPr id="312334" name="Text Box 14"/>
          <p:cNvSpPr txBox="1">
            <a:spLocks noChangeArrowheads="1"/>
          </p:cNvSpPr>
          <p:nvPr/>
        </p:nvSpPr>
        <p:spPr bwMode="auto">
          <a:xfrm>
            <a:off x="5638800" y="1903413"/>
            <a:ext cx="3276600" cy="1558925"/>
          </a:xfrm>
          <a:prstGeom prst="rect">
            <a:avLst/>
          </a:prstGeom>
          <a:noFill/>
          <a:ln w="9525">
            <a:noFill/>
            <a:miter lim="800000"/>
            <a:headEnd/>
            <a:tailEnd/>
          </a:ln>
          <a:effectLst/>
        </p:spPr>
        <p:txBody>
          <a:bodyPr>
            <a:spAutoFit/>
          </a:bodyPr>
          <a:lstStyle/>
          <a:p>
            <a:pPr algn="ctr">
              <a:spcBef>
                <a:spcPct val="50000"/>
              </a:spcBef>
            </a:pPr>
            <a:r>
              <a:rPr lang="en-US" sz="1600" b="1">
                <a:latin typeface="Times New Roman" pitchFamily="18" charset="0"/>
                <a:cs typeface="Times New Roman" pitchFamily="18" charset="0"/>
              </a:rPr>
              <a:t>Negative Utilitarianism by K. Popper in </a:t>
            </a:r>
            <a:r>
              <a:rPr lang="en-US" sz="1600" b="1" i="1">
                <a:latin typeface="Times New Roman" pitchFamily="18" charset="0"/>
                <a:cs typeface="Times New Roman" pitchFamily="18" charset="0"/>
              </a:rPr>
              <a:t>The Open Society &amp; Its Enemies</a:t>
            </a:r>
            <a:r>
              <a:rPr lang="en-US" sz="1600" b="1">
                <a:latin typeface="Times New Roman" pitchFamily="18" charset="0"/>
                <a:cs typeface="Times New Roman" pitchFamily="18" charset="0"/>
              </a:rPr>
              <a:t> (1945):  Promote the least amount evil or harm; prevent the greatest amount of harm for the greatest number:</a:t>
            </a:r>
          </a:p>
        </p:txBody>
      </p:sp>
      <p:sp>
        <p:nvSpPr>
          <p:cNvPr id="312335" name="Rectangle 15"/>
          <p:cNvSpPr>
            <a:spLocks noChangeArrowheads="1"/>
          </p:cNvSpPr>
          <p:nvPr/>
        </p:nvSpPr>
        <p:spPr bwMode="auto">
          <a:xfrm>
            <a:off x="4572000" y="5562600"/>
            <a:ext cx="4419600" cy="1295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36" name="Text Box 16"/>
          <p:cNvSpPr txBox="1">
            <a:spLocks noChangeArrowheads="1"/>
          </p:cNvSpPr>
          <p:nvPr/>
        </p:nvSpPr>
        <p:spPr bwMode="auto">
          <a:xfrm>
            <a:off x="4724400" y="5638800"/>
            <a:ext cx="4419600" cy="1127125"/>
          </a:xfrm>
          <a:prstGeom prst="rect">
            <a:avLst/>
          </a:prstGeom>
          <a:noFill/>
          <a:ln w="9525">
            <a:noFill/>
            <a:miter lim="800000"/>
            <a:headEnd/>
            <a:tailEnd/>
          </a:ln>
          <a:effectLst/>
        </p:spPr>
        <p:txBody>
          <a:bodyPr>
            <a:spAutoFit/>
          </a:bodyPr>
          <a:lstStyle/>
          <a:p>
            <a:r>
              <a:rPr lang="en-US" sz="1700" b="1">
                <a:latin typeface="Times New Roman" pitchFamily="18" charset="0"/>
                <a:cs typeface="Times New Roman" pitchFamily="18" charset="0"/>
              </a:rPr>
              <a:t>Ideal Utilitarianism by G.E. Moore:  The rightness or wrongness of acts is determined by their actual consequences; our duty:  produce the best possible consequences.</a:t>
            </a:r>
          </a:p>
        </p:txBody>
      </p:sp>
      <p:sp>
        <p:nvSpPr>
          <p:cNvPr id="312337" name="Text Box 17"/>
          <p:cNvSpPr txBox="1">
            <a:spLocks noChangeArrowheads="1"/>
          </p:cNvSpPr>
          <p:nvPr/>
        </p:nvSpPr>
        <p:spPr bwMode="auto">
          <a:xfrm>
            <a:off x="5791200" y="3886200"/>
            <a:ext cx="30480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312338" name="Rectangle 18"/>
          <p:cNvSpPr>
            <a:spLocks noChangeArrowheads="1"/>
          </p:cNvSpPr>
          <p:nvPr/>
        </p:nvSpPr>
        <p:spPr bwMode="auto">
          <a:xfrm>
            <a:off x="5638800" y="3733800"/>
            <a:ext cx="3352800" cy="1752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39" name="Text Box 19"/>
          <p:cNvSpPr txBox="1">
            <a:spLocks noChangeArrowheads="1"/>
          </p:cNvSpPr>
          <p:nvPr/>
        </p:nvSpPr>
        <p:spPr bwMode="auto">
          <a:xfrm>
            <a:off x="5638800" y="3733800"/>
            <a:ext cx="3352800" cy="1739900"/>
          </a:xfrm>
          <a:prstGeom prst="rect">
            <a:avLst/>
          </a:prstGeom>
          <a:noFill/>
          <a:ln w="9525">
            <a:noFill/>
            <a:miter lim="800000"/>
            <a:headEnd/>
            <a:tailEnd/>
          </a:ln>
          <a:effectLst/>
        </p:spPr>
        <p:txBody>
          <a:bodyPr>
            <a:spAutoFit/>
          </a:bodyPr>
          <a:lstStyle/>
          <a:p>
            <a:pPr algn="ctr">
              <a:spcBef>
                <a:spcPct val="50000"/>
              </a:spcBef>
            </a:pPr>
            <a:r>
              <a:rPr lang="en-US" b="1">
                <a:latin typeface="Times New Roman" pitchFamily="18" charset="0"/>
                <a:cs typeface="Times New Roman" pitchFamily="18" charset="0"/>
              </a:rPr>
              <a:t>Motive Utilitarianism (Robert Adams):  Inculcate motives within ourselves that will be generally useful across the spectrum of the situations we are likely to encounter.</a:t>
            </a:r>
            <a:r>
              <a:rPr lang="en-US" sz="1600" b="1">
                <a:latin typeface="Times New Roman" pitchFamily="18" charset="0"/>
                <a:cs typeface="Times New Roman" pitchFamily="18" charset="0"/>
              </a:rPr>
              <a:t>  </a:t>
            </a:r>
          </a:p>
        </p:txBody>
      </p:sp>
      <p:sp>
        <p:nvSpPr>
          <p:cNvPr id="312340" name="Rectangle 20"/>
          <p:cNvSpPr>
            <a:spLocks noChangeArrowheads="1"/>
          </p:cNvSpPr>
          <p:nvPr/>
        </p:nvSpPr>
        <p:spPr bwMode="auto">
          <a:xfrm>
            <a:off x="304800" y="5562600"/>
            <a:ext cx="4114800" cy="1295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2341" name="Text Box 21"/>
          <p:cNvSpPr txBox="1">
            <a:spLocks noChangeArrowheads="1"/>
          </p:cNvSpPr>
          <p:nvPr/>
        </p:nvSpPr>
        <p:spPr bwMode="auto">
          <a:xfrm>
            <a:off x="1905000" y="1905000"/>
            <a:ext cx="1676400" cy="3527425"/>
          </a:xfrm>
          <a:prstGeom prst="rect">
            <a:avLst/>
          </a:prstGeom>
          <a:noFill/>
          <a:ln w="9525">
            <a:noFill/>
            <a:miter lim="800000"/>
            <a:headEnd/>
            <a:tailEnd/>
          </a:ln>
          <a:effectLst/>
        </p:spPr>
        <p:txBody>
          <a:bodyPr>
            <a:spAutoFit/>
          </a:bodyPr>
          <a:lstStyle/>
          <a:p>
            <a:pPr algn="ctr"/>
            <a:r>
              <a:rPr lang="en-US" sz="1400" b="1">
                <a:latin typeface="Times New Roman" pitchFamily="18" charset="0"/>
                <a:cs typeface="Times New Roman" pitchFamily="18" charset="0"/>
              </a:rPr>
              <a:t>R.M. Hare’s 2-level utilitarianism:  The logic of moral terms &amp; facts about human nature &amp; condition) leads to a 2 level version whereby both rule &amp; act utilitarianism are bridged:  intuitive level (simple, general rules) &amp; critical level (act utilitarianism.</a:t>
            </a:r>
            <a:r>
              <a:rPr lang="en-US" sz="1600" b="1">
                <a:latin typeface="Times New Roman" pitchFamily="18" charset="0"/>
                <a:cs typeface="Times New Roman" pitchFamily="18" charset="0"/>
              </a:rPr>
              <a:t>  </a:t>
            </a:r>
          </a:p>
        </p:txBody>
      </p:sp>
      <p:sp>
        <p:nvSpPr>
          <p:cNvPr id="312342" name="Text Box 22"/>
          <p:cNvSpPr txBox="1">
            <a:spLocks noChangeArrowheads="1"/>
          </p:cNvSpPr>
          <p:nvPr/>
        </p:nvSpPr>
        <p:spPr bwMode="auto">
          <a:xfrm>
            <a:off x="381000" y="5543550"/>
            <a:ext cx="4038600" cy="1314450"/>
          </a:xfrm>
          <a:prstGeom prst="rect">
            <a:avLst/>
          </a:prstGeom>
          <a:noFill/>
          <a:ln w="9525">
            <a:noFill/>
            <a:miter lim="800000"/>
            <a:headEnd/>
            <a:tailEnd/>
          </a:ln>
          <a:effectLst/>
        </p:spPr>
        <p:txBody>
          <a:bodyPr>
            <a:spAutoFit/>
          </a:bodyPr>
          <a:lstStyle/>
          <a:p>
            <a:pPr algn="ctr"/>
            <a:r>
              <a:rPr lang="en-US" sz="1600" b="1">
                <a:latin typeface="Times New Roman" pitchFamily="18" charset="0"/>
                <a:cs typeface="Times New Roman" pitchFamily="18" charset="0"/>
              </a:rPr>
              <a:t>John S. Mill:  Though still hedonistic utilitarianism Mill argues that cultural, intellectual, and spiritual pleasures are of greater values than just mere physical pain or pleasure.</a:t>
            </a:r>
          </a:p>
        </p:txBody>
      </p:sp>
    </p:spTree>
  </p:cSld>
  <p:clrMapOvr>
    <a:masterClrMapping/>
  </p:clrMapOvr>
  <p:transition>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US" sz="3600"/>
              <a:t>A Closer look at Consequentialism:</a:t>
            </a:r>
          </a:p>
        </p:txBody>
      </p:sp>
      <p:sp>
        <p:nvSpPr>
          <p:cNvPr id="313347" name="Rectangle 3"/>
          <p:cNvSpPr>
            <a:spLocks noGrp="1" noChangeArrowheads="1"/>
          </p:cNvSpPr>
          <p:nvPr>
            <p:ph type="body" idx="1"/>
          </p:nvPr>
        </p:nvSpPr>
        <p:spPr/>
        <p:txBody>
          <a:bodyPr/>
          <a:lstStyle/>
          <a:p>
            <a:pPr>
              <a:buFont typeface="Wingdings" pitchFamily="2" charset="2"/>
              <a:buNone/>
            </a:pPr>
            <a:r>
              <a:rPr lang="en-US" sz="3600">
                <a:latin typeface="Times New Roman" pitchFamily="18" charset="0"/>
              </a:rPr>
              <a:t>	Classic utilitarianism is a complex combination of many distinct claims, including the following claims about the moral rightness of acts (even though it reduces all morally relevant factors to consequences):</a:t>
            </a:r>
            <a:br>
              <a:rPr lang="en-US" sz="3600">
                <a:latin typeface="Times New Roman" pitchFamily="18" charset="0"/>
              </a:rPr>
            </a:br>
            <a:endParaRPr lang="en-US" sz="3600">
              <a:latin typeface="Times New Roman" pitchFamily="18" charset="0"/>
            </a:endParaRPr>
          </a:p>
        </p:txBody>
      </p:sp>
    </p:spTree>
  </p:cSld>
  <p:clrMapOvr>
    <a:masterClrMapping/>
  </p:clrMapOvr>
  <p:transition>
    <p:randomBar dir="ver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a:xfrm>
            <a:off x="533400" y="228600"/>
            <a:ext cx="8229600" cy="1139825"/>
          </a:xfrm>
        </p:spPr>
        <p:txBody>
          <a:bodyPr/>
          <a:lstStyle/>
          <a:p>
            <a:r>
              <a:rPr lang="en-US" sz="3200">
                <a:latin typeface="Times New Roman" pitchFamily="18" charset="0"/>
              </a:rPr>
              <a:t>Issues of Formulation:  How utility is to be defined and whether it can be measured in the way utilitarians requires:</a:t>
            </a:r>
          </a:p>
        </p:txBody>
      </p:sp>
      <p:sp>
        <p:nvSpPr>
          <p:cNvPr id="314371" name="Rectangle 3"/>
          <p:cNvSpPr>
            <a:spLocks noGrp="1" noChangeArrowheads="1"/>
          </p:cNvSpPr>
          <p:nvPr>
            <p:ph type="body" idx="1"/>
          </p:nvPr>
        </p:nvSpPr>
        <p:spPr>
          <a:xfrm>
            <a:off x="457200" y="1600200"/>
            <a:ext cx="8686800" cy="5029200"/>
          </a:xfrm>
        </p:spPr>
        <p:txBody>
          <a:bodyPr/>
          <a:lstStyle/>
          <a:p>
            <a:pPr marL="381000" indent="-381000">
              <a:lnSpc>
                <a:spcPct val="90000"/>
              </a:lnSpc>
              <a:buFont typeface="Wingdings" pitchFamily="2" charset="2"/>
              <a:buNone/>
            </a:pPr>
            <a:endParaRPr lang="en-US" sz="2400"/>
          </a:p>
          <a:p>
            <a:pPr marL="381000" indent="-381000">
              <a:lnSpc>
                <a:spcPct val="90000"/>
              </a:lnSpc>
              <a:buFont typeface="Wingdings" pitchFamily="2" charset="2"/>
              <a:buNone/>
            </a:pPr>
            <a:r>
              <a:rPr lang="en-US" sz="2400"/>
              <a:t>1.	Consequentialism = whether an act is morally right depends only on </a:t>
            </a:r>
            <a:r>
              <a:rPr lang="en-US" sz="2400" i="1"/>
              <a:t>consequences</a:t>
            </a:r>
            <a:r>
              <a:rPr lang="en-US" sz="2400"/>
              <a:t> (</a:t>
            </a:r>
            <a:r>
              <a:rPr lang="en-US" sz="2400" i="1"/>
              <a:t>not circumstances, the intrinsic nature of the act, or anything that happens before the act</a:t>
            </a:r>
            <a:r>
              <a:rPr lang="en-US" sz="2400"/>
              <a:t>). </a:t>
            </a:r>
          </a:p>
          <a:p>
            <a:pPr marL="381000" indent="-381000">
              <a:lnSpc>
                <a:spcPct val="90000"/>
              </a:lnSpc>
              <a:buFont typeface="Wingdings" pitchFamily="2" charset="2"/>
              <a:buNone/>
            </a:pPr>
            <a:endParaRPr lang="en-US" sz="2400"/>
          </a:p>
          <a:p>
            <a:pPr marL="381000" indent="-381000">
              <a:lnSpc>
                <a:spcPct val="90000"/>
              </a:lnSpc>
              <a:buFont typeface="Wingdings" pitchFamily="2" charset="2"/>
              <a:buNone/>
            </a:pPr>
            <a:r>
              <a:rPr lang="en-US" sz="2400"/>
              <a:t>2.	Actual Consequentialism = whether an act is morally right depends only on the </a:t>
            </a:r>
            <a:r>
              <a:rPr lang="en-US" sz="2400" i="1"/>
              <a:t>actual</a:t>
            </a:r>
            <a:r>
              <a:rPr lang="en-US" sz="2400"/>
              <a:t> consequences (</a:t>
            </a:r>
            <a:r>
              <a:rPr lang="en-US" sz="2400" i="1"/>
              <a:t>not foreseen, foreseeable, intended, or likely consequences</a:t>
            </a:r>
            <a:r>
              <a:rPr lang="en-US" sz="2400"/>
              <a:t>). </a:t>
            </a:r>
          </a:p>
          <a:p>
            <a:pPr marL="381000" indent="-381000">
              <a:lnSpc>
                <a:spcPct val="90000"/>
              </a:lnSpc>
              <a:buFont typeface="Wingdings" pitchFamily="2" charset="2"/>
              <a:buNone/>
            </a:pPr>
            <a:endParaRPr lang="en-US" sz="2400"/>
          </a:p>
          <a:p>
            <a:pPr marL="381000" indent="-381000">
              <a:lnSpc>
                <a:spcPct val="90000"/>
              </a:lnSpc>
              <a:buFont typeface="Wingdings" pitchFamily="2" charset="2"/>
              <a:buNone/>
            </a:pPr>
            <a:r>
              <a:rPr lang="en-US" sz="2400"/>
              <a:t>3.	Direct Consequentialism = whether an act is morally right depends only on the consequences of </a:t>
            </a:r>
            <a:r>
              <a:rPr lang="en-US" sz="2400" i="1"/>
              <a:t>that act itself</a:t>
            </a:r>
            <a:r>
              <a:rPr lang="en-US" sz="2400"/>
              <a:t> (</a:t>
            </a:r>
            <a:r>
              <a:rPr lang="en-US" sz="2400" i="1"/>
              <a:t>not consequences of the agent's motive, of a rule or practice that covers other acts of the same kind, and so on</a:t>
            </a:r>
            <a:r>
              <a:rPr lang="en-US" sz="2400"/>
              <a:t>). </a:t>
            </a:r>
          </a:p>
        </p:txBody>
      </p:sp>
    </p:spTree>
  </p:cSld>
  <p:clrMapOvr>
    <a:masterClrMapping/>
  </p:clrMapOvr>
  <p:transition>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533400" y="228600"/>
            <a:ext cx="8229600" cy="1139825"/>
          </a:xfrm>
        </p:spPr>
        <p:txBody>
          <a:bodyPr/>
          <a:lstStyle/>
          <a:p>
            <a:r>
              <a:rPr lang="en-US" sz="2400">
                <a:latin typeface="Times New Roman" pitchFamily="18" charset="0"/>
              </a:rPr>
              <a:t>Issues of Formulation:  How utility is to be defined and whether it can be measured in the way utilitarians requires:</a:t>
            </a:r>
          </a:p>
        </p:txBody>
      </p:sp>
      <p:sp>
        <p:nvSpPr>
          <p:cNvPr id="315395" name="Rectangle 3"/>
          <p:cNvSpPr>
            <a:spLocks noGrp="1" noChangeArrowheads="1"/>
          </p:cNvSpPr>
          <p:nvPr>
            <p:ph type="body" idx="1"/>
          </p:nvPr>
        </p:nvSpPr>
        <p:spPr>
          <a:xfrm>
            <a:off x="228600" y="1676400"/>
            <a:ext cx="8915400" cy="4876800"/>
          </a:xfrm>
        </p:spPr>
        <p:txBody>
          <a:bodyPr/>
          <a:lstStyle/>
          <a:p>
            <a:pPr marL="457200" indent="-457200">
              <a:lnSpc>
                <a:spcPct val="80000"/>
              </a:lnSpc>
              <a:buFont typeface="Wingdings" pitchFamily="2" charset="2"/>
              <a:buNone/>
            </a:pPr>
            <a:endParaRPr lang="en-US" sz="2000"/>
          </a:p>
          <a:p>
            <a:pPr marL="457200" indent="-457200">
              <a:lnSpc>
                <a:spcPct val="80000"/>
              </a:lnSpc>
              <a:buFont typeface="Wingdings" pitchFamily="2" charset="2"/>
              <a:buNone/>
            </a:pPr>
            <a:r>
              <a:rPr lang="en-US" sz="2000"/>
              <a:t>4.	Evaluative Consequentialism = moral rightness depends only on the </a:t>
            </a:r>
            <a:r>
              <a:rPr lang="en-US" sz="2000" i="1"/>
              <a:t>value</a:t>
            </a:r>
            <a:r>
              <a:rPr lang="en-US" sz="2000"/>
              <a:t> of the consequences (as opposed to other features of the consequences). </a:t>
            </a:r>
          </a:p>
          <a:p>
            <a:pPr marL="457200" indent="-457200">
              <a:lnSpc>
                <a:spcPct val="80000"/>
              </a:lnSpc>
              <a:buFont typeface="Wingdings" pitchFamily="2" charset="2"/>
              <a:buNone/>
            </a:pPr>
            <a:endParaRPr lang="en-US" sz="2000"/>
          </a:p>
          <a:p>
            <a:pPr marL="457200" indent="-457200">
              <a:lnSpc>
                <a:spcPct val="80000"/>
              </a:lnSpc>
              <a:buFont typeface="Wingdings" pitchFamily="2" charset="2"/>
              <a:buNone/>
            </a:pPr>
            <a:r>
              <a:rPr lang="en-US" sz="2000"/>
              <a:t>5.	Hedonism = the value of the consequences depends only on the </a:t>
            </a:r>
            <a:r>
              <a:rPr lang="en-US" sz="2000" i="1"/>
              <a:t>pleasures</a:t>
            </a:r>
            <a:r>
              <a:rPr lang="en-US" sz="2000"/>
              <a:t> and </a:t>
            </a:r>
            <a:r>
              <a:rPr lang="en-US" sz="2000" i="1"/>
              <a:t>pains</a:t>
            </a:r>
            <a:r>
              <a:rPr lang="en-US" sz="2000"/>
              <a:t> in the consequences (</a:t>
            </a:r>
            <a:r>
              <a:rPr lang="en-US" sz="2000" i="1"/>
              <a:t>as opposed to other goods, such as freedom, knowledge, life, and so on</a:t>
            </a:r>
            <a:r>
              <a:rPr lang="en-US" sz="2000"/>
              <a:t>). </a:t>
            </a:r>
          </a:p>
          <a:p>
            <a:pPr marL="457200" indent="-457200">
              <a:lnSpc>
                <a:spcPct val="80000"/>
              </a:lnSpc>
              <a:buFont typeface="Wingdings" pitchFamily="2" charset="2"/>
              <a:buNone/>
            </a:pPr>
            <a:endParaRPr lang="en-US" sz="2000"/>
          </a:p>
          <a:p>
            <a:pPr marL="457200" indent="-457200">
              <a:lnSpc>
                <a:spcPct val="80000"/>
              </a:lnSpc>
              <a:buFont typeface="Wingdings" pitchFamily="2" charset="2"/>
              <a:buNone/>
            </a:pPr>
            <a:r>
              <a:rPr lang="en-US" sz="2000"/>
              <a:t>6.	Maximizing Consequentialism = moral rightness depends only on which consequences are </a:t>
            </a:r>
            <a:r>
              <a:rPr lang="en-US" sz="2000" i="1"/>
              <a:t>best</a:t>
            </a:r>
            <a:r>
              <a:rPr lang="en-US" sz="2000"/>
              <a:t> (as opposed to satisfactory or an improvement over the status quo). </a:t>
            </a:r>
          </a:p>
          <a:p>
            <a:pPr marL="457200" indent="-457200">
              <a:lnSpc>
                <a:spcPct val="80000"/>
              </a:lnSpc>
              <a:buFont typeface="Wingdings" pitchFamily="2" charset="2"/>
              <a:buNone/>
            </a:pPr>
            <a:endParaRPr lang="en-US" sz="2000"/>
          </a:p>
          <a:p>
            <a:pPr marL="457200" indent="-457200">
              <a:lnSpc>
                <a:spcPct val="80000"/>
              </a:lnSpc>
              <a:buFont typeface="Wingdings" pitchFamily="2" charset="2"/>
              <a:buNone/>
            </a:pPr>
            <a:r>
              <a:rPr lang="en-US" sz="2000"/>
              <a:t>7.	Aggregative Consequentialism = which consequences are best is some function of the values of </a:t>
            </a:r>
            <a:r>
              <a:rPr lang="en-US" sz="2000" i="1"/>
              <a:t>parts</a:t>
            </a:r>
            <a:r>
              <a:rPr lang="en-US" sz="2000"/>
              <a:t> of those consequences (</a:t>
            </a:r>
            <a:r>
              <a:rPr lang="en-US" sz="2000" i="1"/>
              <a:t>as opposed to rankings of whole worlds or sets of consequences</a:t>
            </a:r>
            <a:r>
              <a:rPr lang="en-US" sz="2000"/>
              <a:t>). </a:t>
            </a:r>
          </a:p>
        </p:txBody>
      </p:sp>
    </p:spTree>
  </p:cSld>
  <p:clrMapOvr>
    <a:masterClrMapping/>
  </p:clrMapOvr>
  <p:transition>
    <p:randomBar dir="ver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a:xfrm>
            <a:off x="609600" y="0"/>
            <a:ext cx="8229600" cy="1139825"/>
          </a:xfrm>
        </p:spPr>
        <p:txBody>
          <a:bodyPr/>
          <a:lstStyle/>
          <a:p>
            <a:r>
              <a:rPr lang="en-US" sz="2400">
                <a:latin typeface="Times New Roman" pitchFamily="18" charset="0"/>
              </a:rPr>
              <a:t>Issues of Formulation:  How utility is to be defined and whether it can be measured in the way utilitarians requires:</a:t>
            </a:r>
          </a:p>
        </p:txBody>
      </p:sp>
      <p:sp>
        <p:nvSpPr>
          <p:cNvPr id="316419" name="Rectangle 3"/>
          <p:cNvSpPr>
            <a:spLocks noGrp="1" noChangeArrowheads="1"/>
          </p:cNvSpPr>
          <p:nvPr>
            <p:ph type="body" idx="1"/>
          </p:nvPr>
        </p:nvSpPr>
        <p:spPr>
          <a:xfrm>
            <a:off x="228600" y="1371600"/>
            <a:ext cx="8915400" cy="5486400"/>
          </a:xfrm>
        </p:spPr>
        <p:txBody>
          <a:bodyPr/>
          <a:lstStyle/>
          <a:p>
            <a:pPr marL="457200" indent="-457200">
              <a:lnSpc>
                <a:spcPct val="80000"/>
              </a:lnSpc>
              <a:buFont typeface="Wingdings" pitchFamily="2" charset="2"/>
              <a:buNone/>
            </a:pPr>
            <a:endParaRPr lang="en-US" sz="2000"/>
          </a:p>
          <a:p>
            <a:pPr marL="457200" indent="-457200">
              <a:lnSpc>
                <a:spcPct val="80000"/>
              </a:lnSpc>
              <a:buFont typeface="Wingdings" pitchFamily="2" charset="2"/>
              <a:buNone/>
            </a:pPr>
            <a:r>
              <a:rPr lang="en-US" sz="2000"/>
              <a:t>8.	Total Consequentialism = moral rightness depends only on the </a:t>
            </a:r>
            <a:r>
              <a:rPr lang="en-US" sz="2000" i="1"/>
              <a:t>total</a:t>
            </a:r>
            <a:r>
              <a:rPr lang="en-US" sz="2000"/>
              <a:t> net good in the consequences (as opposed to the average net good per person). </a:t>
            </a:r>
          </a:p>
          <a:p>
            <a:pPr marL="457200" indent="-457200">
              <a:lnSpc>
                <a:spcPct val="80000"/>
              </a:lnSpc>
              <a:buFont typeface="Wingdings" pitchFamily="2" charset="2"/>
              <a:buNone/>
            </a:pPr>
            <a:endParaRPr lang="en-US" sz="2000"/>
          </a:p>
          <a:p>
            <a:pPr marL="457200" indent="-457200">
              <a:lnSpc>
                <a:spcPct val="80000"/>
              </a:lnSpc>
              <a:buFont typeface="Wingdings" pitchFamily="2" charset="2"/>
              <a:buNone/>
            </a:pPr>
            <a:r>
              <a:rPr lang="en-US" sz="2000"/>
              <a:t>8.	Universal Consequentialism = moral rightness depends on the consequences for </a:t>
            </a:r>
            <a:r>
              <a:rPr lang="en-US" sz="2000" i="1"/>
              <a:t>all</a:t>
            </a:r>
            <a:r>
              <a:rPr lang="en-US" sz="2000"/>
              <a:t> people or sentient beings (as opposed to only the individual agent, present people, or any other limited group).</a:t>
            </a:r>
          </a:p>
          <a:p>
            <a:pPr marL="457200" indent="-457200">
              <a:lnSpc>
                <a:spcPct val="80000"/>
              </a:lnSpc>
              <a:buFont typeface="Wingdings" pitchFamily="2" charset="2"/>
              <a:buNone/>
            </a:pPr>
            <a:r>
              <a:rPr lang="en-US" sz="2000"/>
              <a:t> </a:t>
            </a:r>
          </a:p>
          <a:p>
            <a:pPr marL="457200" indent="-457200">
              <a:lnSpc>
                <a:spcPct val="80000"/>
              </a:lnSpc>
              <a:buFont typeface="Wingdings" pitchFamily="2" charset="2"/>
              <a:buNone/>
            </a:pPr>
            <a:r>
              <a:rPr lang="en-US" sz="2000"/>
              <a:t>9.	Equal Consideration = in determining moral rightness, benefits to one person matter </a:t>
            </a:r>
            <a:r>
              <a:rPr lang="en-US" sz="2000" i="1"/>
              <a:t>just as much</a:t>
            </a:r>
            <a:r>
              <a:rPr lang="en-US" sz="2000"/>
              <a:t> as similar benefits to any other person (= all who count count equally).</a:t>
            </a:r>
          </a:p>
          <a:p>
            <a:pPr marL="457200" indent="-457200">
              <a:lnSpc>
                <a:spcPct val="80000"/>
              </a:lnSpc>
              <a:buFont typeface="Wingdings" pitchFamily="2" charset="2"/>
              <a:buNone/>
            </a:pPr>
            <a:r>
              <a:rPr lang="en-US" sz="2000"/>
              <a:t> </a:t>
            </a:r>
          </a:p>
          <a:p>
            <a:pPr marL="457200" indent="-457200">
              <a:lnSpc>
                <a:spcPct val="80000"/>
              </a:lnSpc>
              <a:buFont typeface="Wingdings" pitchFamily="2" charset="2"/>
              <a:buNone/>
            </a:pPr>
            <a:r>
              <a:rPr lang="en-US" sz="2000"/>
              <a:t>10.	Agent-neutrality = whether some consequences are better than others does not depend on whether the consequences are evaluated from the perspective of the agent (as opposed to an observer). </a:t>
            </a:r>
          </a:p>
        </p:txBody>
      </p:sp>
    </p:spTree>
  </p:cSld>
  <p:clrMapOvr>
    <a:masterClrMapping/>
  </p:clrMapOvr>
  <p:transition>
    <p:randomBar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533400" y="228600"/>
            <a:ext cx="8229600" cy="1139825"/>
          </a:xfrm>
        </p:spPr>
        <p:txBody>
          <a:bodyPr/>
          <a:lstStyle/>
          <a:p>
            <a:r>
              <a:rPr lang="en-US" sz="2400">
                <a:latin typeface="Times New Roman" pitchFamily="18" charset="0"/>
              </a:rPr>
              <a:t>Issues of Formulation:  How utility is to be defined and whether it can be measured in the way utilitarians requires:</a:t>
            </a:r>
          </a:p>
        </p:txBody>
      </p:sp>
      <p:sp>
        <p:nvSpPr>
          <p:cNvPr id="317443" name="Rectangle 3"/>
          <p:cNvSpPr>
            <a:spLocks noGrp="1" noChangeArrowheads="1"/>
          </p:cNvSpPr>
          <p:nvPr>
            <p:ph type="body" idx="1"/>
          </p:nvPr>
        </p:nvSpPr>
        <p:spPr>
          <a:xfrm>
            <a:off x="228600" y="1676400"/>
            <a:ext cx="8915400" cy="5181600"/>
          </a:xfrm>
        </p:spPr>
        <p:txBody>
          <a:bodyPr/>
          <a:lstStyle/>
          <a:p>
            <a:pPr>
              <a:lnSpc>
                <a:spcPct val="80000"/>
              </a:lnSpc>
              <a:buFont typeface="Wingdings" pitchFamily="2" charset="2"/>
              <a:buNone/>
            </a:pPr>
            <a:r>
              <a:rPr lang="en-US" sz="2000"/>
              <a:t>	</a:t>
            </a:r>
          </a:p>
          <a:p>
            <a:pPr>
              <a:lnSpc>
                <a:spcPct val="80000"/>
              </a:lnSpc>
              <a:buFont typeface="Wingdings" pitchFamily="2" charset="2"/>
              <a:buNone/>
            </a:pPr>
            <a:r>
              <a:rPr lang="en-US" sz="2000"/>
              <a:t>	These claims could be clarified, supplemented, and subdivided further. What matters here is just that these claims are logically independent, so a moral theorist could consistently accept some of them without accepting others. Yet classic utilitarians accepted them all. That fact makes classic utilitarianism a more complex theory than it might appear at first sight.</a:t>
            </a:r>
          </a:p>
          <a:p>
            <a:pPr>
              <a:lnSpc>
                <a:spcPct val="80000"/>
              </a:lnSpc>
              <a:buFont typeface="Wingdings" pitchFamily="2" charset="2"/>
              <a:buNone/>
            </a:pPr>
            <a:endParaRPr lang="en-US" sz="2000"/>
          </a:p>
          <a:p>
            <a:pPr>
              <a:lnSpc>
                <a:spcPct val="80000"/>
              </a:lnSpc>
              <a:buFont typeface="Wingdings" pitchFamily="2" charset="2"/>
              <a:buNone/>
            </a:pPr>
            <a:r>
              <a:rPr lang="en-US" sz="2000"/>
              <a:t>	It also makes classic utilitarianism subject to attack from many angles. Persistent opponents posed plenty of problems for classic utilitarianism. Each objection led some utilitarians to give up some of the original claims of classic utilitarianism. By dropping one or more of those claims, descendants of utilitarianism can construct a wide variety of moral theories. Advocates of these theories often call them consequentialism rather than utilitarianism so that their theories will not be subject to refutation by association with the classic utilitarian theory.</a:t>
            </a:r>
          </a:p>
        </p:txBody>
      </p:sp>
    </p:spTree>
  </p:cSld>
  <p:clrMapOvr>
    <a:masterClrMapping/>
  </p:clrMapOvr>
  <p:transition>
    <p:randomBar dir="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a:xfrm>
            <a:off x="457200" y="-381000"/>
            <a:ext cx="8229600" cy="1139825"/>
          </a:xfrm>
        </p:spPr>
        <p:txBody>
          <a:bodyPr/>
          <a:lstStyle/>
          <a:p>
            <a:r>
              <a:rPr lang="en-US" sz="2400">
                <a:latin typeface="Times New Roman" pitchFamily="18" charset="0"/>
                <a:cs typeface="Times New Roman" pitchFamily="18" charset="0"/>
              </a:rPr>
              <a:t>John Stuart Mill (1806-1873):  Hedonistic Utilitarianism:</a:t>
            </a:r>
          </a:p>
        </p:txBody>
      </p:sp>
      <p:sp>
        <p:nvSpPr>
          <p:cNvPr id="318467" name="Rectangle 3"/>
          <p:cNvSpPr>
            <a:spLocks noChangeArrowheads="1"/>
          </p:cNvSpPr>
          <p:nvPr/>
        </p:nvSpPr>
        <p:spPr bwMode="auto">
          <a:xfrm>
            <a:off x="304800" y="457200"/>
            <a:ext cx="8686800" cy="1295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8468" name="Text Box 4"/>
          <p:cNvSpPr txBox="1">
            <a:spLocks noChangeArrowheads="1"/>
          </p:cNvSpPr>
          <p:nvPr/>
        </p:nvSpPr>
        <p:spPr bwMode="auto">
          <a:xfrm>
            <a:off x="304800" y="533400"/>
            <a:ext cx="8686800" cy="1235075"/>
          </a:xfrm>
          <a:prstGeom prst="rect">
            <a:avLst/>
          </a:prstGeom>
          <a:noFill/>
          <a:ln w="9525">
            <a:noFill/>
            <a:miter lim="800000"/>
            <a:headEnd/>
            <a:tailEnd/>
          </a:ln>
          <a:effectLst/>
        </p:spPr>
        <p:txBody>
          <a:bodyPr>
            <a:spAutoFit/>
          </a:bodyPr>
          <a:lstStyle/>
          <a:p>
            <a:pPr algn="ctr">
              <a:spcBef>
                <a:spcPct val="50000"/>
              </a:spcBef>
            </a:pPr>
            <a:r>
              <a:rPr lang="en-US" sz="1500" b="1">
                <a:latin typeface="Times New Roman" pitchFamily="18" charset="0"/>
                <a:cs typeface="Times New Roman" pitchFamily="18" charset="0"/>
              </a:rPr>
              <a:t>Greatest Happiness Principle:  “Acts are right in proportion as they tend to promote happiness (intended pleasure), wrong as they tend to produce the reverse of happiness” (pain and privation of pleasure).   Cultural, intellectual, &amp; spiritual pleasures are of greater value than mere physical pleasure, because the former would be valued more highly by competent judges than the latter. A competent judge, according to Mill, is anyone who has experienced both the lower pleasures and the higher. </a:t>
            </a:r>
          </a:p>
        </p:txBody>
      </p:sp>
      <p:sp>
        <p:nvSpPr>
          <p:cNvPr id="318469" name="Rectangle 5"/>
          <p:cNvSpPr>
            <a:spLocks noChangeArrowheads="1"/>
          </p:cNvSpPr>
          <p:nvPr/>
        </p:nvSpPr>
        <p:spPr bwMode="auto">
          <a:xfrm>
            <a:off x="1828800" y="1903413"/>
            <a:ext cx="1905000" cy="3505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8470" name="Rectangle 6"/>
          <p:cNvSpPr>
            <a:spLocks noChangeArrowheads="1"/>
          </p:cNvSpPr>
          <p:nvPr/>
        </p:nvSpPr>
        <p:spPr bwMode="auto">
          <a:xfrm>
            <a:off x="5638800" y="1903413"/>
            <a:ext cx="3352800" cy="1752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8471" name="Text Box 7"/>
          <p:cNvSpPr txBox="1">
            <a:spLocks noChangeArrowheads="1"/>
          </p:cNvSpPr>
          <p:nvPr/>
        </p:nvSpPr>
        <p:spPr bwMode="auto">
          <a:xfrm>
            <a:off x="3184525" y="3421063"/>
            <a:ext cx="184150" cy="701675"/>
          </a:xfrm>
          <a:prstGeom prst="rect">
            <a:avLst/>
          </a:prstGeom>
          <a:noFill/>
          <a:ln w="9525">
            <a:noFill/>
            <a:miter lim="800000"/>
            <a:headEnd/>
            <a:tailEnd/>
          </a:ln>
          <a:effectLst/>
        </p:spPr>
        <p:txBody>
          <a:bodyPr wrap="none">
            <a:spAutoFit/>
          </a:bodyPr>
          <a:lstStyle/>
          <a:p>
            <a:endParaRPr lang="en-US" sz="4000"/>
          </a:p>
        </p:txBody>
      </p:sp>
      <p:sp>
        <p:nvSpPr>
          <p:cNvPr id="318472" name="Rectangle 8"/>
          <p:cNvSpPr>
            <a:spLocks noChangeArrowheads="1"/>
          </p:cNvSpPr>
          <p:nvPr/>
        </p:nvSpPr>
        <p:spPr bwMode="auto">
          <a:xfrm>
            <a:off x="3886200" y="1905000"/>
            <a:ext cx="1600200" cy="3505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8473" name="Text Box 9"/>
          <p:cNvSpPr txBox="1">
            <a:spLocks noChangeArrowheads="1"/>
          </p:cNvSpPr>
          <p:nvPr/>
        </p:nvSpPr>
        <p:spPr bwMode="auto">
          <a:xfrm>
            <a:off x="228600" y="3881438"/>
            <a:ext cx="1676400" cy="2976562"/>
          </a:xfrm>
          <a:prstGeom prst="rect">
            <a:avLst/>
          </a:prstGeom>
          <a:noFill/>
          <a:ln w="9525">
            <a:noFill/>
            <a:miter lim="800000"/>
            <a:headEnd/>
            <a:tailEnd/>
          </a:ln>
          <a:effectLst/>
        </p:spPr>
        <p:txBody>
          <a:bodyPr>
            <a:spAutoFit/>
          </a:bodyPr>
          <a:lstStyle/>
          <a:p>
            <a:pPr algn="ctr">
              <a:spcBef>
                <a:spcPct val="50000"/>
              </a:spcBef>
            </a:pPr>
            <a:r>
              <a:rPr lang="en-US" b="1">
                <a:latin typeface="Times New Roman" pitchFamily="18" charset="0"/>
                <a:cs typeface="Times New Roman" pitchFamily="18" charset="0"/>
              </a:rPr>
              <a:t>John S. Mill:</a:t>
            </a:r>
          </a:p>
          <a:p>
            <a:pPr algn="ctr">
              <a:spcBef>
                <a:spcPct val="50000"/>
              </a:spcBef>
            </a:pPr>
            <a:r>
              <a:rPr lang="en-US" b="1">
                <a:latin typeface="Times New Roman" pitchFamily="18" charset="0"/>
                <a:cs typeface="Times New Roman" pitchFamily="18" charset="0"/>
              </a:rPr>
              <a:t>Cultural, intellectual, &amp; spiritual pleasures are of greater values than mere physical pain or pleasure.</a:t>
            </a:r>
          </a:p>
        </p:txBody>
      </p:sp>
      <p:sp>
        <p:nvSpPr>
          <p:cNvPr id="318474" name="Rectangle 10"/>
          <p:cNvSpPr>
            <a:spLocks noChangeArrowheads="1"/>
          </p:cNvSpPr>
          <p:nvPr/>
        </p:nvSpPr>
        <p:spPr bwMode="auto">
          <a:xfrm>
            <a:off x="304800" y="1903413"/>
            <a:ext cx="1371600" cy="3505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8475" name="Text Box 11"/>
          <p:cNvSpPr txBox="1">
            <a:spLocks noChangeArrowheads="1"/>
          </p:cNvSpPr>
          <p:nvPr/>
        </p:nvSpPr>
        <p:spPr bwMode="auto">
          <a:xfrm>
            <a:off x="304800" y="5545138"/>
            <a:ext cx="4953000" cy="701675"/>
          </a:xfrm>
          <a:prstGeom prst="rect">
            <a:avLst/>
          </a:prstGeom>
          <a:noFill/>
          <a:ln w="9525">
            <a:noFill/>
            <a:miter lim="800000"/>
            <a:headEnd/>
            <a:tailEnd/>
          </a:ln>
          <a:effectLst/>
        </p:spPr>
        <p:txBody>
          <a:bodyPr>
            <a:spAutoFit/>
          </a:bodyPr>
          <a:lstStyle/>
          <a:p>
            <a:pPr>
              <a:spcBef>
                <a:spcPct val="50000"/>
              </a:spcBef>
            </a:pPr>
            <a:endParaRPr lang="en-US" sz="4000"/>
          </a:p>
        </p:txBody>
      </p:sp>
      <p:sp>
        <p:nvSpPr>
          <p:cNvPr id="318476" name="Text Box 12"/>
          <p:cNvSpPr txBox="1">
            <a:spLocks noChangeArrowheads="1"/>
          </p:cNvSpPr>
          <p:nvPr/>
        </p:nvSpPr>
        <p:spPr bwMode="auto">
          <a:xfrm>
            <a:off x="228600" y="1979613"/>
            <a:ext cx="1447800" cy="4240212"/>
          </a:xfrm>
          <a:prstGeom prst="rect">
            <a:avLst/>
          </a:prstGeom>
          <a:noFill/>
          <a:ln w="9525">
            <a:noFill/>
            <a:miter lim="800000"/>
            <a:headEnd/>
            <a:tailEnd/>
          </a:ln>
          <a:effectLst/>
        </p:spPr>
        <p:txBody>
          <a:bodyPr>
            <a:spAutoFit/>
          </a:bodyPr>
          <a:lstStyle/>
          <a:p>
            <a:pPr algn="ctr">
              <a:spcBef>
                <a:spcPct val="50000"/>
              </a:spcBef>
            </a:pPr>
            <a:r>
              <a:rPr lang="en-US" sz="1400" b="1">
                <a:latin typeface="Times New Roman" pitchFamily="18" charset="0"/>
                <a:cs typeface="Times New Roman" pitchFamily="18" charset="0"/>
              </a:rPr>
              <a:t>Mill reaffirmed though developed the hedonistic theory of Bentham from strict hedonistic path by saying that some kinds of pleasure, whatever their quantity, are intrinsically superior to others.</a:t>
            </a:r>
          </a:p>
          <a:p>
            <a:pPr algn="ctr">
              <a:spcBef>
                <a:spcPct val="50000"/>
              </a:spcBef>
            </a:pPr>
            <a:r>
              <a:rPr lang="en-US" sz="1400" b="1">
                <a:latin typeface="Times New Roman" pitchFamily="18" charset="0"/>
                <a:cs typeface="Times New Roman" pitchFamily="18" charset="0"/>
              </a:rPr>
              <a:t>.</a:t>
            </a:r>
          </a:p>
          <a:p>
            <a:pPr algn="ctr">
              <a:spcBef>
                <a:spcPct val="50000"/>
              </a:spcBef>
            </a:pPr>
            <a:endParaRPr lang="en-US" sz="1400" b="1">
              <a:latin typeface="Times New Roman" pitchFamily="18" charset="0"/>
              <a:cs typeface="Times New Roman" pitchFamily="18" charset="0"/>
            </a:endParaRPr>
          </a:p>
          <a:p>
            <a:pPr algn="ctr">
              <a:spcBef>
                <a:spcPct val="50000"/>
              </a:spcBef>
            </a:pPr>
            <a:endParaRPr lang="en-US" sz="1400" b="1">
              <a:latin typeface="Times New Roman" pitchFamily="18" charset="0"/>
              <a:cs typeface="Times New Roman" pitchFamily="18" charset="0"/>
            </a:endParaRPr>
          </a:p>
        </p:txBody>
      </p:sp>
      <p:sp>
        <p:nvSpPr>
          <p:cNvPr id="318477" name="Text Box 13"/>
          <p:cNvSpPr txBox="1">
            <a:spLocks noChangeArrowheads="1"/>
          </p:cNvSpPr>
          <p:nvPr/>
        </p:nvSpPr>
        <p:spPr bwMode="auto">
          <a:xfrm>
            <a:off x="5638800" y="1903413"/>
            <a:ext cx="3276600" cy="1803400"/>
          </a:xfrm>
          <a:prstGeom prst="rect">
            <a:avLst/>
          </a:prstGeom>
          <a:noFill/>
          <a:ln w="9525">
            <a:noFill/>
            <a:miter lim="800000"/>
            <a:headEnd/>
            <a:tailEnd/>
          </a:ln>
          <a:effectLst/>
        </p:spPr>
        <p:txBody>
          <a:bodyPr>
            <a:spAutoFit/>
          </a:bodyPr>
          <a:lstStyle/>
          <a:p>
            <a:pPr algn="ctr">
              <a:spcBef>
                <a:spcPct val="50000"/>
              </a:spcBef>
            </a:pPr>
            <a:r>
              <a:rPr lang="en-US" sz="1600" b="1">
                <a:latin typeface="Times New Roman" pitchFamily="18" charset="0"/>
                <a:cs typeface="Times New Roman" pitchFamily="18" charset="0"/>
              </a:rPr>
              <a:t>Mill was an advocate of rule utilitarianism:  you obey those rules which experience has shown will produce the greatest happiness of the greatest number.  When you always know what people will do you get predictability and security.</a:t>
            </a:r>
          </a:p>
        </p:txBody>
      </p:sp>
      <p:sp>
        <p:nvSpPr>
          <p:cNvPr id="318478" name="Text Box 14"/>
          <p:cNvSpPr txBox="1">
            <a:spLocks noChangeArrowheads="1"/>
          </p:cNvSpPr>
          <p:nvPr/>
        </p:nvSpPr>
        <p:spPr bwMode="auto">
          <a:xfrm>
            <a:off x="5791200" y="3886200"/>
            <a:ext cx="3048000" cy="366713"/>
          </a:xfrm>
          <a:prstGeom prst="rect">
            <a:avLst/>
          </a:prstGeom>
          <a:noFill/>
          <a:ln w="9525">
            <a:noFill/>
            <a:miter lim="800000"/>
            <a:headEnd/>
            <a:tailEnd/>
          </a:ln>
          <a:effectLst/>
        </p:spPr>
        <p:txBody>
          <a:bodyPr>
            <a:spAutoFit/>
          </a:bodyPr>
          <a:lstStyle/>
          <a:p>
            <a:pPr>
              <a:spcBef>
                <a:spcPct val="50000"/>
              </a:spcBef>
            </a:pPr>
            <a:endParaRPr lang="en-US"/>
          </a:p>
        </p:txBody>
      </p:sp>
      <p:sp>
        <p:nvSpPr>
          <p:cNvPr id="318479" name="Rectangle 15"/>
          <p:cNvSpPr>
            <a:spLocks noChangeArrowheads="1"/>
          </p:cNvSpPr>
          <p:nvPr/>
        </p:nvSpPr>
        <p:spPr bwMode="auto">
          <a:xfrm>
            <a:off x="5638800" y="3733800"/>
            <a:ext cx="3352800" cy="31242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8480" name="Text Box 16"/>
          <p:cNvSpPr txBox="1">
            <a:spLocks noChangeArrowheads="1"/>
          </p:cNvSpPr>
          <p:nvPr/>
        </p:nvSpPr>
        <p:spPr bwMode="auto">
          <a:xfrm>
            <a:off x="5638800" y="3733800"/>
            <a:ext cx="3352800" cy="3070225"/>
          </a:xfrm>
          <a:prstGeom prst="rect">
            <a:avLst/>
          </a:prstGeom>
          <a:noFill/>
          <a:ln w="9525">
            <a:noFill/>
            <a:miter lim="800000"/>
            <a:headEnd/>
            <a:tailEnd/>
          </a:ln>
          <a:effectLst/>
        </p:spPr>
        <p:txBody>
          <a:bodyPr>
            <a:spAutoFit/>
          </a:bodyPr>
          <a:lstStyle/>
          <a:p>
            <a:pPr algn="ctr">
              <a:spcBef>
                <a:spcPct val="50000"/>
              </a:spcBef>
            </a:pPr>
            <a:r>
              <a:rPr lang="en-US" sz="1400" b="1">
                <a:latin typeface="Times New Roman" pitchFamily="18" charset="0"/>
                <a:cs typeface="Times New Roman" pitchFamily="18" charset="0"/>
              </a:rPr>
              <a:t>We ought to choose the action which looks most likely to produce most happiness.  In order to do so we should usually be guided by those general rules which have been formulated as a result of the long experience of men in society:</a:t>
            </a:r>
          </a:p>
          <a:p>
            <a:pPr algn="ctr">
              <a:spcBef>
                <a:spcPct val="50000"/>
              </a:spcBef>
            </a:pPr>
            <a:r>
              <a:rPr lang="en-US" sz="1400" b="1">
                <a:latin typeface="Times New Roman" pitchFamily="18" charset="0"/>
                <a:cs typeface="Times New Roman" pitchFamily="18" charset="0"/>
              </a:rPr>
              <a:t>The beliefs that have come down are the rules of morality for the multitude, and or the philosopher, until he has succeeded in finding better.”  </a:t>
            </a:r>
          </a:p>
          <a:p>
            <a:pPr algn="ctr">
              <a:spcBef>
                <a:spcPct val="50000"/>
              </a:spcBef>
            </a:pPr>
            <a:r>
              <a:rPr lang="en-US" sz="1400" b="1">
                <a:latin typeface="Times New Roman" pitchFamily="18" charset="0"/>
                <a:cs typeface="Times New Roman" pitchFamily="18" charset="0"/>
              </a:rPr>
              <a:t>A rule is valid only because it passes the utilitarian test:  and it is difficult to believe</a:t>
            </a:r>
          </a:p>
        </p:txBody>
      </p:sp>
      <p:sp>
        <p:nvSpPr>
          <p:cNvPr id="318481" name="Rectangle 17"/>
          <p:cNvSpPr>
            <a:spLocks noChangeArrowheads="1"/>
          </p:cNvSpPr>
          <p:nvPr/>
        </p:nvSpPr>
        <p:spPr bwMode="auto">
          <a:xfrm>
            <a:off x="304800" y="5562600"/>
            <a:ext cx="5181600" cy="12954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318482" name="Text Box 18"/>
          <p:cNvSpPr txBox="1">
            <a:spLocks noChangeArrowheads="1"/>
          </p:cNvSpPr>
          <p:nvPr/>
        </p:nvSpPr>
        <p:spPr bwMode="auto">
          <a:xfrm>
            <a:off x="1905000" y="1905000"/>
            <a:ext cx="1828800" cy="3560763"/>
          </a:xfrm>
          <a:prstGeom prst="rect">
            <a:avLst/>
          </a:prstGeom>
          <a:noFill/>
          <a:ln w="9525">
            <a:noFill/>
            <a:miter lim="800000"/>
            <a:headEnd/>
            <a:tailEnd/>
          </a:ln>
          <a:effectLst/>
        </p:spPr>
        <p:txBody>
          <a:bodyPr>
            <a:spAutoFit/>
          </a:bodyPr>
          <a:lstStyle/>
          <a:p>
            <a:pPr algn="ctr"/>
            <a:r>
              <a:rPr lang="en-US" sz="1200" b="1">
                <a:latin typeface="Times New Roman" pitchFamily="18" charset="0"/>
                <a:cs typeface="Times New Roman" pitchFamily="18" charset="0"/>
              </a:rPr>
              <a:t>Pleasures differ from each other qualitatively as well as quantitatively, a “higher” pleasure being intrinsically better than a “lower” pleasure.”</a:t>
            </a:r>
          </a:p>
          <a:p>
            <a:pPr algn="ctr"/>
            <a:r>
              <a:rPr lang="en-US" sz="1200" b="1">
                <a:latin typeface="Times New Roman" pitchFamily="18" charset="0"/>
                <a:cs typeface="Times New Roman" pitchFamily="18" charset="0"/>
              </a:rPr>
              <a:t>“It is better to be a human being dissatisfied than a fool satisfied.”</a:t>
            </a:r>
            <a:br>
              <a:rPr lang="en-US" sz="1200" b="1">
                <a:latin typeface="Times New Roman" pitchFamily="18" charset="0"/>
                <a:cs typeface="Times New Roman" pitchFamily="18" charset="0"/>
              </a:rPr>
            </a:br>
            <a:r>
              <a:rPr lang="en-US" sz="1200" b="1">
                <a:latin typeface="Times New Roman" pitchFamily="18" charset="0"/>
                <a:cs typeface="Times New Roman" pitchFamily="18" charset="0"/>
              </a:rPr>
              <a:t>Bentham treats all forms of happiness  as equal: “a pushpin is as good as opera.”  Some desires are primitive:  others the result of experience, training, self-discipline, &amp; special associations.</a:t>
            </a:r>
          </a:p>
          <a:p>
            <a:pPr algn="ctr"/>
            <a:endParaRPr lang="en-US" sz="1200" b="1">
              <a:latin typeface="Times New Roman" pitchFamily="18" charset="0"/>
              <a:cs typeface="Times New Roman" pitchFamily="18" charset="0"/>
            </a:endParaRPr>
          </a:p>
        </p:txBody>
      </p:sp>
      <p:sp>
        <p:nvSpPr>
          <p:cNvPr id="318483" name="Text Box 19"/>
          <p:cNvSpPr txBox="1">
            <a:spLocks noChangeArrowheads="1"/>
          </p:cNvSpPr>
          <p:nvPr/>
        </p:nvSpPr>
        <p:spPr bwMode="auto">
          <a:xfrm>
            <a:off x="381000" y="5543550"/>
            <a:ext cx="5029200" cy="1314450"/>
          </a:xfrm>
          <a:prstGeom prst="rect">
            <a:avLst/>
          </a:prstGeom>
          <a:noFill/>
          <a:ln w="9525">
            <a:noFill/>
            <a:miter lim="800000"/>
            <a:headEnd/>
            <a:tailEnd/>
          </a:ln>
          <a:effectLst/>
        </p:spPr>
        <p:txBody>
          <a:bodyPr>
            <a:spAutoFit/>
          </a:bodyPr>
          <a:lstStyle/>
          <a:p>
            <a:pPr algn="ctr"/>
            <a:r>
              <a:rPr lang="en-US" sz="1600" b="1">
                <a:latin typeface="Times New Roman" pitchFamily="18" charset="0"/>
                <a:cs typeface="Times New Roman" pitchFamily="18" charset="0"/>
              </a:rPr>
              <a:t>The only justification society has in interfering with the liberty of action of an individual is self-protection; People should be allowed to think &amp; do whatever they like.  Mill was worried about the “tyranny of the majority” in his Essay </a:t>
            </a:r>
            <a:r>
              <a:rPr lang="en-US" sz="1600" b="1" i="1">
                <a:latin typeface="Times New Roman" pitchFamily="18" charset="0"/>
                <a:cs typeface="Times New Roman" pitchFamily="18" charset="0"/>
              </a:rPr>
              <a:t>On Liberty</a:t>
            </a:r>
            <a:r>
              <a:rPr lang="en-US" sz="1600" b="1">
                <a:latin typeface="Times New Roman" pitchFamily="18" charset="0"/>
                <a:cs typeface="Times New Roman" pitchFamily="18" charset="0"/>
              </a:rPr>
              <a:t>.</a:t>
            </a:r>
          </a:p>
        </p:txBody>
      </p:sp>
      <p:sp>
        <p:nvSpPr>
          <p:cNvPr id="318484" name="Text Box 20"/>
          <p:cNvSpPr txBox="1">
            <a:spLocks noChangeArrowheads="1"/>
          </p:cNvSpPr>
          <p:nvPr/>
        </p:nvSpPr>
        <p:spPr bwMode="auto">
          <a:xfrm>
            <a:off x="3886200" y="1981200"/>
            <a:ext cx="1676400" cy="3470275"/>
          </a:xfrm>
          <a:prstGeom prst="rect">
            <a:avLst/>
          </a:prstGeom>
          <a:noFill/>
          <a:ln w="9525">
            <a:noFill/>
            <a:miter lim="800000"/>
            <a:headEnd/>
            <a:tailEnd/>
          </a:ln>
          <a:effectLst/>
        </p:spPr>
        <p:txBody>
          <a:bodyPr>
            <a:spAutoFit/>
          </a:bodyPr>
          <a:lstStyle/>
          <a:p>
            <a:pPr algn="ctr">
              <a:spcBef>
                <a:spcPct val="50000"/>
              </a:spcBef>
            </a:pPr>
            <a:r>
              <a:rPr lang="en-US" sz="1200" b="1">
                <a:latin typeface="Times New Roman" pitchFamily="18" charset="0"/>
                <a:cs typeface="Times New Roman" pitchFamily="18" charset="0"/>
              </a:rPr>
              <a:t>Qualitative differences easily recognizable whereas quantitative differences are difficult to determine.</a:t>
            </a:r>
          </a:p>
          <a:p>
            <a:pPr algn="ctr">
              <a:spcBef>
                <a:spcPct val="50000"/>
              </a:spcBef>
            </a:pPr>
            <a:r>
              <a:rPr lang="en-US" sz="1200" b="1">
                <a:latin typeface="Times New Roman" pitchFamily="18" charset="0"/>
                <a:cs typeface="Times New Roman" pitchFamily="18" charset="0"/>
              </a:rPr>
              <a:t>He also differed with Bentham by denying that human motivation implies egoism.  Even though we are by nature pleasure-seekers, we can be trained through proper development of our feelings to find pleasure in the pleasure of others.</a:t>
            </a:r>
          </a:p>
        </p:txBody>
      </p:sp>
    </p:spTree>
  </p:cSld>
  <p:clrMapOvr>
    <a:masterClrMapping/>
  </p:clrMapOvr>
  <p:transition>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r>
              <a:rPr lang="en-US"/>
              <a:t>John Stuart Mill:</a:t>
            </a:r>
          </a:p>
        </p:txBody>
      </p:sp>
      <p:sp>
        <p:nvSpPr>
          <p:cNvPr id="319491" name="Rectangle 3"/>
          <p:cNvSpPr>
            <a:spLocks noGrp="1" noChangeArrowheads="1"/>
          </p:cNvSpPr>
          <p:nvPr>
            <p:ph type="body" idx="1"/>
          </p:nvPr>
        </p:nvSpPr>
        <p:spPr>
          <a:xfrm>
            <a:off x="457200" y="1371600"/>
            <a:ext cx="8686800" cy="5486400"/>
          </a:xfrm>
        </p:spPr>
        <p:txBody>
          <a:bodyPr/>
          <a:lstStyle/>
          <a:p>
            <a:pPr marL="609600" indent="-609600">
              <a:lnSpc>
                <a:spcPct val="80000"/>
              </a:lnSpc>
              <a:buFont typeface="Wingdings" pitchFamily="2" charset="2"/>
              <a:buNone/>
            </a:pPr>
            <a:r>
              <a:rPr lang="en-US" sz="2000"/>
              <a:t>Essential Terms:</a:t>
            </a:r>
          </a:p>
          <a:p>
            <a:pPr marL="609600" indent="-609600">
              <a:lnSpc>
                <a:spcPct val="80000"/>
              </a:lnSpc>
              <a:buFont typeface="Wingdings" pitchFamily="2" charset="2"/>
              <a:buNone/>
            </a:pPr>
            <a:endParaRPr lang="en-US" sz="2000"/>
          </a:p>
          <a:p>
            <a:pPr marL="609600" indent="-609600">
              <a:lnSpc>
                <a:spcPct val="80000"/>
              </a:lnSpc>
              <a:buFont typeface="Wingdings" pitchFamily="2" charset="2"/>
              <a:buNone/>
            </a:pPr>
            <a:r>
              <a:rPr lang="en-US" sz="2000" b="1"/>
              <a:t>1.	higher pleasures:</a:t>
            </a:r>
            <a:r>
              <a:rPr lang="en-US" sz="2000"/>
              <a:t> "pleasures of the intellect, ...relating to our feelings and imagination"; also those relating to our moral values. </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2.	lower pleasures:</a:t>
            </a:r>
            <a:r>
              <a:rPr lang="en-US" sz="2000"/>
              <a:t> bodily and physical pleasures </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3.	inferior type:</a:t>
            </a:r>
            <a:r>
              <a:rPr lang="en-US" sz="2000"/>
              <a:t> persons who find enjoyment by indulging in the lower pleasures (88-89) </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4.	superior type:</a:t>
            </a:r>
            <a:r>
              <a:rPr lang="en-US" sz="2000"/>
              <a:t> persons who find enjoyment by indulging in the higher pleasures </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5.	altruism: </a:t>
            </a:r>
            <a:r>
              <a:rPr lang="en-US" sz="2000"/>
              <a:t>personal sacrifice; "putting other's interests before one's own" </a:t>
            </a:r>
          </a:p>
          <a:p>
            <a:pPr marL="609600" indent="-609600">
              <a:lnSpc>
                <a:spcPct val="80000"/>
              </a:lnSpc>
              <a:buFont typeface="Wingdings" pitchFamily="2" charset="2"/>
              <a:buNone/>
            </a:pPr>
            <a:endParaRPr lang="en-US" sz="2000" b="1"/>
          </a:p>
          <a:p>
            <a:pPr marL="609600" indent="-609600">
              <a:lnSpc>
                <a:spcPct val="80000"/>
              </a:lnSpc>
              <a:buFont typeface="Wingdings" pitchFamily="2" charset="2"/>
              <a:buNone/>
            </a:pPr>
            <a:r>
              <a:rPr lang="en-US" sz="2000" b="1"/>
              <a:t>6.	incommensurable: </a:t>
            </a:r>
            <a:r>
              <a:rPr lang="en-US" sz="2000"/>
              <a:t>(in this case) two things that are incomparable because they are essentially different. Mill uses this word to describe the comparison of pleasure and pain. </a:t>
            </a:r>
          </a:p>
          <a:p>
            <a:pPr marL="609600" indent="-609600">
              <a:lnSpc>
                <a:spcPct val="80000"/>
              </a:lnSpc>
              <a:buFont typeface="Wingdings" pitchFamily="2" charset="2"/>
              <a:buAutoNum type="arabicPeriod" startAt="6"/>
            </a:pPr>
            <a:endParaRPr lang="en-US" sz="2000"/>
          </a:p>
        </p:txBody>
      </p:sp>
    </p:spTree>
  </p:cSld>
  <p:clrMapOvr>
    <a:masterClrMapping/>
  </p:clrMapOvr>
  <p:transition>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en-US"/>
              <a:t>John Stuart Mill:</a:t>
            </a:r>
          </a:p>
        </p:txBody>
      </p:sp>
      <p:sp>
        <p:nvSpPr>
          <p:cNvPr id="320515" name="Rectangle 3"/>
          <p:cNvSpPr>
            <a:spLocks noGrp="1" noChangeArrowheads="1"/>
          </p:cNvSpPr>
          <p:nvPr>
            <p:ph type="body" idx="1"/>
          </p:nvPr>
        </p:nvSpPr>
        <p:spPr>
          <a:xfrm>
            <a:off x="457200" y="1371600"/>
            <a:ext cx="8686800" cy="5486400"/>
          </a:xfrm>
        </p:spPr>
        <p:txBody>
          <a:bodyPr/>
          <a:lstStyle/>
          <a:p>
            <a:pPr marL="609600" indent="-609600">
              <a:lnSpc>
                <a:spcPct val="80000"/>
              </a:lnSpc>
              <a:buFont typeface="Wingdings" pitchFamily="2" charset="2"/>
              <a:buNone/>
            </a:pPr>
            <a:r>
              <a:rPr lang="en-US" sz="2000"/>
              <a:t>7.	Although Mill was heavily influenced by Bentham, there are two specific points of the latter's utilitarian theory that are rejected in Mill's version: </a:t>
            </a:r>
          </a:p>
          <a:p>
            <a:pPr marL="609600" indent="-609600">
              <a:lnSpc>
                <a:spcPct val="80000"/>
              </a:lnSpc>
              <a:buFont typeface="Wingdings" pitchFamily="2" charset="2"/>
              <a:buNone/>
            </a:pPr>
            <a:endParaRPr lang="en-US" sz="2000"/>
          </a:p>
          <a:p>
            <a:pPr marL="990600" lvl="1" indent="-533400">
              <a:lnSpc>
                <a:spcPct val="80000"/>
              </a:lnSpc>
            </a:pPr>
            <a:r>
              <a:rPr lang="en-US" sz="1800"/>
              <a:t>Mill did not regard all pleasures equally. He made a distinction between higher and lower pleasures. </a:t>
            </a:r>
          </a:p>
          <a:p>
            <a:pPr marL="990600" lvl="1" indent="-533400">
              <a:lnSpc>
                <a:spcPct val="80000"/>
              </a:lnSpc>
            </a:pPr>
            <a:r>
              <a:rPr lang="en-US" sz="1800"/>
              <a:t>Mill rejects Bentham's hedonic calculus because he believes that pleasures and pains are incommensurable.</a:t>
            </a:r>
          </a:p>
          <a:p>
            <a:pPr marL="990600" lvl="1" indent="-533400">
              <a:lnSpc>
                <a:spcPct val="80000"/>
              </a:lnSpc>
              <a:buFont typeface="Wingdings" pitchFamily="2" charset="2"/>
              <a:buNone/>
            </a:pPr>
            <a:r>
              <a:rPr lang="en-US" sz="1800"/>
              <a:t> </a:t>
            </a:r>
          </a:p>
          <a:p>
            <a:pPr marL="609600" indent="-609600">
              <a:lnSpc>
                <a:spcPct val="80000"/>
              </a:lnSpc>
              <a:buFont typeface="Wingdings" pitchFamily="2" charset="2"/>
              <a:buNone/>
            </a:pPr>
            <a:r>
              <a:rPr lang="en-US" sz="2000"/>
              <a:t>8.	Higher pleasures are such because they: </a:t>
            </a:r>
          </a:p>
          <a:p>
            <a:pPr marL="990600" lvl="1" indent="-533400">
              <a:lnSpc>
                <a:spcPct val="80000"/>
              </a:lnSpc>
            </a:pPr>
            <a:r>
              <a:rPr lang="en-US" sz="1800"/>
              <a:t>offer a sense of human dignity, </a:t>
            </a:r>
          </a:p>
          <a:p>
            <a:pPr marL="990600" lvl="1" indent="-533400">
              <a:lnSpc>
                <a:spcPct val="80000"/>
              </a:lnSpc>
            </a:pPr>
            <a:r>
              <a:rPr lang="en-US" sz="1800"/>
              <a:t>offer greater permanency, safety, and un-costliness, and </a:t>
            </a:r>
          </a:p>
          <a:p>
            <a:pPr marL="990600" lvl="1" indent="-533400">
              <a:lnSpc>
                <a:spcPct val="80000"/>
              </a:lnSpc>
            </a:pPr>
            <a:r>
              <a:rPr lang="en-US" sz="1800"/>
              <a:t>challenge us to develop our intellectual capabilities. </a:t>
            </a:r>
            <a:br>
              <a:rPr lang="en-US" sz="1800"/>
            </a:br>
            <a:endParaRPr lang="en-US" sz="1800"/>
          </a:p>
          <a:p>
            <a:pPr marL="609600" indent="-609600">
              <a:lnSpc>
                <a:spcPct val="80000"/>
              </a:lnSpc>
              <a:buFont typeface="Wingdings" pitchFamily="2" charset="2"/>
              <a:buNone/>
            </a:pPr>
            <a:r>
              <a:rPr lang="en-US" sz="2000"/>
              <a:t>9.	The </a:t>
            </a:r>
            <a:r>
              <a:rPr lang="en-US" sz="2000" b="1" i="1"/>
              <a:t>only persons qualified to judge the relative merit of pleasures</a:t>
            </a:r>
            <a:r>
              <a:rPr lang="en-US" sz="2000"/>
              <a:t> are those acquainted with the higher pleasures. Mill inserts this qualification so that his ethics can overcome the charge the it is an ethics for pigs and because he argues that anyone who is acquainted with both types or pleasures will certainly affirm the superiority of the higher type. </a:t>
            </a:r>
          </a:p>
          <a:p>
            <a:pPr marL="609600" indent="-609600">
              <a:lnSpc>
                <a:spcPct val="80000"/>
              </a:lnSpc>
              <a:buFont typeface="Wingdings" pitchFamily="2" charset="2"/>
              <a:buNone/>
            </a:pPr>
            <a:endParaRPr lang="en-US" sz="2000"/>
          </a:p>
        </p:txBody>
      </p:sp>
    </p:spTree>
  </p:cSld>
  <p:clrMapOvr>
    <a:masterClrMapping/>
  </p:clrMapOvr>
  <p:transition>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p:txBody>
          <a:bodyPr/>
          <a:lstStyle/>
          <a:p>
            <a:r>
              <a:rPr lang="en-US" sz="4000"/>
              <a:t>Egoism vs. Altruistic Utilitarianism:</a:t>
            </a:r>
          </a:p>
        </p:txBody>
      </p:sp>
      <p:sp>
        <p:nvSpPr>
          <p:cNvPr id="321539" name="Rectangle 3"/>
          <p:cNvSpPr>
            <a:spLocks noGrp="1" noChangeArrowheads="1"/>
          </p:cNvSpPr>
          <p:nvPr>
            <p:ph type="body" idx="1"/>
          </p:nvPr>
        </p:nvSpPr>
        <p:spPr/>
        <p:txBody>
          <a:bodyPr/>
          <a:lstStyle/>
          <a:p>
            <a:pPr>
              <a:lnSpc>
                <a:spcPct val="90000"/>
              </a:lnSpc>
            </a:pPr>
            <a:r>
              <a:rPr lang="en-US" sz="2400"/>
              <a:t>Enlightened self-interest is rejected in favor of consider the greatest happiness of all concerned. </a:t>
            </a:r>
          </a:p>
          <a:p>
            <a:pPr>
              <a:lnSpc>
                <a:spcPct val="90000"/>
              </a:lnSpc>
            </a:pPr>
            <a:endParaRPr lang="en-US" sz="2400"/>
          </a:p>
          <a:p>
            <a:pPr>
              <a:lnSpc>
                <a:spcPct val="90000"/>
              </a:lnSpc>
            </a:pPr>
            <a:r>
              <a:rPr lang="en-US" sz="2400"/>
              <a:t>Persons responsible for making ethical decisions should do so from a disinterested, benevolent perspective. </a:t>
            </a:r>
          </a:p>
          <a:p>
            <a:pPr>
              <a:lnSpc>
                <a:spcPct val="90000"/>
              </a:lnSpc>
              <a:buFont typeface="Wingdings" pitchFamily="2" charset="2"/>
              <a:buNone/>
            </a:pPr>
            <a:endParaRPr lang="en-US" sz="2400"/>
          </a:p>
          <a:p>
            <a:pPr>
              <a:lnSpc>
                <a:spcPct val="90000"/>
              </a:lnSpc>
            </a:pPr>
            <a:r>
              <a:rPr lang="en-US" sz="2400"/>
              <a:t>The value of personal sacrifice or altruism takes center stage over that of psychological egoism. </a:t>
            </a:r>
          </a:p>
          <a:p>
            <a:pPr>
              <a:lnSpc>
                <a:spcPct val="90000"/>
              </a:lnSpc>
              <a:buFont typeface="Wingdings" pitchFamily="2" charset="2"/>
              <a:buNone/>
            </a:pPr>
            <a:endParaRPr lang="en-US" sz="2400"/>
          </a:p>
          <a:p>
            <a:pPr>
              <a:lnSpc>
                <a:spcPct val="90000"/>
              </a:lnSpc>
            </a:pPr>
            <a:r>
              <a:rPr lang="en-US" sz="2400"/>
              <a:t>If one can see that personal interests are bound up with communal interests, then the conflict between ego and community will be minimized. </a:t>
            </a:r>
          </a:p>
          <a:p>
            <a:pPr>
              <a:lnSpc>
                <a:spcPct val="90000"/>
              </a:lnSpc>
            </a:pPr>
            <a:endParaRPr lang="en-US" sz="2400"/>
          </a:p>
        </p:txBody>
      </p:sp>
    </p:spTree>
  </p:cSld>
  <p:clrMapOvr>
    <a:masterClrMapping/>
  </p:clrMapOvr>
  <p:transition>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r>
              <a:rPr lang="en-US"/>
              <a:t>Other Points on Mills:</a:t>
            </a:r>
          </a:p>
        </p:txBody>
      </p:sp>
      <p:sp>
        <p:nvSpPr>
          <p:cNvPr id="322563" name="Rectangle 3"/>
          <p:cNvSpPr>
            <a:spLocks noGrp="1" noChangeArrowheads="1"/>
          </p:cNvSpPr>
          <p:nvPr>
            <p:ph type="body" idx="1"/>
          </p:nvPr>
        </p:nvSpPr>
        <p:spPr>
          <a:xfrm>
            <a:off x="457200" y="1600200"/>
            <a:ext cx="8686800" cy="4530725"/>
          </a:xfrm>
        </p:spPr>
        <p:txBody>
          <a:bodyPr/>
          <a:lstStyle/>
          <a:p>
            <a:pPr marL="609600" indent="-609600">
              <a:lnSpc>
                <a:spcPct val="80000"/>
              </a:lnSpc>
              <a:buFont typeface="Wingdings" pitchFamily="2" charset="2"/>
              <a:buNone/>
            </a:pPr>
            <a:r>
              <a:rPr lang="en-US" sz="1800" b="1"/>
              <a:t>10.	Human Suffering:</a:t>
            </a:r>
            <a:r>
              <a:rPr lang="en-US" sz="1800"/>
              <a:t> Mill argues that "we have ... a moral duty to prevent or to reduce to human suffering.“</a:t>
            </a:r>
          </a:p>
          <a:p>
            <a:pPr marL="609600" indent="-609600">
              <a:lnSpc>
                <a:spcPct val="80000"/>
              </a:lnSpc>
              <a:buFont typeface="Wingdings" pitchFamily="2" charset="2"/>
              <a:buNone/>
            </a:pPr>
            <a:endParaRPr lang="en-US" sz="1800"/>
          </a:p>
          <a:p>
            <a:pPr marL="990600" lvl="1" indent="-533400">
              <a:lnSpc>
                <a:spcPct val="80000"/>
              </a:lnSpc>
            </a:pPr>
            <a:r>
              <a:rPr lang="en-US" sz="1600"/>
              <a:t>Selfishness and a want of mental cultivation are the greatest causes of unhappiness.</a:t>
            </a:r>
          </a:p>
          <a:p>
            <a:pPr marL="990600" lvl="1" indent="-533400">
              <a:lnSpc>
                <a:spcPct val="80000"/>
              </a:lnSpc>
              <a:buFont typeface="Wingdings" pitchFamily="2" charset="2"/>
              <a:buNone/>
            </a:pPr>
            <a:endParaRPr lang="en-US" sz="1600"/>
          </a:p>
          <a:p>
            <a:pPr marL="990600" lvl="1" indent="-533400">
              <a:lnSpc>
                <a:spcPct val="80000"/>
              </a:lnSpc>
            </a:pPr>
            <a:r>
              <a:rPr lang="en-US" sz="1600"/>
              <a:t>Individuals who have not taken the time to develop their intellectual capabilities are unlikely to share the view that the improvement of the human condition is of paramount importance.</a:t>
            </a:r>
          </a:p>
          <a:p>
            <a:pPr marL="609600" indent="-609600">
              <a:lnSpc>
                <a:spcPct val="80000"/>
              </a:lnSpc>
              <a:buFont typeface="Wingdings" pitchFamily="2" charset="2"/>
              <a:buNone/>
            </a:pPr>
            <a:endParaRPr lang="en-US" sz="1800"/>
          </a:p>
          <a:p>
            <a:pPr marL="609600" indent="-609600">
              <a:lnSpc>
                <a:spcPct val="80000"/>
              </a:lnSpc>
              <a:buFont typeface="Wingdings" pitchFamily="2" charset="2"/>
              <a:buNone/>
            </a:pPr>
            <a:r>
              <a:rPr lang="en-US" sz="1800"/>
              <a:t>11.	On Democracy:</a:t>
            </a:r>
          </a:p>
          <a:p>
            <a:pPr marL="609600" indent="-609600">
              <a:lnSpc>
                <a:spcPct val="80000"/>
              </a:lnSpc>
              <a:buFont typeface="Wingdings" pitchFamily="2" charset="2"/>
              <a:buNone/>
            </a:pPr>
            <a:endParaRPr lang="en-US" sz="1800"/>
          </a:p>
          <a:p>
            <a:pPr marL="990600" lvl="1" indent="-533400">
              <a:lnSpc>
                <a:spcPct val="80000"/>
              </a:lnSpc>
            </a:pPr>
            <a:r>
              <a:rPr lang="en-US" sz="1600"/>
              <a:t>Although he favored democracy, Mill sees the possibility for domination of the minority by the majority under a strict system of "mob rule.“</a:t>
            </a:r>
          </a:p>
          <a:p>
            <a:pPr marL="990600" lvl="1" indent="-533400">
              <a:lnSpc>
                <a:spcPct val="80000"/>
              </a:lnSpc>
              <a:buFont typeface="Wingdings" pitchFamily="2" charset="2"/>
              <a:buNone/>
            </a:pPr>
            <a:endParaRPr lang="en-US" sz="1600"/>
          </a:p>
          <a:p>
            <a:pPr marL="990600" lvl="1" indent="-533400">
              <a:lnSpc>
                <a:spcPct val="80000"/>
              </a:lnSpc>
            </a:pPr>
            <a:r>
              <a:rPr lang="en-US" sz="1600"/>
              <a:t>Accordingly, Mill argues that safeguards be put in place to protect the interests and viewpoints of minorities in the political process. Note that the term minority is not meant to denote racial minorities, but rather all types of political and social minorities that do not share majority/mainstream views.</a:t>
            </a:r>
          </a:p>
          <a:p>
            <a:pPr marL="609600" indent="-609600">
              <a:lnSpc>
                <a:spcPct val="80000"/>
              </a:lnSpc>
              <a:buFont typeface="Wingdings" pitchFamily="2" charset="2"/>
              <a:buNone/>
            </a:pPr>
            <a:endParaRPr lang="en-US" sz="1800"/>
          </a:p>
        </p:txBody>
      </p:sp>
    </p:spTree>
  </p:cSld>
  <p:clrMapOvr>
    <a:masterClrMapping/>
  </p:clrMapOvr>
  <p:transition>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457200" y="152400"/>
            <a:ext cx="8229600" cy="1139825"/>
          </a:xfrm>
        </p:spPr>
        <p:txBody>
          <a:bodyPr/>
          <a:lstStyle/>
          <a:p>
            <a:r>
              <a:rPr lang="en-US" sz="3200">
                <a:latin typeface="Times New Roman" pitchFamily="18" charset="0"/>
              </a:rPr>
              <a:t>Utilitarianism vs. Deontological Ethics:</a:t>
            </a:r>
          </a:p>
        </p:txBody>
      </p:sp>
      <p:sp>
        <p:nvSpPr>
          <p:cNvPr id="323587" name="Rectangle 3"/>
          <p:cNvSpPr>
            <a:spLocks noChangeArrowheads="1"/>
          </p:cNvSpPr>
          <p:nvPr/>
        </p:nvSpPr>
        <p:spPr bwMode="auto">
          <a:xfrm>
            <a:off x="381000" y="1981200"/>
            <a:ext cx="3733800" cy="2895600"/>
          </a:xfrm>
          <a:prstGeom prst="rect">
            <a:avLst/>
          </a:prstGeom>
          <a:solidFill>
            <a:schemeClr val="accent1"/>
          </a:solidFill>
          <a:ln w="57150">
            <a:solidFill>
              <a:schemeClr val="tx1"/>
            </a:solidFill>
            <a:miter lim="800000"/>
            <a:headEnd/>
            <a:tailEnd/>
          </a:ln>
          <a:effectLst/>
        </p:spPr>
        <p:txBody>
          <a:bodyPr wrap="none" anchor="ctr"/>
          <a:lstStyle/>
          <a:p>
            <a:endParaRPr lang="en-US"/>
          </a:p>
        </p:txBody>
      </p:sp>
      <p:sp>
        <p:nvSpPr>
          <p:cNvPr id="323588" name="Text Box 4"/>
          <p:cNvSpPr txBox="1">
            <a:spLocks noChangeArrowheads="1"/>
          </p:cNvSpPr>
          <p:nvPr/>
        </p:nvSpPr>
        <p:spPr bwMode="auto">
          <a:xfrm>
            <a:off x="609600" y="2057400"/>
            <a:ext cx="3429000" cy="2566988"/>
          </a:xfrm>
          <a:prstGeom prst="rect">
            <a:avLst/>
          </a:prstGeom>
          <a:noFill/>
          <a:ln w="9525">
            <a:noFill/>
            <a:miter lim="800000"/>
            <a:headEnd/>
            <a:tailEnd/>
          </a:ln>
          <a:effectLst/>
        </p:spPr>
        <p:txBody>
          <a:bodyPr>
            <a:spAutoFit/>
          </a:bodyPr>
          <a:lstStyle/>
          <a:p>
            <a:pPr marL="342900" indent="-342900" algn="ctr">
              <a:spcBef>
                <a:spcPct val="50000"/>
              </a:spcBef>
            </a:pPr>
            <a:r>
              <a:rPr lang="en-US" b="1">
                <a:latin typeface="Times New Roman" pitchFamily="18" charset="0"/>
              </a:rPr>
              <a:t>Utilitarian Ethics:</a:t>
            </a:r>
          </a:p>
          <a:p>
            <a:pPr marL="342900" indent="-342900">
              <a:spcBef>
                <a:spcPct val="50000"/>
              </a:spcBef>
              <a:buFontTx/>
              <a:buAutoNum type="arabicPeriod"/>
            </a:pPr>
            <a:r>
              <a:rPr lang="en-US" b="1">
                <a:latin typeface="Times New Roman" pitchFamily="18" charset="0"/>
              </a:rPr>
              <a:t>Consequential Outcomes-Based.</a:t>
            </a:r>
          </a:p>
          <a:p>
            <a:pPr marL="342900" indent="-342900">
              <a:spcBef>
                <a:spcPct val="50000"/>
              </a:spcBef>
              <a:buFontTx/>
              <a:buAutoNum type="arabicPeriod" startAt="2"/>
            </a:pPr>
            <a:r>
              <a:rPr lang="en-US" b="1">
                <a:latin typeface="Times New Roman" pitchFamily="18" charset="0"/>
              </a:rPr>
              <a:t>Case-by-Case.</a:t>
            </a:r>
          </a:p>
          <a:p>
            <a:pPr marL="342900" indent="-342900">
              <a:spcBef>
                <a:spcPct val="50000"/>
              </a:spcBef>
              <a:buFontTx/>
              <a:buAutoNum type="arabicPeriod" startAt="3"/>
            </a:pPr>
            <a:r>
              <a:rPr lang="en-US" b="1">
                <a:latin typeface="Times New Roman" pitchFamily="18" charset="0"/>
              </a:rPr>
              <a:t>Hypothetical Imperative.</a:t>
            </a:r>
          </a:p>
          <a:p>
            <a:pPr marL="342900" indent="-342900">
              <a:spcBef>
                <a:spcPct val="50000"/>
              </a:spcBef>
            </a:pPr>
            <a:r>
              <a:rPr lang="en-US" b="1">
                <a:latin typeface="Times New Roman" pitchFamily="18" charset="0"/>
              </a:rPr>
              <a:t>4.	Happiness (Greatest Happiness Principle)</a:t>
            </a:r>
          </a:p>
        </p:txBody>
      </p:sp>
      <p:sp>
        <p:nvSpPr>
          <p:cNvPr id="323589" name="Rectangle 5"/>
          <p:cNvSpPr>
            <a:spLocks noChangeArrowheads="1"/>
          </p:cNvSpPr>
          <p:nvPr/>
        </p:nvSpPr>
        <p:spPr bwMode="auto">
          <a:xfrm>
            <a:off x="4343400" y="1981200"/>
            <a:ext cx="4572000" cy="2895600"/>
          </a:xfrm>
          <a:prstGeom prst="rect">
            <a:avLst/>
          </a:prstGeom>
          <a:solidFill>
            <a:schemeClr val="accent1"/>
          </a:solidFill>
          <a:ln w="57150">
            <a:solidFill>
              <a:schemeClr val="tx1"/>
            </a:solidFill>
            <a:miter lim="800000"/>
            <a:headEnd/>
            <a:tailEnd/>
          </a:ln>
          <a:effectLst/>
        </p:spPr>
        <p:txBody>
          <a:bodyPr wrap="none" anchor="ctr"/>
          <a:lstStyle/>
          <a:p>
            <a:endParaRPr lang="en-US"/>
          </a:p>
        </p:txBody>
      </p:sp>
      <p:sp>
        <p:nvSpPr>
          <p:cNvPr id="323590" name="Text Box 6"/>
          <p:cNvSpPr txBox="1">
            <a:spLocks noChangeArrowheads="1"/>
          </p:cNvSpPr>
          <p:nvPr/>
        </p:nvSpPr>
        <p:spPr bwMode="auto">
          <a:xfrm>
            <a:off x="4419600" y="2057400"/>
            <a:ext cx="4267200" cy="2292350"/>
          </a:xfrm>
          <a:prstGeom prst="rect">
            <a:avLst/>
          </a:prstGeom>
          <a:noFill/>
          <a:ln w="9525">
            <a:noFill/>
            <a:miter lim="800000"/>
            <a:headEnd/>
            <a:tailEnd/>
          </a:ln>
          <a:effectLst/>
        </p:spPr>
        <p:txBody>
          <a:bodyPr>
            <a:spAutoFit/>
          </a:bodyPr>
          <a:lstStyle/>
          <a:p>
            <a:pPr marL="342900" indent="-342900" algn="ctr">
              <a:spcBef>
                <a:spcPct val="50000"/>
              </a:spcBef>
            </a:pPr>
            <a:r>
              <a:rPr lang="en-US" b="1">
                <a:latin typeface="Times New Roman" pitchFamily="18" charset="0"/>
              </a:rPr>
              <a:t>Deontological Ethics:</a:t>
            </a:r>
          </a:p>
          <a:p>
            <a:pPr marL="342900" indent="-342900">
              <a:spcBef>
                <a:spcPct val="50000"/>
              </a:spcBef>
              <a:buFontTx/>
              <a:buAutoNum type="arabicPeriod"/>
            </a:pPr>
            <a:r>
              <a:rPr lang="en-US" b="1">
                <a:latin typeface="Times New Roman" pitchFamily="18" charset="0"/>
              </a:rPr>
              <a:t>One universal law for each        situation.</a:t>
            </a:r>
          </a:p>
          <a:p>
            <a:pPr marL="342900" indent="-342900">
              <a:spcBef>
                <a:spcPct val="50000"/>
              </a:spcBef>
              <a:buFontTx/>
              <a:buAutoNum type="arabicPeriod" startAt="2"/>
            </a:pPr>
            <a:r>
              <a:rPr lang="en-US" b="1">
                <a:latin typeface="Times New Roman" pitchFamily="18" charset="0"/>
              </a:rPr>
              <a:t>All times, all places, &amp; all people.</a:t>
            </a:r>
          </a:p>
          <a:p>
            <a:pPr marL="342900" indent="-342900">
              <a:spcBef>
                <a:spcPct val="50000"/>
              </a:spcBef>
              <a:buFontTx/>
              <a:buAutoNum type="arabicPeriod" startAt="3"/>
            </a:pPr>
            <a:r>
              <a:rPr lang="en-US" b="1">
                <a:latin typeface="Times New Roman" pitchFamily="18" charset="0"/>
              </a:rPr>
              <a:t>Categorical Imperative (Maxim-rule)</a:t>
            </a:r>
          </a:p>
          <a:p>
            <a:pPr marL="342900" indent="-342900">
              <a:spcBef>
                <a:spcPct val="50000"/>
              </a:spcBef>
            </a:pPr>
            <a:r>
              <a:rPr lang="en-US" b="1">
                <a:latin typeface="Times New Roman" pitchFamily="18" charset="0"/>
              </a:rPr>
              <a:t>4.	Duty, Obligation, &amp; Good will.</a:t>
            </a:r>
          </a:p>
        </p:txBody>
      </p:sp>
    </p:spTree>
  </p:cSld>
  <p:clrMapOvr>
    <a:masterClrMapping/>
  </p:clrMapOvr>
  <p:transition>
    <p:randomBar dir="vert"/>
  </p:transition>
  <p:timing>
    <p:tnLst>
      <p:par>
        <p:cTn id="1" dur="indefinite" restart="never" nodeType="tmRoot"/>
      </p:par>
    </p:tnLst>
  </p:timing>
</p:sld>
</file>

<file path=ppt/theme/theme1.xml><?xml version="1.0" encoding="utf-8"?>
<a:theme xmlns:a="http://schemas.openxmlformats.org/drawingml/2006/main" name="Orbit">
  <a:themeElements>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Orbit">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rbit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Orbit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Orbit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Orbit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bit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Orbit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Orbit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Orbit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Orbit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Orbit</Template>
  <TotalTime>1448</TotalTime>
  <Words>1383</Words>
  <Application>Microsoft PowerPoint</Application>
  <PresentationFormat>On-screen Show (4:3)</PresentationFormat>
  <Paragraphs>231</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Orbit</vt:lpstr>
      <vt:lpstr>Deontological &amp; Consequential Ethics     Contd…    </vt:lpstr>
      <vt:lpstr>Slide 2</vt:lpstr>
      <vt:lpstr> Consequential Ethics:</vt:lpstr>
      <vt:lpstr> A. Consequential Ethics:</vt:lpstr>
      <vt:lpstr>  A closer look at Utilitarianism:</vt:lpstr>
      <vt:lpstr> A closer look at Utilitarianism:</vt:lpstr>
      <vt:lpstr> A closer look at Utilitarianism:</vt:lpstr>
      <vt:lpstr>A closer look at Utilitarianism:</vt:lpstr>
      <vt:lpstr> A closer look at Utilitarianism:</vt:lpstr>
      <vt:lpstr>A closer look at Utilitarianism:</vt:lpstr>
      <vt:lpstr>A closer look at Utilitarianism:</vt:lpstr>
      <vt:lpstr>A closer look at Utilitarianism:</vt:lpstr>
      <vt:lpstr>A closer look at Utilitarianism:</vt:lpstr>
      <vt:lpstr> Problems with Utilitarianism:</vt:lpstr>
      <vt:lpstr> Problems with Utilitarianism:</vt:lpstr>
      <vt:lpstr> Problems with Utilitarianism:</vt:lpstr>
      <vt:lpstr> Problems with Utilitarianism:</vt:lpstr>
      <vt:lpstr> Problems with Utilitarianism:</vt:lpstr>
      <vt:lpstr> Problems with Utilitarianism:</vt:lpstr>
      <vt:lpstr>Problems with Utilitarianism:</vt:lpstr>
      <vt:lpstr>Conclusion to Consequentialism:</vt:lpstr>
      <vt:lpstr>Conclusion to Consequentialism:</vt:lpstr>
      <vt:lpstr>Concluding thought to Consequentialism:</vt:lpstr>
      <vt:lpstr>Overview of Ethical Systems:  Utilitarianism:</vt:lpstr>
      <vt:lpstr>A Closer look at Consequentialism:</vt:lpstr>
      <vt:lpstr>Issues of Formulation:  How utility is to be defined and whether it can be measured in the way utilitarians requires:</vt:lpstr>
      <vt:lpstr>Issues of Formulation:  How utility is to be defined and whether it can be measured in the way utilitarians requires:</vt:lpstr>
      <vt:lpstr>Issues of Formulation:  How utility is to be defined and whether it can be measured in the way utilitarians requires:</vt:lpstr>
      <vt:lpstr>Issues of Formulation:  How utility is to be defined and whether it can be measured in the way utilitarians requires:</vt:lpstr>
      <vt:lpstr>John Stuart Mill (1806-1873):  Hedonistic Utilitarianism:</vt:lpstr>
      <vt:lpstr>John Stuart Mill:</vt:lpstr>
      <vt:lpstr>John Stuart Mill:</vt:lpstr>
      <vt:lpstr>Egoism vs. Altruistic Utilitarianism:</vt:lpstr>
      <vt:lpstr>Other Points on Mills:</vt:lpstr>
      <vt:lpstr>Utilitarianism vs. Deontological Ethics:</vt:lpstr>
    </vt:vector>
  </TitlesOfParts>
  <Company>University of Texas at Austin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Bonevac</dc:creator>
  <cp:lastModifiedBy>stdc_lp</cp:lastModifiedBy>
  <cp:revision>62</cp:revision>
  <dcterms:created xsi:type="dcterms:W3CDTF">2004-08-02T03:44:21Z</dcterms:created>
  <dcterms:modified xsi:type="dcterms:W3CDTF">2014-07-11T08:24:01Z</dcterms:modified>
</cp:coreProperties>
</file>