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7" r:id="rId2"/>
    <p:sldId id="372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226D93-C46E-4E52-951C-38DDDA6EA680}" type="datetimeFigureOut">
              <a:rPr lang="en-US"/>
              <a:pPr>
                <a:defRPr/>
              </a:pPr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0A2B8B-A4F3-4A24-922A-996F28865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AAC7E6-2C3B-40D8-9D87-4728107CFD5C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E860C-79E3-48B6-9595-58F92A744117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0F18A-B3C4-4E56-A703-149DAA1C6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400">
                <a:latin typeface="Arial" pitchFamily="34" charset="0"/>
                <a:cs typeface="Arial" pitchFamily="34" charset="0"/>
              </a:defRPr>
            </a:lvl4pPr>
            <a:lvl5pPr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7EFF0-CE4B-44F5-BCBC-C62097965E3E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1594D-D9B0-4F86-9ACA-23755CAFB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B6DBB-801D-41E2-B3DE-540E6E30DE0C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7076-2389-4B2C-A8F0-DE85FEBF2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6C84-8F1C-4699-8414-C7EB45E3BC6F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1F5-3192-4E65-B402-F1335E271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41EF-E657-4032-99D4-21921A1A8D95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03404-6C05-4025-B3AB-8FC1431A3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C684-2673-46DE-9721-88C1B0AC250F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AB73D-588C-4235-BB02-450D831B7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9E266-87B2-4CF1-A104-0599A3DC11EB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6C6EA-203A-493D-BA18-B968678EF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80DB0-9710-4A70-9EBA-C7C0EA7691CF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A7AE-FBB4-4622-9986-C8055B0DF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8DFFD-3CF7-49A5-942B-C5E8E69074F7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E790D-F556-49BC-9D62-79F8B4EBA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DD2FC-CFD4-4C26-877A-D321E76A8AE1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DDBC3-2D1D-4AD9-A82F-470B582F4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1B08D-43E3-47D2-BA1E-EB9F213BF87F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3D7B-5A2C-4248-B505-42DE530E2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B6325A-FDF8-4048-88CA-9785E319E43B}" type="datetime1">
              <a:rPr lang="en-US" smtClean="0"/>
              <a:pPr>
                <a:defRPr/>
              </a:pPr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6B37A3-FC17-4844-B36F-EA5BDB24B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ategory:Hedonism" TargetMode="External"/><Relationship Id="rId2" Type="http://schemas.openxmlformats.org/officeDocument/2006/relationships/hyperlink" Target="http://en.wikipedia.org/wiki/Category:Deontological_ethic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Proportionalism" TargetMode="External"/><Relationship Id="rId4" Type="http://schemas.openxmlformats.org/officeDocument/2006/relationships/hyperlink" Target="http://en.wikipedia.org/wiki/Category:Utilitarianis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Lecture 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5"/>
          <p:cNvSpPr>
            <a:spLocks noGrp="1"/>
          </p:cNvSpPr>
          <p:nvPr>
            <p:ph type="subTitle" sz="quarter" idx="1"/>
          </p:nvPr>
        </p:nvSpPr>
        <p:spPr>
          <a:xfrm>
            <a:off x="738135" y="2735253"/>
            <a:ext cx="7399339" cy="839787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INTRODUCTION TO ETHICS.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 line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26953" y="1749402"/>
            <a:ext cx="8032860" cy="4052943"/>
          </a:xfrm>
          <a:ln>
            <a:noFill/>
          </a:ln>
        </p:spPr>
        <p:txBody>
          <a:bodyPr/>
          <a:lstStyle/>
          <a:p>
            <a:pPr algn="just">
              <a:defRPr/>
            </a:pPr>
            <a:r>
              <a:rPr lang="en-US" b="1" dirty="0" smtClean="0"/>
              <a:t>Course description: </a:t>
            </a:r>
            <a:r>
              <a:rPr lang="en-US" dirty="0" smtClean="0"/>
              <a:t>This course aims at introducing the students to various ethical concepts related to the practice of their professions and opens to them a new panorama of virtuous living.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out line 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55570" y="1749402"/>
            <a:ext cx="8178912" cy="4235508"/>
          </a:xfrm>
          <a:ln>
            <a:noFill/>
          </a:ln>
        </p:spPr>
        <p:txBody>
          <a:bodyPr/>
          <a:lstStyle/>
          <a:p>
            <a:pPr algn="just">
              <a:defRPr/>
            </a:pPr>
            <a:r>
              <a:rPr lang="en-US" b="1" dirty="0" smtClean="0"/>
              <a:t>Course objectives:</a:t>
            </a:r>
            <a:r>
              <a:rPr lang="en-US" dirty="0" smtClean="0"/>
              <a:t> The course aims at creating a culture of continuous improvement and search for truth, fostering high moral standards and developing a spirit of service and respect for others based on knowledge, freedom and responsibility.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 smtClean="0"/>
              <a:t>1 Defining ethics</a:t>
            </a:r>
          </a:p>
          <a:p>
            <a:pPr>
              <a:buNone/>
            </a:pPr>
            <a:r>
              <a:rPr lang="en-US" sz="1600" dirty="0" smtClean="0"/>
              <a:t>2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Meta-ethics</a:t>
            </a:r>
          </a:p>
          <a:p>
            <a:pPr>
              <a:buNone/>
            </a:pPr>
            <a:r>
              <a:rPr lang="en-US" sz="1600" dirty="0" smtClean="0"/>
              <a:t>3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Normative ethics </a:t>
            </a:r>
          </a:p>
          <a:p>
            <a:pPr lvl="1"/>
            <a:r>
              <a:rPr lang="en-US" sz="1600" dirty="0" smtClean="0"/>
              <a:t>3.1 Virtue ethics </a:t>
            </a:r>
          </a:p>
          <a:p>
            <a:pPr lvl="2"/>
            <a:r>
              <a:rPr lang="en-US" sz="1600" dirty="0" smtClean="0"/>
              <a:t>3.1.1 Stoicism</a:t>
            </a:r>
          </a:p>
          <a:p>
            <a:pPr lvl="1"/>
            <a:r>
              <a:rPr lang="en-US" sz="1600" dirty="0" smtClean="0"/>
              <a:t>3.2 Hedonism</a:t>
            </a:r>
          </a:p>
          <a:p>
            <a:pPr lvl="1"/>
            <a:r>
              <a:rPr lang="en-US" sz="1600" dirty="0" smtClean="0"/>
              <a:t>3.3 </a:t>
            </a:r>
            <a:r>
              <a:rPr lang="en-US" sz="1600" dirty="0" err="1" smtClean="0"/>
              <a:t>Cyrenaic</a:t>
            </a:r>
            <a:r>
              <a:rPr lang="en-US" sz="1600" dirty="0" smtClean="0"/>
              <a:t> hedonism </a:t>
            </a:r>
          </a:p>
          <a:p>
            <a:pPr lvl="2"/>
            <a:r>
              <a:rPr lang="en-US" sz="1600" dirty="0" smtClean="0"/>
              <a:t>3.3.1 Epicureanism</a:t>
            </a:r>
          </a:p>
          <a:p>
            <a:pPr lvl="1"/>
            <a:r>
              <a:rPr lang="en-US" sz="1600" dirty="0" smtClean="0"/>
              <a:t>3.4 State </a:t>
            </a:r>
            <a:r>
              <a:rPr lang="en-US" sz="1600" dirty="0" err="1" smtClean="0"/>
              <a:t>consequentialism</a:t>
            </a:r>
            <a:endParaRPr lang="en-US" sz="1600" dirty="0" smtClean="0"/>
          </a:p>
          <a:p>
            <a:pPr lvl="1"/>
            <a:r>
              <a:rPr lang="en-US" sz="1600" dirty="0" smtClean="0"/>
              <a:t>3.5 </a:t>
            </a:r>
            <a:r>
              <a:rPr lang="en-US" sz="1600" dirty="0" err="1" smtClean="0"/>
              <a:t>Consequentialism</a:t>
            </a:r>
            <a:r>
              <a:rPr lang="en-US" sz="1600" dirty="0" smtClean="0"/>
              <a:t> </a:t>
            </a:r>
          </a:p>
          <a:p>
            <a:pPr lvl="2"/>
            <a:r>
              <a:rPr lang="en-US" sz="1600" dirty="0" smtClean="0"/>
              <a:t>3.5.1 Utilitarianism</a:t>
            </a:r>
          </a:p>
          <a:p>
            <a:pPr lvl="1"/>
            <a:r>
              <a:rPr lang="en-US" sz="1600" dirty="0" smtClean="0"/>
              <a:t>3.6 Deontology</a:t>
            </a:r>
          </a:p>
          <a:p>
            <a:pPr lvl="1"/>
            <a:r>
              <a:rPr lang="en-US" sz="1600" dirty="0" smtClean="0"/>
              <a:t>3.7 Contemporary virtue ethics</a:t>
            </a:r>
          </a:p>
          <a:p>
            <a:pPr lvl="1"/>
            <a:r>
              <a:rPr lang="en-US" sz="1600" dirty="0" smtClean="0"/>
              <a:t>3.8 Pragmatic ethics</a:t>
            </a:r>
          </a:p>
          <a:p>
            <a:pPr lvl="1"/>
            <a:r>
              <a:rPr lang="en-US" sz="1600" dirty="0" smtClean="0"/>
              <a:t>3.9 Role ethics</a:t>
            </a:r>
          </a:p>
          <a:p>
            <a:pPr lvl="1"/>
            <a:r>
              <a:rPr lang="en-US" sz="1600" dirty="0" smtClean="0"/>
              <a:t>3.10 Postmodern ethics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600" dirty="0" smtClean="0"/>
              <a:t>4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Applied ethics </a:t>
            </a:r>
          </a:p>
          <a:p>
            <a:pPr lvl="1"/>
            <a:r>
              <a:rPr lang="en-US" sz="1600" dirty="0" smtClean="0"/>
              <a:t>4.1 Specific questions</a:t>
            </a:r>
          </a:p>
          <a:p>
            <a:pPr lvl="1"/>
            <a:r>
              <a:rPr lang="en-US" sz="1600" dirty="0" smtClean="0"/>
              <a:t>4.2 Particular fields of application </a:t>
            </a:r>
          </a:p>
          <a:p>
            <a:pPr lvl="2"/>
            <a:r>
              <a:rPr lang="en-US" sz="1600" dirty="0" smtClean="0"/>
              <a:t>4.2.1 Bioethics</a:t>
            </a:r>
          </a:p>
          <a:p>
            <a:pPr lvl="2"/>
            <a:r>
              <a:rPr lang="en-US" sz="1600" dirty="0" smtClean="0"/>
              <a:t>4.2.2 Business ethics</a:t>
            </a:r>
          </a:p>
          <a:p>
            <a:pPr lvl="2"/>
            <a:r>
              <a:rPr lang="en-US" sz="1600" dirty="0" smtClean="0"/>
              <a:t>4.2.3 Relational ethics</a:t>
            </a:r>
          </a:p>
          <a:p>
            <a:pPr lvl="2"/>
            <a:r>
              <a:rPr lang="en-US" sz="1600" dirty="0" smtClean="0"/>
              <a:t>4.2.4 Machine ethics</a:t>
            </a:r>
          </a:p>
          <a:p>
            <a:pPr lvl="2"/>
            <a:r>
              <a:rPr lang="en-US" sz="1600" dirty="0" smtClean="0"/>
              <a:t>4.2.5 Military ethics</a:t>
            </a:r>
          </a:p>
          <a:p>
            <a:pPr lvl="2"/>
            <a:r>
              <a:rPr lang="en-US" sz="1600" dirty="0" smtClean="0"/>
              <a:t>4.2.6 Political ethics</a:t>
            </a:r>
          </a:p>
          <a:p>
            <a:pPr lvl="2"/>
            <a:r>
              <a:rPr lang="en-US" sz="1600" dirty="0" smtClean="0"/>
              <a:t>4.2.7 Public sector ethics</a:t>
            </a:r>
          </a:p>
          <a:p>
            <a:r>
              <a:rPr lang="en-US" sz="1600" dirty="0" smtClean="0"/>
              <a:t>5 Moral psychology </a:t>
            </a:r>
          </a:p>
          <a:p>
            <a:pPr lvl="1"/>
            <a:r>
              <a:rPr lang="en-US" sz="1600" dirty="0" smtClean="0"/>
              <a:t>5.1 Evolutionary ethics</a:t>
            </a:r>
          </a:p>
          <a:p>
            <a:r>
              <a:rPr lang="en-US" sz="1600" dirty="0" smtClean="0"/>
              <a:t>6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Descriptive ethics</a:t>
            </a:r>
          </a:p>
          <a:p>
            <a:endParaRPr lang="en-US" sz="16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1</a:t>
            </a:r>
            <a:br>
              <a:rPr lang="en-US" smtClean="0"/>
            </a:br>
            <a:r>
              <a:rPr lang="en-US" smtClean="0"/>
              <a:t>Introduction to Ethics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760537" y="1905000"/>
            <a:ext cx="6608763" cy="3240088"/>
          </a:xfrm>
          <a:ln>
            <a:noFill/>
          </a:ln>
        </p:spPr>
        <p:txBody>
          <a:bodyPr/>
          <a:lstStyle/>
          <a:p>
            <a:pPr marL="342900" lvl="3" indent="-342900">
              <a:buClr>
                <a:schemeClr val="tx2"/>
              </a:buClr>
              <a:buSzPct val="90000"/>
              <a:buFont typeface="Wingdings" pitchFamily="2" charset="2"/>
              <a:buChar char="Ú"/>
              <a:defRPr/>
            </a:pPr>
            <a:r>
              <a:rPr lang="en-US" sz="3200" dirty="0" smtClean="0">
                <a:ea typeface="+mn-ea"/>
                <a:cs typeface="+mn-cs"/>
              </a:rPr>
              <a:t>The nature and object of Ethics. </a:t>
            </a:r>
          </a:p>
          <a:p>
            <a:pPr marL="342900" lvl="3" indent="-342900">
              <a:buClr>
                <a:schemeClr val="tx2"/>
              </a:buClr>
              <a:buSzPct val="90000"/>
              <a:buFont typeface="Wingdings" pitchFamily="2" charset="2"/>
              <a:buChar char="Ú"/>
              <a:defRPr/>
            </a:pPr>
            <a:r>
              <a:rPr lang="en-US" sz="3200" dirty="0" smtClean="0">
                <a:ea typeface="+mn-ea"/>
                <a:cs typeface="+mn-cs"/>
              </a:rPr>
              <a:t>Ethics as practical, theoretical and normative science. </a:t>
            </a:r>
          </a:p>
          <a:p>
            <a:pPr marL="342900" lvl="3" indent="-342900">
              <a:buClr>
                <a:schemeClr val="tx2"/>
              </a:buClr>
              <a:buSzPct val="90000"/>
              <a:buFont typeface="Wingdings" pitchFamily="2" charset="2"/>
              <a:buChar char="Ú"/>
              <a:defRPr/>
            </a:pPr>
            <a:r>
              <a:rPr lang="en-US" sz="3200" dirty="0" smtClean="0">
                <a:ea typeface="+mn-ea"/>
                <a:cs typeface="+mn-cs"/>
              </a:rPr>
              <a:t>Divisions of Ethics.</a:t>
            </a:r>
          </a:p>
          <a:p>
            <a:pPr>
              <a:defRPr/>
            </a:pPr>
            <a:r>
              <a:rPr lang="en-US" dirty="0" smtClean="0"/>
              <a:t>Relevance of studying Ethics.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8964"/>
            <a:ext cx="1720851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2</a:t>
            </a:r>
            <a:br>
              <a:rPr lang="en-US" smtClean="0"/>
            </a:br>
            <a:r>
              <a:rPr lang="en-US" smtClean="0"/>
              <a:t>The Human Person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797051" y="1905001"/>
            <a:ext cx="7192963" cy="4664075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The nature of the human person; Individual Substance of a Rational Nature; </a:t>
            </a:r>
          </a:p>
          <a:p>
            <a:pPr>
              <a:defRPr/>
            </a:pPr>
            <a:r>
              <a:rPr lang="en-US" dirty="0" smtClean="0"/>
              <a:t>The dignity of the human person; the human nature, a corporeal being, human affectivity, the spiritual soul, the intellect, the will and unity in human nature.</a:t>
            </a:r>
          </a:p>
          <a:p>
            <a:pPr>
              <a:defRPr/>
            </a:pPr>
            <a:r>
              <a:rPr lang="en-US" dirty="0" smtClean="0"/>
              <a:t>The Human acts.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3</a:t>
            </a:r>
            <a:br>
              <a:rPr lang="en-US" smtClean="0"/>
            </a:br>
            <a:r>
              <a:rPr lang="en-US" smtClean="0"/>
              <a:t>Human Freedom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600326" y="1822450"/>
            <a:ext cx="6280151" cy="4197350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The nature of the human freedom.</a:t>
            </a:r>
          </a:p>
          <a:p>
            <a:pPr>
              <a:defRPr/>
            </a:pPr>
            <a:r>
              <a:rPr lang="en-US" dirty="0" smtClean="0"/>
              <a:t> Freedom and responsibility.</a:t>
            </a:r>
          </a:p>
          <a:p>
            <a:pPr>
              <a:defRPr/>
            </a:pPr>
            <a:r>
              <a:rPr lang="en-US" dirty="0" smtClean="0"/>
              <a:t>The truth and dynamics on the human person and his freedom.</a:t>
            </a:r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822451"/>
            <a:ext cx="2562225" cy="354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906588" y="215900"/>
            <a:ext cx="7086600" cy="1447800"/>
          </a:xfrm>
        </p:spPr>
        <p:txBody>
          <a:bodyPr/>
          <a:lstStyle/>
          <a:p>
            <a:r>
              <a:rPr lang="en-US" smtClean="0"/>
              <a:t>TOPIC 4</a:t>
            </a:r>
            <a:br>
              <a:rPr lang="en-US" smtClean="0"/>
            </a:br>
            <a:r>
              <a:rPr lang="en-US" smtClean="0"/>
              <a:t>MORAL LAW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797050" y="1785938"/>
            <a:ext cx="66817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/>
              <a:t>Natural law, happiness and the moral conscience.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 t="29771"/>
          <a:stretch>
            <a:fillRect/>
          </a:stretch>
        </p:blipFill>
        <p:spPr bwMode="auto">
          <a:xfrm>
            <a:off x="3221019" y="3721104"/>
            <a:ext cx="2672531" cy="281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5</a:t>
            </a:r>
            <a:br>
              <a:rPr lang="en-US" smtClean="0"/>
            </a:br>
            <a:r>
              <a:rPr lang="en-US" smtClean="0"/>
              <a:t>Morality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870077" y="1676401"/>
            <a:ext cx="6564313" cy="2509838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Evaluation of the morality of human acts.</a:t>
            </a:r>
          </a:p>
          <a:p>
            <a:pPr>
              <a:defRPr/>
            </a:pPr>
            <a:r>
              <a:rPr lang="en-US" dirty="0" smtClean="0"/>
              <a:t>The object, the intention, and the circumstances of human acts. </a:t>
            </a:r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4275" y="3903664"/>
            <a:ext cx="3619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6</a:t>
            </a:r>
            <a:br>
              <a:rPr lang="en-US" smtClean="0"/>
            </a:br>
            <a:r>
              <a:rPr lang="en-US" smtClean="0"/>
              <a:t>Ethical Schools &amp; movements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724025" y="1905000"/>
            <a:ext cx="6710363" cy="4114800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Ethics of care, relativism, </a:t>
            </a:r>
            <a:r>
              <a:rPr lang="en-US" dirty="0" smtClean="0">
                <a:hlinkClick r:id="rId2"/>
              </a:rPr>
              <a:t>Deontological ethics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Hedonism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Utilitarianism</a:t>
            </a:r>
            <a:r>
              <a:rPr lang="en-US" dirty="0" smtClean="0"/>
              <a:t>, </a:t>
            </a:r>
            <a:r>
              <a:rPr lang="en-US" dirty="0" smtClean="0">
                <a:hlinkClick r:id="rId5" tooltip="Proportionalism"/>
              </a:rPr>
              <a:t>Proportionalism</a:t>
            </a:r>
            <a:r>
              <a:rPr lang="en-US" dirty="0" smtClean="0"/>
              <a:t>, </a:t>
            </a:r>
            <a:r>
              <a:rPr lang="en-US" dirty="0" err="1" smtClean="0"/>
              <a:t>consequentalism</a:t>
            </a:r>
            <a:r>
              <a:rPr lang="en-US" dirty="0" smtClean="0"/>
              <a:t>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Virtue Ethics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Introduction to Aristotelian concept of virtue.</a:t>
            </a:r>
          </a:p>
          <a:p>
            <a:r>
              <a:rPr lang="en-US" smtClean="0"/>
              <a:t>The cardinal virtues, prudence, temperance, fortitude and justice. Other virtues, generosity, cheerfulness, order and humility.</a:t>
            </a:r>
          </a:p>
        </p:txBody>
      </p:sp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3077" y="4494214"/>
            <a:ext cx="3217863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7</a:t>
            </a:r>
            <a:br>
              <a:rPr lang="en-US" smtClean="0"/>
            </a:br>
            <a:r>
              <a:rPr lang="en-US" smtClean="0"/>
              <a:t>Interpersonal relations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724025" y="1905000"/>
            <a:ext cx="6710363" cy="1779588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Personal and interpersonal fulfillment, the person in society, the humanizing role of sexuality.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 t="29771"/>
          <a:stretch>
            <a:fillRect/>
          </a:stretch>
        </p:blipFill>
        <p:spPr bwMode="auto">
          <a:xfrm>
            <a:off x="3221019" y="3721104"/>
            <a:ext cx="2672531" cy="281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TOPIC 8</a:t>
            </a:r>
            <a:br>
              <a:rPr lang="en-US" sz="3600" dirty="0" smtClean="0"/>
            </a:br>
            <a:r>
              <a:rPr lang="en-US" sz="3600" dirty="0" smtClean="0"/>
              <a:t>courtship and marriage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797049" y="1905000"/>
            <a:ext cx="6637339" cy="4114800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sz="2800" dirty="0" smtClean="0"/>
              <a:t>Definition of terms, purpose of courtship, challenges of faced premarital sex, </a:t>
            </a:r>
          </a:p>
          <a:p>
            <a:pPr>
              <a:defRPr/>
            </a:pPr>
            <a:r>
              <a:rPr lang="en-US" sz="2800" dirty="0" smtClean="0"/>
              <a:t>Definition of the term marriage, purpose of marriage, challenges faced; choice of partner, infidelity, divorce etc.</a:t>
            </a:r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2041526"/>
            <a:ext cx="1755775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TOPIC 9</a:t>
            </a:r>
            <a:br>
              <a:rPr lang="en-US" smtClean="0"/>
            </a:br>
            <a:r>
              <a:rPr lang="en-US" smtClean="0"/>
              <a:t>The family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833565" y="2370138"/>
            <a:ext cx="6600825" cy="1460500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Definition of the family, love and education in the family, society etc.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465" y="2443150"/>
            <a:ext cx="1122363" cy="1400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870075" y="909639"/>
            <a:ext cx="7086600" cy="2117725"/>
          </a:xfrm>
        </p:spPr>
        <p:txBody>
          <a:bodyPr/>
          <a:lstStyle/>
          <a:p>
            <a:r>
              <a:rPr lang="en-US" sz="4000" smtClean="0"/>
              <a:t>LAST TOPICS..</a:t>
            </a:r>
            <a:br>
              <a:rPr lang="en-US" sz="4000" smtClean="0"/>
            </a:br>
            <a:r>
              <a:rPr lang="en-US" sz="4000" smtClean="0"/>
              <a:t>Contemporary</a:t>
            </a:r>
            <a:br>
              <a:rPr lang="en-US" sz="4000" smtClean="0"/>
            </a:br>
            <a:r>
              <a:rPr lang="en-US" sz="4000" smtClean="0"/>
              <a:t>social issues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943100" y="3429001"/>
            <a:ext cx="6491288" cy="1350963"/>
          </a:xfrm>
          <a:ln>
            <a:noFill/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Analysis of various issues and feedback for the course.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400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0" y="1"/>
          <a:ext cx="8953564" cy="6941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108"/>
                <a:gridCol w="1785943"/>
                <a:gridCol w="1785943"/>
                <a:gridCol w="1785943"/>
                <a:gridCol w="1744627"/>
              </a:tblGrid>
              <a:tr h="640080">
                <a:tc gridSpan="5">
                  <a:txBody>
                    <a:bodyPr/>
                    <a:lstStyle/>
                    <a:p>
                      <a:pPr lvl="1"/>
                      <a:r>
                        <a:rPr lang="en-US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SOME ETHICAL</a:t>
                      </a:r>
                      <a:r>
                        <a:rPr lang="en-US" sz="18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TOPICS THAT AFFECTS PEOPPLE. 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</a:tr>
              <a:tr h="407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Rights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Gambling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Population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Domestic Violence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Media Violence</a:t>
                      </a:r>
                    </a:p>
                  </a:txBody>
                  <a:tcPr marL="9525" marR="9525" marT="9525" marB="0" anchor="b"/>
                </a:tc>
              </a:tr>
              <a:tr h="48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Adoption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Gangs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Pornography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Driving Under the Influence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Medical Ethics</a:t>
                      </a:r>
                    </a:p>
                  </a:txBody>
                  <a:tcPr marL="9525" marR="9525" marT="9525" marB="0" anchor="b"/>
                </a:tc>
              </a:tr>
              <a:tr h="48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Affirmative Action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Genetic Engineering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Poverty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Drug Legalization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Mental Health</a:t>
                      </a:r>
                    </a:p>
                  </a:txBody>
                  <a:tcPr marL="9525" marR="9525" marT="9525" marB="0" anchor="b"/>
                </a:tc>
              </a:tr>
              <a:tr h="6067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Alcohol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Global Warming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Prayer In Public Schools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Eating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Middle East </a:t>
                      </a:r>
                    </a:p>
                  </a:txBody>
                  <a:tcPr marL="9525" marR="9525" marT="9525" marB="0" anchor="b"/>
                </a:tc>
              </a:tr>
              <a:tr h="6067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Animal Experimentation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Gun Control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Prisons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Endangered Species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Suicide</a:t>
                      </a:r>
                    </a:p>
                  </a:txBody>
                  <a:tcPr marL="9525" marR="9525" marT="9525" marB="0" anchor="b"/>
                </a:tc>
              </a:tr>
              <a:tr h="407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Animal Rights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Hate Crimes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Racism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Environment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Teenage Pregnancy</a:t>
                      </a:r>
                    </a:p>
                  </a:txBody>
                  <a:tcPr marL="9525" marR="9525" marT="9525" marB="0" anchor="b"/>
                </a:tc>
              </a:tr>
              <a:tr h="407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Bioethics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Health Care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Rape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Euthanasia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Terrorism</a:t>
                      </a:r>
                    </a:p>
                  </a:txBody>
                  <a:tcPr marL="9525" marR="9525" marT="9525" marB="0" anchor="b"/>
                </a:tc>
              </a:tr>
              <a:tr h="407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Biological Weapons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Homelessness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School Violence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Family Relations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Welfare</a:t>
                      </a:r>
                    </a:p>
                  </a:txBody>
                  <a:tcPr marL="9525" marR="9525" marT="9525" marB="0" anchor="b"/>
                </a:tc>
              </a:tr>
              <a:tr h="407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Capital Punishment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Homosexuality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Sex Education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National Security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Women’s Rights</a:t>
                      </a:r>
                    </a:p>
                  </a:txBody>
                  <a:tcPr marL="9525" marR="9525" marT="9525" marB="0" anchor="b"/>
                </a:tc>
              </a:tr>
              <a:tr h="48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Censorship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Human Rights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Sexual Harassment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Nuclear Weapons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Women In The Military</a:t>
                      </a:r>
                    </a:p>
                  </a:txBody>
                  <a:tcPr marL="9525" marR="9525" marT="9525" marB="0" anchor="b"/>
                </a:tc>
              </a:tr>
              <a:tr h="48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Child Abuse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Immigration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Smoking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Nutrition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Workplace Violence</a:t>
                      </a:r>
                    </a:p>
                  </a:txBody>
                  <a:tcPr marL="9525" marR="9525" marT="9525" marB="0" anchor="b"/>
                </a:tc>
              </a:tr>
              <a:tr h="4719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Cloning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Internet Privacy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Stem Cells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Political Corruption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MISSING CLASSES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Crime Victims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Juvenile Offenders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Steroids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CHEATING IN EXAMS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MAKING</a:t>
                      </a:r>
                      <a:r>
                        <a:rPr lang="en-US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NOISE INCLASS</a:t>
                      </a:r>
                      <a:endParaRPr lang="en-US" sz="12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</TotalTime>
  <Words>568</Words>
  <Application>Microsoft Office PowerPoint</Application>
  <PresentationFormat>On-screen Show (4:3)</PresentationFormat>
  <Paragraphs>135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Lecture 1</vt:lpstr>
      <vt:lpstr>Slide 2</vt:lpstr>
      <vt:lpstr>Course out line </vt:lpstr>
      <vt:lpstr>Course out line </vt:lpstr>
      <vt:lpstr>Contents</vt:lpstr>
      <vt:lpstr>TOPIC 1 Introduction to Ethics</vt:lpstr>
      <vt:lpstr>TOPIC 2 The Human Person</vt:lpstr>
      <vt:lpstr>TOPIC 3 Human Freedom</vt:lpstr>
      <vt:lpstr>TOPIC 4 MORAL LAW</vt:lpstr>
      <vt:lpstr>TOPIC 5 Morality</vt:lpstr>
      <vt:lpstr>TOPIC 6 Ethical Schools &amp; movements</vt:lpstr>
      <vt:lpstr>Virtue Ethics</vt:lpstr>
      <vt:lpstr>TOPIC 7 Interpersonal relations</vt:lpstr>
      <vt:lpstr>TOPIC 8 courtship and marriage</vt:lpstr>
      <vt:lpstr>TOPIC 9 The family</vt:lpstr>
      <vt:lpstr>LAST TOPICS.. Contemporary social issues</vt:lpstr>
      <vt:lpstr>Slide 17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Hateem</dc:creator>
  <cp:lastModifiedBy>stdc_lp</cp:lastModifiedBy>
  <cp:revision>65</cp:revision>
  <dcterms:created xsi:type="dcterms:W3CDTF">2012-02-27T05:45:45Z</dcterms:created>
  <dcterms:modified xsi:type="dcterms:W3CDTF">2014-07-06T06:17:41Z</dcterms:modified>
</cp:coreProperties>
</file>