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5" r:id="rId8"/>
    <p:sldId id="262" r:id="rId9"/>
    <p:sldId id="263" r:id="rId10"/>
    <p:sldId id="264" r:id="rId11"/>
    <p:sldId id="266" r:id="rId12"/>
    <p:sldId id="265"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4" r:id="rId28"/>
    <p:sldId id="285" r:id="rId29"/>
    <p:sldId id="282" r:id="rId30"/>
    <p:sldId id="28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24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E302AE-ABE4-4F22-8CE8-E157EA5B05ED}" type="datetimeFigureOut">
              <a:rPr lang="en-US" smtClean="0"/>
              <a:t>7/29/2012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487085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302AE-ABE4-4F22-8CE8-E157EA5B05ED}" type="datetimeFigureOut">
              <a:rPr lang="en-US" smtClean="0"/>
              <a:t>7/29/2012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3260631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E302AE-ABE4-4F22-8CE8-E157EA5B05ED}" type="datetimeFigureOut">
              <a:rPr lang="en-US" smtClean="0"/>
              <a:t>7/29/2012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2404291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E302AE-ABE4-4F22-8CE8-E157EA5B05ED}" type="datetimeFigureOut">
              <a:rPr lang="en-US" smtClean="0"/>
              <a:t>7/29/2012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508239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E302AE-ABE4-4F22-8CE8-E157EA5B05ED}" type="datetimeFigureOut">
              <a:rPr lang="en-US" smtClean="0"/>
              <a:t>7/29/2012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3336095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E302AE-ABE4-4F22-8CE8-E157EA5B05ED}" type="datetimeFigureOut">
              <a:rPr lang="en-US" smtClean="0"/>
              <a:t>7/29/2012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2763515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E302AE-ABE4-4F22-8CE8-E157EA5B05ED}" type="datetimeFigureOut">
              <a:rPr lang="en-US" smtClean="0"/>
              <a:t>7/29/2012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2025093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302AE-ABE4-4F22-8CE8-E157EA5B05ED}" type="datetimeFigureOut">
              <a:rPr lang="en-US" smtClean="0"/>
              <a:t>7/29/2012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610858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302AE-ABE4-4F22-8CE8-E157EA5B05ED}" type="datetimeFigureOut">
              <a:rPr lang="en-US" smtClean="0"/>
              <a:t>7/29/2012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268921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302AE-ABE4-4F22-8CE8-E157EA5B05ED}" type="datetimeFigureOut">
              <a:rPr lang="en-US" smtClean="0"/>
              <a:t>7/29/2012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330347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302AE-ABE4-4F22-8CE8-E157EA5B05ED}" type="datetimeFigureOut">
              <a:rPr lang="en-US" smtClean="0"/>
              <a:t>7/29/2012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30A276-ECBF-4A92-BE95-4292CCDA4874}" type="slidenum">
              <a:rPr lang="en-US" smtClean="0"/>
              <a:t>‹#›</a:t>
            </a:fld>
            <a:endParaRPr lang="en-US"/>
          </a:p>
        </p:txBody>
      </p:sp>
    </p:spTree>
    <p:extLst>
      <p:ext uri="{BB962C8B-B14F-4D97-AF65-F5344CB8AC3E}">
        <p14:creationId xmlns:p14="http://schemas.microsoft.com/office/powerpoint/2010/main" val="175309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302AE-ABE4-4F22-8CE8-E157EA5B05ED}" type="datetimeFigureOut">
              <a:rPr lang="en-US" smtClean="0"/>
              <a:t>7/29/2012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0A276-ECBF-4A92-BE95-4292CCDA4874}" type="slidenum">
              <a:rPr lang="en-US" smtClean="0"/>
              <a:t>‹#›</a:t>
            </a:fld>
            <a:endParaRPr lang="en-US"/>
          </a:p>
        </p:txBody>
      </p:sp>
    </p:spTree>
    <p:extLst>
      <p:ext uri="{BB962C8B-B14F-4D97-AF65-F5344CB8AC3E}">
        <p14:creationId xmlns:p14="http://schemas.microsoft.com/office/powerpoint/2010/main" val="1270872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990600"/>
          </a:xfrm>
        </p:spPr>
        <p:txBody>
          <a:bodyPr>
            <a:noAutofit/>
          </a:bodyPr>
          <a:lstStyle/>
          <a:p>
            <a:r>
              <a:rPr lang="en-US" sz="3600" dirty="0" smtClean="0"/>
              <a:t/>
            </a:r>
            <a:br>
              <a:rPr lang="en-US" sz="3600" dirty="0" smtClean="0"/>
            </a:br>
            <a:r>
              <a:rPr lang="en-US" sz="3600" dirty="0" smtClean="0"/>
              <a:t/>
            </a:r>
            <a:br>
              <a:rPr lang="en-US" sz="3600" dirty="0" smtClean="0"/>
            </a:br>
            <a:r>
              <a:rPr lang="en-US" sz="3400" b="1" dirty="0" smtClean="0"/>
              <a:t>Lecture # 6</a:t>
            </a:r>
            <a:br>
              <a:rPr lang="en-US" sz="3400" b="1" dirty="0" smtClean="0"/>
            </a:br>
            <a:r>
              <a:rPr lang="en-US" sz="3400" b="1" dirty="0" smtClean="0"/>
              <a:t>Topic: Land &amp; the People of Pakistan III</a:t>
            </a:r>
            <a:br>
              <a:rPr lang="en-US" sz="3400" b="1" dirty="0" smtClean="0"/>
            </a:br>
            <a:r>
              <a:rPr lang="en-US" sz="3400" b="1" dirty="0" smtClean="0"/>
              <a:t/>
            </a:r>
            <a:br>
              <a:rPr lang="en-US" sz="3400" b="1" dirty="0" smtClean="0"/>
            </a:br>
            <a:endParaRPr lang="en-US" sz="3400" b="1" dirty="0"/>
          </a:p>
        </p:txBody>
      </p:sp>
      <p:sp>
        <p:nvSpPr>
          <p:cNvPr id="3" name="Subtitle 2"/>
          <p:cNvSpPr>
            <a:spLocks noGrp="1"/>
          </p:cNvSpPr>
          <p:nvPr>
            <p:ph type="subTitle" idx="1"/>
          </p:nvPr>
        </p:nvSpPr>
        <p:spPr>
          <a:xfrm>
            <a:off x="13855" y="1066800"/>
            <a:ext cx="9144000" cy="4114800"/>
          </a:xfrm>
        </p:spPr>
        <p:txBody>
          <a:bodyPr>
            <a:normAutofit/>
          </a:bodyPr>
          <a:lstStyle/>
          <a:p>
            <a:pPr marL="457200" indent="-457200" algn="l">
              <a:buFont typeface="Arial" pitchFamily="34" charset="0"/>
              <a:buChar char="•"/>
            </a:pPr>
            <a:r>
              <a:rPr lang="en-US" dirty="0" smtClean="0">
                <a:solidFill>
                  <a:schemeClr val="tx1"/>
                </a:solidFill>
              </a:rPr>
              <a:t>Recap of lecture # 5</a:t>
            </a:r>
          </a:p>
          <a:p>
            <a:pPr marL="457200" indent="-457200" algn="l">
              <a:buFont typeface="Arial" pitchFamily="34" charset="0"/>
              <a:buChar char="•"/>
            </a:pPr>
            <a:r>
              <a:rPr lang="en-US" dirty="0" smtClean="0">
                <a:solidFill>
                  <a:schemeClr val="tx1"/>
                </a:solidFill>
              </a:rPr>
              <a:t>Background &amp;Location of Pakistan </a:t>
            </a:r>
          </a:p>
          <a:p>
            <a:pPr marL="457200" indent="-457200" algn="l">
              <a:buFont typeface="Arial" pitchFamily="34" charset="0"/>
              <a:buChar char="•"/>
            </a:pPr>
            <a:r>
              <a:rPr lang="en-US" dirty="0" smtClean="0">
                <a:solidFill>
                  <a:schemeClr val="tx1"/>
                </a:solidFill>
              </a:rPr>
              <a:t>Land boundaries &amp; Border countries: Afghanistan, China , India, Iran ,Coast line</a:t>
            </a:r>
          </a:p>
          <a:p>
            <a:pPr marL="457200" indent="-457200" algn="l">
              <a:buFont typeface="Arial" pitchFamily="34" charset="0"/>
              <a:buChar char="•"/>
            </a:pPr>
            <a:r>
              <a:rPr lang="en-US" dirty="0" smtClean="0">
                <a:solidFill>
                  <a:schemeClr val="tx1"/>
                </a:solidFill>
              </a:rPr>
              <a:t>Climate</a:t>
            </a:r>
          </a:p>
          <a:p>
            <a:pPr marL="457200" indent="-457200" algn="l">
              <a:buFont typeface="Arial" pitchFamily="34" charset="0"/>
              <a:buChar char="•"/>
            </a:pPr>
            <a:r>
              <a:rPr lang="en-US" dirty="0" smtClean="0">
                <a:solidFill>
                  <a:schemeClr val="tx1"/>
                </a:solidFill>
              </a:rPr>
              <a:t>Natural resources</a:t>
            </a:r>
          </a:p>
          <a:p>
            <a:pPr marL="457200" indent="-457200" algn="l">
              <a:buFont typeface="Arial" pitchFamily="34" charset="0"/>
              <a:buChar char="•"/>
            </a:pPr>
            <a:r>
              <a:rPr lang="en-US" dirty="0" smtClean="0">
                <a:solidFill>
                  <a:schemeClr val="tx1"/>
                </a:solidFill>
              </a:rPr>
              <a:t>Current Environmental Issues</a:t>
            </a:r>
          </a:p>
          <a:p>
            <a:pPr algn="l"/>
            <a:endParaRPr lang="en-US" dirty="0"/>
          </a:p>
        </p:txBody>
      </p:sp>
    </p:spTree>
    <p:extLst>
      <p:ext uri="{BB962C8B-B14F-4D97-AF65-F5344CB8AC3E}">
        <p14:creationId xmlns:p14="http://schemas.microsoft.com/office/powerpoint/2010/main" val="36280782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803564"/>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838201"/>
            <a:ext cx="9067800" cy="4190999"/>
          </a:xfrm>
        </p:spPr>
        <p:txBody>
          <a:bodyPr>
            <a:normAutofit lnSpcReduction="10000"/>
          </a:bodyPr>
          <a:lstStyle/>
          <a:p>
            <a:r>
              <a:rPr lang="en-US" sz="3000" dirty="0" smtClean="0"/>
              <a:t>Natural Hazards</a:t>
            </a:r>
          </a:p>
          <a:p>
            <a:r>
              <a:rPr lang="en-US" sz="3000" dirty="0" smtClean="0"/>
              <a:t>Government</a:t>
            </a:r>
          </a:p>
          <a:p>
            <a:r>
              <a:rPr lang="en-US" sz="3000" dirty="0" smtClean="0"/>
              <a:t>Export commodities</a:t>
            </a:r>
          </a:p>
          <a:p>
            <a:r>
              <a:rPr lang="en-US" sz="3000" dirty="0" smtClean="0"/>
              <a:t>Imports commodities</a:t>
            </a:r>
          </a:p>
          <a:p>
            <a:r>
              <a:rPr lang="en-US" sz="3000" dirty="0" smtClean="0"/>
              <a:t>TV and Radio station</a:t>
            </a:r>
          </a:p>
          <a:p>
            <a:r>
              <a:rPr lang="en-US" sz="3000" dirty="0" smtClean="0"/>
              <a:t>Agriculture, fishing, forestry &amp; mining</a:t>
            </a:r>
          </a:p>
          <a:p>
            <a:r>
              <a:rPr lang="en-US" sz="3000" dirty="0" smtClean="0"/>
              <a:t>International agreements</a:t>
            </a:r>
          </a:p>
          <a:p>
            <a:r>
              <a:rPr lang="en-US" sz="3000" dirty="0" smtClean="0"/>
              <a:t>Now Today’s topic</a:t>
            </a:r>
          </a:p>
          <a:p>
            <a:endParaRPr lang="en-US" dirty="0"/>
          </a:p>
        </p:txBody>
      </p:sp>
    </p:spTree>
    <p:extLst>
      <p:ext uri="{BB962C8B-B14F-4D97-AF65-F5344CB8AC3E}">
        <p14:creationId xmlns:p14="http://schemas.microsoft.com/office/powerpoint/2010/main" val="23276630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803564"/>
          </a:xfrm>
        </p:spPr>
        <p:txBody>
          <a:bodyPr>
            <a:normAutofit/>
          </a:bodyPr>
          <a:lstStyle/>
          <a:p>
            <a:pPr algn="l"/>
            <a:r>
              <a:rPr lang="en-US" sz="3600" b="1" dirty="0" smtClean="0"/>
              <a:t>Annual Rainfall- Its Distribution and types</a:t>
            </a:r>
            <a:endParaRPr lang="en-US" sz="3600" b="1" dirty="0"/>
          </a:p>
        </p:txBody>
      </p:sp>
      <p:sp>
        <p:nvSpPr>
          <p:cNvPr id="3" name="Content Placeholder 2"/>
          <p:cNvSpPr>
            <a:spLocks noGrp="1"/>
          </p:cNvSpPr>
          <p:nvPr>
            <p:ph idx="1"/>
          </p:nvPr>
        </p:nvSpPr>
        <p:spPr>
          <a:xfrm>
            <a:off x="0" y="914401"/>
            <a:ext cx="9144000" cy="4191000"/>
          </a:xfrm>
        </p:spPr>
        <p:txBody>
          <a:bodyPr>
            <a:normAutofit lnSpcReduction="10000"/>
          </a:bodyPr>
          <a:lstStyle/>
          <a:p>
            <a:r>
              <a:rPr lang="en-US" dirty="0" smtClean="0"/>
              <a:t>Rainfall in Pakistan is mostly brought by the following  Types of winds in different periods during the year:</a:t>
            </a:r>
          </a:p>
          <a:p>
            <a:pPr marL="571500" indent="-571500">
              <a:buFont typeface="+mj-lt"/>
              <a:buAutoNum type="romanLcPeriod"/>
            </a:pPr>
            <a:r>
              <a:rPr lang="en-US" dirty="0" smtClean="0"/>
              <a:t>Convectional rain in early summer</a:t>
            </a:r>
          </a:p>
          <a:p>
            <a:pPr marL="571500" indent="-571500">
              <a:buFont typeface="+mj-lt"/>
              <a:buAutoNum type="romanLcPeriod"/>
            </a:pPr>
            <a:r>
              <a:rPr lang="en-US" dirty="0" smtClean="0"/>
              <a:t>Monsoonal or relief rain in summer from south west monsoon</a:t>
            </a:r>
          </a:p>
          <a:p>
            <a:pPr marL="571500" indent="-571500">
              <a:buFont typeface="+mj-lt"/>
              <a:buAutoNum type="romanLcPeriod"/>
            </a:pPr>
            <a:r>
              <a:rPr lang="en-US" dirty="0" smtClean="0"/>
              <a:t>Cyclonic rain caused by depressions brought along the prevailing westerly winds in the cool seasons.</a:t>
            </a:r>
            <a:endParaRPr lang="en-US" dirty="0"/>
          </a:p>
        </p:txBody>
      </p:sp>
    </p:spTree>
    <p:extLst>
      <p:ext uri="{BB962C8B-B14F-4D97-AF65-F5344CB8AC3E}">
        <p14:creationId xmlns:p14="http://schemas.microsoft.com/office/powerpoint/2010/main" val="21301365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685800"/>
          </a:xfrm>
        </p:spPr>
        <p:txBody>
          <a:bodyPr>
            <a:normAutofit fontScale="90000"/>
          </a:bodyPr>
          <a:lstStyle/>
          <a:p>
            <a:pPr algn="l"/>
            <a:r>
              <a:rPr lang="en-US" b="1" dirty="0" smtClean="0"/>
              <a:t>Seasons</a:t>
            </a:r>
            <a:endParaRPr lang="en-US" b="1" dirty="0"/>
          </a:p>
        </p:txBody>
      </p:sp>
      <p:sp>
        <p:nvSpPr>
          <p:cNvPr id="3" name="Content Placeholder 2"/>
          <p:cNvSpPr>
            <a:spLocks noGrp="1"/>
          </p:cNvSpPr>
          <p:nvPr>
            <p:ph idx="1"/>
          </p:nvPr>
        </p:nvSpPr>
        <p:spPr>
          <a:xfrm>
            <a:off x="0" y="685801"/>
            <a:ext cx="9144000" cy="3048000"/>
          </a:xfrm>
        </p:spPr>
        <p:txBody>
          <a:bodyPr/>
          <a:lstStyle/>
          <a:p>
            <a:r>
              <a:rPr lang="en-US" dirty="0" smtClean="0"/>
              <a:t>Hot Season – April to June</a:t>
            </a:r>
          </a:p>
          <a:p>
            <a:r>
              <a:rPr lang="en-US" dirty="0" smtClean="0"/>
              <a:t>Rainy Season – July to September</a:t>
            </a:r>
          </a:p>
          <a:p>
            <a:r>
              <a:rPr lang="en-US" dirty="0" smtClean="0"/>
              <a:t>Cool Season – October to March</a:t>
            </a:r>
            <a:endParaRPr lang="en-US" dirty="0"/>
          </a:p>
        </p:txBody>
      </p:sp>
    </p:spTree>
    <p:extLst>
      <p:ext uri="{BB962C8B-B14F-4D97-AF65-F5344CB8AC3E}">
        <p14:creationId xmlns:p14="http://schemas.microsoft.com/office/powerpoint/2010/main" val="10710802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Rural and Urban Areas</a:t>
            </a:r>
            <a:endParaRPr lang="en-US" sz="3200" b="1" dirty="0"/>
          </a:p>
        </p:txBody>
      </p:sp>
      <p:sp>
        <p:nvSpPr>
          <p:cNvPr id="3" name="Content Placeholder 2"/>
          <p:cNvSpPr>
            <a:spLocks noGrp="1"/>
          </p:cNvSpPr>
          <p:nvPr>
            <p:ph idx="1"/>
          </p:nvPr>
        </p:nvSpPr>
        <p:spPr>
          <a:xfrm>
            <a:off x="0" y="762001"/>
            <a:ext cx="9144000" cy="3581400"/>
          </a:xfrm>
        </p:spPr>
        <p:txBody>
          <a:bodyPr/>
          <a:lstStyle/>
          <a:p>
            <a:r>
              <a:rPr lang="en-US" dirty="0" smtClean="0"/>
              <a:t>Pakistan is an agricultural country and 80 % of its people form the rural population of the country,</a:t>
            </a:r>
          </a:p>
          <a:p>
            <a:r>
              <a:rPr lang="en-US" dirty="0" smtClean="0"/>
              <a:t>The villages, towns and small cities form the rural areas of Pakistan</a:t>
            </a:r>
          </a:p>
          <a:p>
            <a:r>
              <a:rPr lang="en-US" dirty="0" smtClean="0"/>
              <a:t>Their main profession is cultivation and </a:t>
            </a:r>
            <a:r>
              <a:rPr lang="en-US" dirty="0" err="1" smtClean="0"/>
              <a:t>ploughing</a:t>
            </a:r>
            <a:endParaRPr lang="en-US" dirty="0" smtClean="0"/>
          </a:p>
          <a:p>
            <a:endParaRPr lang="en-US" dirty="0"/>
          </a:p>
        </p:txBody>
      </p:sp>
    </p:spTree>
    <p:extLst>
      <p:ext uri="{BB962C8B-B14F-4D97-AF65-F5344CB8AC3E}">
        <p14:creationId xmlns:p14="http://schemas.microsoft.com/office/powerpoint/2010/main" val="3528630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1143000"/>
          </a:xfrm>
        </p:spPr>
        <p:txBody>
          <a:bodyPr>
            <a:normAutofit/>
          </a:bodyPr>
          <a:lstStyle/>
          <a:p>
            <a:pPr algn="l"/>
            <a:r>
              <a:rPr lang="en-US" sz="3200" b="1" dirty="0" smtClean="0"/>
              <a:t>Differences between Rural and Urban Way of Life</a:t>
            </a:r>
            <a:endParaRPr lang="en-US" sz="3200" b="1" dirty="0"/>
          </a:p>
        </p:txBody>
      </p:sp>
      <p:sp>
        <p:nvSpPr>
          <p:cNvPr id="3" name="Content Placeholder 2"/>
          <p:cNvSpPr>
            <a:spLocks noGrp="1"/>
          </p:cNvSpPr>
          <p:nvPr>
            <p:ph idx="1"/>
          </p:nvPr>
        </p:nvSpPr>
        <p:spPr>
          <a:xfrm>
            <a:off x="0" y="1066801"/>
            <a:ext cx="9067800" cy="4267200"/>
          </a:xfrm>
        </p:spPr>
        <p:txBody>
          <a:bodyPr>
            <a:noAutofit/>
          </a:bodyPr>
          <a:lstStyle/>
          <a:p>
            <a:r>
              <a:rPr lang="en-US" dirty="0" smtClean="0"/>
              <a:t>The rural and urban life differs in a number of ways. For an agricultural country like Pakistan, it is essential to understand how and why life in rural and urban areas differs.</a:t>
            </a:r>
          </a:p>
          <a:p>
            <a:r>
              <a:rPr lang="en-US" b="1" dirty="0" smtClean="0"/>
              <a:t>1. Function</a:t>
            </a:r>
          </a:p>
          <a:p>
            <a:pPr marL="0" indent="0">
              <a:buNone/>
            </a:pPr>
            <a:r>
              <a:rPr lang="en-US" b="1" dirty="0" smtClean="0"/>
              <a:t>Villages</a:t>
            </a:r>
            <a:r>
              <a:rPr lang="en-US" dirty="0" smtClean="0"/>
              <a:t> and towns differ in function. Villages are usually engaged in primary activities, including farming, animal keeping, loading, fishing etc. </a:t>
            </a:r>
          </a:p>
        </p:txBody>
      </p:sp>
    </p:spTree>
    <p:extLst>
      <p:ext uri="{BB962C8B-B14F-4D97-AF65-F5344CB8AC3E}">
        <p14:creationId xmlns:p14="http://schemas.microsoft.com/office/powerpoint/2010/main" val="40815086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838200"/>
          </a:xfrm>
        </p:spPr>
        <p:txBody>
          <a:bodyPr/>
          <a:lstStyle/>
          <a:p>
            <a:pPr algn="l"/>
            <a:r>
              <a:rPr lang="en-US" dirty="0" smtClean="0"/>
              <a:t>Cont.</a:t>
            </a:r>
            <a:endParaRPr lang="en-US" dirty="0"/>
          </a:p>
        </p:txBody>
      </p:sp>
      <p:sp>
        <p:nvSpPr>
          <p:cNvPr id="3" name="Content Placeholder 2"/>
          <p:cNvSpPr>
            <a:spLocks noGrp="1"/>
          </p:cNvSpPr>
          <p:nvPr>
            <p:ph idx="1"/>
          </p:nvPr>
        </p:nvSpPr>
        <p:spPr>
          <a:xfrm>
            <a:off x="0" y="838201"/>
            <a:ext cx="9067800" cy="3200400"/>
          </a:xfrm>
        </p:spPr>
        <p:txBody>
          <a:bodyPr/>
          <a:lstStyle/>
          <a:p>
            <a:r>
              <a:rPr lang="en-US" b="1" dirty="0"/>
              <a:t>Towns </a:t>
            </a:r>
            <a:r>
              <a:rPr lang="en-US" dirty="0"/>
              <a:t>are engaged in secondary activities, like manufacturing, trade, transport, telecommunications, education, medical treatment and other activities. </a:t>
            </a:r>
          </a:p>
          <a:p>
            <a:endParaRPr lang="en-US" dirty="0"/>
          </a:p>
        </p:txBody>
      </p:sp>
    </p:spTree>
    <p:extLst>
      <p:ext uri="{BB962C8B-B14F-4D97-AF65-F5344CB8AC3E}">
        <p14:creationId xmlns:p14="http://schemas.microsoft.com/office/powerpoint/2010/main" val="29846970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62000"/>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838200"/>
            <a:ext cx="9144000" cy="4525963"/>
          </a:xfrm>
        </p:spPr>
        <p:txBody>
          <a:bodyPr>
            <a:normAutofit/>
          </a:bodyPr>
          <a:lstStyle/>
          <a:p>
            <a:r>
              <a:rPr lang="en-US" dirty="0" smtClean="0"/>
              <a:t>However, these two sets of activities are not exclusively confined to rural and urban areas. Shops, transportation services, educational and medical facilities are found in rural areas, too.</a:t>
            </a:r>
          </a:p>
          <a:p>
            <a:r>
              <a:rPr lang="en-US" dirty="0" smtClean="0"/>
              <a:t>But less facilities of modern life, are available in villages as compare to town and cities.</a:t>
            </a:r>
          </a:p>
        </p:txBody>
      </p:sp>
    </p:spTree>
    <p:extLst>
      <p:ext uri="{BB962C8B-B14F-4D97-AF65-F5344CB8AC3E}">
        <p14:creationId xmlns:p14="http://schemas.microsoft.com/office/powerpoint/2010/main" val="2036805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817418"/>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838200"/>
            <a:ext cx="9144000" cy="4343400"/>
          </a:xfrm>
        </p:spPr>
        <p:txBody>
          <a:bodyPr>
            <a:normAutofit fontScale="92500" lnSpcReduction="20000"/>
          </a:bodyPr>
          <a:lstStyle/>
          <a:p>
            <a:r>
              <a:rPr lang="en-US" dirty="0" smtClean="0"/>
              <a:t>In urban areas, on the other hand, relationships tend to be impersonal; urban areas are thickly populated that most people do not even know who their neighbors are. This is case in large urban centers like Karachi and Islamabad. </a:t>
            </a:r>
          </a:p>
          <a:p>
            <a:r>
              <a:rPr lang="en-US" b="1" dirty="0" smtClean="0"/>
              <a:t>Lifestyle</a:t>
            </a:r>
          </a:p>
          <a:p>
            <a:pPr marL="0" indent="0" algn="just">
              <a:buNone/>
            </a:pPr>
            <a:r>
              <a:rPr lang="en-US" dirty="0" smtClean="0"/>
              <a:t>Some specialists believe that lifestyle is a distinguishing feature of villages and towns. According to them, close contact with other members of the community is a distinctive feature of rural life. The inhabitants of a village, for example, usually know each other personally. </a:t>
            </a:r>
          </a:p>
        </p:txBody>
      </p:sp>
    </p:spTree>
    <p:extLst>
      <p:ext uri="{BB962C8B-B14F-4D97-AF65-F5344CB8AC3E}">
        <p14:creationId xmlns:p14="http://schemas.microsoft.com/office/powerpoint/2010/main" val="41478415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76200" y="762001"/>
            <a:ext cx="9067800" cy="4114800"/>
          </a:xfrm>
        </p:spPr>
        <p:txBody>
          <a:bodyPr/>
          <a:lstStyle/>
          <a:p>
            <a:pPr algn="just"/>
            <a:r>
              <a:rPr lang="en-US" dirty="0" smtClean="0"/>
              <a:t>However, even in modern cities, there are pockets in the city where people who belong to the same community or village live. In such areas people know each other and have closer contact with their neighbors. </a:t>
            </a:r>
          </a:p>
          <a:p>
            <a:pPr algn="just"/>
            <a:r>
              <a:rPr lang="en-US" dirty="0" smtClean="0"/>
              <a:t>In small towns, which are in reality overgrown villages, most people known one another as well.</a:t>
            </a:r>
          </a:p>
          <a:p>
            <a:endParaRPr lang="en-US" dirty="0"/>
          </a:p>
        </p:txBody>
      </p:sp>
    </p:spTree>
    <p:extLst>
      <p:ext uri="{BB962C8B-B14F-4D97-AF65-F5344CB8AC3E}">
        <p14:creationId xmlns:p14="http://schemas.microsoft.com/office/powerpoint/2010/main" val="3009263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6927"/>
            <a:ext cx="9116291" cy="831273"/>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914400"/>
            <a:ext cx="9067800" cy="4525963"/>
          </a:xfrm>
        </p:spPr>
        <p:txBody>
          <a:bodyPr/>
          <a:lstStyle/>
          <a:p>
            <a:r>
              <a:rPr lang="en-US" dirty="0" smtClean="0"/>
              <a:t>It is also argued that while village life is traditional, urban life is rational. This is not entirely the case in Pakistan. Most of the urban population in Pakistan has a strong rural background. Although the use of urban facilities changes their way of living, it does not change their way of thinking much. </a:t>
            </a:r>
            <a:endParaRPr lang="en-US" dirty="0"/>
          </a:p>
        </p:txBody>
      </p:sp>
    </p:spTree>
    <p:extLst>
      <p:ext uri="{BB962C8B-B14F-4D97-AF65-F5344CB8AC3E}">
        <p14:creationId xmlns:p14="http://schemas.microsoft.com/office/powerpoint/2010/main" val="2259804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6926" y="914400"/>
            <a:ext cx="9137073" cy="4525963"/>
          </a:xfrm>
        </p:spPr>
        <p:txBody>
          <a:bodyPr>
            <a:normAutofit/>
          </a:bodyPr>
          <a:lstStyle/>
          <a:p>
            <a:r>
              <a:rPr lang="en-US" dirty="0" smtClean="0"/>
              <a:t>In Pakistan, the lifestyles of the rich and poor differ far more than the lifestyles of city and village dwellers. The objective application of lifestyle as a factor for distinguishing between villages and towns is therefore difficult.</a:t>
            </a:r>
          </a:p>
          <a:p>
            <a:endParaRPr lang="en-US" dirty="0"/>
          </a:p>
        </p:txBody>
      </p:sp>
    </p:spTree>
    <p:extLst>
      <p:ext uri="{BB962C8B-B14F-4D97-AF65-F5344CB8AC3E}">
        <p14:creationId xmlns:p14="http://schemas.microsoft.com/office/powerpoint/2010/main" val="36187675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13854" y="838200"/>
            <a:ext cx="9130145" cy="4525963"/>
          </a:xfrm>
        </p:spPr>
        <p:txBody>
          <a:bodyPr>
            <a:normAutofit/>
          </a:bodyPr>
          <a:lstStyle/>
          <a:p>
            <a:r>
              <a:rPr lang="en-US" dirty="0" smtClean="0"/>
              <a:t> </a:t>
            </a:r>
            <a:r>
              <a:rPr lang="en-US" b="1" dirty="0" smtClean="0"/>
              <a:t>Population</a:t>
            </a:r>
          </a:p>
          <a:p>
            <a:r>
              <a:rPr lang="en-US" dirty="0" smtClean="0"/>
              <a:t>Another factor used to distinguish between villages and towns is population. Although this opinion is applied in many countries, there is no agreement on size. In Canada, for example, a settlement with a population of more than 1,000 is considered urban, in Japan more than 30,000 and in Pakistan, 5,000. </a:t>
            </a:r>
            <a:endParaRPr lang="en-US" dirty="0"/>
          </a:p>
        </p:txBody>
      </p:sp>
    </p:spTree>
    <p:extLst>
      <p:ext uri="{BB962C8B-B14F-4D97-AF65-F5344CB8AC3E}">
        <p14:creationId xmlns:p14="http://schemas.microsoft.com/office/powerpoint/2010/main" val="19800523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762001"/>
            <a:ext cx="9144000" cy="4191000"/>
          </a:xfrm>
        </p:spPr>
        <p:txBody>
          <a:bodyPr>
            <a:normAutofit/>
          </a:bodyPr>
          <a:lstStyle/>
          <a:p>
            <a:r>
              <a:rPr lang="en-US" dirty="0" smtClean="0"/>
              <a:t>Pakistan, a settlement can also call itself a town if it has a two committee or cantonment that controls electricity, the water supply and drainage. For example, </a:t>
            </a:r>
            <a:r>
              <a:rPr lang="en-US" dirty="0" err="1" smtClean="0"/>
              <a:t>Ziarat</a:t>
            </a:r>
            <a:r>
              <a:rPr lang="en-US" dirty="0" smtClean="0"/>
              <a:t> in Baluchistan had a population of 619 in 1998, but it was still classified as a town because it had these services. However, there are only ten towns with populations of less than 5,000 out of a total 478 urban centers in Pakistan.</a:t>
            </a:r>
          </a:p>
          <a:p>
            <a:endParaRPr lang="en-US" dirty="0" smtClean="0"/>
          </a:p>
          <a:p>
            <a:endParaRPr lang="en-US" dirty="0" smtClean="0"/>
          </a:p>
          <a:p>
            <a:endParaRPr lang="en-US" dirty="0"/>
          </a:p>
        </p:txBody>
      </p:sp>
    </p:spTree>
    <p:extLst>
      <p:ext uri="{BB962C8B-B14F-4D97-AF65-F5344CB8AC3E}">
        <p14:creationId xmlns:p14="http://schemas.microsoft.com/office/powerpoint/2010/main" val="3934961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pPr algn="l"/>
            <a:r>
              <a:rPr lang="en-US" sz="3200" b="1" dirty="0" smtClean="0"/>
              <a:t>Important Cities of Pakistan</a:t>
            </a:r>
            <a:endParaRPr lang="en-US" sz="3200" b="1" dirty="0"/>
          </a:p>
        </p:txBody>
      </p:sp>
      <p:sp>
        <p:nvSpPr>
          <p:cNvPr id="3" name="Content Placeholder 2"/>
          <p:cNvSpPr>
            <a:spLocks noGrp="1"/>
          </p:cNvSpPr>
          <p:nvPr>
            <p:ph idx="1"/>
          </p:nvPr>
        </p:nvSpPr>
        <p:spPr>
          <a:xfrm>
            <a:off x="-13856" y="762001"/>
            <a:ext cx="9157855" cy="3886200"/>
          </a:xfrm>
        </p:spPr>
        <p:txBody>
          <a:bodyPr>
            <a:normAutofit fontScale="92500"/>
          </a:bodyPr>
          <a:lstStyle/>
          <a:p>
            <a:r>
              <a:rPr lang="en-US" b="1" dirty="0" smtClean="0"/>
              <a:t>Rawalpindi-Islamabad</a:t>
            </a:r>
          </a:p>
          <a:p>
            <a:pPr marL="514350" indent="-514350">
              <a:buFont typeface="+mj-lt"/>
              <a:buAutoNum type="alphaLcPeriod"/>
            </a:pPr>
            <a:r>
              <a:rPr lang="en-US" dirty="0" smtClean="0"/>
              <a:t>Famous for: General Headquarters of the Pakistan Army, Air and Naval Headquarters</a:t>
            </a:r>
          </a:p>
          <a:p>
            <a:pPr marL="514350" indent="-514350">
              <a:buFont typeface="+mj-lt"/>
              <a:buAutoNum type="alphaLcPeriod"/>
            </a:pPr>
            <a:r>
              <a:rPr lang="en-US" dirty="0" smtClean="0"/>
              <a:t>Cotton and textile mills, steel mills and oil refineries.</a:t>
            </a:r>
          </a:p>
          <a:p>
            <a:pPr marL="514350" indent="-514350">
              <a:buFont typeface="+mj-lt"/>
              <a:buAutoNum type="alphaLcPeriod"/>
            </a:pPr>
            <a:r>
              <a:rPr lang="en-US" dirty="0" smtClean="0"/>
              <a:t>Quality educational Institutions</a:t>
            </a:r>
          </a:p>
          <a:p>
            <a:pPr marL="514350" indent="-514350">
              <a:buFont typeface="+mj-lt"/>
              <a:buAutoNum type="alphaLcPeriod"/>
            </a:pPr>
            <a:r>
              <a:rPr lang="en-US" dirty="0" smtClean="0"/>
              <a:t>Only hill resort in Punjab-</a:t>
            </a:r>
            <a:r>
              <a:rPr lang="en-US" dirty="0" err="1" smtClean="0"/>
              <a:t>Murree</a:t>
            </a:r>
            <a:endParaRPr lang="en-US" dirty="0" smtClean="0"/>
          </a:p>
          <a:p>
            <a:pPr marL="514350" indent="-514350">
              <a:buFont typeface="+mj-lt"/>
              <a:buAutoNum type="alphaLcPeriod"/>
            </a:pPr>
            <a:r>
              <a:rPr lang="en-US" dirty="0" smtClean="0"/>
              <a:t>Beautiful place (</a:t>
            </a:r>
            <a:r>
              <a:rPr lang="en-US" dirty="0" err="1" smtClean="0"/>
              <a:t>Margallah</a:t>
            </a:r>
            <a:r>
              <a:rPr lang="en-US" dirty="0" smtClean="0"/>
              <a:t> hills)and pleasant climate</a:t>
            </a:r>
          </a:p>
          <a:p>
            <a:pPr marL="514350" indent="-514350">
              <a:buFont typeface="+mj-lt"/>
              <a:buAutoNum type="alphaLcPeriod"/>
            </a:pPr>
            <a:endParaRPr lang="en-US" dirty="0"/>
          </a:p>
        </p:txBody>
      </p:sp>
    </p:spTree>
    <p:extLst>
      <p:ext uri="{BB962C8B-B14F-4D97-AF65-F5344CB8AC3E}">
        <p14:creationId xmlns:p14="http://schemas.microsoft.com/office/powerpoint/2010/main" val="2764176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pPr algn="l"/>
            <a:r>
              <a:rPr lang="en-US" dirty="0" smtClean="0"/>
              <a:t>Cont.</a:t>
            </a:r>
            <a:endParaRPr lang="en-US" dirty="0"/>
          </a:p>
        </p:txBody>
      </p:sp>
      <p:sp>
        <p:nvSpPr>
          <p:cNvPr id="3" name="Content Placeholder 2"/>
          <p:cNvSpPr>
            <a:spLocks noGrp="1"/>
          </p:cNvSpPr>
          <p:nvPr>
            <p:ph idx="1"/>
          </p:nvPr>
        </p:nvSpPr>
        <p:spPr>
          <a:xfrm>
            <a:off x="0" y="609600"/>
            <a:ext cx="9144000" cy="4419600"/>
          </a:xfrm>
        </p:spPr>
        <p:txBody>
          <a:bodyPr>
            <a:normAutofit fontScale="92500" lnSpcReduction="20000"/>
          </a:bodyPr>
          <a:lstStyle/>
          <a:p>
            <a:r>
              <a:rPr lang="en-US" b="1" dirty="0" smtClean="0"/>
              <a:t>Karachi</a:t>
            </a:r>
          </a:p>
          <a:p>
            <a:pPr marL="0" indent="0">
              <a:buNone/>
            </a:pPr>
            <a:r>
              <a:rPr lang="en-US" sz="3100" dirty="0" smtClean="0"/>
              <a:t>Karachi is famous for:</a:t>
            </a:r>
          </a:p>
          <a:p>
            <a:pPr marL="571500" indent="-571500">
              <a:buFont typeface="+mj-lt"/>
              <a:buAutoNum type="alphaLcPeriod"/>
            </a:pPr>
            <a:r>
              <a:rPr lang="en-US" sz="3100" dirty="0" smtClean="0"/>
              <a:t>Capital city of the province Sind and the largest city of Pakistan</a:t>
            </a:r>
          </a:p>
          <a:p>
            <a:pPr marL="571500" indent="-571500">
              <a:buFont typeface="+mj-lt"/>
              <a:buAutoNum type="alphaLcPeriod"/>
            </a:pPr>
            <a:r>
              <a:rPr lang="en-US" sz="3100" dirty="0" smtClean="0"/>
              <a:t>Coast line &amp; Sea ports</a:t>
            </a:r>
          </a:p>
          <a:p>
            <a:pPr marL="571500" indent="-571500">
              <a:buFont typeface="+mj-lt"/>
              <a:buAutoNum type="alphaLcPeriod"/>
            </a:pPr>
            <a:r>
              <a:rPr lang="en-US" sz="3100" dirty="0" smtClean="0"/>
              <a:t> Trade, Industry, education and other fields of life</a:t>
            </a:r>
          </a:p>
          <a:p>
            <a:pPr marL="571500" indent="-571500">
              <a:buFont typeface="+mj-lt"/>
              <a:buAutoNum type="alphaLcPeriod"/>
            </a:pPr>
            <a:r>
              <a:rPr lang="en-US" sz="3100" dirty="0" smtClean="0"/>
              <a:t>Beautiful beaches- hawks Bay</a:t>
            </a:r>
          </a:p>
          <a:p>
            <a:pPr marL="571500" indent="-571500">
              <a:buFont typeface="+mj-lt"/>
              <a:buAutoNum type="alphaLcPeriod"/>
            </a:pPr>
            <a:r>
              <a:rPr lang="en-US" sz="3100" dirty="0" smtClean="0"/>
              <a:t>International Airport</a:t>
            </a:r>
          </a:p>
          <a:p>
            <a:pPr marL="571500" indent="-571500">
              <a:buFont typeface="+mj-lt"/>
              <a:buAutoNum type="alphaLcPeriod"/>
            </a:pPr>
            <a:r>
              <a:rPr lang="en-US" sz="3100" dirty="0" smtClean="0"/>
              <a:t>Quaid –</a:t>
            </a:r>
            <a:r>
              <a:rPr lang="en-US" sz="3100" dirty="0" err="1" smtClean="0"/>
              <a:t>i</a:t>
            </a:r>
            <a:r>
              <a:rPr lang="en-US" sz="3100" dirty="0" smtClean="0"/>
              <a:t>- </a:t>
            </a:r>
            <a:r>
              <a:rPr lang="en-US" sz="3100" dirty="0" err="1" smtClean="0"/>
              <a:t>Azam</a:t>
            </a:r>
            <a:r>
              <a:rPr lang="en-US" sz="3100" dirty="0" smtClean="0"/>
              <a:t> was born in Karachi</a:t>
            </a:r>
          </a:p>
          <a:p>
            <a:pPr marL="571500" indent="-571500">
              <a:buFont typeface="+mj-lt"/>
              <a:buAutoNum type="alphaLcPeriod"/>
            </a:pPr>
            <a:r>
              <a:rPr lang="en-US" sz="3100" dirty="0" smtClean="0"/>
              <a:t>Steel Mill </a:t>
            </a:r>
          </a:p>
          <a:p>
            <a:pPr marL="571500" indent="-571500">
              <a:buFont typeface="+mj-lt"/>
              <a:buAutoNum type="alphaLcPeriod"/>
            </a:pPr>
            <a:endParaRPr lang="en-US" sz="3100" dirty="0" smtClean="0"/>
          </a:p>
          <a:p>
            <a:pPr marL="0" indent="0">
              <a:buNone/>
            </a:pPr>
            <a:endParaRPr lang="en-US" dirty="0" smtClean="0"/>
          </a:p>
          <a:p>
            <a:pPr marL="571500" indent="-571500">
              <a:buFont typeface="+mj-lt"/>
              <a:buAutoNum type="alphaLcPeriod"/>
            </a:pPr>
            <a:endParaRPr lang="en-US" dirty="0"/>
          </a:p>
        </p:txBody>
      </p:sp>
    </p:spTree>
    <p:extLst>
      <p:ext uri="{BB962C8B-B14F-4D97-AF65-F5344CB8AC3E}">
        <p14:creationId xmlns:p14="http://schemas.microsoft.com/office/powerpoint/2010/main" val="119998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p:spPr>
        <p:txBody>
          <a:bodyPr/>
          <a:lstStyle/>
          <a:p>
            <a:pPr algn="l"/>
            <a:r>
              <a:rPr lang="en-US" dirty="0" smtClean="0"/>
              <a:t>Cont.</a:t>
            </a:r>
            <a:endParaRPr lang="en-US" dirty="0"/>
          </a:p>
        </p:txBody>
      </p:sp>
      <p:sp>
        <p:nvSpPr>
          <p:cNvPr id="3" name="Content Placeholder 2"/>
          <p:cNvSpPr>
            <a:spLocks noGrp="1"/>
          </p:cNvSpPr>
          <p:nvPr>
            <p:ph idx="1"/>
          </p:nvPr>
        </p:nvSpPr>
        <p:spPr>
          <a:xfrm>
            <a:off x="0" y="609600"/>
            <a:ext cx="9144000" cy="4572000"/>
          </a:xfrm>
        </p:spPr>
        <p:txBody>
          <a:bodyPr>
            <a:normAutofit lnSpcReduction="10000"/>
          </a:bodyPr>
          <a:lstStyle/>
          <a:p>
            <a:r>
              <a:rPr lang="en-US" b="1" dirty="0" smtClean="0"/>
              <a:t>Lahore</a:t>
            </a:r>
            <a:r>
              <a:rPr lang="en-US" sz="3000" dirty="0" smtClean="0"/>
              <a:t> is famous for:</a:t>
            </a:r>
          </a:p>
          <a:p>
            <a:pPr marL="514350" indent="-514350">
              <a:buFont typeface="+mj-lt"/>
              <a:buAutoNum type="alphaLcPeriod"/>
            </a:pPr>
            <a:r>
              <a:rPr lang="en-US" sz="3000" dirty="0" smtClean="0"/>
              <a:t> Capital city of the province of Punjab</a:t>
            </a:r>
          </a:p>
          <a:p>
            <a:pPr marL="514350" indent="-514350">
              <a:buFont typeface="+mj-lt"/>
              <a:buAutoNum type="alphaLcPeriod"/>
            </a:pPr>
            <a:r>
              <a:rPr lang="en-US" sz="3000" dirty="0" smtClean="0"/>
              <a:t>Historical city</a:t>
            </a:r>
          </a:p>
          <a:p>
            <a:pPr marL="514350" indent="-514350">
              <a:buFont typeface="+mj-lt"/>
              <a:buAutoNum type="alphaLcPeriod"/>
            </a:pPr>
            <a:r>
              <a:rPr lang="en-US" sz="3000" dirty="0" smtClean="0"/>
              <a:t>Lahore resolution 1940 &amp; </a:t>
            </a:r>
            <a:r>
              <a:rPr lang="en-US" sz="3000" dirty="0" err="1" smtClean="0"/>
              <a:t>Minar</a:t>
            </a:r>
            <a:r>
              <a:rPr lang="en-US" sz="3000" dirty="0" smtClean="0"/>
              <a:t>-</a:t>
            </a:r>
            <a:r>
              <a:rPr lang="en-US" sz="3000" dirty="0" err="1" smtClean="0"/>
              <a:t>i</a:t>
            </a:r>
            <a:r>
              <a:rPr lang="en-US" sz="3000" dirty="0" smtClean="0"/>
              <a:t>-Pakistan</a:t>
            </a:r>
          </a:p>
          <a:p>
            <a:pPr marL="514350" indent="-514350">
              <a:buFont typeface="+mj-lt"/>
              <a:buAutoNum type="alphaLcPeriod"/>
            </a:pPr>
            <a:r>
              <a:rPr lang="en-US" sz="3000" dirty="0" smtClean="0"/>
              <a:t>City of Colleges</a:t>
            </a:r>
          </a:p>
          <a:p>
            <a:pPr marL="514350" indent="-514350">
              <a:buFont typeface="+mj-lt"/>
              <a:buAutoNum type="alphaLcPeriod"/>
            </a:pPr>
            <a:r>
              <a:rPr lang="en-US" sz="3000" dirty="0" smtClean="0"/>
              <a:t>City of Gardens</a:t>
            </a:r>
          </a:p>
          <a:p>
            <a:pPr marL="514350" indent="-514350">
              <a:buFont typeface="+mj-lt"/>
              <a:buAutoNum type="alphaLcPeriod"/>
            </a:pPr>
            <a:r>
              <a:rPr lang="en-US" sz="3000" dirty="0" smtClean="0"/>
              <a:t>Commercial and trade center</a:t>
            </a:r>
          </a:p>
          <a:p>
            <a:pPr marL="514350" indent="-514350">
              <a:buFont typeface="+mj-lt"/>
              <a:buAutoNum type="alphaLcPeriod"/>
            </a:pPr>
            <a:r>
              <a:rPr lang="en-US" sz="3000" dirty="0" smtClean="0"/>
              <a:t>Number of Newspapers, journals and magazines published from Lahore</a:t>
            </a:r>
          </a:p>
          <a:p>
            <a:pPr marL="514350" indent="-514350">
              <a:buFont typeface="+mj-lt"/>
              <a:buAutoNum type="alphaLcPeriod"/>
            </a:pPr>
            <a:endParaRPr lang="en-US" dirty="0" smtClean="0"/>
          </a:p>
          <a:p>
            <a:pPr marL="514350" indent="-514350">
              <a:buFont typeface="+mj-lt"/>
              <a:buAutoNum type="alphaLcPeriod"/>
            </a:pPr>
            <a:endParaRPr lang="en-US" dirty="0" smtClean="0"/>
          </a:p>
          <a:p>
            <a:pPr marL="514350" indent="-514350">
              <a:buFont typeface="+mj-lt"/>
              <a:buAutoNum type="alphaLcPeriod"/>
            </a:pPr>
            <a:endParaRPr lang="en-US" dirty="0" smtClean="0"/>
          </a:p>
          <a:p>
            <a:pPr marL="514350" indent="-514350">
              <a:buFont typeface="+mj-lt"/>
              <a:buAutoNum type="alphaLcPeriod"/>
            </a:pPr>
            <a:endParaRPr lang="en-US" dirty="0" smtClean="0"/>
          </a:p>
          <a:p>
            <a:pPr marL="514350" indent="-514350">
              <a:buFont typeface="+mj-lt"/>
              <a:buAutoNum type="alphaLcPeriod"/>
            </a:pPr>
            <a:endParaRPr lang="en-US" dirty="0"/>
          </a:p>
        </p:txBody>
      </p:sp>
    </p:spTree>
    <p:extLst>
      <p:ext uri="{BB962C8B-B14F-4D97-AF65-F5344CB8AC3E}">
        <p14:creationId xmlns:p14="http://schemas.microsoft.com/office/powerpoint/2010/main" val="3096131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762001"/>
            <a:ext cx="9144000" cy="4190999"/>
          </a:xfrm>
        </p:spPr>
        <p:txBody>
          <a:bodyPr/>
          <a:lstStyle/>
          <a:p>
            <a:r>
              <a:rPr lang="en-US" b="1" dirty="0" smtClean="0"/>
              <a:t>Peshawar</a:t>
            </a:r>
            <a:r>
              <a:rPr lang="en-US" dirty="0" smtClean="0"/>
              <a:t> is famous for:</a:t>
            </a:r>
          </a:p>
          <a:p>
            <a:pPr marL="514350" indent="-514350">
              <a:buFont typeface="+mj-lt"/>
              <a:buAutoNum type="alphaLcPeriod"/>
            </a:pPr>
            <a:r>
              <a:rPr lang="en-US" dirty="0" smtClean="0"/>
              <a:t>Peshawar is the capital city of Khyber </a:t>
            </a:r>
            <a:r>
              <a:rPr lang="en-US" dirty="0" err="1" smtClean="0"/>
              <a:t>Pakhtunkhawa</a:t>
            </a:r>
            <a:r>
              <a:rPr lang="en-US" dirty="0" smtClean="0"/>
              <a:t>.</a:t>
            </a:r>
          </a:p>
          <a:p>
            <a:pPr marL="514350" indent="-514350">
              <a:buFont typeface="+mj-lt"/>
              <a:buAutoNum type="alphaLcPeriod"/>
            </a:pPr>
            <a:r>
              <a:rPr lang="en-US" dirty="0" smtClean="0"/>
              <a:t>Khyber pass</a:t>
            </a:r>
          </a:p>
          <a:p>
            <a:pPr marL="514350" indent="-514350">
              <a:buFont typeface="+mj-lt"/>
              <a:buAutoNum type="alphaLcPeriod"/>
            </a:pPr>
            <a:r>
              <a:rPr lang="en-US" dirty="0" smtClean="0"/>
              <a:t>Historical city</a:t>
            </a:r>
          </a:p>
          <a:p>
            <a:pPr marL="514350" indent="-514350">
              <a:buFont typeface="+mj-lt"/>
              <a:buAutoNum type="alphaLcPeriod"/>
            </a:pPr>
            <a:r>
              <a:rPr lang="en-US" dirty="0" err="1" smtClean="0"/>
              <a:t>Qissa</a:t>
            </a:r>
            <a:r>
              <a:rPr lang="en-US" dirty="0" smtClean="0"/>
              <a:t> </a:t>
            </a:r>
            <a:r>
              <a:rPr lang="en-US" dirty="0" err="1"/>
              <a:t>K</a:t>
            </a:r>
            <a:r>
              <a:rPr lang="en-US" dirty="0" err="1" smtClean="0"/>
              <a:t>hawani</a:t>
            </a:r>
            <a:r>
              <a:rPr lang="en-US" dirty="0" smtClean="0"/>
              <a:t> Bazar</a:t>
            </a:r>
          </a:p>
          <a:p>
            <a:pPr marL="514350" indent="-514350">
              <a:buFont typeface="+mj-lt"/>
              <a:buAutoNum type="alphaLcPeriod"/>
            </a:pPr>
            <a:r>
              <a:rPr lang="en-US" dirty="0" smtClean="0"/>
              <a:t>Famous educational Institutions</a:t>
            </a:r>
          </a:p>
          <a:p>
            <a:pPr marL="514350" indent="-514350">
              <a:buFont typeface="+mj-lt"/>
              <a:buAutoNum type="alphaLcPeriod"/>
            </a:pPr>
            <a:endParaRPr lang="en-US" dirty="0" smtClean="0"/>
          </a:p>
          <a:p>
            <a:pPr marL="514350" indent="-514350">
              <a:buFont typeface="+mj-lt"/>
              <a:buAutoNum type="alphaLcPeriod"/>
            </a:pPr>
            <a:endParaRPr lang="en-US" dirty="0"/>
          </a:p>
        </p:txBody>
      </p:sp>
    </p:spTree>
    <p:extLst>
      <p:ext uri="{BB962C8B-B14F-4D97-AF65-F5344CB8AC3E}">
        <p14:creationId xmlns:p14="http://schemas.microsoft.com/office/powerpoint/2010/main" val="42925847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dirty="0" smtClean="0"/>
              <a:t>Cont.</a:t>
            </a:r>
            <a:endParaRPr lang="en-US" sz="3200" dirty="0"/>
          </a:p>
        </p:txBody>
      </p:sp>
      <p:sp>
        <p:nvSpPr>
          <p:cNvPr id="3" name="Content Placeholder 2"/>
          <p:cNvSpPr>
            <a:spLocks noGrp="1"/>
          </p:cNvSpPr>
          <p:nvPr>
            <p:ph idx="1"/>
          </p:nvPr>
        </p:nvSpPr>
        <p:spPr>
          <a:xfrm>
            <a:off x="0" y="609601"/>
            <a:ext cx="9144000" cy="4572000"/>
          </a:xfrm>
        </p:spPr>
        <p:txBody>
          <a:bodyPr>
            <a:normAutofit lnSpcReduction="10000"/>
          </a:bodyPr>
          <a:lstStyle/>
          <a:p>
            <a:r>
              <a:rPr lang="en-US" b="1" dirty="0" smtClean="0"/>
              <a:t>Quetta </a:t>
            </a:r>
            <a:r>
              <a:rPr lang="en-US" dirty="0" smtClean="0"/>
              <a:t>is famous for:</a:t>
            </a:r>
          </a:p>
          <a:p>
            <a:pPr marL="514350" indent="-514350">
              <a:buFont typeface="+mj-lt"/>
              <a:buAutoNum type="alphaLcPeriod"/>
            </a:pPr>
            <a:r>
              <a:rPr lang="en-US" dirty="0" smtClean="0"/>
              <a:t>Quetta is the provincial capital of Baluchistan</a:t>
            </a:r>
          </a:p>
          <a:p>
            <a:pPr marL="514350" indent="-514350">
              <a:buFont typeface="+mj-lt"/>
              <a:buAutoNum type="alphaLcPeriod"/>
            </a:pPr>
            <a:r>
              <a:rPr lang="en-US" dirty="0" smtClean="0"/>
              <a:t>Bolan Pass, Hanna lake and </a:t>
            </a:r>
            <a:r>
              <a:rPr lang="en-US" dirty="0" err="1" smtClean="0"/>
              <a:t>Urak</a:t>
            </a:r>
            <a:r>
              <a:rPr lang="en-US" dirty="0" smtClean="0"/>
              <a:t> valley</a:t>
            </a:r>
          </a:p>
          <a:p>
            <a:pPr marL="514350" indent="-514350">
              <a:buFont typeface="+mj-lt"/>
              <a:buAutoNum type="alphaLcPeriod"/>
            </a:pPr>
            <a:r>
              <a:rPr lang="en-US" dirty="0" smtClean="0"/>
              <a:t>Staff College </a:t>
            </a:r>
          </a:p>
          <a:p>
            <a:pPr marL="514350" indent="-514350">
              <a:buFont typeface="+mj-lt"/>
              <a:buAutoNum type="alphaLcPeriod"/>
            </a:pPr>
            <a:r>
              <a:rPr lang="en-US" dirty="0" smtClean="0"/>
              <a:t>Important center of Baluchistan</a:t>
            </a:r>
          </a:p>
          <a:p>
            <a:pPr marL="514350" indent="-514350">
              <a:buFont typeface="+mj-lt"/>
              <a:buAutoNum type="alphaLcPeriod"/>
            </a:pPr>
            <a:r>
              <a:rPr lang="en-US" dirty="0" smtClean="0"/>
              <a:t> Educational Institutions</a:t>
            </a:r>
          </a:p>
          <a:p>
            <a:pPr marL="514350" indent="-514350">
              <a:buFont typeface="+mj-lt"/>
              <a:buAutoNum type="alphaLcPeriod"/>
            </a:pPr>
            <a:r>
              <a:rPr lang="en-US" dirty="0" smtClean="0"/>
              <a:t>Strategic importance </a:t>
            </a:r>
          </a:p>
          <a:p>
            <a:pPr marL="514350" indent="-514350">
              <a:buFont typeface="+mj-lt"/>
              <a:buAutoNum type="alphaLcPeriod"/>
            </a:pPr>
            <a:r>
              <a:rPr lang="en-US" dirty="0" smtClean="0"/>
              <a:t>Fruit producing city</a:t>
            </a:r>
          </a:p>
          <a:p>
            <a:pPr marL="514350" indent="-514350">
              <a:buFont typeface="+mj-lt"/>
              <a:buAutoNum type="alphaLcPeriod"/>
            </a:pPr>
            <a:endParaRPr lang="en-US" dirty="0"/>
          </a:p>
        </p:txBody>
      </p:sp>
    </p:spTree>
    <p:extLst>
      <p:ext uri="{BB962C8B-B14F-4D97-AF65-F5344CB8AC3E}">
        <p14:creationId xmlns:p14="http://schemas.microsoft.com/office/powerpoint/2010/main" val="3957764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0"/>
            <a:ext cx="9150928" cy="685800"/>
          </a:xfrm>
        </p:spPr>
        <p:txBody>
          <a:bodyPr>
            <a:normAutofit/>
          </a:bodyPr>
          <a:lstStyle/>
          <a:p>
            <a:pPr algn="l"/>
            <a:r>
              <a:rPr lang="en-US" sz="3200" b="1" dirty="0" smtClean="0"/>
              <a:t>Provincial Setup of Pakistan</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History: In 1947 Pakistan was consist on two provinces, East Pakistan and west </a:t>
            </a:r>
            <a:r>
              <a:rPr lang="en-US" dirty="0" err="1" smtClean="0"/>
              <a:t>Pakistan.The</a:t>
            </a:r>
            <a:r>
              <a:rPr lang="en-US" dirty="0" smtClean="0"/>
              <a:t> Eastern part was separated from the rest of the country in 1971.</a:t>
            </a:r>
          </a:p>
          <a:p>
            <a:r>
              <a:rPr lang="en-US" dirty="0" smtClean="0"/>
              <a:t>The Present Pakistan which consists of the western part of the country, comprises of four provinces and a number of Tribal </a:t>
            </a:r>
            <a:r>
              <a:rPr lang="en-US" dirty="0" err="1" smtClean="0"/>
              <a:t>ares</a:t>
            </a:r>
            <a:r>
              <a:rPr lang="en-US" dirty="0" smtClean="0"/>
              <a:t>.</a:t>
            </a:r>
          </a:p>
          <a:p>
            <a:r>
              <a:rPr lang="en-US" dirty="0" smtClean="0"/>
              <a:t>The tribal areas are situated in the extreme north of the country.</a:t>
            </a:r>
          </a:p>
          <a:p>
            <a:pPr marL="0" indent="0">
              <a:buNone/>
            </a:pPr>
            <a:endParaRPr lang="en-US" dirty="0"/>
          </a:p>
        </p:txBody>
      </p:sp>
    </p:spTree>
    <p:extLst>
      <p:ext uri="{BB962C8B-B14F-4D97-AF65-F5344CB8AC3E}">
        <p14:creationId xmlns:p14="http://schemas.microsoft.com/office/powerpoint/2010/main" val="19077461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685800"/>
          </a:xfrm>
        </p:spPr>
        <p:txBody>
          <a:bodyPr>
            <a:normAutofit fontScale="90000"/>
          </a:bodyPr>
          <a:lstStyle/>
          <a:p>
            <a:pPr algn="l"/>
            <a:r>
              <a:rPr lang="en-US" dirty="0" smtClean="0"/>
              <a:t>Cont.</a:t>
            </a:r>
            <a:endParaRPr lang="en-US" dirty="0"/>
          </a:p>
        </p:txBody>
      </p:sp>
      <p:sp>
        <p:nvSpPr>
          <p:cNvPr id="3" name="Content Placeholder 2"/>
          <p:cNvSpPr>
            <a:spLocks noGrp="1"/>
          </p:cNvSpPr>
          <p:nvPr>
            <p:ph idx="1"/>
          </p:nvPr>
        </p:nvSpPr>
        <p:spPr>
          <a:xfrm>
            <a:off x="13854" y="914400"/>
            <a:ext cx="9130145" cy="4525963"/>
          </a:xfrm>
        </p:spPr>
        <p:txBody>
          <a:bodyPr>
            <a:normAutofit fontScale="92500"/>
          </a:bodyPr>
          <a:lstStyle/>
          <a:p>
            <a:r>
              <a:rPr lang="en-US" dirty="0" smtClean="0"/>
              <a:t>These provinces are further sub-divided into divisions.</a:t>
            </a:r>
          </a:p>
          <a:p>
            <a:r>
              <a:rPr lang="en-US" dirty="0" smtClean="0"/>
              <a:t>And divisions into districts and sub-divisions for administrative purposes.</a:t>
            </a:r>
          </a:p>
          <a:p>
            <a:r>
              <a:rPr lang="en-US" dirty="0" smtClean="0"/>
              <a:t>Every district is divided into tehsil while the tehsils consist on several villages.</a:t>
            </a:r>
          </a:p>
          <a:p>
            <a:r>
              <a:rPr lang="en-US" dirty="0" smtClean="0"/>
              <a:t>Before partition Punjab, East and west Punjab, consist of 28 districts, Eleven districts fell in </a:t>
            </a:r>
            <a:r>
              <a:rPr lang="en-US" dirty="0" err="1" smtClean="0"/>
              <a:t>Easteran</a:t>
            </a:r>
            <a:r>
              <a:rPr lang="en-US" dirty="0" smtClean="0"/>
              <a:t>  Punjab, which declared as part of India, and 17 districts were included in the Western Punjab which fell in Pakistan. </a:t>
            </a:r>
            <a:endParaRPr lang="en-US" dirty="0"/>
          </a:p>
        </p:txBody>
      </p:sp>
    </p:spTree>
    <p:extLst>
      <p:ext uri="{BB962C8B-B14F-4D97-AF65-F5344CB8AC3E}">
        <p14:creationId xmlns:p14="http://schemas.microsoft.com/office/powerpoint/2010/main" val="224279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5" y="0"/>
            <a:ext cx="9130145" cy="762000"/>
          </a:xfrm>
        </p:spPr>
        <p:txBody>
          <a:bodyPr>
            <a:normAutofit/>
          </a:bodyPr>
          <a:lstStyle/>
          <a:p>
            <a:pPr algn="l"/>
            <a:r>
              <a:rPr lang="en-US" sz="3600" dirty="0" smtClean="0"/>
              <a:t>Cont.</a:t>
            </a:r>
            <a:endParaRPr lang="en-US" sz="3600"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This distribution of districts remained unchanged till 1956 when scheme of One Unit  was introduced in Pakistan</a:t>
            </a:r>
          </a:p>
          <a:p>
            <a:r>
              <a:rPr lang="en-US" dirty="0" smtClean="0"/>
              <a:t>One Unit was dissolved by President </a:t>
            </a:r>
            <a:r>
              <a:rPr lang="en-US" dirty="0" err="1" smtClean="0"/>
              <a:t>Yahya</a:t>
            </a:r>
            <a:r>
              <a:rPr lang="en-US" dirty="0" smtClean="0"/>
              <a:t> Khan </a:t>
            </a:r>
            <a:r>
              <a:rPr lang="en-US" dirty="0"/>
              <a:t>i</a:t>
            </a:r>
            <a:r>
              <a:rPr lang="en-US" dirty="0" smtClean="0"/>
              <a:t>n 1969 and Punjab once again got the status of a province.</a:t>
            </a:r>
          </a:p>
          <a:p>
            <a:r>
              <a:rPr lang="en-US" dirty="0" smtClean="0"/>
              <a:t>At that time three new districts were announced and after this many new districts announced till 1991.</a:t>
            </a:r>
          </a:p>
        </p:txBody>
      </p:sp>
    </p:spTree>
    <p:extLst>
      <p:ext uri="{BB962C8B-B14F-4D97-AF65-F5344CB8AC3E}">
        <p14:creationId xmlns:p14="http://schemas.microsoft.com/office/powerpoint/2010/main" val="2382612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817418"/>
          </a:xfrm>
        </p:spPr>
        <p:txBody>
          <a:bodyPr>
            <a:normAutofit/>
          </a:bodyPr>
          <a:lstStyle/>
          <a:p>
            <a:pPr algn="l"/>
            <a:r>
              <a:rPr lang="en-US" sz="3200" b="1" dirty="0" smtClean="0"/>
              <a:t>Baluchistan &amp; KPK</a:t>
            </a:r>
            <a:endParaRPr lang="en-US" sz="3200" b="1" dirty="0"/>
          </a:p>
        </p:txBody>
      </p:sp>
      <p:sp>
        <p:nvSpPr>
          <p:cNvPr id="3" name="Content Placeholder 2"/>
          <p:cNvSpPr>
            <a:spLocks noGrp="1"/>
          </p:cNvSpPr>
          <p:nvPr>
            <p:ph idx="1"/>
          </p:nvPr>
        </p:nvSpPr>
        <p:spPr>
          <a:xfrm>
            <a:off x="0" y="914401"/>
            <a:ext cx="9144000" cy="4267200"/>
          </a:xfrm>
        </p:spPr>
        <p:txBody>
          <a:bodyPr/>
          <a:lstStyle/>
          <a:p>
            <a:r>
              <a:rPr lang="en-US" dirty="0" smtClean="0"/>
              <a:t>There are 29 districts in Baluchistan.</a:t>
            </a:r>
          </a:p>
          <a:p>
            <a:r>
              <a:rPr lang="en-US" dirty="0" smtClean="0"/>
              <a:t>Baluchistan has the lowest population density.</a:t>
            </a:r>
          </a:p>
          <a:p>
            <a:r>
              <a:rPr lang="en-US" dirty="0" smtClean="0"/>
              <a:t>Quetta is the biggest city of Baluchistan</a:t>
            </a:r>
          </a:p>
          <a:p>
            <a:r>
              <a:rPr lang="en-US" dirty="0" smtClean="0"/>
              <a:t>KPK has 24 districts</a:t>
            </a:r>
          </a:p>
          <a:p>
            <a:r>
              <a:rPr lang="en-US" dirty="0" smtClean="0"/>
              <a:t>The urban population in the province has increased</a:t>
            </a:r>
          </a:p>
          <a:p>
            <a:r>
              <a:rPr lang="en-US" dirty="0" smtClean="0"/>
              <a:t>Peshawar is the biggest city of KPK</a:t>
            </a:r>
            <a:endParaRPr lang="en-US" dirty="0"/>
          </a:p>
        </p:txBody>
      </p:sp>
    </p:spTree>
    <p:extLst>
      <p:ext uri="{BB962C8B-B14F-4D97-AF65-F5344CB8AC3E}">
        <p14:creationId xmlns:p14="http://schemas.microsoft.com/office/powerpoint/2010/main" val="7653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9067800" cy="762000"/>
          </a:xfrm>
        </p:spPr>
        <p:txBody>
          <a:bodyPr>
            <a:normAutofit/>
          </a:bodyPr>
          <a:lstStyle/>
          <a:p>
            <a:pPr algn="l"/>
            <a:r>
              <a:rPr lang="en-US" sz="3600" b="1" dirty="0" smtClean="0"/>
              <a:t>Sind &amp; Punjab</a:t>
            </a:r>
            <a:endParaRPr lang="en-US" sz="3600" b="1" dirty="0"/>
          </a:p>
        </p:txBody>
      </p:sp>
      <p:sp>
        <p:nvSpPr>
          <p:cNvPr id="3" name="Content Placeholder 2"/>
          <p:cNvSpPr>
            <a:spLocks noGrp="1"/>
          </p:cNvSpPr>
          <p:nvPr>
            <p:ph idx="1"/>
          </p:nvPr>
        </p:nvSpPr>
        <p:spPr>
          <a:xfrm>
            <a:off x="13854" y="1066801"/>
            <a:ext cx="9053945" cy="3962400"/>
          </a:xfrm>
        </p:spPr>
        <p:txBody>
          <a:bodyPr>
            <a:normAutofit lnSpcReduction="10000"/>
          </a:bodyPr>
          <a:lstStyle/>
          <a:p>
            <a:r>
              <a:rPr lang="en-US" dirty="0" smtClean="0"/>
              <a:t>Sind is called the gift of the Indus.</a:t>
            </a:r>
          </a:p>
          <a:p>
            <a:r>
              <a:rPr lang="en-US" dirty="0" smtClean="0"/>
              <a:t>It is known as Babul Islam because of Muhammad bin </a:t>
            </a:r>
            <a:r>
              <a:rPr lang="en-US" dirty="0" err="1" smtClean="0"/>
              <a:t>Qasim</a:t>
            </a:r>
            <a:r>
              <a:rPr lang="en-US" dirty="0" smtClean="0"/>
              <a:t>. It is the land of </a:t>
            </a:r>
            <a:r>
              <a:rPr lang="en-US" dirty="0" err="1" smtClean="0"/>
              <a:t>sufis</a:t>
            </a:r>
            <a:r>
              <a:rPr lang="en-US" dirty="0" smtClean="0"/>
              <a:t>, saints and poets.</a:t>
            </a:r>
          </a:p>
          <a:p>
            <a:r>
              <a:rPr lang="en-US" dirty="0" smtClean="0"/>
              <a:t>The province has 27 districts</a:t>
            </a:r>
          </a:p>
          <a:p>
            <a:r>
              <a:rPr lang="en-US" dirty="0" smtClean="0"/>
              <a:t>The word Punjab means the land of the five rivers.</a:t>
            </a:r>
          </a:p>
          <a:p>
            <a:r>
              <a:rPr lang="en-US" dirty="0" smtClean="0"/>
              <a:t>It is the biggest province of the country</a:t>
            </a:r>
          </a:p>
          <a:p>
            <a:r>
              <a:rPr lang="en-US" dirty="0" smtClean="0"/>
              <a:t>Punjab has 35 districts</a:t>
            </a:r>
          </a:p>
          <a:p>
            <a:endParaRPr lang="en-US" dirty="0"/>
          </a:p>
        </p:txBody>
      </p:sp>
    </p:spTree>
    <p:extLst>
      <p:ext uri="{BB962C8B-B14F-4D97-AF65-F5344CB8AC3E}">
        <p14:creationId xmlns:p14="http://schemas.microsoft.com/office/powerpoint/2010/main" val="45628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067800" cy="685800"/>
          </a:xfrm>
        </p:spPr>
        <p:txBody>
          <a:bodyPr>
            <a:normAutofit fontScale="90000"/>
          </a:bodyPr>
          <a:lstStyle/>
          <a:p>
            <a:pPr algn="l"/>
            <a:r>
              <a:rPr lang="en-US" b="1" dirty="0" smtClean="0"/>
              <a:t>Northern Areas</a:t>
            </a:r>
            <a:endParaRPr lang="en-US" b="1" dirty="0"/>
          </a:p>
        </p:txBody>
      </p:sp>
      <p:sp>
        <p:nvSpPr>
          <p:cNvPr id="3" name="Content Placeholder 2"/>
          <p:cNvSpPr>
            <a:spLocks noGrp="1"/>
          </p:cNvSpPr>
          <p:nvPr>
            <p:ph idx="1"/>
          </p:nvPr>
        </p:nvSpPr>
        <p:spPr>
          <a:xfrm>
            <a:off x="0" y="838200"/>
            <a:ext cx="9067800" cy="4525963"/>
          </a:xfrm>
        </p:spPr>
        <p:txBody>
          <a:bodyPr>
            <a:normAutofit lnSpcReduction="10000"/>
          </a:bodyPr>
          <a:lstStyle/>
          <a:p>
            <a:r>
              <a:rPr lang="en-US" dirty="0" smtClean="0"/>
              <a:t>Northern Areas or </a:t>
            </a:r>
            <a:r>
              <a:rPr lang="en-US" dirty="0" err="1" smtClean="0"/>
              <a:t>Gilgit</a:t>
            </a:r>
            <a:r>
              <a:rPr lang="en-US" dirty="0" smtClean="0"/>
              <a:t> –</a:t>
            </a:r>
            <a:r>
              <a:rPr lang="en-US" dirty="0" err="1" smtClean="0"/>
              <a:t>Baltistan</a:t>
            </a:r>
            <a:r>
              <a:rPr lang="en-US" dirty="0" smtClean="0"/>
              <a:t> is the northernmost region of Pakistan.</a:t>
            </a:r>
          </a:p>
          <a:p>
            <a:r>
              <a:rPr lang="en-US" dirty="0" smtClean="0"/>
              <a:t>It has six districts.</a:t>
            </a:r>
          </a:p>
          <a:p>
            <a:r>
              <a:rPr lang="en-US" dirty="0" smtClean="0"/>
              <a:t>Five peaks of the world are in the northern areas of Pakistan</a:t>
            </a:r>
          </a:p>
          <a:p>
            <a:r>
              <a:rPr lang="en-US" dirty="0" smtClean="0"/>
              <a:t>World’s largest glaciers are in Northern areas such as </a:t>
            </a:r>
            <a:r>
              <a:rPr lang="en-US" dirty="0" err="1" smtClean="0"/>
              <a:t>Baltoro</a:t>
            </a:r>
            <a:r>
              <a:rPr lang="en-US" dirty="0" smtClean="0"/>
              <a:t> &amp; </a:t>
            </a:r>
            <a:r>
              <a:rPr lang="en-US" dirty="0" err="1" smtClean="0"/>
              <a:t>Hipsar</a:t>
            </a:r>
            <a:r>
              <a:rPr lang="en-US" dirty="0" smtClean="0"/>
              <a:t>.</a:t>
            </a:r>
          </a:p>
          <a:p>
            <a:r>
              <a:rPr lang="en-US" dirty="0" smtClean="0"/>
              <a:t>K-2, 2</a:t>
            </a:r>
            <a:r>
              <a:rPr lang="en-US" baseline="30000" dirty="0" smtClean="0"/>
              <a:t>nd</a:t>
            </a:r>
            <a:r>
              <a:rPr lang="en-US" dirty="0" smtClean="0"/>
              <a:t> highest mountain of the world is in Northern areas.</a:t>
            </a:r>
          </a:p>
          <a:p>
            <a:endParaRPr lang="en-US" dirty="0"/>
          </a:p>
        </p:txBody>
      </p:sp>
    </p:spTree>
    <p:extLst>
      <p:ext uri="{BB962C8B-B14F-4D97-AF65-F5344CB8AC3E}">
        <p14:creationId xmlns:p14="http://schemas.microsoft.com/office/powerpoint/2010/main" val="28736416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Social life in Pakistan</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a:t>And above all, we boost of a strong social unit</a:t>
            </a:r>
            <a:r>
              <a:rPr lang="en-US" dirty="0" smtClean="0"/>
              <a:t>.</a:t>
            </a:r>
          </a:p>
          <a:p>
            <a:pPr algn="just"/>
            <a:r>
              <a:rPr lang="en-US" dirty="0" smtClean="0"/>
              <a:t> </a:t>
            </a:r>
            <a:r>
              <a:rPr lang="en-US" dirty="0"/>
              <a:t>Our family system is strongest in the world where we respect our elders and do not abandon them to old homes. </a:t>
            </a:r>
            <a:endParaRPr lang="en-US" dirty="0" smtClean="0"/>
          </a:p>
          <a:p>
            <a:pPr algn="just"/>
            <a:r>
              <a:rPr lang="en-US" dirty="0" smtClean="0"/>
              <a:t>We </a:t>
            </a:r>
            <a:r>
              <a:rPr lang="en-US" dirty="0"/>
              <a:t>in Pakistan, have a social setup where a father/grandfather is usually considered a figure of authority and this helps keeps things balanced at </a:t>
            </a:r>
            <a:r>
              <a:rPr lang="en-US" dirty="0" smtClean="0"/>
              <a:t>home.</a:t>
            </a:r>
          </a:p>
          <a:p>
            <a:pPr algn="just"/>
            <a:r>
              <a:rPr lang="en-US" dirty="0" smtClean="0"/>
              <a:t> Pakistan </a:t>
            </a:r>
            <a:r>
              <a:rPr lang="en-US" dirty="0"/>
              <a:t>is the best place to be when you are in your old age.  </a:t>
            </a:r>
            <a:r>
              <a:rPr lang="en-US" dirty="0" smtClean="0"/>
              <a:t>we </a:t>
            </a:r>
            <a:r>
              <a:rPr lang="en-US" dirty="0"/>
              <a:t>have a country </a:t>
            </a:r>
            <a:r>
              <a:rPr lang="en-US" dirty="0" smtClean="0"/>
              <a:t>that </a:t>
            </a:r>
            <a:r>
              <a:rPr lang="en-US" dirty="0"/>
              <a:t>make us, Pakistanis, everywhere proud. So stand up and tell the world, </a:t>
            </a:r>
            <a:endParaRPr lang="en-US" dirty="0" smtClean="0"/>
          </a:p>
          <a:p>
            <a:pPr marL="0" indent="0" algn="ctr">
              <a:buNone/>
            </a:pPr>
            <a:r>
              <a:rPr lang="en-US" dirty="0"/>
              <a:t> </a:t>
            </a:r>
            <a:r>
              <a:rPr lang="en-US" dirty="0" smtClean="0"/>
              <a:t> “</a:t>
            </a:r>
            <a:r>
              <a:rPr lang="en-US" dirty="0"/>
              <a:t>We are proud to be a Pakistani”.</a:t>
            </a:r>
          </a:p>
        </p:txBody>
      </p:sp>
    </p:spTree>
    <p:extLst>
      <p:ext uri="{BB962C8B-B14F-4D97-AF65-F5344CB8AC3E}">
        <p14:creationId xmlns:p14="http://schemas.microsoft.com/office/powerpoint/2010/main" val="13819669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1046018"/>
          </a:xfrm>
        </p:spPr>
        <p:txBody>
          <a:bodyPr>
            <a:normAutofit fontScale="90000"/>
          </a:bodyPr>
          <a:lstStyle/>
          <a:p>
            <a:pPr algn="l"/>
            <a:r>
              <a:rPr lang="en-US" dirty="0" smtClean="0"/>
              <a:t/>
            </a:r>
            <a:br>
              <a:rPr lang="en-US" dirty="0" smtClean="0"/>
            </a:br>
            <a:r>
              <a:rPr lang="en-US" sz="3600" b="1" dirty="0" smtClean="0"/>
              <a:t>Physical Environment forms Human Environment</a:t>
            </a:r>
            <a:r>
              <a:rPr lang="en-US" sz="3600" dirty="0"/>
              <a:t/>
            </a:r>
            <a:br>
              <a:rPr lang="en-US" sz="3600" dirty="0"/>
            </a:br>
            <a:endParaRPr lang="en-US" sz="3600" dirty="0"/>
          </a:p>
        </p:txBody>
      </p:sp>
      <p:sp>
        <p:nvSpPr>
          <p:cNvPr id="3" name="Content Placeholder 2"/>
          <p:cNvSpPr>
            <a:spLocks noGrp="1"/>
          </p:cNvSpPr>
          <p:nvPr>
            <p:ph idx="1"/>
          </p:nvPr>
        </p:nvSpPr>
        <p:spPr>
          <a:xfrm>
            <a:off x="0" y="990600"/>
            <a:ext cx="9144000" cy="4343401"/>
          </a:xfrm>
        </p:spPr>
        <p:txBody>
          <a:bodyPr>
            <a:normAutofit lnSpcReduction="10000"/>
          </a:bodyPr>
          <a:lstStyle/>
          <a:p>
            <a:r>
              <a:rPr lang="en-US" dirty="0"/>
              <a:t>Physical Environment</a:t>
            </a:r>
          </a:p>
          <a:p>
            <a:r>
              <a:rPr lang="en-US" dirty="0"/>
              <a:t>Natural Resources:</a:t>
            </a:r>
          </a:p>
          <a:p>
            <a:r>
              <a:rPr lang="en-US" dirty="0"/>
              <a:t>water Sources: Rivers, Glaciers, Ground Water</a:t>
            </a:r>
          </a:p>
          <a:p>
            <a:r>
              <a:rPr lang="en-US" dirty="0"/>
              <a:t>Land Forms :Mountain, Valleys, Plateaus, Plains, Deserts</a:t>
            </a:r>
          </a:p>
          <a:p>
            <a:r>
              <a:rPr lang="en-US" dirty="0"/>
              <a:t>Climate: Temperature, Rainfall, Pressure, Humidity</a:t>
            </a:r>
          </a:p>
          <a:p>
            <a:r>
              <a:rPr lang="en-US" dirty="0"/>
              <a:t>Minerals: Metallic, Non-Metallic</a:t>
            </a:r>
          </a:p>
          <a:p>
            <a:r>
              <a:rPr lang="en-US" dirty="0"/>
              <a:t>Natural Vegetation: Forests </a:t>
            </a:r>
          </a:p>
          <a:p>
            <a:endParaRPr lang="en-US" dirty="0"/>
          </a:p>
        </p:txBody>
      </p:sp>
    </p:spTree>
    <p:extLst>
      <p:ext uri="{BB962C8B-B14F-4D97-AF65-F5344CB8AC3E}">
        <p14:creationId xmlns:p14="http://schemas.microsoft.com/office/powerpoint/2010/main" val="23083261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600" b="1" dirty="0" smtClean="0"/>
              <a:t>Cont.</a:t>
            </a:r>
            <a:endParaRPr lang="en-US" sz="3600" b="1" dirty="0"/>
          </a:p>
        </p:txBody>
      </p:sp>
      <p:sp>
        <p:nvSpPr>
          <p:cNvPr id="3" name="Content Placeholder 2"/>
          <p:cNvSpPr>
            <a:spLocks noGrp="1"/>
          </p:cNvSpPr>
          <p:nvPr>
            <p:ph idx="1"/>
          </p:nvPr>
        </p:nvSpPr>
        <p:spPr>
          <a:xfrm>
            <a:off x="0" y="609600"/>
            <a:ext cx="9067800" cy="4525963"/>
          </a:xfrm>
        </p:spPr>
        <p:txBody>
          <a:bodyPr>
            <a:normAutofit/>
          </a:bodyPr>
          <a:lstStyle/>
          <a:p>
            <a:pPr marL="0" indent="0">
              <a:buNone/>
            </a:pPr>
            <a:r>
              <a:rPr lang="en-US" b="1" dirty="0" smtClean="0"/>
              <a:t>Human Resources:</a:t>
            </a:r>
          </a:p>
          <a:p>
            <a:r>
              <a:rPr lang="en-US" dirty="0" smtClean="0"/>
              <a:t>Industry</a:t>
            </a:r>
            <a:endParaRPr lang="en-US" dirty="0"/>
          </a:p>
          <a:p>
            <a:r>
              <a:rPr lang="en-US" dirty="0"/>
              <a:t>Agriculture</a:t>
            </a:r>
          </a:p>
          <a:p>
            <a:r>
              <a:rPr lang="en-US" dirty="0"/>
              <a:t>Mining</a:t>
            </a:r>
          </a:p>
          <a:p>
            <a:r>
              <a:rPr lang="en-US" dirty="0"/>
              <a:t>Settlement</a:t>
            </a:r>
          </a:p>
          <a:p>
            <a:r>
              <a:rPr lang="en-US" dirty="0"/>
              <a:t>Transport</a:t>
            </a:r>
          </a:p>
          <a:p>
            <a:r>
              <a:rPr lang="en-US" dirty="0"/>
              <a:t>Trade</a:t>
            </a:r>
          </a:p>
          <a:p>
            <a:pPr marL="0" indent="0">
              <a:buNone/>
            </a:pPr>
            <a:endParaRPr lang="en-US" dirty="0"/>
          </a:p>
        </p:txBody>
      </p:sp>
    </p:spTree>
    <p:extLst>
      <p:ext uri="{BB962C8B-B14F-4D97-AF65-F5344CB8AC3E}">
        <p14:creationId xmlns:p14="http://schemas.microsoft.com/office/powerpoint/2010/main" val="27942372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pPr algn="l"/>
            <a:r>
              <a:rPr lang="en-US" sz="3200" b="1" dirty="0" smtClean="0"/>
              <a:t>Summery</a:t>
            </a:r>
            <a:endParaRPr lang="en-US" sz="3200" b="1" dirty="0"/>
          </a:p>
        </p:txBody>
      </p:sp>
      <p:sp>
        <p:nvSpPr>
          <p:cNvPr id="3" name="Content Placeholder 2"/>
          <p:cNvSpPr>
            <a:spLocks noGrp="1"/>
          </p:cNvSpPr>
          <p:nvPr>
            <p:ph idx="1"/>
          </p:nvPr>
        </p:nvSpPr>
        <p:spPr>
          <a:xfrm>
            <a:off x="0" y="838201"/>
            <a:ext cx="9144000" cy="4343400"/>
          </a:xfrm>
        </p:spPr>
        <p:txBody>
          <a:bodyPr/>
          <a:lstStyle/>
          <a:p>
            <a:r>
              <a:rPr lang="en-US" dirty="0"/>
              <a:t>Annual Rainfall- Its Distribution and </a:t>
            </a:r>
            <a:r>
              <a:rPr lang="en-US" dirty="0" smtClean="0"/>
              <a:t>types, </a:t>
            </a:r>
          </a:p>
          <a:p>
            <a:r>
              <a:rPr lang="en-US" dirty="0" smtClean="0"/>
              <a:t>Seasons</a:t>
            </a:r>
            <a:r>
              <a:rPr lang="en-US" dirty="0"/>
              <a:t>, </a:t>
            </a:r>
            <a:endParaRPr lang="en-US" dirty="0" smtClean="0"/>
          </a:p>
          <a:p>
            <a:r>
              <a:rPr lang="en-US" dirty="0" smtClean="0"/>
              <a:t>Rural </a:t>
            </a:r>
            <a:r>
              <a:rPr lang="en-US" dirty="0"/>
              <a:t>and Urban Areas, </a:t>
            </a:r>
            <a:endParaRPr lang="en-US" dirty="0" smtClean="0"/>
          </a:p>
          <a:p>
            <a:r>
              <a:rPr lang="en-US" dirty="0" smtClean="0"/>
              <a:t>Differences </a:t>
            </a:r>
            <a:r>
              <a:rPr lang="en-US" dirty="0"/>
              <a:t>between Rural and </a:t>
            </a:r>
            <a:r>
              <a:rPr lang="en-US" dirty="0" smtClean="0"/>
              <a:t>Urban </a:t>
            </a:r>
            <a:r>
              <a:rPr lang="en-US" dirty="0"/>
              <a:t>Way of </a:t>
            </a:r>
            <a:r>
              <a:rPr lang="en-US" dirty="0" smtClean="0"/>
              <a:t>Life, </a:t>
            </a:r>
          </a:p>
          <a:p>
            <a:r>
              <a:rPr lang="en-US" dirty="0" smtClean="0"/>
              <a:t>Important </a:t>
            </a:r>
            <a:r>
              <a:rPr lang="en-US" dirty="0"/>
              <a:t>Cities of </a:t>
            </a:r>
            <a:r>
              <a:rPr lang="en-US" dirty="0" smtClean="0"/>
              <a:t>Pakistan</a:t>
            </a:r>
            <a:r>
              <a:rPr lang="en-US" dirty="0"/>
              <a:t>, </a:t>
            </a:r>
            <a:endParaRPr lang="en-US" dirty="0" smtClean="0"/>
          </a:p>
          <a:p>
            <a:r>
              <a:rPr lang="en-US" dirty="0" smtClean="0"/>
              <a:t>Provincial </a:t>
            </a:r>
            <a:r>
              <a:rPr lang="en-US" dirty="0"/>
              <a:t>Setup of </a:t>
            </a:r>
            <a:r>
              <a:rPr lang="en-US" dirty="0" smtClean="0"/>
              <a:t>Pakistan</a:t>
            </a:r>
          </a:p>
          <a:p>
            <a:r>
              <a:rPr lang="en-US" dirty="0"/>
              <a:t>Social life in Pakistan</a:t>
            </a:r>
          </a:p>
        </p:txBody>
      </p:sp>
    </p:spTree>
    <p:extLst>
      <p:ext uri="{BB962C8B-B14F-4D97-AF65-F5344CB8AC3E}">
        <p14:creationId xmlns:p14="http://schemas.microsoft.com/office/powerpoint/2010/main" val="34157943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b="1" dirty="0"/>
          </a:p>
        </p:txBody>
      </p:sp>
      <p:sp>
        <p:nvSpPr>
          <p:cNvPr id="3" name="Content Placeholder 2"/>
          <p:cNvSpPr>
            <a:spLocks noGrp="1"/>
          </p:cNvSpPr>
          <p:nvPr>
            <p:ph idx="1"/>
          </p:nvPr>
        </p:nvSpPr>
        <p:spPr/>
        <p:txBody>
          <a:bodyPr/>
          <a:lstStyle/>
          <a:p>
            <a:pPr marL="0" indent="0" algn="ctr">
              <a:buNone/>
            </a:pPr>
            <a:endParaRPr lang="en-US" sz="4000" b="1" dirty="0" smtClean="0"/>
          </a:p>
          <a:p>
            <a:pPr marL="0" indent="0" algn="ctr">
              <a:buNone/>
            </a:pPr>
            <a:endParaRPr lang="en-US" sz="4000" b="1" dirty="0"/>
          </a:p>
          <a:p>
            <a:pPr marL="0" indent="0" algn="ctr">
              <a:buNone/>
            </a:pPr>
            <a:r>
              <a:rPr lang="en-US" sz="4000" b="1" dirty="0" smtClean="0"/>
              <a:t>“</a:t>
            </a:r>
            <a:r>
              <a:rPr lang="en-US" sz="4000" b="1" dirty="0"/>
              <a:t>We are proud to be a Pakistani”.</a:t>
            </a:r>
          </a:p>
          <a:p>
            <a:pPr marL="0" indent="0">
              <a:buNone/>
            </a:pPr>
            <a:endParaRPr lang="en-US" dirty="0"/>
          </a:p>
        </p:txBody>
      </p:sp>
    </p:spTree>
    <p:extLst>
      <p:ext uri="{BB962C8B-B14F-4D97-AF65-F5344CB8AC3E}">
        <p14:creationId xmlns:p14="http://schemas.microsoft.com/office/powerpoint/2010/main" val="17379533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1514</Words>
  <Application>Microsoft Office PowerPoint</Application>
  <PresentationFormat>On-screen Show (4:3)</PresentationFormat>
  <Paragraphs>167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Lecture # 6 Topic: Land &amp; the People of Pakistan III  </vt:lpstr>
      <vt:lpstr>Cont.</vt:lpstr>
      <vt:lpstr>Annual Rainfall- Its Distribution and types</vt:lpstr>
      <vt:lpstr>Seasons</vt:lpstr>
      <vt:lpstr>Rural and Urban Areas</vt:lpstr>
      <vt:lpstr>Differences between Rural and Urban Way of Life</vt:lpstr>
      <vt:lpstr>Cont.</vt:lpstr>
      <vt:lpstr>Cont.</vt:lpstr>
      <vt:lpstr>Cont.</vt:lpstr>
      <vt:lpstr>Cont.</vt:lpstr>
      <vt:lpstr>Cont.</vt:lpstr>
      <vt:lpstr>Cont.</vt:lpstr>
      <vt:lpstr>Cont.</vt:lpstr>
      <vt:lpstr>Cont.</vt:lpstr>
      <vt:lpstr>Important Cities of Pakistan</vt:lpstr>
      <vt:lpstr>Cont.</vt:lpstr>
      <vt:lpstr>Cont.</vt:lpstr>
      <vt:lpstr>Cont.</vt:lpstr>
      <vt:lpstr>Cont.</vt:lpstr>
      <vt:lpstr>Provincial Setup of Pakistan</vt:lpstr>
      <vt:lpstr>Cont.</vt:lpstr>
      <vt:lpstr>Cont.</vt:lpstr>
      <vt:lpstr>Baluchistan &amp; KPK</vt:lpstr>
      <vt:lpstr>Sind &amp; Punjab</vt:lpstr>
      <vt:lpstr>Northern Areas</vt:lpstr>
      <vt:lpstr>Social life in Pakistan</vt:lpstr>
      <vt:lpstr> Physical Environment forms Human Environment </vt:lpstr>
      <vt:lpstr>Cont.</vt:lpstr>
      <vt:lpstr>Summery</vt:lpstr>
      <vt:lpstr>PowerPoint Presentation</vt:lpstr>
    </vt:vector>
  </TitlesOfParts>
  <Company>MyCompanyName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 6 Topic: Land &amp; the People of Pakistan II  </dc:title>
  <dc:creator>MyUserName</dc:creator>
  <cp:lastModifiedBy>MyUserName</cp:lastModifiedBy>
  <cp:revision>45</cp:revision>
  <dcterms:created xsi:type="dcterms:W3CDTF">2012-07-28T05:10:32Z</dcterms:created>
  <dcterms:modified xsi:type="dcterms:W3CDTF">2012-07-29T15:58:56Z</dcterms:modified>
</cp:coreProperties>
</file>