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77" r:id="rId5"/>
    <p:sldId id="278" r:id="rId6"/>
    <p:sldId id="279" r:id="rId7"/>
    <p:sldId id="261" r:id="rId8"/>
    <p:sldId id="262" r:id="rId9"/>
    <p:sldId id="270" r:id="rId10"/>
    <p:sldId id="260" r:id="rId11"/>
    <p:sldId id="263" r:id="rId12"/>
    <p:sldId id="264" r:id="rId13"/>
    <p:sldId id="269" r:id="rId14"/>
    <p:sldId id="266" r:id="rId15"/>
    <p:sldId id="267" r:id="rId16"/>
    <p:sldId id="273" r:id="rId17"/>
    <p:sldId id="271" r:id="rId18"/>
    <p:sldId id="272" r:id="rId19"/>
    <p:sldId id="274" r:id="rId20"/>
    <p:sldId id="258" r:id="rId21"/>
    <p:sldId id="275" r:id="rId22"/>
    <p:sldId id="27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sorterViewPr>
    <p:cViewPr>
      <p:scale>
        <a:sx n="100" d="100"/>
        <a:sy n="100" d="100"/>
      </p:scale>
      <p:origin x="0" y="53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7C0BE5-0594-4B3A-9554-C27269564BE8}" type="datetimeFigureOut">
              <a:rPr lang="en-US" smtClean="0"/>
              <a:pPr/>
              <a:t>7/28/2012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6FBD18-E7C6-42F9-9160-D3CA0F32AE41}" type="slidenum">
              <a:rPr lang="en-US" smtClean="0"/>
              <a:pPr/>
              <a:t>‹#›</a:t>
            </a:fld>
            <a:endParaRPr lang="en-US"/>
          </a:p>
        </p:txBody>
      </p:sp>
    </p:spTree>
    <p:extLst>
      <p:ext uri="{BB962C8B-B14F-4D97-AF65-F5344CB8AC3E}">
        <p14:creationId xmlns:p14="http://schemas.microsoft.com/office/powerpoint/2010/main" xmlns="" val="2549904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7C0BE5-0594-4B3A-9554-C27269564BE8}" type="datetimeFigureOut">
              <a:rPr lang="en-US" smtClean="0"/>
              <a:pPr/>
              <a:t>7/28/2012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6FBD18-E7C6-42F9-9160-D3CA0F32AE41}" type="slidenum">
              <a:rPr lang="en-US" smtClean="0"/>
              <a:pPr/>
              <a:t>‹#›</a:t>
            </a:fld>
            <a:endParaRPr lang="en-US"/>
          </a:p>
        </p:txBody>
      </p:sp>
    </p:spTree>
    <p:extLst>
      <p:ext uri="{BB962C8B-B14F-4D97-AF65-F5344CB8AC3E}">
        <p14:creationId xmlns:p14="http://schemas.microsoft.com/office/powerpoint/2010/main" xmlns="" val="2016644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7C0BE5-0594-4B3A-9554-C27269564BE8}" type="datetimeFigureOut">
              <a:rPr lang="en-US" smtClean="0"/>
              <a:pPr/>
              <a:t>7/28/2012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6FBD18-E7C6-42F9-9160-D3CA0F32AE41}" type="slidenum">
              <a:rPr lang="en-US" smtClean="0"/>
              <a:pPr/>
              <a:t>‹#›</a:t>
            </a:fld>
            <a:endParaRPr lang="en-US"/>
          </a:p>
        </p:txBody>
      </p:sp>
    </p:spTree>
    <p:extLst>
      <p:ext uri="{BB962C8B-B14F-4D97-AF65-F5344CB8AC3E}">
        <p14:creationId xmlns:p14="http://schemas.microsoft.com/office/powerpoint/2010/main" xmlns="" val="939648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57C0BE5-0594-4B3A-9554-C27269564BE8}" type="datetimeFigureOut">
              <a:rPr lang="en-US" smtClean="0"/>
              <a:pPr/>
              <a:t>7/28/2012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6FBD18-E7C6-42F9-9160-D3CA0F32AE41}" type="slidenum">
              <a:rPr lang="en-US" smtClean="0"/>
              <a:pPr/>
              <a:t>‹#›</a:t>
            </a:fld>
            <a:endParaRPr lang="en-US"/>
          </a:p>
        </p:txBody>
      </p:sp>
    </p:spTree>
    <p:extLst>
      <p:ext uri="{BB962C8B-B14F-4D97-AF65-F5344CB8AC3E}">
        <p14:creationId xmlns:p14="http://schemas.microsoft.com/office/powerpoint/2010/main" xmlns="" val="3012660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57C0BE5-0594-4B3A-9554-C27269564BE8}" type="datetimeFigureOut">
              <a:rPr lang="en-US" smtClean="0"/>
              <a:pPr/>
              <a:t>7/28/2012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6FBD18-E7C6-42F9-9160-D3CA0F32AE41}" type="slidenum">
              <a:rPr lang="en-US" smtClean="0"/>
              <a:pPr/>
              <a:t>‹#›</a:t>
            </a:fld>
            <a:endParaRPr lang="en-US"/>
          </a:p>
        </p:txBody>
      </p:sp>
    </p:spTree>
    <p:extLst>
      <p:ext uri="{BB962C8B-B14F-4D97-AF65-F5344CB8AC3E}">
        <p14:creationId xmlns:p14="http://schemas.microsoft.com/office/powerpoint/2010/main" xmlns="" val="2368019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7C0BE5-0594-4B3A-9554-C27269564BE8}" type="datetimeFigureOut">
              <a:rPr lang="en-US" smtClean="0"/>
              <a:pPr/>
              <a:t>7/28/2012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6FBD18-E7C6-42F9-9160-D3CA0F32AE41}" type="slidenum">
              <a:rPr lang="en-US" smtClean="0"/>
              <a:pPr/>
              <a:t>‹#›</a:t>
            </a:fld>
            <a:endParaRPr lang="en-US"/>
          </a:p>
        </p:txBody>
      </p:sp>
    </p:spTree>
    <p:extLst>
      <p:ext uri="{BB962C8B-B14F-4D97-AF65-F5344CB8AC3E}">
        <p14:creationId xmlns:p14="http://schemas.microsoft.com/office/powerpoint/2010/main" xmlns="" val="2688269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7C0BE5-0594-4B3A-9554-C27269564BE8}" type="datetimeFigureOut">
              <a:rPr lang="en-US" smtClean="0"/>
              <a:pPr/>
              <a:t>7/28/2012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6FBD18-E7C6-42F9-9160-D3CA0F32AE41}" type="slidenum">
              <a:rPr lang="en-US" smtClean="0"/>
              <a:pPr/>
              <a:t>‹#›</a:t>
            </a:fld>
            <a:endParaRPr lang="en-US"/>
          </a:p>
        </p:txBody>
      </p:sp>
    </p:spTree>
    <p:extLst>
      <p:ext uri="{BB962C8B-B14F-4D97-AF65-F5344CB8AC3E}">
        <p14:creationId xmlns:p14="http://schemas.microsoft.com/office/powerpoint/2010/main" xmlns="" val="173293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7C0BE5-0594-4B3A-9554-C27269564BE8}" type="datetimeFigureOut">
              <a:rPr lang="en-US" smtClean="0"/>
              <a:pPr/>
              <a:t>7/28/2012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6FBD18-E7C6-42F9-9160-D3CA0F32AE41}" type="slidenum">
              <a:rPr lang="en-US" smtClean="0"/>
              <a:pPr/>
              <a:t>‹#›</a:t>
            </a:fld>
            <a:endParaRPr lang="en-US"/>
          </a:p>
        </p:txBody>
      </p:sp>
    </p:spTree>
    <p:extLst>
      <p:ext uri="{BB962C8B-B14F-4D97-AF65-F5344CB8AC3E}">
        <p14:creationId xmlns:p14="http://schemas.microsoft.com/office/powerpoint/2010/main" xmlns="" val="1892250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7C0BE5-0594-4B3A-9554-C27269564BE8}" type="datetimeFigureOut">
              <a:rPr lang="en-US" smtClean="0"/>
              <a:pPr/>
              <a:t>7/28/2012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6FBD18-E7C6-42F9-9160-D3CA0F32AE41}" type="slidenum">
              <a:rPr lang="en-US" smtClean="0"/>
              <a:pPr/>
              <a:t>‹#›</a:t>
            </a:fld>
            <a:endParaRPr lang="en-US"/>
          </a:p>
        </p:txBody>
      </p:sp>
    </p:spTree>
    <p:extLst>
      <p:ext uri="{BB962C8B-B14F-4D97-AF65-F5344CB8AC3E}">
        <p14:creationId xmlns:p14="http://schemas.microsoft.com/office/powerpoint/2010/main" xmlns="" val="742759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7C0BE5-0594-4B3A-9554-C27269564BE8}" type="datetimeFigureOut">
              <a:rPr lang="en-US" smtClean="0"/>
              <a:pPr/>
              <a:t>7/28/2012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6FBD18-E7C6-42F9-9160-D3CA0F32AE41}" type="slidenum">
              <a:rPr lang="en-US" smtClean="0"/>
              <a:pPr/>
              <a:t>‹#›</a:t>
            </a:fld>
            <a:endParaRPr lang="en-US"/>
          </a:p>
        </p:txBody>
      </p:sp>
    </p:spTree>
    <p:extLst>
      <p:ext uri="{BB962C8B-B14F-4D97-AF65-F5344CB8AC3E}">
        <p14:creationId xmlns:p14="http://schemas.microsoft.com/office/powerpoint/2010/main" xmlns="" val="4171283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7C0BE5-0594-4B3A-9554-C27269564BE8}" type="datetimeFigureOut">
              <a:rPr lang="en-US" smtClean="0"/>
              <a:pPr/>
              <a:t>7/28/2012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6FBD18-E7C6-42F9-9160-D3CA0F32AE41}" type="slidenum">
              <a:rPr lang="en-US" smtClean="0"/>
              <a:pPr/>
              <a:t>‹#›</a:t>
            </a:fld>
            <a:endParaRPr lang="en-US"/>
          </a:p>
        </p:txBody>
      </p:sp>
    </p:spTree>
    <p:extLst>
      <p:ext uri="{BB962C8B-B14F-4D97-AF65-F5344CB8AC3E}">
        <p14:creationId xmlns:p14="http://schemas.microsoft.com/office/powerpoint/2010/main" xmlns="" val="2018619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7C0BE5-0594-4B3A-9554-C27269564BE8}" type="datetimeFigureOut">
              <a:rPr lang="en-US" smtClean="0"/>
              <a:pPr/>
              <a:t>7/28/2012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6FBD18-E7C6-42F9-9160-D3CA0F32AE41}" type="slidenum">
              <a:rPr lang="en-US" smtClean="0"/>
              <a:pPr/>
              <a:t>‹#›</a:t>
            </a:fld>
            <a:endParaRPr lang="en-US"/>
          </a:p>
        </p:txBody>
      </p:sp>
    </p:spTree>
    <p:extLst>
      <p:ext uri="{BB962C8B-B14F-4D97-AF65-F5344CB8AC3E}">
        <p14:creationId xmlns:p14="http://schemas.microsoft.com/office/powerpoint/2010/main" xmlns="" val="34350980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066799"/>
          </a:xfrm>
        </p:spPr>
        <p:txBody>
          <a:bodyPr>
            <a:noAutofit/>
          </a:bodyPr>
          <a:lstStyle/>
          <a:p>
            <a:r>
              <a:rPr lang="en-US" sz="3200" b="1" dirty="0" smtClean="0">
                <a:latin typeface="Times New Roman" pitchFamily="18" charset="0"/>
                <a:cs typeface="Times New Roman" pitchFamily="18" charset="0"/>
              </a:rPr>
              <a:t>Lecture 4</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Topic: Land &amp; the People of Pakistan I</a:t>
            </a:r>
            <a:endParaRPr lang="en-US" sz="3200" b="1" dirty="0">
              <a:latin typeface="Times New Roman" pitchFamily="18" charset="0"/>
              <a:cs typeface="Times New Roman" pitchFamily="18" charset="0"/>
            </a:endParaRPr>
          </a:p>
        </p:txBody>
      </p:sp>
      <p:sp>
        <p:nvSpPr>
          <p:cNvPr id="3" name="Subtitle 2"/>
          <p:cNvSpPr>
            <a:spLocks noGrp="1"/>
          </p:cNvSpPr>
          <p:nvPr>
            <p:ph type="subTitle" idx="1"/>
          </p:nvPr>
        </p:nvSpPr>
        <p:spPr>
          <a:xfrm>
            <a:off x="34636" y="1219200"/>
            <a:ext cx="9109364" cy="3429000"/>
          </a:xfrm>
        </p:spPr>
        <p:txBody>
          <a:bodyPr>
            <a:normAutofit fontScale="92500" lnSpcReduction="20000"/>
          </a:bodyPr>
          <a:lstStyle/>
          <a:p>
            <a:pPr marL="457200" indent="-457200" algn="l">
              <a:buFont typeface="Arial" pitchFamily="34" charset="0"/>
              <a:buChar char="•"/>
            </a:pPr>
            <a:r>
              <a:rPr lang="en-US" dirty="0" smtClean="0">
                <a:solidFill>
                  <a:schemeClr val="tx1"/>
                </a:solidFill>
                <a:latin typeface="Times New Roman" pitchFamily="18" charset="0"/>
                <a:cs typeface="Times New Roman" pitchFamily="18" charset="0"/>
              </a:rPr>
              <a:t>Recap of the lecture # 3</a:t>
            </a:r>
          </a:p>
          <a:p>
            <a:pPr marL="457200" indent="-457200" algn="l">
              <a:buFont typeface="Arial" pitchFamily="34" charset="0"/>
              <a:buChar char="•"/>
            </a:pPr>
            <a:r>
              <a:rPr lang="en-US" dirty="0" smtClean="0">
                <a:solidFill>
                  <a:schemeClr val="tx1"/>
                </a:solidFill>
                <a:latin typeface="Times New Roman" pitchFamily="18" charset="0"/>
                <a:cs typeface="Times New Roman" pitchFamily="18" charset="0"/>
              </a:rPr>
              <a:t>What is the concept of welfare </a:t>
            </a:r>
            <a:r>
              <a:rPr lang="en-US" dirty="0" smtClean="0">
                <a:solidFill>
                  <a:schemeClr val="tx1"/>
                </a:solidFill>
                <a:latin typeface="Times New Roman" pitchFamily="18" charset="0"/>
                <a:cs typeface="Times New Roman" pitchFamily="18" charset="0"/>
              </a:rPr>
              <a:t>state</a:t>
            </a:r>
            <a:endParaRPr lang="en-US" dirty="0" smtClean="0">
              <a:solidFill>
                <a:schemeClr val="tx1"/>
              </a:solidFill>
              <a:latin typeface="Times New Roman" pitchFamily="18" charset="0"/>
              <a:cs typeface="Times New Roman" pitchFamily="18" charset="0"/>
            </a:endParaRPr>
          </a:p>
          <a:p>
            <a:pPr marL="457200" indent="-457200" algn="l">
              <a:buFont typeface="Arial" pitchFamily="34" charset="0"/>
              <a:buChar char="•"/>
            </a:pPr>
            <a:r>
              <a:rPr lang="en-US" dirty="0" smtClean="0">
                <a:solidFill>
                  <a:schemeClr val="tx1"/>
                </a:solidFill>
                <a:latin typeface="Times New Roman" pitchFamily="18" charset="0"/>
                <a:cs typeface="Times New Roman" pitchFamily="18" charset="0"/>
              </a:rPr>
              <a:t>History of the concept of Welfare State </a:t>
            </a:r>
          </a:p>
          <a:p>
            <a:pPr marL="457200" indent="-457200" algn="l">
              <a:buFont typeface="Arial" pitchFamily="34" charset="0"/>
              <a:buChar char="•"/>
            </a:pPr>
            <a:r>
              <a:rPr lang="en-US" dirty="0" smtClean="0">
                <a:solidFill>
                  <a:schemeClr val="tx1"/>
                </a:solidFill>
                <a:latin typeface="Times New Roman" pitchFamily="18" charset="0"/>
                <a:cs typeface="Times New Roman" pitchFamily="18" charset="0"/>
              </a:rPr>
              <a:t>Resolution of the Welfare State </a:t>
            </a:r>
          </a:p>
          <a:p>
            <a:pPr marL="457200" indent="-457200" algn="l">
              <a:buFont typeface="Arial" pitchFamily="34" charset="0"/>
              <a:buChar char="•"/>
            </a:pPr>
            <a:r>
              <a:rPr lang="en-US" dirty="0" smtClean="0">
                <a:solidFill>
                  <a:schemeClr val="tx1"/>
                </a:solidFill>
                <a:latin typeface="Times New Roman" pitchFamily="18" charset="0"/>
                <a:cs typeface="Times New Roman" pitchFamily="18" charset="0"/>
              </a:rPr>
              <a:t>Quaid e </a:t>
            </a:r>
            <a:r>
              <a:rPr lang="en-US" dirty="0" err="1" smtClean="0">
                <a:solidFill>
                  <a:schemeClr val="tx1"/>
                </a:solidFill>
                <a:latin typeface="Times New Roman" pitchFamily="18" charset="0"/>
                <a:cs typeface="Times New Roman" pitchFamily="18" charset="0"/>
              </a:rPr>
              <a:t>Azam</a:t>
            </a:r>
            <a:r>
              <a:rPr lang="en-US" dirty="0" smtClean="0">
                <a:solidFill>
                  <a:schemeClr val="tx1"/>
                </a:solidFill>
                <a:latin typeface="Times New Roman" pitchFamily="18" charset="0"/>
                <a:cs typeface="Times New Roman" pitchFamily="18" charset="0"/>
              </a:rPr>
              <a:t> and the concept of welfare state</a:t>
            </a:r>
          </a:p>
          <a:p>
            <a:pPr marL="457200" indent="-457200" algn="l">
              <a:buFont typeface="Arial" pitchFamily="34" charset="0"/>
              <a:buChar char="•"/>
            </a:pPr>
            <a:r>
              <a:rPr lang="en-US" dirty="0" smtClean="0">
                <a:solidFill>
                  <a:schemeClr val="tx1"/>
                </a:solidFill>
                <a:latin typeface="Times New Roman" pitchFamily="18" charset="0"/>
                <a:cs typeface="Times New Roman" pitchFamily="18" charset="0"/>
              </a:rPr>
              <a:t>Islamic state’s welfare responsibilities</a:t>
            </a:r>
          </a:p>
          <a:p>
            <a:pPr marL="457200" indent="-457200" algn="l">
              <a:buFont typeface="Arial" pitchFamily="34" charset="0"/>
              <a:buChar char="•"/>
            </a:pPr>
            <a:r>
              <a:rPr lang="en-US" dirty="0" smtClean="0">
                <a:solidFill>
                  <a:schemeClr val="tx1"/>
                </a:solidFill>
                <a:latin typeface="Times New Roman" pitchFamily="18" charset="0"/>
                <a:cs typeface="Times New Roman" pitchFamily="18" charset="0"/>
              </a:rPr>
              <a:t>Conclusion </a:t>
            </a:r>
          </a:p>
          <a:p>
            <a:pPr marL="457200" indent="-457200" algn="l">
              <a:buFont typeface="Arial" pitchFamily="34" charset="0"/>
              <a:buChar char="•"/>
            </a:pPr>
            <a:endParaRPr lang="en-US"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953588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0" y="0"/>
            <a:ext cx="9116290" cy="715962"/>
          </a:xfrm>
        </p:spPr>
        <p:txBody>
          <a:bodyPr>
            <a:normAutofit/>
          </a:bodyPr>
          <a:lstStyle/>
          <a:p>
            <a:r>
              <a:rPr lang="en-US" sz="3200" b="1" dirty="0" smtClean="0">
                <a:latin typeface="Times New Roman" pitchFamily="18" charset="0"/>
                <a:cs typeface="Times New Roman" pitchFamily="18" charset="0"/>
              </a:rPr>
              <a:t>Lecture # 04</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76200" y="838200"/>
            <a:ext cx="9067800" cy="4525963"/>
          </a:xfrm>
        </p:spPr>
        <p:txBody>
          <a:bodyPr/>
          <a:lstStyle/>
          <a:p>
            <a:pPr marL="0" indent="0">
              <a:buNone/>
            </a:pPr>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914400"/>
            <a:ext cx="8915400" cy="441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691413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r>
              <a:rPr lang="en-US" sz="3600" b="1" dirty="0" smtClean="0">
                <a:latin typeface="Times New Roman" pitchFamily="18" charset="0"/>
                <a:cs typeface="Times New Roman" pitchFamily="18" charset="0"/>
              </a:rPr>
              <a:t>Map of Pakistan</a:t>
            </a:r>
            <a:endParaRPr lang="en-US" sz="3600" b="1" dirty="0">
              <a:latin typeface="Times New Roman" pitchFamily="18" charset="0"/>
              <a:cs typeface="Times New Roman" pitchFamily="18" charset="0"/>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0" y="914400"/>
            <a:ext cx="9144000" cy="472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944373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 y="-13855"/>
            <a:ext cx="9137073" cy="775855"/>
          </a:xfrm>
        </p:spPr>
        <p:txBody>
          <a:bodyPr>
            <a:normAutofit/>
          </a:bodyPr>
          <a:lstStyle/>
          <a:p>
            <a:pPr algn="l"/>
            <a:r>
              <a:rPr lang="en-US" sz="3600" b="1" dirty="0" smtClean="0">
                <a:latin typeface="Times New Roman" pitchFamily="18" charset="0"/>
                <a:cs typeface="Times New Roman" pitchFamily="18" charset="0"/>
              </a:rPr>
              <a:t>What is Geography?</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a:xfrm>
            <a:off x="13854" y="762000"/>
            <a:ext cx="9130145" cy="4648199"/>
          </a:xfrm>
        </p:spPr>
        <p:txBody>
          <a:bodyPr>
            <a:noAutofit/>
          </a:bodyPr>
          <a:lstStyle/>
          <a:p>
            <a:pPr algn="just"/>
            <a:r>
              <a:rPr lang="en-US" sz="2900" dirty="0">
                <a:latin typeface="Times New Roman" pitchFamily="18" charset="0"/>
                <a:cs typeface="Times New Roman" pitchFamily="18" charset="0"/>
              </a:rPr>
              <a:t>Geography is the study of the earth’s landscapes, peoples, places and environments. It is, quite simply, about the world in which we live</a:t>
            </a:r>
            <a:r>
              <a:rPr lang="en-US" sz="2900" dirty="0" smtClean="0">
                <a:latin typeface="Times New Roman" pitchFamily="18" charset="0"/>
                <a:cs typeface="Times New Roman" pitchFamily="18" charset="0"/>
              </a:rPr>
              <a:t>.</a:t>
            </a:r>
          </a:p>
          <a:p>
            <a:pPr algn="just"/>
            <a:r>
              <a:rPr lang="en-US" sz="2900" dirty="0">
                <a:latin typeface="Times New Roman" pitchFamily="18" charset="0"/>
                <a:cs typeface="Times New Roman" pitchFamily="18" charset="0"/>
              </a:rPr>
              <a:t>Geography is unique in bridging the social sciences (human geography) with the natural sciences (physical geography).Human geography concerns the understanding of the dynamics of cultures, societies and economies, and physical geography concerns the understanding of the dynamics of physical landscapes and the environment.</a:t>
            </a:r>
          </a:p>
        </p:txBody>
      </p:sp>
    </p:spTree>
    <p:extLst>
      <p:ext uri="{BB962C8B-B14F-4D97-AF65-F5344CB8AC3E}">
        <p14:creationId xmlns:p14="http://schemas.microsoft.com/office/powerpoint/2010/main" xmlns="" val="5521687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fontScale="90000"/>
          </a:bodyPr>
          <a:lstStyle/>
          <a:p>
            <a:pPr algn="l"/>
            <a:r>
              <a:rPr lang="en-US" sz="3200" b="1" dirty="0">
                <a:latin typeface="Times New Roman" pitchFamily="18" charset="0"/>
                <a:cs typeface="Times New Roman" pitchFamily="18" charset="0"/>
              </a:rPr>
              <a:t>Geography informs us about:</a:t>
            </a:r>
            <a:br>
              <a:rPr lang="en-US" sz="3200" b="1" dirty="0">
                <a:latin typeface="Times New Roman" pitchFamily="18" charset="0"/>
                <a:cs typeface="Times New Roman" pitchFamily="18" charset="0"/>
              </a:rPr>
            </a:b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13854" y="609601"/>
            <a:ext cx="9130145" cy="4190999"/>
          </a:xfrm>
        </p:spPr>
        <p:txBody>
          <a:bodyPr>
            <a:noAutofit/>
          </a:bodyPr>
          <a:lstStyle/>
          <a:p>
            <a:pPr marL="0" indent="0">
              <a:buNone/>
            </a:pPr>
            <a:r>
              <a:rPr lang="en-US" sz="3000" dirty="0" smtClean="0">
                <a:latin typeface="Times New Roman" pitchFamily="18" charset="0"/>
                <a:cs typeface="Times New Roman" pitchFamily="18" charset="0"/>
              </a:rPr>
              <a:t>The </a:t>
            </a:r>
            <a:r>
              <a:rPr lang="en-US" sz="3000" dirty="0">
                <a:latin typeface="Times New Roman" pitchFamily="18" charset="0"/>
                <a:cs typeface="Times New Roman" pitchFamily="18" charset="0"/>
              </a:rPr>
              <a:t>places and communities in which we live and work</a:t>
            </a:r>
          </a:p>
          <a:p>
            <a:r>
              <a:rPr lang="en-US" sz="3000" dirty="0">
                <a:latin typeface="Times New Roman" pitchFamily="18" charset="0"/>
                <a:cs typeface="Times New Roman" pitchFamily="18" charset="0"/>
              </a:rPr>
              <a:t>Our natural environments and the pressures they face</a:t>
            </a:r>
          </a:p>
          <a:p>
            <a:r>
              <a:rPr lang="en-US" sz="3000" dirty="0">
                <a:latin typeface="Times New Roman" pitchFamily="18" charset="0"/>
                <a:cs typeface="Times New Roman" pitchFamily="18" charset="0"/>
              </a:rPr>
              <a:t>The interconnectedness of the world and our communities within it</a:t>
            </a:r>
          </a:p>
          <a:p>
            <a:r>
              <a:rPr lang="en-US" sz="3000" dirty="0">
                <a:latin typeface="Times New Roman" pitchFamily="18" charset="0"/>
                <a:cs typeface="Times New Roman" pitchFamily="18" charset="0"/>
              </a:rPr>
              <a:t>How and why the world is changing, globally and </a:t>
            </a:r>
            <a:r>
              <a:rPr lang="en-US" sz="3000" dirty="0" smtClean="0">
                <a:latin typeface="Times New Roman" pitchFamily="18" charset="0"/>
                <a:cs typeface="Times New Roman" pitchFamily="18" charset="0"/>
              </a:rPr>
              <a:t>locally</a:t>
            </a:r>
            <a:endParaRPr lang="en-US" sz="3000" dirty="0">
              <a:latin typeface="Times New Roman" pitchFamily="18" charset="0"/>
              <a:cs typeface="Times New Roman" pitchFamily="18" charset="0"/>
            </a:endParaRPr>
          </a:p>
        </p:txBody>
      </p:sp>
    </p:spTree>
    <p:extLst>
      <p:ext uri="{BB962C8B-B14F-4D97-AF65-F5344CB8AC3E}">
        <p14:creationId xmlns:p14="http://schemas.microsoft.com/office/powerpoint/2010/main" xmlns="" val="29987501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34636"/>
            <a:ext cx="9130145" cy="727364"/>
          </a:xfrm>
        </p:spPr>
        <p:txBody>
          <a:bodyPr>
            <a:normAutofit/>
          </a:bodyPr>
          <a:lstStyle/>
          <a:p>
            <a:pPr algn="l"/>
            <a:r>
              <a:rPr lang="en-US" sz="3200" dirty="0" smtClean="0">
                <a:latin typeface="Times New Roman" pitchFamily="18" charset="0"/>
                <a:cs typeface="Times New Roman" pitchFamily="18" charset="0"/>
              </a:rPr>
              <a:t>Cont.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0" y="990601"/>
            <a:ext cx="9067800" cy="3581400"/>
          </a:xfrm>
        </p:spPr>
        <p:txBody>
          <a:bodyPr/>
          <a:lstStyle/>
          <a:p>
            <a:r>
              <a:rPr lang="en-US" dirty="0">
                <a:latin typeface="Times New Roman" pitchFamily="18" charset="0"/>
                <a:cs typeface="Times New Roman" pitchFamily="18" charset="0"/>
              </a:rPr>
              <a:t>How our individual and </a:t>
            </a:r>
            <a:r>
              <a:rPr lang="en-US" dirty="0" smtClean="0">
                <a:latin typeface="Times New Roman" pitchFamily="18" charset="0"/>
                <a:cs typeface="Times New Roman" pitchFamily="18" charset="0"/>
              </a:rPr>
              <a:t>societal actions </a:t>
            </a:r>
            <a:r>
              <a:rPr lang="en-US" dirty="0">
                <a:latin typeface="Times New Roman" pitchFamily="18" charset="0"/>
                <a:cs typeface="Times New Roman" pitchFamily="18" charset="0"/>
              </a:rPr>
              <a:t>contribute to those changes</a:t>
            </a:r>
          </a:p>
          <a:p>
            <a:r>
              <a:rPr lang="en-US" dirty="0">
                <a:latin typeface="Times New Roman" pitchFamily="18" charset="0"/>
                <a:cs typeface="Times New Roman" pitchFamily="18" charset="0"/>
              </a:rPr>
              <a:t>The choices that exist in managing our world for the future</a:t>
            </a:r>
          </a:p>
          <a:p>
            <a:r>
              <a:rPr lang="en-US" dirty="0">
                <a:latin typeface="Times New Roman" pitchFamily="18" charset="0"/>
                <a:cs typeface="Times New Roman" pitchFamily="18" charset="0"/>
              </a:rPr>
              <a:t>The importance of location in business and decision-making</a:t>
            </a:r>
          </a:p>
          <a:p>
            <a:endParaRPr lang="en-US" dirty="0"/>
          </a:p>
        </p:txBody>
      </p:sp>
    </p:spTree>
    <p:extLst>
      <p:ext uri="{BB962C8B-B14F-4D97-AF65-F5344CB8AC3E}">
        <p14:creationId xmlns:p14="http://schemas.microsoft.com/office/powerpoint/2010/main" xmlns="" val="26627715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76200"/>
            <a:ext cx="9040091" cy="685800"/>
          </a:xfrm>
        </p:spPr>
        <p:txBody>
          <a:bodyPr>
            <a:normAutofit/>
          </a:bodyPr>
          <a:lstStyle/>
          <a:p>
            <a:pPr algn="l"/>
            <a:r>
              <a:rPr lang="en-US" sz="3600" b="1" dirty="0" smtClean="0">
                <a:latin typeface="Times New Roman" pitchFamily="18" charset="0"/>
                <a:cs typeface="Times New Roman" pitchFamily="18" charset="0"/>
              </a:rPr>
              <a:t>What are Important Geographical Features</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a:xfrm>
            <a:off x="13854" y="838200"/>
            <a:ext cx="9053946" cy="4191000"/>
          </a:xfrm>
        </p:spPr>
        <p:txBody>
          <a:bodyPr>
            <a:noAutofit/>
          </a:bodyPr>
          <a:lstStyle/>
          <a:p>
            <a:r>
              <a:rPr lang="en-US" sz="2800" dirty="0" smtClean="0">
                <a:latin typeface="Times New Roman" pitchFamily="18" charset="0"/>
                <a:cs typeface="Times New Roman" pitchFamily="18" charset="0"/>
              </a:rPr>
              <a:t>Physical Environment</a:t>
            </a:r>
          </a:p>
          <a:p>
            <a:pPr marL="514350" indent="-514350">
              <a:buFont typeface="+mj-lt"/>
              <a:buAutoNum type="arabicPeriod"/>
            </a:pPr>
            <a:r>
              <a:rPr lang="en-US" sz="3000" dirty="0" smtClean="0">
                <a:latin typeface="Times New Roman" pitchFamily="18" charset="0"/>
                <a:cs typeface="Times New Roman" pitchFamily="18" charset="0"/>
              </a:rPr>
              <a:t>Natural Resources:</a:t>
            </a:r>
          </a:p>
          <a:p>
            <a:r>
              <a:rPr lang="en-US" sz="3000" dirty="0" smtClean="0">
                <a:latin typeface="Times New Roman" pitchFamily="18" charset="0"/>
                <a:cs typeface="Times New Roman" pitchFamily="18" charset="0"/>
              </a:rPr>
              <a:t>water Sources: Rivers, Glaciers, Ground Water</a:t>
            </a:r>
          </a:p>
          <a:p>
            <a:r>
              <a:rPr lang="en-US" sz="3000" dirty="0" smtClean="0">
                <a:latin typeface="Times New Roman" pitchFamily="18" charset="0"/>
                <a:cs typeface="Times New Roman" pitchFamily="18" charset="0"/>
              </a:rPr>
              <a:t>Land Forms :Mountain, Valleys, Plateaus, Plains, Deserts</a:t>
            </a:r>
          </a:p>
          <a:p>
            <a:r>
              <a:rPr lang="en-US" sz="3000" dirty="0" smtClean="0">
                <a:latin typeface="Times New Roman" pitchFamily="18" charset="0"/>
                <a:cs typeface="Times New Roman" pitchFamily="18" charset="0"/>
              </a:rPr>
              <a:t>Climate: Temperature, Rainfall, Pressure, Humidity</a:t>
            </a:r>
          </a:p>
          <a:p>
            <a:r>
              <a:rPr lang="en-US" sz="3000" dirty="0" smtClean="0">
                <a:latin typeface="Times New Roman" pitchFamily="18" charset="0"/>
                <a:cs typeface="Times New Roman" pitchFamily="18" charset="0"/>
              </a:rPr>
              <a:t>Minerals: Metallic, Non-Metallic</a:t>
            </a:r>
          </a:p>
          <a:p>
            <a:r>
              <a:rPr lang="en-US" sz="3000" dirty="0" smtClean="0">
                <a:latin typeface="Times New Roman" pitchFamily="18" charset="0"/>
                <a:cs typeface="Times New Roman" pitchFamily="18" charset="0"/>
              </a:rPr>
              <a:t>Natural Vegetation: Forests </a:t>
            </a:r>
            <a:endParaRPr lang="en-US" sz="3000" dirty="0">
              <a:latin typeface="Times New Roman" pitchFamily="18" charset="0"/>
              <a:cs typeface="Times New Roman" pitchFamily="18" charset="0"/>
            </a:endParaRPr>
          </a:p>
        </p:txBody>
      </p:sp>
    </p:spTree>
    <p:extLst>
      <p:ext uri="{BB962C8B-B14F-4D97-AF65-F5344CB8AC3E}">
        <p14:creationId xmlns:p14="http://schemas.microsoft.com/office/powerpoint/2010/main" xmlns="" val="16529251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76200"/>
            <a:ext cx="9116291" cy="762000"/>
          </a:xfrm>
        </p:spPr>
        <p:txBody>
          <a:bodyPr/>
          <a:lstStyle/>
          <a:p>
            <a:pPr algn="l"/>
            <a:r>
              <a:rPr lang="en-US" dirty="0" smtClean="0"/>
              <a:t>Cont.</a:t>
            </a:r>
            <a:endParaRPr lang="en-US" dirty="0"/>
          </a:p>
        </p:txBody>
      </p:sp>
      <p:sp>
        <p:nvSpPr>
          <p:cNvPr id="3" name="Content Placeholder 2"/>
          <p:cNvSpPr>
            <a:spLocks noGrp="1"/>
          </p:cNvSpPr>
          <p:nvPr>
            <p:ph idx="1"/>
          </p:nvPr>
        </p:nvSpPr>
        <p:spPr>
          <a:xfrm>
            <a:off x="0" y="914401"/>
            <a:ext cx="9067800" cy="3962399"/>
          </a:xfrm>
        </p:spPr>
        <p:txBody>
          <a:bodyPr>
            <a:normAutofit fontScale="92500" lnSpcReduction="10000"/>
          </a:bodyPr>
          <a:lstStyle/>
          <a:p>
            <a:pPr marL="0" indent="0">
              <a:buNone/>
            </a:pPr>
            <a:r>
              <a:rPr lang="en-US" sz="2800" dirty="0" smtClean="0">
                <a:latin typeface="Times New Roman" pitchFamily="18" charset="0"/>
                <a:cs typeface="Times New Roman" pitchFamily="18" charset="0"/>
              </a:rPr>
              <a:t>2. Uses of the physical </a:t>
            </a:r>
            <a:r>
              <a:rPr lang="en-US" sz="2800" dirty="0">
                <a:latin typeface="Times New Roman" pitchFamily="18" charset="0"/>
                <a:cs typeface="Times New Roman" pitchFamily="18" charset="0"/>
              </a:rPr>
              <a:t>e</a:t>
            </a:r>
            <a:r>
              <a:rPr lang="en-US" sz="2800" dirty="0" smtClean="0">
                <a:latin typeface="Times New Roman" pitchFamily="18" charset="0"/>
                <a:cs typeface="Times New Roman" pitchFamily="18" charset="0"/>
              </a:rPr>
              <a:t>nvironment creates  </a:t>
            </a:r>
            <a:r>
              <a:rPr lang="en-US" sz="2800" b="1" dirty="0" smtClean="0">
                <a:latin typeface="Times New Roman" pitchFamily="18" charset="0"/>
                <a:cs typeface="Times New Roman" pitchFamily="18" charset="0"/>
              </a:rPr>
              <a:t>“Human Environment”</a:t>
            </a:r>
          </a:p>
          <a:p>
            <a:pPr marL="0" indent="0">
              <a:buNone/>
            </a:pPr>
            <a:r>
              <a:rPr lang="en-US" sz="2800" dirty="0" smtClean="0">
                <a:latin typeface="Times New Roman" pitchFamily="18" charset="0"/>
                <a:cs typeface="Times New Roman" pitchFamily="18" charset="0"/>
              </a:rPr>
              <a:t>Human Resources:</a:t>
            </a:r>
          </a:p>
          <a:p>
            <a:r>
              <a:rPr lang="en-US" sz="2800" dirty="0" smtClean="0">
                <a:latin typeface="Times New Roman" pitchFamily="18" charset="0"/>
                <a:cs typeface="Times New Roman" pitchFamily="18" charset="0"/>
              </a:rPr>
              <a:t>Industry</a:t>
            </a:r>
          </a:p>
          <a:p>
            <a:r>
              <a:rPr lang="en-US" sz="2800" dirty="0" smtClean="0">
                <a:latin typeface="Times New Roman" pitchFamily="18" charset="0"/>
                <a:cs typeface="Times New Roman" pitchFamily="18" charset="0"/>
              </a:rPr>
              <a:t>Agriculture</a:t>
            </a:r>
          </a:p>
          <a:p>
            <a:r>
              <a:rPr lang="en-US" sz="2800" dirty="0" smtClean="0">
                <a:latin typeface="Times New Roman" pitchFamily="18" charset="0"/>
                <a:cs typeface="Times New Roman" pitchFamily="18" charset="0"/>
              </a:rPr>
              <a:t>Mining</a:t>
            </a:r>
          </a:p>
          <a:p>
            <a:r>
              <a:rPr lang="en-US" sz="2800" dirty="0" smtClean="0">
                <a:latin typeface="Times New Roman" pitchFamily="18" charset="0"/>
                <a:cs typeface="Times New Roman" pitchFamily="18" charset="0"/>
              </a:rPr>
              <a:t>Settlement</a:t>
            </a:r>
          </a:p>
          <a:p>
            <a:r>
              <a:rPr lang="en-US" sz="2800" dirty="0" smtClean="0">
                <a:latin typeface="Times New Roman" pitchFamily="18" charset="0"/>
                <a:cs typeface="Times New Roman" pitchFamily="18" charset="0"/>
              </a:rPr>
              <a:t>Transport</a:t>
            </a:r>
          </a:p>
          <a:p>
            <a:r>
              <a:rPr lang="en-US" sz="2800" dirty="0" smtClean="0">
                <a:latin typeface="Times New Roman" pitchFamily="18" charset="0"/>
                <a:cs typeface="Times New Roman" pitchFamily="18" charset="0"/>
              </a:rPr>
              <a:t>Trade</a:t>
            </a:r>
          </a:p>
          <a:p>
            <a:pPr marL="0" indent="0">
              <a:buNone/>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26819142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6927"/>
            <a:ext cx="8229600" cy="755073"/>
          </a:xfrm>
        </p:spPr>
        <p:txBody>
          <a:bodyPr>
            <a:normAutofit/>
          </a:bodyPr>
          <a:lstStyle/>
          <a:p>
            <a:pPr algn="l"/>
            <a:r>
              <a:rPr lang="en-US" sz="3600" b="1" dirty="0" smtClean="0">
                <a:latin typeface="Times New Roman" pitchFamily="18" charset="0"/>
                <a:cs typeface="Times New Roman" pitchFamily="18" charset="0"/>
              </a:rPr>
              <a:t>Importance of Pakistan’s Location</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a:xfrm>
            <a:off x="20782" y="914401"/>
            <a:ext cx="9123218" cy="3581400"/>
          </a:xfrm>
        </p:spPr>
        <p:txBody>
          <a:bodyPr/>
          <a:lstStyle/>
          <a:p>
            <a:r>
              <a:rPr lang="en-US" dirty="0" smtClean="0">
                <a:latin typeface="Times New Roman" pitchFamily="18" charset="0"/>
                <a:cs typeface="Times New Roman" pitchFamily="18" charset="0"/>
              </a:rPr>
              <a:t>Air Links</a:t>
            </a:r>
          </a:p>
          <a:p>
            <a:r>
              <a:rPr lang="en-US" dirty="0" smtClean="0">
                <a:latin typeface="Times New Roman" pitchFamily="18" charset="0"/>
                <a:cs typeface="Times New Roman" pitchFamily="18" charset="0"/>
              </a:rPr>
              <a:t>Sea ports</a:t>
            </a:r>
          </a:p>
          <a:p>
            <a:r>
              <a:rPr lang="en-US" dirty="0" smtClean="0">
                <a:latin typeface="Times New Roman" pitchFamily="18" charset="0"/>
                <a:cs typeface="Times New Roman" pitchFamily="18" charset="0"/>
              </a:rPr>
              <a:t>Land route/ links</a:t>
            </a:r>
          </a:p>
          <a:p>
            <a:pPr marL="0" indent="0">
              <a:buNone/>
            </a:pPr>
            <a:endParaRPr lang="en-US" dirty="0"/>
          </a:p>
        </p:txBody>
      </p:sp>
    </p:spTree>
    <p:extLst>
      <p:ext uri="{BB962C8B-B14F-4D97-AF65-F5344CB8AC3E}">
        <p14:creationId xmlns:p14="http://schemas.microsoft.com/office/powerpoint/2010/main" xmlns="" val="33360601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762000"/>
          </a:xfrm>
        </p:spPr>
        <p:txBody>
          <a:bodyPr>
            <a:normAutofit/>
          </a:bodyPr>
          <a:lstStyle/>
          <a:p>
            <a:pPr algn="l"/>
            <a:r>
              <a:rPr lang="en-US" sz="3200" b="1" dirty="0" smtClean="0">
                <a:latin typeface="Times New Roman" pitchFamily="18" charset="0"/>
                <a:cs typeface="Times New Roman" pitchFamily="18" charset="0"/>
              </a:rPr>
              <a:t>Location of Pakistan</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34636" y="838201"/>
            <a:ext cx="9109364" cy="3657600"/>
          </a:xfrm>
        </p:spPr>
        <p:txBody>
          <a:bodyPr/>
          <a:lstStyle/>
          <a:p>
            <a:r>
              <a:rPr lang="en-US" dirty="0" smtClean="0">
                <a:latin typeface="Times New Roman" pitchFamily="18" charset="0"/>
                <a:cs typeface="Times New Roman" pitchFamily="18" charset="0"/>
              </a:rPr>
              <a:t>Pakistan is located between latitudes 24 35’ north and 37 05’ and extends from longitude 61 east to 78’ east. (approx.)</a:t>
            </a:r>
          </a:p>
          <a:p>
            <a:r>
              <a:rPr lang="en-US" dirty="0" smtClean="0">
                <a:latin typeface="Times New Roman" pitchFamily="18" charset="0"/>
                <a:cs typeface="Times New Roman" pitchFamily="18" charset="0"/>
              </a:rPr>
              <a:t>The total area of Pakistan is  706,096 </a:t>
            </a:r>
            <a:r>
              <a:rPr lang="en-US" dirty="0" err="1" smtClean="0">
                <a:latin typeface="Times New Roman" pitchFamily="18" charset="0"/>
                <a:cs typeface="Times New Roman" pitchFamily="18" charset="0"/>
              </a:rPr>
              <a:t>sq</a:t>
            </a:r>
            <a:r>
              <a:rPr lang="en-US" dirty="0" smtClean="0">
                <a:latin typeface="Times New Roman" pitchFamily="18" charset="0"/>
                <a:cs typeface="Times New Roman" pitchFamily="18" charset="0"/>
              </a:rPr>
              <a:t> km.</a:t>
            </a:r>
          </a:p>
          <a:p>
            <a:r>
              <a:rPr lang="en-US" dirty="0" smtClean="0">
                <a:latin typeface="Times New Roman" pitchFamily="18" charset="0"/>
                <a:cs typeface="Times New Roman" pitchFamily="18" charset="0"/>
              </a:rPr>
              <a:t>Stretching over 1600 km from north to south and about 885 km from east to west. (approx.)</a:t>
            </a:r>
          </a:p>
          <a:p>
            <a:pPr marL="0" indent="0">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4671617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0782"/>
            <a:ext cx="9067800" cy="893618"/>
          </a:xfrm>
        </p:spPr>
        <p:txBody>
          <a:bodyPr/>
          <a:lstStyle/>
          <a:p>
            <a:pPr algn="l"/>
            <a:r>
              <a:rPr lang="en-US" dirty="0" smtClean="0"/>
              <a:t>Cont.</a:t>
            </a:r>
            <a:endParaRPr lang="en-US" dirty="0"/>
          </a:p>
        </p:txBody>
      </p:sp>
      <p:sp>
        <p:nvSpPr>
          <p:cNvPr id="3" name="Content Placeholder 2"/>
          <p:cNvSpPr>
            <a:spLocks noGrp="1"/>
          </p:cNvSpPr>
          <p:nvPr>
            <p:ph idx="1"/>
          </p:nvPr>
        </p:nvSpPr>
        <p:spPr>
          <a:xfrm>
            <a:off x="0" y="914401"/>
            <a:ext cx="9144000" cy="3809999"/>
          </a:xfrm>
        </p:spPr>
        <p:txBody>
          <a:bodyPr>
            <a:normAutofit fontScale="92500" lnSpcReduction="20000"/>
          </a:bodyPr>
          <a:lstStyle/>
          <a:p>
            <a:r>
              <a:rPr lang="en-US" dirty="0" smtClean="0">
                <a:latin typeface="Times New Roman" pitchFamily="18" charset="0"/>
                <a:cs typeface="Times New Roman" pitchFamily="18" charset="0"/>
              </a:rPr>
              <a:t>Boundaries of Pakistan:</a:t>
            </a:r>
          </a:p>
          <a:p>
            <a:r>
              <a:rPr lang="en-US" dirty="0" smtClean="0">
                <a:latin typeface="Times New Roman" pitchFamily="18" charset="0"/>
                <a:cs typeface="Times New Roman" pitchFamily="18" charset="0"/>
              </a:rPr>
              <a:t>China : in the extreme north-east.</a:t>
            </a:r>
          </a:p>
          <a:p>
            <a:r>
              <a:rPr lang="en-US" dirty="0" smtClean="0">
                <a:latin typeface="Times New Roman" pitchFamily="18" charset="0"/>
                <a:cs typeface="Times New Roman" pitchFamily="18" charset="0"/>
              </a:rPr>
              <a:t>Afghanistan :  in the west, known as Durand line</a:t>
            </a:r>
          </a:p>
          <a:p>
            <a:r>
              <a:rPr lang="en-US" dirty="0" smtClean="0">
                <a:latin typeface="Times New Roman" pitchFamily="18" charset="0"/>
                <a:cs typeface="Times New Roman" pitchFamily="18" charset="0"/>
              </a:rPr>
              <a:t>Iran: in south-west.</a:t>
            </a:r>
          </a:p>
          <a:p>
            <a:r>
              <a:rPr lang="en-US" dirty="0" smtClean="0">
                <a:latin typeface="Times New Roman" pitchFamily="18" charset="0"/>
                <a:cs typeface="Times New Roman" pitchFamily="18" charset="0"/>
              </a:rPr>
              <a:t>India: in east </a:t>
            </a:r>
          </a:p>
          <a:p>
            <a:r>
              <a:rPr lang="en-US" dirty="0" smtClean="0">
                <a:latin typeface="Times New Roman" pitchFamily="18" charset="0"/>
                <a:cs typeface="Times New Roman" pitchFamily="18" charset="0"/>
              </a:rPr>
              <a:t>Arabian Sea: south</a:t>
            </a:r>
          </a:p>
          <a:p>
            <a:r>
              <a:rPr lang="en-US" dirty="0" smtClean="0">
                <a:latin typeface="Times New Roman" pitchFamily="18" charset="0"/>
                <a:cs typeface="Times New Roman" pitchFamily="18" charset="0"/>
              </a:rPr>
              <a:t>Tajikistan: </a:t>
            </a:r>
            <a:r>
              <a:rPr lang="en-US" dirty="0" err="1" smtClean="0">
                <a:latin typeface="Times New Roman" pitchFamily="18" charset="0"/>
                <a:cs typeface="Times New Roman" pitchFamily="18" charset="0"/>
              </a:rPr>
              <a:t>Wakhan</a:t>
            </a:r>
            <a:r>
              <a:rPr lang="en-US" dirty="0" smtClean="0">
                <a:latin typeface="Times New Roman" pitchFamily="18" charset="0"/>
                <a:cs typeface="Times New Roman" pitchFamily="18" charset="0"/>
              </a:rPr>
              <a:t> is the narrow strip of Afghan territory which separates Pakistan from Tajikistan.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6836763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34636"/>
            <a:ext cx="9116292" cy="803564"/>
          </a:xfrm>
        </p:spPr>
        <p:txBody>
          <a:bodyPr>
            <a:normAutofit/>
          </a:bodyPr>
          <a:lstStyle/>
          <a:p>
            <a:pPr algn="l"/>
            <a:r>
              <a:rPr lang="en-US" sz="3200" dirty="0" smtClean="0">
                <a:latin typeface="Times New Roman" pitchFamily="18" charset="0"/>
                <a:cs typeface="Times New Roman" pitchFamily="18" charset="0"/>
              </a:rPr>
              <a:t>Cont</a:t>
            </a:r>
            <a:r>
              <a:rPr lang="en-US" sz="3200" dirty="0" smtClean="0"/>
              <a:t>.</a:t>
            </a:r>
            <a:endParaRPr lang="en-US" sz="3200" dirty="0"/>
          </a:p>
        </p:txBody>
      </p:sp>
      <p:sp>
        <p:nvSpPr>
          <p:cNvPr id="3" name="Content Placeholder 2"/>
          <p:cNvSpPr>
            <a:spLocks noGrp="1"/>
          </p:cNvSpPr>
          <p:nvPr>
            <p:ph idx="1"/>
          </p:nvPr>
        </p:nvSpPr>
        <p:spPr>
          <a:xfrm>
            <a:off x="0" y="838201"/>
            <a:ext cx="9144000" cy="3733800"/>
          </a:xfrm>
        </p:spPr>
        <p:txBody>
          <a:bodyPr/>
          <a:lstStyle/>
          <a:p>
            <a:r>
              <a:rPr lang="en-US" dirty="0" smtClean="0">
                <a:latin typeface="Times New Roman" pitchFamily="18" charset="0"/>
                <a:cs typeface="Times New Roman" pitchFamily="18" charset="0"/>
              </a:rPr>
              <a:t>The map shows that Pakistan’s borders with Afghanistan and India are longer than those with Iran and China</a:t>
            </a:r>
          </a:p>
          <a:p>
            <a:r>
              <a:rPr lang="en-US" dirty="0" smtClean="0">
                <a:latin typeface="Times New Roman" pitchFamily="18" charset="0"/>
                <a:cs typeface="Times New Roman" pitchFamily="18" charset="0"/>
              </a:rPr>
              <a:t>It was discovered after the disintegration of USSR in 1991that: </a:t>
            </a:r>
          </a:p>
          <a:p>
            <a:pPr marL="514350" indent="-514350">
              <a:buFont typeface="+mj-lt"/>
              <a:buAutoNum type="arabicPeriod"/>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CAS Republics possess untouched power resources such as mineral oil and natural gas</a:t>
            </a:r>
          </a:p>
          <a:p>
            <a:pPr marL="0" indent="0">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4923072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609600"/>
          </a:xfrm>
        </p:spPr>
        <p:txBody>
          <a:bodyPr>
            <a:normAutofit/>
          </a:bodyPr>
          <a:lstStyle/>
          <a:p>
            <a:pPr algn="l"/>
            <a:r>
              <a:rPr lang="en-US" sz="3200" dirty="0" smtClean="0"/>
              <a:t>Cont.</a:t>
            </a:r>
            <a:endParaRPr lang="en-US" sz="3200" dirty="0"/>
          </a:p>
        </p:txBody>
      </p:sp>
      <p:sp>
        <p:nvSpPr>
          <p:cNvPr id="3" name="Content Placeholder 2"/>
          <p:cNvSpPr>
            <a:spLocks noGrp="1"/>
          </p:cNvSpPr>
          <p:nvPr>
            <p:ph idx="1"/>
          </p:nvPr>
        </p:nvSpPr>
        <p:spPr>
          <a:xfrm>
            <a:off x="27708" y="685801"/>
            <a:ext cx="9116291" cy="3810000"/>
          </a:xfrm>
        </p:spPr>
        <p:txBody>
          <a:bodyPr/>
          <a:lstStyle/>
          <a:p>
            <a:r>
              <a:rPr lang="en-US" dirty="0" smtClean="0">
                <a:latin typeface="Times New Roman" pitchFamily="18" charset="0"/>
                <a:cs typeface="Times New Roman" pitchFamily="18" charset="0"/>
              </a:rPr>
              <a:t>Which can easily be transported through Pakistan and Iran to the South Asian and South East Asian countries by constructing pipelines.</a:t>
            </a:r>
          </a:p>
          <a:p>
            <a:r>
              <a:rPr lang="en-US" dirty="0" smtClean="0">
                <a:latin typeface="Times New Roman" pitchFamily="18" charset="0"/>
                <a:cs typeface="Times New Roman" pitchFamily="18" charset="0"/>
              </a:rPr>
              <a:t>These projects could bring huge economic  benefits to Pakistan such as transit revenue, power resources for various industrial, commercial and domestic uses etc.</a:t>
            </a:r>
          </a:p>
          <a:p>
            <a:endParaRPr lang="en-US" dirty="0"/>
          </a:p>
        </p:txBody>
      </p:sp>
    </p:spTree>
    <p:extLst>
      <p:ext uri="{BB962C8B-B14F-4D97-AF65-F5344CB8AC3E}">
        <p14:creationId xmlns:p14="http://schemas.microsoft.com/office/powerpoint/2010/main" xmlns="" val="11108431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0" y="6927"/>
            <a:ext cx="9171709" cy="755073"/>
          </a:xfrm>
        </p:spPr>
        <p:txBody>
          <a:bodyPr>
            <a:normAutofit/>
          </a:bodyPr>
          <a:lstStyle/>
          <a:p>
            <a:pPr algn="l"/>
            <a:r>
              <a:rPr lang="en-US" sz="3200" dirty="0" smtClean="0">
                <a:latin typeface="Times New Roman" pitchFamily="18" charset="0"/>
                <a:cs typeface="Times New Roman" pitchFamily="18" charset="0"/>
              </a:rPr>
              <a:t>Cont.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34636" y="838201"/>
            <a:ext cx="9109364" cy="3810000"/>
          </a:xfrm>
        </p:spPr>
        <p:txBody>
          <a:bodyPr>
            <a:normAutofit fontScale="92500"/>
          </a:bodyPr>
          <a:lstStyle/>
          <a:p>
            <a:r>
              <a:rPr lang="en-US" dirty="0" smtClean="0">
                <a:latin typeface="Times New Roman" pitchFamily="18" charset="0"/>
                <a:cs typeface="Times New Roman" pitchFamily="18" charset="0"/>
              </a:rPr>
              <a:t>Land links to the north  and north west because of the large mountain ranges and the climate</a:t>
            </a:r>
          </a:p>
          <a:p>
            <a:r>
              <a:rPr lang="en-US" dirty="0" smtClean="0">
                <a:latin typeface="Times New Roman" pitchFamily="18" charset="0"/>
                <a:cs typeface="Times New Roman" pitchFamily="18" charset="0"/>
              </a:rPr>
              <a:t>Karakoram Highway makes communication with China</a:t>
            </a:r>
          </a:p>
          <a:p>
            <a:r>
              <a:rPr lang="en-US" dirty="0" smtClean="0">
                <a:latin typeface="Times New Roman" pitchFamily="18" charset="0"/>
                <a:cs typeface="Times New Roman" pitchFamily="18" charset="0"/>
              </a:rPr>
              <a:t>Khyber Pass provides a route to Afghanistan</a:t>
            </a:r>
          </a:p>
          <a:p>
            <a:r>
              <a:rPr lang="en-US" dirty="0" smtClean="0">
                <a:latin typeface="Times New Roman" pitchFamily="18" charset="0"/>
                <a:cs typeface="Times New Roman" pitchFamily="18" charset="0"/>
              </a:rPr>
              <a:t>North and north-west are land locked: thus Pakistan’s seaport of Karachi and </a:t>
            </a:r>
            <a:r>
              <a:rPr lang="en-US" dirty="0" err="1" smtClean="0">
                <a:latin typeface="Times New Roman" pitchFamily="18" charset="0"/>
                <a:cs typeface="Times New Roman" pitchFamily="18" charset="0"/>
              </a:rPr>
              <a:t>Gwader</a:t>
            </a:r>
            <a:r>
              <a:rPr lang="en-US" dirty="0" smtClean="0">
                <a:latin typeface="Times New Roman" pitchFamily="18" charset="0"/>
                <a:cs typeface="Times New Roman" pitchFamily="18" charset="0"/>
              </a:rPr>
              <a:t> can also serve these areas.</a:t>
            </a:r>
          </a:p>
          <a:p>
            <a:endParaRPr lang="en-US" dirty="0" smtClean="0"/>
          </a:p>
          <a:p>
            <a:endParaRPr lang="en-US" dirty="0"/>
          </a:p>
        </p:txBody>
      </p:sp>
    </p:spTree>
    <p:extLst>
      <p:ext uri="{BB962C8B-B14F-4D97-AF65-F5344CB8AC3E}">
        <p14:creationId xmlns:p14="http://schemas.microsoft.com/office/powerpoint/2010/main" xmlns="" val="11696223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8229600" cy="817418"/>
          </a:xfrm>
        </p:spPr>
        <p:txBody>
          <a:bodyPr/>
          <a:lstStyle/>
          <a:p>
            <a:pPr algn="l"/>
            <a:r>
              <a:rPr lang="en-US" dirty="0" smtClean="0"/>
              <a:t>Cont.</a:t>
            </a:r>
            <a:endParaRPr lang="en-US" dirty="0"/>
          </a:p>
        </p:txBody>
      </p:sp>
      <p:sp>
        <p:nvSpPr>
          <p:cNvPr id="3" name="Content Placeholder 2"/>
          <p:cNvSpPr>
            <a:spLocks noGrp="1"/>
          </p:cNvSpPr>
          <p:nvPr>
            <p:ph idx="1"/>
          </p:nvPr>
        </p:nvSpPr>
        <p:spPr>
          <a:xfrm>
            <a:off x="0" y="838201"/>
            <a:ext cx="9144000" cy="4114800"/>
          </a:xfrm>
        </p:spPr>
        <p:txBody>
          <a:bodyPr>
            <a:normAutofit/>
          </a:bodyPr>
          <a:lstStyle/>
          <a:p>
            <a:r>
              <a:rPr lang="en-US" dirty="0" smtClean="0">
                <a:latin typeface="Times New Roman" pitchFamily="18" charset="0"/>
                <a:cs typeface="Times New Roman" pitchFamily="18" charset="0"/>
              </a:rPr>
              <a:t>Feasibility of Natural Gas Pipeline Project from the CAS countries and Iran to India and South East Asian countries after passing through Pakistan.</a:t>
            </a:r>
          </a:p>
          <a:p>
            <a:r>
              <a:rPr lang="en-US" dirty="0" smtClean="0">
                <a:latin typeface="Times New Roman" pitchFamily="18" charset="0"/>
                <a:cs typeface="Times New Roman" pitchFamily="18" charset="0"/>
              </a:rPr>
              <a:t>Easy access to CAS Republics via Afghanistan.</a:t>
            </a:r>
          </a:p>
          <a:p>
            <a:r>
              <a:rPr lang="en-US" dirty="0" smtClean="0">
                <a:latin typeface="Times New Roman" pitchFamily="18" charset="0"/>
                <a:cs typeface="Times New Roman" pitchFamily="18" charset="0"/>
              </a:rPr>
              <a:t>Inflow of Chinese industrial products to Pakistan through common border.</a:t>
            </a:r>
          </a:p>
        </p:txBody>
      </p:sp>
    </p:spTree>
    <p:extLst>
      <p:ext uri="{BB962C8B-B14F-4D97-AF65-F5344CB8AC3E}">
        <p14:creationId xmlns:p14="http://schemas.microsoft.com/office/powerpoint/2010/main" xmlns="" val="28878967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0"/>
            <a:ext cx="9123218" cy="762000"/>
          </a:xfrm>
        </p:spPr>
        <p:txBody>
          <a:bodyPr/>
          <a:lstStyle/>
          <a:p>
            <a:pPr algn="l"/>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76200" y="838201"/>
            <a:ext cx="9067800" cy="3886200"/>
          </a:xfrm>
        </p:spPr>
        <p:txBody>
          <a:bodyPr/>
          <a:lstStyle/>
          <a:p>
            <a:r>
              <a:rPr lang="en-US" dirty="0">
                <a:latin typeface="Times New Roman" pitchFamily="18" charset="0"/>
                <a:cs typeface="Times New Roman" pitchFamily="18" charset="0"/>
              </a:rPr>
              <a:t>Jinnah Terminal connects the West with Asia by Air</a:t>
            </a:r>
          </a:p>
          <a:p>
            <a:r>
              <a:rPr lang="en-US" dirty="0">
                <a:latin typeface="Times New Roman" pitchFamily="18" charset="0"/>
                <a:cs typeface="Times New Roman" pitchFamily="18" charset="0"/>
              </a:rPr>
              <a:t>Karachi, a natural harbor and an important warm water port also serves as a refueling stop for ships.</a:t>
            </a:r>
          </a:p>
          <a:p>
            <a:endParaRPr lang="en-US" dirty="0"/>
          </a:p>
          <a:p>
            <a:endParaRPr lang="en-US" dirty="0"/>
          </a:p>
        </p:txBody>
      </p:sp>
    </p:spTree>
    <p:extLst>
      <p:ext uri="{BB962C8B-B14F-4D97-AF65-F5344CB8AC3E}">
        <p14:creationId xmlns:p14="http://schemas.microsoft.com/office/powerpoint/2010/main" xmlns="" val="29500713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991600" cy="914400"/>
          </a:xfrm>
        </p:spPr>
        <p:txBody>
          <a:bodyPr>
            <a:normAutofit/>
          </a:bodyPr>
          <a:lstStyle/>
          <a:p>
            <a:pPr algn="l"/>
            <a:r>
              <a:rPr lang="en-US" sz="3600" b="1" dirty="0" smtClean="0">
                <a:latin typeface="Times New Roman" pitchFamily="18" charset="0"/>
                <a:cs typeface="Times New Roman" pitchFamily="18" charset="0"/>
              </a:rPr>
              <a:t>Pakistan: The Natural Topography</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a:xfrm>
            <a:off x="76200" y="914400"/>
            <a:ext cx="8991600" cy="4038600"/>
          </a:xfrm>
        </p:spPr>
        <p:txBody>
          <a:bodyPr>
            <a:normAutofit fontScale="92500" lnSpcReduction="20000"/>
          </a:bodyPr>
          <a:lstStyle/>
          <a:p>
            <a:pPr algn="just"/>
            <a:r>
              <a:rPr lang="en-US" dirty="0" smtClean="0">
                <a:latin typeface="Times New Roman" pitchFamily="18" charset="0"/>
                <a:cs typeface="Times New Roman" pitchFamily="18" charset="0"/>
              </a:rPr>
              <a:t>The Northern Mountains and North-Western Mountains. Himalayas-</a:t>
            </a:r>
            <a:r>
              <a:rPr lang="en-US" dirty="0" err="1" smtClean="0">
                <a:latin typeface="Times New Roman" pitchFamily="18" charset="0"/>
                <a:cs typeface="Times New Roman" pitchFamily="18" charset="0"/>
              </a:rPr>
              <a:t>Hindukush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Karakorm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Safed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Koh</a:t>
            </a:r>
            <a:r>
              <a:rPr lang="en-US" dirty="0" smtClean="0">
                <a:latin typeface="Times New Roman" pitchFamily="18" charset="0"/>
                <a:cs typeface="Times New Roman" pitchFamily="18" charset="0"/>
              </a:rPr>
              <a:t> range, </a:t>
            </a:r>
            <a:r>
              <a:rPr lang="en-US" dirty="0" err="1" smtClean="0">
                <a:latin typeface="Times New Roman" pitchFamily="18" charset="0"/>
                <a:cs typeface="Times New Roman" pitchFamily="18" charset="0"/>
              </a:rPr>
              <a:t>waziristan</a:t>
            </a:r>
            <a:r>
              <a:rPr lang="en-US" dirty="0" smtClean="0">
                <a:latin typeface="Times New Roman" pitchFamily="18" charset="0"/>
                <a:cs typeface="Times New Roman" pitchFamily="18" charset="0"/>
              </a:rPr>
              <a:t> hills, </a:t>
            </a:r>
            <a:r>
              <a:rPr lang="en-US" dirty="0" err="1" smtClean="0">
                <a:latin typeface="Times New Roman" pitchFamily="18" charset="0"/>
                <a:cs typeface="Times New Roman" pitchFamily="18" charset="0"/>
              </a:rPr>
              <a:t>sulaiman</a:t>
            </a:r>
            <a:r>
              <a:rPr lang="en-US" dirty="0" smtClean="0">
                <a:latin typeface="Times New Roman" pitchFamily="18" charset="0"/>
                <a:cs typeface="Times New Roman" pitchFamily="18" charset="0"/>
              </a:rPr>
              <a:t> range, </a:t>
            </a:r>
            <a:r>
              <a:rPr lang="en-US" dirty="0" err="1" smtClean="0">
                <a:latin typeface="Times New Roman" pitchFamily="18" charset="0"/>
                <a:cs typeface="Times New Roman" pitchFamily="18" charset="0"/>
              </a:rPr>
              <a:t>kirthar</a:t>
            </a:r>
            <a:r>
              <a:rPr lang="en-US" dirty="0" smtClean="0">
                <a:latin typeface="Times New Roman" pitchFamily="18" charset="0"/>
                <a:cs typeface="Times New Roman" pitchFamily="18" charset="0"/>
              </a:rPr>
              <a:t> range, The </a:t>
            </a:r>
            <a:r>
              <a:rPr lang="en-US" dirty="0" err="1" smtClean="0">
                <a:latin typeface="Times New Roman" pitchFamily="18" charset="0"/>
                <a:cs typeface="Times New Roman" pitchFamily="18" charset="0"/>
              </a:rPr>
              <a:t>Siwaliks</a:t>
            </a:r>
            <a:r>
              <a:rPr lang="en-US" dirty="0" smtClean="0">
                <a:latin typeface="Times New Roman" pitchFamily="18" charset="0"/>
                <a:cs typeface="Times New Roman" pitchFamily="18" charset="0"/>
              </a:rPr>
              <a:t> , salt range </a:t>
            </a:r>
            <a:r>
              <a:rPr lang="en-US" dirty="0" err="1" smtClean="0">
                <a:latin typeface="Times New Roman" pitchFamily="18" charset="0"/>
                <a:cs typeface="Times New Roman" pitchFamily="18" charset="0"/>
              </a:rPr>
              <a:t>etc</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Valleys of </a:t>
            </a:r>
            <a:r>
              <a:rPr lang="en-US" dirty="0">
                <a:latin typeface="Times New Roman" pitchFamily="18" charset="0"/>
                <a:cs typeface="Times New Roman" pitchFamily="18" charset="0"/>
              </a:rPr>
              <a:t>H</a:t>
            </a:r>
            <a:r>
              <a:rPr lang="en-US" dirty="0" smtClean="0">
                <a:latin typeface="Times New Roman" pitchFamily="18" charset="0"/>
                <a:cs typeface="Times New Roman" pitchFamily="18" charset="0"/>
              </a:rPr>
              <a:t>imalayas: </a:t>
            </a:r>
            <a:r>
              <a:rPr lang="en-US" dirty="0" err="1" smtClean="0">
                <a:latin typeface="Times New Roman" pitchFamily="18" charset="0"/>
                <a:cs typeface="Times New Roman" pitchFamily="18" charset="0"/>
              </a:rPr>
              <a:t>Murree</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and </a:t>
            </a:r>
            <a:r>
              <a:rPr lang="en-US" dirty="0" err="1" smtClean="0">
                <a:latin typeface="Times New Roman" pitchFamily="18" charset="0"/>
                <a:cs typeface="Times New Roman" pitchFamily="18" charset="0"/>
              </a:rPr>
              <a:t>gallies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kaghan</a:t>
            </a:r>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Valleys of </a:t>
            </a:r>
            <a:r>
              <a:rPr lang="en-US" dirty="0" err="1" smtClean="0">
                <a:latin typeface="Times New Roman" pitchFamily="18" charset="0"/>
                <a:cs typeface="Times New Roman" pitchFamily="18" charset="0"/>
              </a:rPr>
              <a:t>Hindukash</a:t>
            </a:r>
            <a:r>
              <a:rPr lang="en-US" dirty="0" smtClean="0">
                <a:latin typeface="Times New Roman" pitchFamily="18" charset="0"/>
                <a:cs typeface="Times New Roman" pitchFamily="18" charset="0"/>
              </a:rPr>
              <a:t> range: </a:t>
            </a:r>
            <a:r>
              <a:rPr lang="en-US" dirty="0" err="1" smtClean="0">
                <a:latin typeface="Times New Roman" pitchFamily="18" charset="0"/>
                <a:cs typeface="Times New Roman" pitchFamily="18" charset="0"/>
              </a:rPr>
              <a:t>Sawat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Chitral</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Dir</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Valleys of </a:t>
            </a:r>
            <a:r>
              <a:rPr lang="en-US" dirty="0" err="1" smtClean="0">
                <a:latin typeface="Times New Roman" pitchFamily="18" charset="0"/>
                <a:cs typeface="Times New Roman" pitchFamily="18" charset="0"/>
              </a:rPr>
              <a:t>karakuram</a:t>
            </a:r>
            <a:r>
              <a:rPr lang="en-US" dirty="0" smtClean="0">
                <a:latin typeface="Times New Roman" pitchFamily="18" charset="0"/>
                <a:cs typeface="Times New Roman" pitchFamily="18" charset="0"/>
              </a:rPr>
              <a:t> range: </a:t>
            </a:r>
            <a:r>
              <a:rPr lang="en-US" dirty="0" err="1" smtClean="0">
                <a:latin typeface="Times New Roman" pitchFamily="18" charset="0"/>
                <a:cs typeface="Times New Roman" pitchFamily="18" charset="0"/>
              </a:rPr>
              <a:t>Gilgit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Haunza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Baltistan</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Glaciers: </a:t>
            </a:r>
            <a:r>
              <a:rPr lang="en-US" dirty="0" err="1" smtClean="0">
                <a:latin typeface="Times New Roman" pitchFamily="18" charset="0"/>
                <a:cs typeface="Times New Roman" pitchFamily="18" charset="0"/>
              </a:rPr>
              <a:t>Baltoro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Batura</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and </a:t>
            </a:r>
            <a:r>
              <a:rPr lang="en-US" dirty="0" err="1" smtClean="0">
                <a:latin typeface="Times New Roman" pitchFamily="18" charset="0"/>
                <a:cs typeface="Times New Roman" pitchFamily="18" charset="0"/>
              </a:rPr>
              <a:t>Siachin</a:t>
            </a:r>
            <a:r>
              <a:rPr lang="en-US" dirty="0" smtClean="0">
                <a:latin typeface="Times New Roman" pitchFamily="18" charset="0"/>
                <a:cs typeface="Times New Roman" pitchFamily="18" charset="0"/>
              </a:rPr>
              <a:t> in the </a:t>
            </a:r>
            <a:r>
              <a:rPr lang="en-US" dirty="0" err="1" smtClean="0">
                <a:latin typeface="Times New Roman" pitchFamily="18" charset="0"/>
                <a:cs typeface="Times New Roman" pitchFamily="18" charset="0"/>
              </a:rPr>
              <a:t>karakuram</a:t>
            </a:r>
            <a:r>
              <a:rPr lang="en-US" dirty="0" smtClean="0">
                <a:latin typeface="Times New Roman" pitchFamily="18" charset="0"/>
                <a:cs typeface="Times New Roman" pitchFamily="18" charset="0"/>
              </a:rPr>
              <a:t> range. </a:t>
            </a:r>
          </a:p>
          <a:p>
            <a:endParaRPr lang="en-US" dirty="0" smtClean="0"/>
          </a:p>
          <a:p>
            <a:endParaRPr lang="en-US" dirty="0"/>
          </a:p>
        </p:txBody>
      </p:sp>
    </p:spTree>
    <p:extLst>
      <p:ext uri="{BB962C8B-B14F-4D97-AF65-F5344CB8AC3E}">
        <p14:creationId xmlns:p14="http://schemas.microsoft.com/office/powerpoint/2010/main" xmlns="" val="9334745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 y="34636"/>
            <a:ext cx="9137073" cy="727364"/>
          </a:xfrm>
        </p:spPr>
        <p:txBody>
          <a:bodyPr>
            <a:normAutofit fontScale="90000"/>
          </a:bodyPr>
          <a:lstStyle/>
          <a:p>
            <a:pPr algn="l"/>
            <a:r>
              <a:rPr lang="en-US" dirty="0" smtClean="0"/>
              <a:t>Cont.</a:t>
            </a:r>
            <a:endParaRPr lang="en-US" dirty="0"/>
          </a:p>
        </p:txBody>
      </p:sp>
      <p:sp>
        <p:nvSpPr>
          <p:cNvPr id="3" name="Content Placeholder 2"/>
          <p:cNvSpPr>
            <a:spLocks noGrp="1"/>
          </p:cNvSpPr>
          <p:nvPr>
            <p:ph idx="1"/>
          </p:nvPr>
        </p:nvSpPr>
        <p:spPr>
          <a:xfrm>
            <a:off x="76200" y="990600"/>
            <a:ext cx="9067800" cy="3581400"/>
          </a:xfrm>
        </p:spPr>
        <p:txBody>
          <a:bodyPr>
            <a:noAutofit/>
          </a:bodyPr>
          <a:lstStyle/>
          <a:p>
            <a:r>
              <a:rPr lang="en-US" b="1" dirty="0" smtClean="0">
                <a:latin typeface="Times New Roman" pitchFamily="18" charset="0"/>
                <a:cs typeface="Times New Roman" pitchFamily="18" charset="0"/>
              </a:rPr>
              <a:t>Passes </a:t>
            </a:r>
            <a:r>
              <a:rPr lang="en-US" dirty="0" smtClean="0">
                <a:latin typeface="Times New Roman" pitchFamily="18" charset="0"/>
                <a:cs typeface="Times New Roman" pitchFamily="18" charset="0"/>
              </a:rPr>
              <a:t>through the western </a:t>
            </a:r>
            <a:r>
              <a:rPr lang="en-US" b="1" dirty="0" smtClean="0">
                <a:latin typeface="Times New Roman" pitchFamily="18" charset="0"/>
                <a:cs typeface="Times New Roman" pitchFamily="18" charset="0"/>
              </a:rPr>
              <a:t>mountains</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K</a:t>
            </a:r>
            <a:r>
              <a:rPr lang="en-US" dirty="0" smtClean="0">
                <a:latin typeface="Times New Roman" pitchFamily="18" charset="0"/>
                <a:cs typeface="Times New Roman" pitchFamily="18" charset="0"/>
              </a:rPr>
              <a:t>hyber, </a:t>
            </a:r>
            <a:r>
              <a:rPr lang="en-US" dirty="0" err="1">
                <a:latin typeface="Times New Roman" pitchFamily="18" charset="0"/>
                <a:cs typeface="Times New Roman" pitchFamily="18" charset="0"/>
              </a:rPr>
              <a:t>K</a:t>
            </a:r>
            <a:r>
              <a:rPr lang="en-US" dirty="0" err="1" smtClean="0">
                <a:latin typeface="Times New Roman" pitchFamily="18" charset="0"/>
                <a:cs typeface="Times New Roman" pitchFamily="18" charset="0"/>
              </a:rPr>
              <a:t>urram</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T</a:t>
            </a:r>
            <a:r>
              <a:rPr lang="en-US" dirty="0" err="1" smtClean="0">
                <a:latin typeface="Times New Roman" pitchFamily="18" charset="0"/>
                <a:cs typeface="Times New Roman" pitchFamily="18" charset="0"/>
              </a:rPr>
              <a:t>uchi</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G</a:t>
            </a:r>
            <a:r>
              <a:rPr lang="en-US" dirty="0" err="1" smtClean="0">
                <a:latin typeface="Times New Roman" pitchFamily="18" charset="0"/>
                <a:cs typeface="Times New Roman" pitchFamily="18" charset="0"/>
              </a:rPr>
              <a:t>omal</a:t>
            </a:r>
            <a:r>
              <a:rPr lang="en-US" dirty="0" smtClean="0">
                <a:latin typeface="Times New Roman" pitchFamily="18" charset="0"/>
                <a:cs typeface="Times New Roman" pitchFamily="18" charset="0"/>
              </a:rPr>
              <a:t>, Bolan.</a:t>
            </a:r>
          </a:p>
          <a:p>
            <a:r>
              <a:rPr lang="en-US" b="1" dirty="0" smtClean="0">
                <a:latin typeface="Times New Roman" pitchFamily="18" charset="0"/>
                <a:cs typeface="Times New Roman" pitchFamily="18" charset="0"/>
              </a:rPr>
              <a:t>Passes </a:t>
            </a:r>
            <a:r>
              <a:rPr lang="en-US" dirty="0" smtClean="0">
                <a:latin typeface="Times New Roman" pitchFamily="18" charset="0"/>
                <a:cs typeface="Times New Roman" pitchFamily="18" charset="0"/>
              </a:rPr>
              <a:t>through the </a:t>
            </a:r>
            <a:r>
              <a:rPr lang="en-US" b="1" dirty="0" smtClean="0">
                <a:latin typeface="Times New Roman" pitchFamily="18" charset="0"/>
                <a:cs typeface="Times New Roman" pitchFamily="18" charset="0"/>
              </a:rPr>
              <a:t>northern mountains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Khunjerab</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Shandur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Babusar</a:t>
            </a:r>
            <a:r>
              <a:rPr lang="en-US" dirty="0" smtClean="0">
                <a:latin typeface="Times New Roman" pitchFamily="18" charset="0"/>
                <a:cs typeface="Times New Roman" pitchFamily="18" charset="0"/>
              </a:rPr>
              <a:t>.</a:t>
            </a:r>
          </a:p>
        </p:txBody>
      </p:sp>
    </p:spTree>
    <p:extLst>
      <p:ext uri="{BB962C8B-B14F-4D97-AF65-F5344CB8AC3E}">
        <p14:creationId xmlns:p14="http://schemas.microsoft.com/office/powerpoint/2010/main" xmlns="" val="20689132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9" y="34636"/>
            <a:ext cx="8229600" cy="803564"/>
          </a:xfrm>
        </p:spPr>
        <p:txBody>
          <a:bodyPr/>
          <a:lstStyle/>
          <a:p>
            <a:pPr algn="l"/>
            <a:r>
              <a:rPr lang="en-US" dirty="0" smtClean="0"/>
              <a:t>Cont.</a:t>
            </a:r>
            <a:endParaRPr lang="en-US" dirty="0"/>
          </a:p>
        </p:txBody>
      </p:sp>
      <p:sp>
        <p:nvSpPr>
          <p:cNvPr id="3" name="Content Placeholder 2"/>
          <p:cNvSpPr>
            <a:spLocks noGrp="1"/>
          </p:cNvSpPr>
          <p:nvPr>
            <p:ph idx="1"/>
          </p:nvPr>
        </p:nvSpPr>
        <p:spPr>
          <a:xfrm>
            <a:off x="6926" y="838201"/>
            <a:ext cx="9060873" cy="3505200"/>
          </a:xfrm>
        </p:spPr>
        <p:txBody>
          <a:bodyPr/>
          <a:lstStyle/>
          <a:p>
            <a:r>
              <a:rPr lang="en-US" b="1" dirty="0" smtClean="0">
                <a:latin typeface="Times New Roman" pitchFamily="18" charset="0"/>
                <a:cs typeface="Times New Roman" pitchFamily="18" charset="0"/>
              </a:rPr>
              <a:t>Plateau</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Potwar</a:t>
            </a:r>
            <a:r>
              <a:rPr lang="en-US" dirty="0">
                <a:latin typeface="Times New Roman" pitchFamily="18" charset="0"/>
                <a:cs typeface="Times New Roman" pitchFamily="18" charset="0"/>
              </a:rPr>
              <a:t>, Salt range, </a:t>
            </a:r>
            <a:r>
              <a:rPr lang="en-US" dirty="0" smtClean="0">
                <a:latin typeface="Times New Roman" pitchFamily="18" charset="0"/>
                <a:cs typeface="Times New Roman" pitchFamily="18" charset="0"/>
              </a:rPr>
              <a:t>Baluchistan plateau</a:t>
            </a:r>
            <a:endParaRPr lang="en-US" dirty="0">
              <a:latin typeface="Times New Roman" pitchFamily="18" charset="0"/>
              <a:cs typeface="Times New Roman" pitchFamily="18" charset="0"/>
            </a:endParaRPr>
          </a:p>
          <a:p>
            <a:r>
              <a:rPr lang="en-US" b="1" dirty="0">
                <a:latin typeface="Times New Roman" pitchFamily="18" charset="0"/>
                <a:cs typeface="Times New Roman" pitchFamily="18" charset="0"/>
              </a:rPr>
              <a:t>Plains</a:t>
            </a:r>
            <a:r>
              <a:rPr lang="en-US" dirty="0">
                <a:latin typeface="Times New Roman" pitchFamily="18" charset="0"/>
                <a:cs typeface="Times New Roman" pitchFamily="18" charset="0"/>
              </a:rPr>
              <a:t>: Upper Indus Plain, Lower Indus Plain, </a:t>
            </a:r>
            <a:r>
              <a:rPr lang="en-US" dirty="0" smtClean="0">
                <a:latin typeface="Times New Roman" pitchFamily="18" charset="0"/>
                <a:cs typeface="Times New Roman" pitchFamily="18" charset="0"/>
              </a:rPr>
              <a:t>Labella </a:t>
            </a:r>
            <a:r>
              <a:rPr lang="en-US" dirty="0">
                <a:latin typeface="Times New Roman" pitchFamily="18" charset="0"/>
                <a:cs typeface="Times New Roman" pitchFamily="18" charset="0"/>
              </a:rPr>
              <a:t>Plain</a:t>
            </a:r>
          </a:p>
          <a:p>
            <a:r>
              <a:rPr lang="en-US" b="1" dirty="0">
                <a:latin typeface="Times New Roman" pitchFamily="18" charset="0"/>
                <a:cs typeface="Times New Roman" pitchFamily="18" charset="0"/>
              </a:rPr>
              <a:t>Deserts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Cholistan</a:t>
            </a:r>
            <a:r>
              <a:rPr lang="en-US" dirty="0">
                <a:latin typeface="Times New Roman" pitchFamily="18" charset="0"/>
                <a:cs typeface="Times New Roman" pitchFamily="18" charset="0"/>
              </a:rPr>
              <a:t>(Punjab), Nara (Sindh), </a:t>
            </a:r>
            <a:r>
              <a:rPr lang="en-US" dirty="0" err="1">
                <a:latin typeface="Times New Roman" pitchFamily="18" charset="0"/>
                <a:cs typeface="Times New Roman" pitchFamily="18" charset="0"/>
              </a:rPr>
              <a:t>Therparkar</a:t>
            </a:r>
            <a:r>
              <a:rPr lang="en-US" dirty="0">
                <a:latin typeface="Times New Roman" pitchFamily="18" charset="0"/>
                <a:cs typeface="Times New Roman" pitchFamily="18" charset="0"/>
              </a:rPr>
              <a:t>(Sindh), </a:t>
            </a:r>
            <a:r>
              <a:rPr lang="en-US" dirty="0" err="1">
                <a:latin typeface="Times New Roman" pitchFamily="18" charset="0"/>
                <a:cs typeface="Times New Roman" pitchFamily="18" charset="0"/>
              </a:rPr>
              <a:t>Thal</a:t>
            </a:r>
            <a:r>
              <a:rPr lang="en-US" dirty="0">
                <a:latin typeface="Times New Roman" pitchFamily="18" charset="0"/>
                <a:cs typeface="Times New Roman" pitchFamily="18" charset="0"/>
              </a:rPr>
              <a:t>(Punjab), </a:t>
            </a:r>
            <a:r>
              <a:rPr lang="en-US" dirty="0" err="1">
                <a:latin typeface="Times New Roman" pitchFamily="18" charset="0"/>
                <a:cs typeface="Times New Roman" pitchFamily="18" charset="0"/>
              </a:rPr>
              <a:t>Kharan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Balochistan</a:t>
            </a:r>
            <a:r>
              <a:rPr lang="en-US" dirty="0">
                <a:latin typeface="Times New Roman" pitchFamily="18" charset="0"/>
                <a:cs typeface="Times New Roman" pitchFamily="18" charset="0"/>
              </a:rPr>
              <a:t>)</a:t>
            </a:r>
          </a:p>
        </p:txBody>
      </p:sp>
    </p:spTree>
    <p:extLst>
      <p:ext uri="{BB962C8B-B14F-4D97-AF65-F5344CB8AC3E}">
        <p14:creationId xmlns:p14="http://schemas.microsoft.com/office/powerpoint/2010/main" xmlns="" val="2744161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 y="34636"/>
            <a:ext cx="9137073" cy="727364"/>
          </a:xfrm>
        </p:spPr>
        <p:txBody>
          <a:bodyPr>
            <a:normAutofit/>
          </a:bodyPr>
          <a:lstStyle/>
          <a:p>
            <a:pPr algn="l"/>
            <a:r>
              <a:rPr lang="en-US" sz="3600" b="1" dirty="0" smtClean="0">
                <a:latin typeface="Times New Roman" pitchFamily="18" charset="0"/>
                <a:cs typeface="Times New Roman" pitchFamily="18" charset="0"/>
              </a:rPr>
              <a:t>Administrative Division of Pakistan</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a:xfrm>
            <a:off x="152400" y="838201"/>
            <a:ext cx="8839200" cy="3886199"/>
          </a:xfrm>
        </p:spPr>
        <p:txBody>
          <a:bodyPr>
            <a:normAutofit fontScale="92500" lnSpcReduction="10000"/>
          </a:bodyPr>
          <a:lstStyle/>
          <a:p>
            <a:r>
              <a:rPr lang="en-US" sz="3600" dirty="0" smtClean="0">
                <a:latin typeface="Times New Roman" pitchFamily="18" charset="0"/>
                <a:cs typeface="Times New Roman" pitchFamily="18" charset="0"/>
              </a:rPr>
              <a:t>Punjab</a:t>
            </a:r>
          </a:p>
          <a:p>
            <a:r>
              <a:rPr lang="en-US" sz="3600" dirty="0" smtClean="0">
                <a:latin typeface="Times New Roman" pitchFamily="18" charset="0"/>
                <a:cs typeface="Times New Roman" pitchFamily="18" charset="0"/>
              </a:rPr>
              <a:t>Sindh</a:t>
            </a:r>
          </a:p>
          <a:p>
            <a:r>
              <a:rPr lang="en-US" sz="3600" dirty="0" smtClean="0">
                <a:latin typeface="Times New Roman" pitchFamily="18" charset="0"/>
                <a:cs typeface="Times New Roman" pitchFamily="18" charset="0"/>
              </a:rPr>
              <a:t>KPK</a:t>
            </a:r>
          </a:p>
          <a:p>
            <a:r>
              <a:rPr lang="en-US" sz="3600" dirty="0" smtClean="0">
                <a:latin typeface="Times New Roman" pitchFamily="18" charset="0"/>
                <a:cs typeface="Times New Roman" pitchFamily="18" charset="0"/>
              </a:rPr>
              <a:t>Baluchistan</a:t>
            </a:r>
          </a:p>
          <a:p>
            <a:r>
              <a:rPr lang="en-US" sz="3600" dirty="0" smtClean="0">
                <a:latin typeface="Times New Roman" pitchFamily="18" charset="0"/>
                <a:cs typeface="Times New Roman" pitchFamily="18" charset="0"/>
              </a:rPr>
              <a:t>Azad Kashmir</a:t>
            </a:r>
          </a:p>
          <a:p>
            <a:r>
              <a:rPr lang="en-US" sz="3600" dirty="0" smtClean="0">
                <a:latin typeface="Times New Roman" pitchFamily="18" charset="0"/>
                <a:cs typeface="Times New Roman" pitchFamily="18" charset="0"/>
              </a:rPr>
              <a:t>FANA</a:t>
            </a:r>
          </a:p>
          <a:p>
            <a:r>
              <a:rPr lang="en-US" sz="3600" dirty="0" smtClean="0">
                <a:latin typeface="Times New Roman" pitchFamily="18" charset="0"/>
                <a:cs typeface="Times New Roman" pitchFamily="18" charset="0"/>
              </a:rPr>
              <a:t>FATA</a:t>
            </a:r>
          </a:p>
          <a:p>
            <a:endParaRPr lang="en-US" dirty="0"/>
          </a:p>
        </p:txBody>
      </p:sp>
    </p:spTree>
    <p:extLst>
      <p:ext uri="{BB962C8B-B14F-4D97-AF65-F5344CB8AC3E}">
        <p14:creationId xmlns:p14="http://schemas.microsoft.com/office/powerpoint/2010/main" xmlns="" val="4675526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9144000" cy="852055"/>
          </a:xfrm>
        </p:spPr>
        <p:txBody>
          <a:bodyPr>
            <a:normAutofit/>
          </a:bodyPr>
          <a:lstStyle/>
          <a:p>
            <a:r>
              <a:rPr lang="en-US" sz="3200" b="1" dirty="0" smtClean="0">
                <a:latin typeface="Times New Roman" pitchFamily="18" charset="0"/>
                <a:cs typeface="Times New Roman" pitchFamily="18" charset="0"/>
              </a:rPr>
              <a:t>Summary</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0" y="990601"/>
            <a:ext cx="9144000" cy="3733800"/>
          </a:xfrm>
        </p:spPr>
        <p:txBody>
          <a:bodyPr>
            <a:normAutofit fontScale="92500" lnSpcReduction="10000"/>
          </a:bodyPr>
          <a:lstStyle/>
          <a:p>
            <a:r>
              <a:rPr lang="en-US" dirty="0" smtClean="0">
                <a:latin typeface="Times New Roman" pitchFamily="18" charset="0"/>
                <a:cs typeface="Times New Roman" pitchFamily="18" charset="0"/>
              </a:rPr>
              <a:t>World’s Map</a:t>
            </a:r>
          </a:p>
          <a:p>
            <a:r>
              <a:rPr lang="en-US" dirty="0">
                <a:latin typeface="Times New Roman" pitchFamily="18" charset="0"/>
                <a:cs typeface="Times New Roman" pitchFamily="18" charset="0"/>
              </a:rPr>
              <a:t>Map of </a:t>
            </a:r>
            <a:r>
              <a:rPr lang="en-US" dirty="0" smtClean="0">
                <a:latin typeface="Times New Roman" pitchFamily="18" charset="0"/>
                <a:cs typeface="Times New Roman" pitchFamily="18" charset="0"/>
              </a:rPr>
              <a:t>Pakistan</a:t>
            </a:r>
          </a:p>
          <a:p>
            <a:r>
              <a:rPr lang="en-US" dirty="0">
                <a:latin typeface="Times New Roman" pitchFamily="18" charset="0"/>
                <a:cs typeface="Times New Roman" pitchFamily="18" charset="0"/>
              </a:rPr>
              <a:t>What are Important Geographical </a:t>
            </a:r>
            <a:r>
              <a:rPr lang="en-US" dirty="0" smtClean="0">
                <a:latin typeface="Times New Roman" pitchFamily="18" charset="0"/>
                <a:cs typeface="Times New Roman" pitchFamily="18" charset="0"/>
              </a:rPr>
              <a:t>Features</a:t>
            </a:r>
          </a:p>
          <a:p>
            <a:r>
              <a:rPr lang="en-US" dirty="0">
                <a:latin typeface="Times New Roman" pitchFamily="18" charset="0"/>
                <a:cs typeface="Times New Roman" pitchFamily="18" charset="0"/>
              </a:rPr>
              <a:t>Importance of Pakistan’s </a:t>
            </a:r>
            <a:r>
              <a:rPr lang="en-US" dirty="0" smtClean="0">
                <a:latin typeface="Times New Roman" pitchFamily="18" charset="0"/>
                <a:cs typeface="Times New Roman" pitchFamily="18" charset="0"/>
              </a:rPr>
              <a:t>Location</a:t>
            </a:r>
          </a:p>
          <a:p>
            <a:r>
              <a:rPr lang="en-US" dirty="0">
                <a:latin typeface="Times New Roman" pitchFamily="18" charset="0"/>
                <a:cs typeface="Times New Roman" pitchFamily="18" charset="0"/>
              </a:rPr>
              <a:t>Location of </a:t>
            </a:r>
            <a:r>
              <a:rPr lang="en-US" dirty="0" smtClean="0">
                <a:latin typeface="Times New Roman" pitchFamily="18" charset="0"/>
                <a:cs typeface="Times New Roman" pitchFamily="18" charset="0"/>
              </a:rPr>
              <a:t>Pakistan</a:t>
            </a:r>
          </a:p>
          <a:p>
            <a:r>
              <a:rPr lang="en-US" dirty="0">
                <a:latin typeface="Times New Roman" pitchFamily="18" charset="0"/>
                <a:cs typeface="Times New Roman" pitchFamily="18" charset="0"/>
              </a:rPr>
              <a:t>Pakistan: The Natural </a:t>
            </a:r>
            <a:r>
              <a:rPr lang="en-US" dirty="0" smtClean="0">
                <a:latin typeface="Times New Roman" pitchFamily="18" charset="0"/>
                <a:cs typeface="Times New Roman" pitchFamily="18" charset="0"/>
              </a:rPr>
              <a:t>Topography</a:t>
            </a:r>
          </a:p>
          <a:p>
            <a:r>
              <a:rPr lang="en-US" dirty="0">
                <a:latin typeface="Times New Roman" pitchFamily="18" charset="0"/>
                <a:cs typeface="Times New Roman" pitchFamily="18" charset="0"/>
              </a:rPr>
              <a:t>Administrative Division of Pakistan</a:t>
            </a:r>
          </a:p>
        </p:txBody>
      </p:sp>
    </p:spTree>
    <p:extLst>
      <p:ext uri="{BB962C8B-B14F-4D97-AF65-F5344CB8AC3E}">
        <p14:creationId xmlns:p14="http://schemas.microsoft.com/office/powerpoint/2010/main" xmlns="" val="41797342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727364"/>
          </a:xfrm>
        </p:spPr>
        <p:txBody>
          <a:bodyPr>
            <a:normAutofit/>
          </a:bodyPr>
          <a:lstStyle/>
          <a:p>
            <a:r>
              <a:rPr lang="en-US" sz="3200" b="1" dirty="0" smtClean="0">
                <a:latin typeface="Times New Roman" pitchFamily="18" charset="0"/>
                <a:cs typeface="Times New Roman" pitchFamily="18" charset="0"/>
              </a:rPr>
              <a:t>QUOTATION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27708" y="1066801"/>
            <a:ext cx="8963891" cy="3581400"/>
          </a:xfrm>
        </p:spPr>
        <p:txBody>
          <a:bodyPr/>
          <a:lstStyle/>
          <a:p>
            <a:pPr marL="0" indent="0">
              <a:buNone/>
            </a:pP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Geography has made us </a:t>
            </a:r>
            <a:r>
              <a:rPr lang="en-US" dirty="0" smtClean="0">
                <a:latin typeface="Times New Roman" pitchFamily="18" charset="0"/>
                <a:cs typeface="Times New Roman" pitchFamily="18" charset="0"/>
              </a:rPr>
              <a:t>neighbors,</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History </a:t>
            </a:r>
            <a:r>
              <a:rPr lang="en-US" dirty="0">
                <a:latin typeface="Times New Roman" pitchFamily="18" charset="0"/>
                <a:cs typeface="Times New Roman" pitchFamily="18" charset="0"/>
              </a:rPr>
              <a:t>has made us </a:t>
            </a:r>
            <a:r>
              <a:rPr lang="en-US" dirty="0" smtClean="0">
                <a:latin typeface="Times New Roman" pitchFamily="18" charset="0"/>
                <a:cs typeface="Times New Roman" pitchFamily="18" charset="0"/>
              </a:rPr>
              <a:t>friends,</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Economics has made us </a:t>
            </a:r>
            <a:r>
              <a:rPr lang="en-US" dirty="0" smtClean="0">
                <a:latin typeface="Times New Roman" pitchFamily="18" charset="0"/>
                <a:cs typeface="Times New Roman" pitchFamily="18" charset="0"/>
              </a:rPr>
              <a:t>partners,</a:t>
            </a:r>
          </a:p>
          <a:p>
            <a:pPr marL="0" indent="0">
              <a:buNone/>
            </a:pPr>
            <a:r>
              <a:rPr lang="en-US" dirty="0" smtClean="0">
                <a:latin typeface="Times New Roman" pitchFamily="18" charset="0"/>
                <a:cs typeface="Times New Roman" pitchFamily="18" charset="0"/>
              </a:rPr>
              <a:t>      and </a:t>
            </a:r>
            <a:r>
              <a:rPr lang="en-US" dirty="0">
                <a:latin typeface="Times New Roman" pitchFamily="18" charset="0"/>
                <a:cs typeface="Times New Roman" pitchFamily="18" charset="0"/>
              </a:rPr>
              <a:t>necessity has made us allies</a:t>
            </a:r>
            <a:r>
              <a:rPr lang="en-US" dirty="0" smtClean="0">
                <a:latin typeface="Times New Roman" pitchFamily="18" charset="0"/>
                <a:cs typeface="Times New Roman" pitchFamily="18" charset="0"/>
              </a:rPr>
              <a:t>.” </a:t>
            </a:r>
          </a:p>
          <a:p>
            <a:pPr marL="0" indent="0" algn="ctr">
              <a:buNone/>
            </a:pPr>
            <a:endParaRPr lang="en-US" dirty="0" smtClean="0">
              <a:latin typeface="Times New Roman" pitchFamily="18" charset="0"/>
              <a:cs typeface="Times New Roman" pitchFamily="18" charset="0"/>
            </a:endParaRPr>
          </a:p>
          <a:p>
            <a:pPr marL="0" indent="0" algn="ctr">
              <a:buNone/>
            </a:pPr>
            <a:r>
              <a:rPr lang="en-US" dirty="0" smtClean="0">
                <a:latin typeface="Times New Roman" pitchFamily="18" charset="0"/>
                <a:cs typeface="Times New Roman" pitchFamily="18" charset="0"/>
              </a:rPr>
              <a:t>Thank you</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2740358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576</TotalTime>
  <Words>842</Words>
  <Application>Microsoft Office PowerPoint</Application>
  <PresentationFormat>On-screen Show (4:3)</PresentationFormat>
  <Paragraphs>110</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Lecture 4 Topic: Land &amp; the People of Pakistan I</vt:lpstr>
      <vt:lpstr>Lecture # 04</vt:lpstr>
      <vt:lpstr>Map of Pakistan</vt:lpstr>
      <vt:lpstr>What is Geography?</vt:lpstr>
      <vt:lpstr>Geography informs us about: </vt:lpstr>
      <vt:lpstr>Cont.</vt:lpstr>
      <vt:lpstr>What are Important Geographical Features</vt:lpstr>
      <vt:lpstr>Cont.</vt:lpstr>
      <vt:lpstr>Importance of Pakistan’s Location</vt:lpstr>
      <vt:lpstr>Location of Pakistan</vt:lpstr>
      <vt:lpstr>Cont.</vt:lpstr>
      <vt:lpstr>Cont.</vt:lpstr>
      <vt:lpstr>Cont.</vt:lpstr>
      <vt:lpstr>Cont.</vt:lpstr>
      <vt:lpstr>Cont.</vt:lpstr>
      <vt:lpstr>Cont.</vt:lpstr>
      <vt:lpstr>Pakistan: The Natural Topography</vt:lpstr>
      <vt:lpstr>Cont.</vt:lpstr>
      <vt:lpstr>Cont.</vt:lpstr>
      <vt:lpstr>Administrative Division of Pakistan</vt:lpstr>
      <vt:lpstr>Summary</vt:lpstr>
      <vt:lpstr>QUOTATION </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4 Topic: Land &amp; the People of Pakistan</dc:title>
  <dc:creator>MyUserName</dc:creator>
  <cp:lastModifiedBy>NTS</cp:lastModifiedBy>
  <cp:revision>52</cp:revision>
  <dcterms:created xsi:type="dcterms:W3CDTF">2012-07-27T08:26:51Z</dcterms:created>
  <dcterms:modified xsi:type="dcterms:W3CDTF">2012-07-28T08:48:09Z</dcterms:modified>
</cp:coreProperties>
</file>