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2" r:id="rId5"/>
    <p:sldId id="273" r:id="rId6"/>
    <p:sldId id="259" r:id="rId7"/>
    <p:sldId id="264" r:id="rId8"/>
    <p:sldId id="260" r:id="rId9"/>
    <p:sldId id="263" r:id="rId10"/>
    <p:sldId id="261" r:id="rId11"/>
    <p:sldId id="274" r:id="rId12"/>
    <p:sldId id="265" r:id="rId13"/>
    <p:sldId id="266" r:id="rId14"/>
    <p:sldId id="272"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71"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3" r:id="rId44"/>
    <p:sldId id="304" r:id="rId45"/>
    <p:sldId id="305" r:id="rId46"/>
    <p:sldId id="302" r:id="rId47"/>
    <p:sldId id="306" r:id="rId48"/>
    <p:sldId id="30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43F0DE-2DA1-4D31-A4A9-5A4CA2959A1C}" type="datetimeFigureOut">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336372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43F0DE-2DA1-4D31-A4A9-5A4CA2959A1C}" type="datetimeFigureOut">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61862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43F0DE-2DA1-4D31-A4A9-5A4CA2959A1C}" type="datetimeFigureOut">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169983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43F0DE-2DA1-4D31-A4A9-5A4CA2959A1C}" type="datetimeFigureOut">
              <a:rPr lang="en-US" smtClean="0"/>
              <a:pPr/>
              <a:t>8/16/2012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515916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43F0DE-2DA1-4D31-A4A9-5A4CA2959A1C}" type="datetimeFigureOut">
              <a:rPr lang="en-US" smtClean="0"/>
              <a:pPr/>
              <a:t>8/16/2012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574867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43F0DE-2DA1-4D31-A4A9-5A4CA2959A1C}" type="datetimeFigureOut">
              <a:rPr lang="en-US" smtClean="0"/>
              <a:pPr/>
              <a:t>8/16/2012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396953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43F0DE-2DA1-4D31-A4A9-5A4CA2959A1C}" type="datetimeFigureOut">
              <a:rPr lang="en-US" smtClean="0"/>
              <a:pPr/>
              <a:t>8/16/2012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4206886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43F0DE-2DA1-4D31-A4A9-5A4CA2959A1C}" type="datetimeFigureOut">
              <a:rPr lang="en-US" smtClean="0"/>
              <a:pPr/>
              <a:t>8/16/2012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307197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43F0DE-2DA1-4D31-A4A9-5A4CA2959A1C}" type="datetimeFigureOut">
              <a:rPr lang="en-US" smtClean="0"/>
              <a:pPr/>
              <a:t>8/16/2012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1448894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43F0DE-2DA1-4D31-A4A9-5A4CA2959A1C}" type="datetimeFigureOut">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1987343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43F0DE-2DA1-4D31-A4A9-5A4CA2959A1C}" type="datetimeFigureOut">
              <a:rPr lang="en-US" smtClean="0"/>
              <a:pPr/>
              <a:t>8/16/2012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2498698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3F0DE-2DA1-4D31-A4A9-5A4CA2959A1C}" type="datetimeFigureOut">
              <a:rPr lang="en-US" smtClean="0"/>
              <a:pPr/>
              <a:t>8/16/2012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85BC-F8E3-4F3B-A4BC-2C816A130903}" type="slidenum">
              <a:rPr lang="en-US" smtClean="0"/>
              <a:pPr/>
              <a:t>‹#›</a:t>
            </a:fld>
            <a:endParaRPr lang="en-US"/>
          </a:p>
        </p:txBody>
      </p:sp>
    </p:spTree>
    <p:extLst>
      <p:ext uri="{BB962C8B-B14F-4D97-AF65-F5344CB8AC3E}">
        <p14:creationId xmlns:p14="http://schemas.microsoft.com/office/powerpoint/2010/main" xmlns="" val="1043632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www.parc.gov.pk/"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rmAutofit fontScale="90000"/>
          </a:bodyPr>
          <a:lstStyle/>
          <a:p>
            <a:r>
              <a:rPr lang="en-US" dirty="0" smtClean="0"/>
              <a:t/>
            </a:r>
            <a:br>
              <a:rPr lang="en-US" dirty="0" smtClean="0"/>
            </a:br>
            <a:r>
              <a:rPr lang="en-US" sz="3600" b="1" dirty="0" smtClean="0"/>
              <a:t>Lecture 32    </a:t>
            </a:r>
            <a:br>
              <a:rPr lang="en-US" sz="3600" b="1" dirty="0" smtClean="0"/>
            </a:br>
            <a:r>
              <a:rPr lang="en-US" sz="3600" b="1" dirty="0" smtClean="0"/>
              <a:t>Agriculture sector: Problems &amp; Solutions</a:t>
            </a:r>
            <a:br>
              <a:rPr lang="en-US" sz="3600" b="1" dirty="0" smtClean="0"/>
            </a:br>
            <a:endParaRPr lang="en-US" sz="3600" b="1" dirty="0"/>
          </a:p>
        </p:txBody>
      </p:sp>
      <p:sp>
        <p:nvSpPr>
          <p:cNvPr id="3" name="Subtitle 2"/>
          <p:cNvSpPr>
            <a:spLocks noGrp="1"/>
          </p:cNvSpPr>
          <p:nvPr>
            <p:ph type="subTitle" idx="1"/>
          </p:nvPr>
        </p:nvSpPr>
        <p:spPr>
          <a:xfrm>
            <a:off x="27708" y="1219200"/>
            <a:ext cx="9116291" cy="4572000"/>
          </a:xfrm>
        </p:spPr>
        <p:txBody>
          <a:bodyPr>
            <a:normAutofit fontScale="92500" lnSpcReduction="20000"/>
          </a:bodyPr>
          <a:lstStyle/>
          <a:p>
            <a:pPr algn="l"/>
            <a:r>
              <a:rPr lang="en-US" dirty="0" smtClean="0">
                <a:solidFill>
                  <a:schemeClr val="tx1"/>
                </a:solidFill>
              </a:rPr>
              <a:t>Recap of lecture # 31</a:t>
            </a:r>
          </a:p>
          <a:p>
            <a:pPr algn="l"/>
            <a:r>
              <a:rPr lang="en-US" dirty="0" smtClean="0">
                <a:solidFill>
                  <a:schemeClr val="tx1"/>
                </a:solidFill>
              </a:rPr>
              <a:t>Topic: Industrial </a:t>
            </a:r>
            <a:r>
              <a:rPr lang="en-US" dirty="0">
                <a:solidFill>
                  <a:schemeClr val="tx1"/>
                </a:solidFill>
              </a:rPr>
              <a:t>Sector: Problems &amp; </a:t>
            </a:r>
            <a:r>
              <a:rPr lang="en-US" dirty="0" smtClean="0">
                <a:solidFill>
                  <a:schemeClr val="tx1"/>
                </a:solidFill>
              </a:rPr>
              <a:t>Solutions</a:t>
            </a:r>
            <a:r>
              <a:rPr lang="en-US" dirty="0">
                <a:solidFill>
                  <a:schemeClr val="tx1"/>
                </a:solidFill>
              </a:rPr>
              <a:t/>
            </a:r>
            <a:br>
              <a:rPr lang="en-US" dirty="0">
                <a:solidFill>
                  <a:schemeClr val="tx1"/>
                </a:solidFill>
              </a:rPr>
            </a:br>
            <a:endParaRPr lang="en-US" dirty="0" smtClean="0">
              <a:solidFill>
                <a:schemeClr val="tx1"/>
              </a:solidFill>
            </a:endParaRPr>
          </a:p>
          <a:p>
            <a:pPr marL="457200" indent="-457200" algn="l">
              <a:buFont typeface="Arial" pitchFamily="34" charset="0"/>
              <a:buChar char="•"/>
            </a:pPr>
            <a:r>
              <a:rPr lang="en-US" dirty="0" smtClean="0">
                <a:solidFill>
                  <a:schemeClr val="tx1"/>
                </a:solidFill>
              </a:rPr>
              <a:t>Pakistan Economic Structure : Primary Sector</a:t>
            </a:r>
          </a:p>
          <a:p>
            <a:pPr marL="457200" indent="-457200" algn="l">
              <a:buFont typeface="Arial" pitchFamily="34" charset="0"/>
              <a:buChar char="•"/>
            </a:pPr>
            <a:r>
              <a:rPr lang="en-US" dirty="0" smtClean="0">
                <a:solidFill>
                  <a:schemeClr val="tx1"/>
                </a:solidFill>
              </a:rPr>
              <a:t>Pakistan Economic Structure: Secondary Sector</a:t>
            </a:r>
          </a:p>
          <a:p>
            <a:pPr marL="457200" indent="-457200" algn="l">
              <a:buFont typeface="Arial" pitchFamily="34" charset="0"/>
              <a:buChar char="•"/>
            </a:pPr>
            <a:r>
              <a:rPr lang="en-US" dirty="0" smtClean="0">
                <a:solidFill>
                  <a:schemeClr val="tx1"/>
                </a:solidFill>
              </a:rPr>
              <a:t>Pakistan Economic Structure: Services Sector</a:t>
            </a:r>
          </a:p>
          <a:p>
            <a:pPr marL="457200" indent="-457200" algn="l">
              <a:buFont typeface="Arial" pitchFamily="34" charset="0"/>
              <a:buChar char="•"/>
            </a:pPr>
            <a:r>
              <a:rPr lang="en-US" dirty="0" smtClean="0">
                <a:solidFill>
                  <a:schemeClr val="tx1"/>
                </a:solidFill>
              </a:rPr>
              <a:t>Problems of Industrial Sector</a:t>
            </a:r>
          </a:p>
          <a:p>
            <a:pPr marL="457200" indent="-457200" algn="l">
              <a:buFont typeface="Arial" pitchFamily="34" charset="0"/>
              <a:buChar char="•"/>
            </a:pPr>
            <a:r>
              <a:rPr lang="en-US" dirty="0" smtClean="0">
                <a:solidFill>
                  <a:schemeClr val="tx1"/>
                </a:solidFill>
              </a:rPr>
              <a:t>Controversial Industrial Strategy</a:t>
            </a:r>
          </a:p>
          <a:p>
            <a:pPr marL="457200" indent="-457200" algn="l">
              <a:buFont typeface="Arial" pitchFamily="34" charset="0"/>
              <a:buChar char="•"/>
            </a:pPr>
            <a:r>
              <a:rPr lang="en-US" dirty="0" smtClean="0">
                <a:solidFill>
                  <a:schemeClr val="tx1"/>
                </a:solidFill>
              </a:rPr>
              <a:t>Shortage of Capital</a:t>
            </a:r>
          </a:p>
          <a:p>
            <a:pPr marL="457200" indent="-457200" algn="l">
              <a:buFont typeface="Arial" pitchFamily="34" charset="0"/>
              <a:buChar char="•"/>
            </a:pPr>
            <a:r>
              <a:rPr lang="en-US" dirty="0" smtClean="0">
                <a:solidFill>
                  <a:schemeClr val="tx1"/>
                </a:solidFill>
              </a:rPr>
              <a:t>Limited Markets</a:t>
            </a:r>
            <a:endParaRPr lang="en-US" dirty="0">
              <a:solidFill>
                <a:schemeClr val="tx1"/>
              </a:solidFill>
            </a:endParaRPr>
          </a:p>
        </p:txBody>
      </p:sp>
    </p:spTree>
    <p:extLst>
      <p:ext uri="{BB962C8B-B14F-4D97-AF65-F5344CB8AC3E}">
        <p14:creationId xmlns:p14="http://schemas.microsoft.com/office/powerpoint/2010/main" xmlns="" val="3371263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r>
              <a:rPr lang="en-US" dirty="0"/>
              <a:t>Lack of Technical Know-How </a:t>
            </a:r>
          </a:p>
          <a:p>
            <a:r>
              <a:rPr lang="en-US" dirty="0"/>
              <a:t>Lack of Infrastructure</a:t>
            </a:r>
          </a:p>
          <a:p>
            <a:r>
              <a:rPr lang="en-US" dirty="0"/>
              <a:t>Lack of Industrial Research</a:t>
            </a:r>
          </a:p>
          <a:p>
            <a:r>
              <a:rPr lang="en-US" dirty="0"/>
              <a:t>Unbalanced Industrial Structure</a:t>
            </a:r>
          </a:p>
          <a:p>
            <a:r>
              <a:rPr lang="en-US" dirty="0"/>
              <a:t>Labor Unrest </a:t>
            </a:r>
          </a:p>
          <a:p>
            <a:r>
              <a:rPr lang="en-US" dirty="0"/>
              <a:t>Nationalization</a:t>
            </a:r>
          </a:p>
          <a:p>
            <a:r>
              <a:rPr lang="en-US" dirty="0"/>
              <a:t>Lack of Specialization Solution of Industrial Problems</a:t>
            </a:r>
          </a:p>
          <a:p>
            <a:r>
              <a:rPr lang="en-US" dirty="0"/>
              <a:t>Clear strategy for industrial sector</a:t>
            </a:r>
          </a:p>
          <a:p>
            <a:r>
              <a:rPr lang="en-US" dirty="0"/>
              <a:t>Provision of industrial finance</a:t>
            </a:r>
          </a:p>
        </p:txBody>
      </p:sp>
    </p:spTree>
    <p:extLst>
      <p:ext uri="{BB962C8B-B14F-4D97-AF65-F5344CB8AC3E}">
        <p14:creationId xmlns:p14="http://schemas.microsoft.com/office/powerpoint/2010/main" xmlns="" val="3897657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a:t>Provision of infrastructure</a:t>
            </a:r>
          </a:p>
          <a:p>
            <a:r>
              <a:rPr lang="en-US" dirty="0"/>
              <a:t>Development of capital goods industry</a:t>
            </a:r>
          </a:p>
          <a:p>
            <a:r>
              <a:rPr lang="en-US" dirty="0"/>
              <a:t>Industrial research</a:t>
            </a:r>
          </a:p>
          <a:p>
            <a:r>
              <a:rPr lang="en-US" dirty="0"/>
              <a:t>Fiscal incentives</a:t>
            </a:r>
          </a:p>
          <a:p>
            <a:r>
              <a:rPr lang="en-US" dirty="0"/>
              <a:t>Technical education and training</a:t>
            </a:r>
          </a:p>
          <a:p>
            <a:r>
              <a:rPr lang="en-US" dirty="0"/>
              <a:t>Pakistan Economic </a:t>
            </a:r>
            <a:r>
              <a:rPr lang="en-US" dirty="0" smtClean="0"/>
              <a:t>Review</a:t>
            </a:r>
          </a:p>
          <a:p>
            <a:r>
              <a:rPr lang="en-US" dirty="0"/>
              <a:t>Today’s topic</a:t>
            </a:r>
            <a:r>
              <a:rPr lang="en-US" dirty="0" smtClean="0"/>
              <a:t>: Agriculture </a:t>
            </a:r>
            <a:r>
              <a:rPr lang="en-US" dirty="0"/>
              <a:t>sector: Problems &amp; Solutions</a:t>
            </a:r>
          </a:p>
        </p:txBody>
      </p:sp>
    </p:spTree>
    <p:extLst>
      <p:ext uri="{BB962C8B-B14F-4D97-AF65-F5344CB8AC3E}">
        <p14:creationId xmlns:p14="http://schemas.microsoft.com/office/powerpoint/2010/main" xmlns="" val="3752408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0"/>
            <a:ext cx="9137073" cy="609600"/>
          </a:xfrm>
        </p:spPr>
        <p:txBody>
          <a:bodyPr>
            <a:normAutofit/>
          </a:bodyPr>
          <a:lstStyle/>
          <a:p>
            <a:pPr algn="l"/>
            <a:r>
              <a:rPr lang="en-US" sz="3200" b="1" dirty="0" smtClean="0"/>
              <a:t>History of Agriculture in Pakistan</a:t>
            </a:r>
            <a:endParaRPr lang="en-US" sz="3200" b="1" dirty="0"/>
          </a:p>
        </p:txBody>
      </p:sp>
      <p:sp>
        <p:nvSpPr>
          <p:cNvPr id="3" name="Content Placeholder 2"/>
          <p:cNvSpPr>
            <a:spLocks noGrp="1"/>
          </p:cNvSpPr>
          <p:nvPr>
            <p:ph idx="1"/>
          </p:nvPr>
        </p:nvSpPr>
        <p:spPr>
          <a:xfrm>
            <a:off x="0" y="609600"/>
            <a:ext cx="9144000" cy="4932218"/>
          </a:xfrm>
        </p:spPr>
        <p:txBody>
          <a:bodyPr>
            <a:normAutofit fontScale="92500" lnSpcReduction="10000"/>
          </a:bodyPr>
          <a:lstStyle/>
          <a:p>
            <a:r>
              <a:rPr lang="en-US" dirty="0" smtClean="0"/>
              <a:t>Agriculture and irrigation system </a:t>
            </a:r>
            <a:r>
              <a:rPr lang="en-US" dirty="0"/>
              <a:t>was developed in the Indus Valley Civilization </a:t>
            </a:r>
            <a:r>
              <a:rPr lang="en-US" dirty="0" smtClean="0"/>
              <a:t>(</a:t>
            </a:r>
            <a:r>
              <a:rPr lang="en-US" dirty="0" err="1" smtClean="0"/>
              <a:t>Mohenjo-daro</a:t>
            </a:r>
            <a:r>
              <a:rPr lang="en-US" dirty="0"/>
              <a:t>) by around 4500 BCE</a:t>
            </a:r>
            <a:r>
              <a:rPr lang="en-US" dirty="0" smtClean="0"/>
              <a:t>. </a:t>
            </a:r>
          </a:p>
          <a:p>
            <a:r>
              <a:rPr lang="en-US" dirty="0" smtClean="0"/>
              <a:t>The </a:t>
            </a:r>
            <a:r>
              <a:rPr lang="en-US" dirty="0"/>
              <a:t>size and prosperity of the Indus civilization grew as a result of this innovation, which eventually led to more planned settlements making use of drainage and sewers</a:t>
            </a:r>
            <a:r>
              <a:rPr lang="en-US" dirty="0" smtClean="0"/>
              <a:t>. </a:t>
            </a:r>
          </a:p>
          <a:p>
            <a:r>
              <a:rPr lang="en-US" dirty="0" smtClean="0"/>
              <a:t>Sophisticated </a:t>
            </a:r>
            <a:r>
              <a:rPr lang="en-US" dirty="0"/>
              <a:t>irrigation and water storage systems were developed by the Indus Valley Civilization, including artificial reservoirs at </a:t>
            </a:r>
            <a:r>
              <a:rPr lang="en-US" dirty="0" err="1"/>
              <a:t>Girnar</a:t>
            </a:r>
            <a:r>
              <a:rPr lang="en-US" dirty="0"/>
              <a:t> dated to 3000 BCE, and an early canal irrigation system from circa 2600 BCE</a:t>
            </a:r>
            <a:r>
              <a:rPr lang="en-US" dirty="0" smtClean="0"/>
              <a:t>.</a:t>
            </a:r>
            <a:endParaRPr lang="en-US" dirty="0"/>
          </a:p>
        </p:txBody>
      </p:sp>
    </p:spTree>
    <p:extLst>
      <p:ext uri="{BB962C8B-B14F-4D97-AF65-F5344CB8AC3E}">
        <p14:creationId xmlns:p14="http://schemas.microsoft.com/office/powerpoint/2010/main" xmlns="" val="2809252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13855"/>
            <a:ext cx="9116291" cy="6719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85800"/>
            <a:ext cx="9116291" cy="4525963"/>
          </a:xfrm>
        </p:spPr>
        <p:txBody>
          <a:bodyPr/>
          <a:lstStyle/>
          <a:p>
            <a:r>
              <a:rPr lang="en-US" dirty="0"/>
              <a:t>Archeological evidence of an animal-drawn plough dates back to 2500 BC in the Indus Valley Civilization.</a:t>
            </a:r>
          </a:p>
          <a:p>
            <a:r>
              <a:rPr lang="en-US" dirty="0"/>
              <a:t>All agricultural affairs and activities in Pakistan are overseen and regulated by the Ministry of Agriculture</a:t>
            </a:r>
            <a:r>
              <a:rPr lang="en-US" dirty="0" smtClean="0"/>
              <a:t>.</a:t>
            </a:r>
          </a:p>
          <a:p>
            <a:pPr marL="0" indent="0" algn="ctr">
              <a:buNone/>
            </a:pPr>
            <a:r>
              <a:rPr lang="en-US" dirty="0" smtClean="0"/>
              <a:t>***</a:t>
            </a:r>
            <a:endParaRPr lang="en-US" dirty="0"/>
          </a:p>
          <a:p>
            <a:endParaRPr lang="en-US" dirty="0"/>
          </a:p>
        </p:txBody>
      </p:sp>
    </p:spTree>
    <p:extLst>
      <p:ext uri="{BB962C8B-B14F-4D97-AF65-F5344CB8AC3E}">
        <p14:creationId xmlns:p14="http://schemas.microsoft.com/office/powerpoint/2010/main" xmlns="" val="111380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588818"/>
          </a:xfrm>
        </p:spPr>
        <p:txBody>
          <a:bodyPr>
            <a:normAutofit/>
          </a:bodyPr>
          <a:lstStyle/>
          <a:p>
            <a:pPr algn="l"/>
            <a:r>
              <a:rPr lang="en-US" sz="3200" b="1" dirty="0" smtClean="0"/>
              <a:t>Introduction: Agricultural of Pakistan</a:t>
            </a:r>
            <a:endParaRPr lang="en-US" sz="3200" b="1" dirty="0"/>
          </a:p>
        </p:txBody>
      </p:sp>
      <p:sp>
        <p:nvSpPr>
          <p:cNvPr id="3" name="Content Placeholder 2"/>
          <p:cNvSpPr>
            <a:spLocks noGrp="1"/>
          </p:cNvSpPr>
          <p:nvPr>
            <p:ph idx="1"/>
          </p:nvPr>
        </p:nvSpPr>
        <p:spPr>
          <a:xfrm>
            <a:off x="0" y="609600"/>
            <a:ext cx="9144000" cy="4419600"/>
          </a:xfrm>
        </p:spPr>
        <p:txBody>
          <a:bodyPr>
            <a:noAutofit/>
          </a:bodyPr>
          <a:lstStyle/>
          <a:p>
            <a:pPr algn="just"/>
            <a:r>
              <a:rPr lang="en-US" sz="2800" dirty="0"/>
              <a:t>Economy of every state depends on three sectors </a:t>
            </a:r>
            <a:r>
              <a:rPr lang="en-US" sz="2800" dirty="0" smtClean="0"/>
              <a:t>that is </a:t>
            </a:r>
            <a:r>
              <a:rPr lang="en-US" sz="2800" dirty="0"/>
              <a:t>agriculture, industry and commerce. </a:t>
            </a:r>
            <a:endParaRPr lang="en-US" sz="2800" dirty="0" smtClean="0"/>
          </a:p>
          <a:p>
            <a:pPr algn="just"/>
            <a:r>
              <a:rPr lang="en-US" sz="2800" dirty="0" smtClean="0"/>
              <a:t>These </a:t>
            </a:r>
            <a:r>
              <a:rPr lang="en-US" sz="2800" dirty="0"/>
              <a:t>three are interrelated with each other as the progress or </a:t>
            </a:r>
            <a:r>
              <a:rPr lang="en-US" sz="2800" dirty="0" smtClean="0"/>
              <a:t>revert </a:t>
            </a:r>
            <a:r>
              <a:rPr lang="en-US" sz="2800" dirty="0"/>
              <a:t>of one sector effects the other two. </a:t>
            </a:r>
            <a:endParaRPr lang="en-US" sz="2800" dirty="0" smtClean="0"/>
          </a:p>
          <a:p>
            <a:pPr algn="just"/>
            <a:r>
              <a:rPr lang="en-US" sz="2800" dirty="0" smtClean="0"/>
              <a:t>Pakistan </a:t>
            </a:r>
            <a:r>
              <a:rPr lang="en-US" sz="2800" dirty="0"/>
              <a:t>is an agricultural state thus agriculture gains are of much importance than any other sector. </a:t>
            </a:r>
            <a:endParaRPr lang="en-US" sz="2800" dirty="0" smtClean="0"/>
          </a:p>
          <a:p>
            <a:pPr algn="just"/>
            <a:r>
              <a:rPr lang="en-US" sz="2800" dirty="0" smtClean="0"/>
              <a:t>Importance </a:t>
            </a:r>
            <a:r>
              <a:rPr lang="en-US" sz="2800" dirty="0"/>
              <a:t>of this sector is manifold as it feeds people, provides raw material for industry and is a base for foreign </a:t>
            </a:r>
            <a:r>
              <a:rPr lang="en-US" sz="2800" dirty="0" smtClean="0"/>
              <a:t>trade. </a:t>
            </a:r>
            <a:endParaRPr lang="en-US" sz="2800" dirty="0"/>
          </a:p>
        </p:txBody>
      </p:sp>
    </p:spTree>
    <p:extLst>
      <p:ext uri="{BB962C8B-B14F-4D97-AF65-F5344CB8AC3E}">
        <p14:creationId xmlns:p14="http://schemas.microsoft.com/office/powerpoint/2010/main" xmlns="" val="266631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6927"/>
            <a:ext cx="9157855" cy="526473"/>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17537"/>
            <a:ext cx="9144000" cy="4525963"/>
          </a:xfrm>
        </p:spPr>
        <p:txBody>
          <a:bodyPr/>
          <a:lstStyle/>
          <a:p>
            <a:endParaRPr lang="en-US" dirty="0"/>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33400"/>
            <a:ext cx="91440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800861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5562600"/>
          </a:xfrm>
        </p:spPr>
        <p:txBody>
          <a:bodyPr>
            <a:noAutofit/>
          </a:bodyPr>
          <a:lstStyle/>
          <a:p>
            <a:r>
              <a:rPr lang="en-US" sz="2800" dirty="0"/>
              <a:t>It contributes 26% of GDP and 52% of the total populace is getting its livelihood from it. 67.5% people are living in the rural areas of Pakistan and are directly involved in it. </a:t>
            </a:r>
            <a:endParaRPr lang="en-US" sz="2800" dirty="0" smtClean="0"/>
          </a:p>
          <a:p>
            <a:r>
              <a:rPr lang="en-US" sz="2800" dirty="0" smtClean="0"/>
              <a:t>There </a:t>
            </a:r>
            <a:r>
              <a:rPr lang="en-US" sz="2800" dirty="0"/>
              <a:t>are two crops in </a:t>
            </a:r>
            <a:r>
              <a:rPr lang="en-US" sz="2800" dirty="0" smtClean="0"/>
              <a:t>Pakistan: </a:t>
            </a:r>
            <a:r>
              <a:rPr lang="en-US" sz="2800" dirty="0"/>
              <a:t>Rabi &amp; </a:t>
            </a:r>
            <a:r>
              <a:rPr lang="en-US" sz="2800" dirty="0" err="1"/>
              <a:t>Kharif</a:t>
            </a:r>
            <a:r>
              <a:rPr lang="en-US" sz="2800" dirty="0"/>
              <a:t>.</a:t>
            </a:r>
          </a:p>
          <a:p>
            <a:r>
              <a:rPr lang="en-US" sz="2800" dirty="0" smtClean="0"/>
              <a:t>Crop      |     </a:t>
            </a:r>
            <a:r>
              <a:rPr lang="en-US" sz="2800" dirty="0"/>
              <a:t>Sowing season |     Harvesting season</a:t>
            </a:r>
          </a:p>
          <a:p>
            <a:r>
              <a:rPr lang="en-US" sz="2800" dirty="0" err="1"/>
              <a:t>Kharif</a:t>
            </a:r>
            <a:r>
              <a:rPr lang="en-US" sz="2800" dirty="0"/>
              <a:t>    |    April – June  </a:t>
            </a:r>
            <a:r>
              <a:rPr lang="en-US" sz="2800" dirty="0" smtClean="0"/>
              <a:t>     |      </a:t>
            </a:r>
            <a:r>
              <a:rPr lang="en-US" sz="2800" dirty="0"/>
              <a:t>Oct – Dec</a:t>
            </a:r>
          </a:p>
          <a:p>
            <a:r>
              <a:rPr lang="en-US" sz="2800" dirty="0"/>
              <a:t>Rabi       |    Oct – Dec     </a:t>
            </a:r>
            <a:r>
              <a:rPr lang="en-US" sz="2800" dirty="0" smtClean="0"/>
              <a:t>      |       </a:t>
            </a:r>
            <a:r>
              <a:rPr lang="en-US" sz="2800" dirty="0"/>
              <a:t>April – </a:t>
            </a:r>
            <a:r>
              <a:rPr lang="en-US" sz="2800" dirty="0" smtClean="0"/>
              <a:t>May</a:t>
            </a:r>
          </a:p>
        </p:txBody>
      </p:sp>
    </p:spTree>
    <p:extLst>
      <p:ext uri="{BB962C8B-B14F-4D97-AF65-F5344CB8AC3E}">
        <p14:creationId xmlns:p14="http://schemas.microsoft.com/office/powerpoint/2010/main" xmlns="" val="846430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4763"/>
            <a:ext cx="9130146" cy="452437"/>
          </a:xfrm>
        </p:spPr>
        <p:txBody>
          <a:bodyPr>
            <a:noAutofit/>
          </a:bodyPr>
          <a:lstStyle/>
          <a:p>
            <a:pPr algn="l"/>
            <a:r>
              <a:rPr lang="en-US" sz="3200" b="1" dirty="0" smtClean="0"/>
              <a:t>Cont. Agriculture and land use</a:t>
            </a:r>
            <a:endParaRPr lang="en-US" sz="3200" b="1" dirty="0"/>
          </a:p>
        </p:txBody>
      </p:sp>
      <p:sp>
        <p:nvSpPr>
          <p:cNvPr id="3" name="Content Placeholder 2"/>
          <p:cNvSpPr>
            <a:spLocks noGrp="1"/>
          </p:cNvSpPr>
          <p:nvPr>
            <p:ph idx="1"/>
          </p:nvPr>
        </p:nvSpPr>
        <p:spPr>
          <a:xfrm>
            <a:off x="0" y="576263"/>
            <a:ext cx="9144000" cy="5291137"/>
          </a:xfrm>
        </p:spPr>
        <p:txBody>
          <a:bodyPr/>
          <a:lstStyle/>
          <a:p>
            <a:endParaRPr lang="en-US"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76263"/>
            <a:ext cx="9144000" cy="5672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92143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13509"/>
          </a:xfrm>
        </p:spPr>
        <p:txBody>
          <a:bodyPr>
            <a:normAutofit/>
          </a:bodyPr>
          <a:lstStyle/>
          <a:p>
            <a:pPr algn="l"/>
            <a:r>
              <a:rPr lang="en-US" sz="3200" b="1" dirty="0" smtClean="0"/>
              <a:t>Agricultural Reforms in Pakistan</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pPr algn="just"/>
            <a:r>
              <a:rPr lang="en-US" dirty="0"/>
              <a:t>First Agricultural Reforms in Pakistan were introduced by General </a:t>
            </a:r>
            <a:r>
              <a:rPr lang="en-US" dirty="0" err="1"/>
              <a:t>Ayub</a:t>
            </a:r>
            <a:r>
              <a:rPr lang="en-US" dirty="0"/>
              <a:t> Khan in Jan 24, 1959. According to these reforms an individual was not allowed to own 500 irrigated and 1000 of non-irrigated land in Pakistan. </a:t>
            </a:r>
            <a:endParaRPr lang="en-US" dirty="0" smtClean="0"/>
          </a:p>
          <a:p>
            <a:pPr algn="just"/>
            <a:r>
              <a:rPr lang="en-US" dirty="0" smtClean="0"/>
              <a:t>The </a:t>
            </a:r>
            <a:r>
              <a:rPr lang="en-US" dirty="0"/>
              <a:t>remaining lands were given freely to the landless farmers. It was also narrated that no surcharge or extra money will be taken from any landless person in </a:t>
            </a:r>
            <a:r>
              <a:rPr lang="en-US" dirty="0" smtClean="0"/>
              <a:t>return </a:t>
            </a:r>
            <a:r>
              <a:rPr lang="en-US" dirty="0"/>
              <a:t>for the transfer of </a:t>
            </a:r>
            <a:r>
              <a:rPr lang="en-US" dirty="0" smtClean="0"/>
              <a:t>land.</a:t>
            </a:r>
            <a:endParaRPr lang="en-US" dirty="0"/>
          </a:p>
        </p:txBody>
      </p:sp>
    </p:spTree>
    <p:extLst>
      <p:ext uri="{BB962C8B-B14F-4D97-AF65-F5344CB8AC3E}">
        <p14:creationId xmlns:p14="http://schemas.microsoft.com/office/powerpoint/2010/main" xmlns="" val="4186629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800600"/>
          </a:xfrm>
        </p:spPr>
        <p:txBody>
          <a:bodyPr>
            <a:normAutofit fontScale="92500"/>
          </a:bodyPr>
          <a:lstStyle/>
          <a:p>
            <a:r>
              <a:rPr lang="en-US" dirty="0"/>
              <a:t>The total geographical area of Pakistan is 79.6 million hectares. About 27 percent of the area is currently under cultivation. Of this area, 80 percent is irrigated. In this regard, Pakistan has one of the highest proportions of irrigated cropped area in the world. </a:t>
            </a:r>
            <a:endParaRPr lang="en-US" dirty="0" smtClean="0"/>
          </a:p>
          <a:p>
            <a:r>
              <a:rPr lang="en-US" dirty="0" smtClean="0"/>
              <a:t>The </a:t>
            </a:r>
            <a:r>
              <a:rPr lang="en-US" dirty="0"/>
              <a:t>cultivable waste lands offering good possibilities of crop production amount to 8.9 million hectares. Growth in cropped area is very impressive: from 11.6 million hectares in 1947 to 22.6 million hectares in 1997.</a:t>
            </a:r>
          </a:p>
          <a:p>
            <a:endParaRPr lang="en-US" dirty="0"/>
          </a:p>
        </p:txBody>
      </p:sp>
    </p:spTree>
    <p:extLst>
      <p:ext uri="{BB962C8B-B14F-4D97-AF65-F5344CB8AC3E}">
        <p14:creationId xmlns:p14="http://schemas.microsoft.com/office/powerpoint/2010/main" xmlns="" val="343184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498764"/>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1"/>
            <a:ext cx="9144000" cy="4876800"/>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33400"/>
            <a:ext cx="91440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9615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sz="3200" b="1" dirty="0" smtClean="0"/>
              <a:t/>
            </a:r>
            <a:br>
              <a:rPr lang="en-US" sz="3200" b="1" dirty="0" smtClean="0"/>
            </a:br>
            <a:r>
              <a:rPr lang="en-US" sz="3200" b="1" dirty="0" smtClean="0"/>
              <a:t>Land </a:t>
            </a:r>
            <a:r>
              <a:rPr lang="en-US" sz="3200" b="1" dirty="0"/>
              <a:t>use, farming systems and institutions</a:t>
            </a:r>
            <a:br>
              <a:rPr lang="en-US" sz="3200" b="1" dirty="0"/>
            </a:b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Most </a:t>
            </a:r>
            <a:r>
              <a:rPr lang="en-US" dirty="0"/>
              <a:t>of Pakistan is classified as arid to semi-arid because rainfall is not sufficient to grow agricultural crops, forest and fruit plants and pastures. About 68 percent of the geographical area has annual rainfall of 250 mm, whereas about 24 percent has annual rainfall of 251 to 500 mm. </a:t>
            </a:r>
            <a:endParaRPr lang="en-US" dirty="0" smtClean="0"/>
          </a:p>
          <a:p>
            <a:r>
              <a:rPr lang="en-US" dirty="0" smtClean="0"/>
              <a:t>Only </a:t>
            </a:r>
            <a:r>
              <a:rPr lang="en-US" dirty="0"/>
              <a:t>8 percent of the geographical area has annual rainfall exceeding 500 mm. Thus supplemental water is required for profitable agricultural production, either from irrigation or through water harvesting.</a:t>
            </a:r>
          </a:p>
          <a:p>
            <a:endParaRPr lang="en-US" dirty="0"/>
          </a:p>
          <a:p>
            <a:endParaRPr lang="en-US" dirty="0"/>
          </a:p>
        </p:txBody>
      </p:sp>
    </p:spTree>
    <p:extLst>
      <p:ext uri="{BB962C8B-B14F-4D97-AF65-F5344CB8AC3E}">
        <p14:creationId xmlns:p14="http://schemas.microsoft.com/office/powerpoint/2010/main" xmlns="" val="771198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4525963"/>
          </a:xfrm>
        </p:spPr>
        <p:txBody>
          <a:bodyPr/>
          <a:lstStyle/>
          <a:p>
            <a:r>
              <a:rPr lang="en-US" dirty="0"/>
              <a:t>Though the agricultural sector is facing problems in Pakistan yet the major chunk of money comes from this sector. Following are the major causes of agricultural problems in Pakistan which disturb the agricultural growth or development in Pakistan</a:t>
            </a:r>
            <a:r>
              <a:rPr lang="en-US" dirty="0" smtClean="0"/>
              <a:t>.</a:t>
            </a:r>
          </a:p>
          <a:p>
            <a:r>
              <a:rPr lang="en-US" dirty="0" smtClean="0"/>
              <a:t>Agriculture is the important sector of Pakistan’s economy. It importance has reduced due to following reasons:</a:t>
            </a:r>
          </a:p>
          <a:p>
            <a:pPr marL="0" indent="0">
              <a:buNone/>
            </a:pPr>
            <a:endParaRPr lang="en-US" dirty="0"/>
          </a:p>
          <a:p>
            <a:endParaRPr lang="en-US" dirty="0"/>
          </a:p>
        </p:txBody>
      </p:sp>
    </p:spTree>
    <p:extLst>
      <p:ext uri="{BB962C8B-B14F-4D97-AF65-F5344CB8AC3E}">
        <p14:creationId xmlns:p14="http://schemas.microsoft.com/office/powerpoint/2010/main" xmlns="" val="799560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748145"/>
          </a:xfrm>
        </p:spPr>
        <p:txBody>
          <a:bodyPr>
            <a:normAutofit/>
          </a:bodyPr>
          <a:lstStyle/>
          <a:p>
            <a:pPr algn="l"/>
            <a:r>
              <a:rPr lang="en-US" sz="3200" b="1" dirty="0" smtClean="0"/>
              <a:t>Problems of Agriculture Sector in Pakistan</a:t>
            </a:r>
            <a:endParaRPr lang="en-US" sz="3200" b="1" dirty="0"/>
          </a:p>
        </p:txBody>
      </p:sp>
      <p:sp>
        <p:nvSpPr>
          <p:cNvPr id="3" name="Content Placeholder 2"/>
          <p:cNvSpPr>
            <a:spLocks noGrp="1"/>
          </p:cNvSpPr>
          <p:nvPr>
            <p:ph idx="1"/>
          </p:nvPr>
        </p:nvSpPr>
        <p:spPr>
          <a:xfrm>
            <a:off x="0" y="762000"/>
            <a:ext cx="9144000" cy="4876800"/>
          </a:xfrm>
        </p:spPr>
        <p:txBody>
          <a:bodyPr>
            <a:normAutofit fontScale="77500" lnSpcReduction="20000"/>
          </a:bodyPr>
          <a:lstStyle/>
          <a:p>
            <a:pPr marL="514350" indent="-514350">
              <a:buFont typeface="+mj-lt"/>
              <a:buAutoNum type="arabicPeriod"/>
            </a:pPr>
            <a:r>
              <a:rPr lang="en-US" dirty="0" smtClean="0"/>
              <a:t>Under Utilization of Land</a:t>
            </a:r>
          </a:p>
          <a:p>
            <a:pPr marL="514350" indent="-514350">
              <a:buFont typeface="+mj-lt"/>
              <a:buAutoNum type="arabicPeriod"/>
            </a:pPr>
            <a:r>
              <a:rPr lang="en-US" dirty="0" smtClean="0"/>
              <a:t>Under Utilization of Manpower</a:t>
            </a:r>
          </a:p>
          <a:p>
            <a:pPr marL="514350" indent="-514350">
              <a:buFont typeface="+mj-lt"/>
              <a:buAutoNum type="arabicPeriod"/>
            </a:pPr>
            <a:r>
              <a:rPr lang="en-US" dirty="0" smtClean="0"/>
              <a:t>Uneconomic Holdings</a:t>
            </a:r>
          </a:p>
          <a:p>
            <a:pPr marL="514350" indent="-514350">
              <a:buFont typeface="+mj-lt"/>
              <a:buAutoNum type="arabicPeriod"/>
            </a:pPr>
            <a:r>
              <a:rPr lang="en-US" dirty="0" smtClean="0"/>
              <a:t>Water-logging and Salinity</a:t>
            </a:r>
          </a:p>
          <a:p>
            <a:pPr marL="514350" indent="-514350">
              <a:buFont typeface="+mj-lt"/>
              <a:buAutoNum type="arabicPeriod"/>
            </a:pPr>
            <a:r>
              <a:rPr lang="en-US" dirty="0" smtClean="0"/>
              <a:t>Lack of Water Supply</a:t>
            </a:r>
          </a:p>
          <a:p>
            <a:pPr marL="514350" indent="-514350">
              <a:buFont typeface="+mj-lt"/>
              <a:buAutoNum type="arabicPeriod"/>
            </a:pPr>
            <a:r>
              <a:rPr lang="en-US" dirty="0" smtClean="0"/>
              <a:t>Low per Acre Yield</a:t>
            </a:r>
          </a:p>
          <a:p>
            <a:pPr marL="514350" indent="-514350">
              <a:buFont typeface="+mj-lt"/>
              <a:buAutoNum type="arabicPeriod"/>
            </a:pPr>
            <a:r>
              <a:rPr lang="en-US" dirty="0" smtClean="0"/>
              <a:t>Insufficient Use of Inputs</a:t>
            </a:r>
          </a:p>
          <a:p>
            <a:pPr marL="514350" indent="-514350">
              <a:buFont typeface="+mj-lt"/>
              <a:buAutoNum type="arabicPeriod"/>
            </a:pPr>
            <a:r>
              <a:rPr lang="en-US" dirty="0" smtClean="0"/>
              <a:t>Poor Rural Infrastructure</a:t>
            </a:r>
          </a:p>
          <a:p>
            <a:pPr marL="514350" indent="-514350">
              <a:buFont typeface="+mj-lt"/>
              <a:buAutoNum type="arabicPeriod"/>
            </a:pPr>
            <a:r>
              <a:rPr lang="en-US" dirty="0" smtClean="0"/>
              <a:t>Insufficient Agricultural Research</a:t>
            </a:r>
          </a:p>
          <a:p>
            <a:pPr marL="514350" indent="-514350">
              <a:buFont typeface="+mj-lt"/>
              <a:buAutoNum type="arabicPeriod"/>
            </a:pPr>
            <a:r>
              <a:rPr lang="en-US" dirty="0" smtClean="0"/>
              <a:t>Lack of Extension Service</a:t>
            </a:r>
          </a:p>
          <a:p>
            <a:pPr marL="514350" indent="-514350">
              <a:buFont typeface="+mj-lt"/>
              <a:buAutoNum type="arabicPeriod"/>
            </a:pPr>
            <a:r>
              <a:rPr lang="en-US" dirty="0" smtClean="0"/>
              <a:t>Defective Land Tenure System</a:t>
            </a:r>
          </a:p>
          <a:p>
            <a:pPr marL="514350" indent="-514350">
              <a:buFont typeface="+mj-lt"/>
              <a:buAutoNum type="arabicPeriod"/>
            </a:pPr>
            <a:r>
              <a:rPr lang="en-US" dirty="0" smtClean="0"/>
              <a:t>Insufficient Facilities</a:t>
            </a:r>
            <a:endParaRPr lang="en-US" dirty="0"/>
          </a:p>
        </p:txBody>
      </p:sp>
    </p:spTree>
    <p:extLst>
      <p:ext uri="{BB962C8B-B14F-4D97-AF65-F5344CB8AC3E}">
        <p14:creationId xmlns:p14="http://schemas.microsoft.com/office/powerpoint/2010/main" xmlns="" val="1229757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a:t>Under Utilization of Land</a:t>
            </a:r>
          </a:p>
        </p:txBody>
      </p:sp>
      <p:sp>
        <p:nvSpPr>
          <p:cNvPr id="3" name="Content Placeholder 2"/>
          <p:cNvSpPr>
            <a:spLocks noGrp="1"/>
          </p:cNvSpPr>
          <p:nvPr>
            <p:ph idx="1"/>
          </p:nvPr>
        </p:nvSpPr>
        <p:spPr>
          <a:xfrm>
            <a:off x="-13856" y="609600"/>
            <a:ext cx="9157855" cy="4525963"/>
          </a:xfrm>
        </p:spPr>
        <p:txBody>
          <a:bodyPr>
            <a:normAutofit lnSpcReduction="10000"/>
          </a:bodyPr>
          <a:lstStyle/>
          <a:p>
            <a:pPr algn="just"/>
            <a:r>
              <a:rPr lang="en-US" dirty="0" smtClean="0"/>
              <a:t>The resources in the agricultural sector are not properly utilized. There is a huge wastage of land which is evident from the fact that out of about 90 million acres of cultivable land, only 44 million acres have so for been brought under plough. This wastage comes to 60 % of the area . Further, the land is divided into many small units. The area is used to provide passage (due to small land holding) in form of strips summed up runs into hundred of acres that are wasted. </a:t>
            </a:r>
            <a:endParaRPr lang="en-US" dirty="0"/>
          </a:p>
        </p:txBody>
      </p:sp>
    </p:spTree>
    <p:extLst>
      <p:ext uri="{BB962C8B-B14F-4D97-AF65-F5344CB8AC3E}">
        <p14:creationId xmlns:p14="http://schemas.microsoft.com/office/powerpoint/2010/main" xmlns="" val="23921203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Autofit/>
          </a:bodyPr>
          <a:lstStyle/>
          <a:p>
            <a:pPr algn="l"/>
            <a:r>
              <a:rPr lang="en-US" sz="3200" b="1" dirty="0" smtClean="0"/>
              <a:t>Under Utilization of Manpower</a:t>
            </a:r>
            <a:endParaRPr lang="en-US" sz="3200" b="1" dirty="0"/>
          </a:p>
        </p:txBody>
      </p:sp>
      <p:sp>
        <p:nvSpPr>
          <p:cNvPr id="3" name="Content Placeholder 2"/>
          <p:cNvSpPr>
            <a:spLocks noGrp="1"/>
          </p:cNvSpPr>
          <p:nvPr>
            <p:ph idx="1"/>
          </p:nvPr>
        </p:nvSpPr>
        <p:spPr>
          <a:xfrm>
            <a:off x="0" y="609600"/>
            <a:ext cx="9144000" cy="4525963"/>
          </a:xfrm>
        </p:spPr>
        <p:txBody>
          <a:bodyPr>
            <a:normAutofit lnSpcReduction="10000"/>
          </a:bodyPr>
          <a:lstStyle/>
          <a:p>
            <a:pPr algn="just"/>
            <a:r>
              <a:rPr lang="en-US" dirty="0" smtClean="0"/>
              <a:t>The total labor force in the rural sector is about 16 million out of which only 15% are paid workers while the rest are self employed. The employment picture in the agriculture is complicated. This had resulted due to abundance of self employed and unpaid family workers and the seasonal nature of work in agriculture. Disguised unemployment is difficult to estimate. However, an estimate put it at about two million workers, which is a severe wastage.</a:t>
            </a:r>
            <a:endParaRPr lang="en-US" dirty="0"/>
          </a:p>
        </p:txBody>
      </p:sp>
    </p:spTree>
    <p:extLst>
      <p:ext uri="{BB962C8B-B14F-4D97-AF65-F5344CB8AC3E}">
        <p14:creationId xmlns:p14="http://schemas.microsoft.com/office/powerpoint/2010/main" xmlns="" val="254439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34291"/>
          </a:xfrm>
        </p:spPr>
        <p:txBody>
          <a:bodyPr>
            <a:normAutofit/>
          </a:bodyPr>
          <a:lstStyle/>
          <a:p>
            <a:pPr algn="l"/>
            <a:r>
              <a:rPr lang="en-US" sz="3200" b="1" dirty="0"/>
              <a:t>Uneconomic Holdings</a:t>
            </a:r>
          </a:p>
        </p:txBody>
      </p:sp>
      <p:sp>
        <p:nvSpPr>
          <p:cNvPr id="3" name="Content Placeholder 2"/>
          <p:cNvSpPr>
            <a:spLocks noGrp="1"/>
          </p:cNvSpPr>
          <p:nvPr>
            <p:ph idx="1"/>
          </p:nvPr>
        </p:nvSpPr>
        <p:spPr>
          <a:xfrm>
            <a:off x="13854" y="609600"/>
            <a:ext cx="9130145" cy="4525963"/>
          </a:xfrm>
        </p:spPr>
        <p:txBody>
          <a:bodyPr>
            <a:normAutofit lnSpcReduction="10000"/>
          </a:bodyPr>
          <a:lstStyle/>
          <a:p>
            <a:pPr algn="just"/>
            <a:r>
              <a:rPr lang="en-US" dirty="0" smtClean="0"/>
              <a:t>The term uneconomic holding refer to the cultivating units which are small in size and the cultivation processes can not be properly and effectively applied to them. As a result there input-output ration is low compare to bigger farms. According to agriculture census 1980, there are 4.7 million formers and almost half of them own only three acres or less of land. The main cause of this is Islamic law of inheritance and lack of alternative occupations.</a:t>
            </a:r>
            <a:endParaRPr lang="en-US" dirty="0"/>
          </a:p>
        </p:txBody>
      </p:sp>
    </p:spTree>
    <p:extLst>
      <p:ext uri="{BB962C8B-B14F-4D97-AF65-F5344CB8AC3E}">
        <p14:creationId xmlns:p14="http://schemas.microsoft.com/office/powerpoint/2010/main" xmlns="" val="40634626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fontScale="90000"/>
          </a:bodyPr>
          <a:lstStyle/>
          <a:p>
            <a:pPr algn="l"/>
            <a:r>
              <a:rPr lang="en-US" dirty="0" smtClean="0"/>
              <a:t/>
            </a:r>
            <a:br>
              <a:rPr lang="en-US" dirty="0" smtClean="0"/>
            </a:br>
            <a:r>
              <a:rPr lang="en-US" sz="3600" b="1" dirty="0" smtClean="0"/>
              <a:t>Water-logging </a:t>
            </a:r>
            <a:r>
              <a:rPr lang="en-US" sz="3600" b="1" dirty="0"/>
              <a:t>and Salinity</a:t>
            </a:r>
            <a:br>
              <a:rPr lang="en-US" sz="3600" b="1" dirty="0"/>
            </a:br>
            <a:endParaRPr lang="en-US" sz="36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pPr algn="just"/>
            <a:r>
              <a:rPr lang="en-US" dirty="0" smtClean="0"/>
              <a:t>Due to leakage of water from the canals, the water table has come closer to the surface of the soil and the plants are unable to get air and grow. This is called water logging. When this water evaporates the salts contained in the water spread on the surface. This makes the surface hot and destroys the plants. This is known as salinity. These problems are found in the irrigated areas Punjab and Sind. According to an estimate above 15 lakh acres have been made unfit for cultivation due to water logging and salinity.</a:t>
            </a:r>
            <a:endParaRPr lang="en-US" dirty="0"/>
          </a:p>
        </p:txBody>
      </p:sp>
    </p:spTree>
    <p:extLst>
      <p:ext uri="{BB962C8B-B14F-4D97-AF65-F5344CB8AC3E}">
        <p14:creationId xmlns:p14="http://schemas.microsoft.com/office/powerpoint/2010/main" xmlns="" val="2541006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34636"/>
            <a:ext cx="9157855" cy="651164"/>
          </a:xfrm>
        </p:spPr>
        <p:txBody>
          <a:bodyPr>
            <a:normAutofit fontScale="90000"/>
          </a:bodyPr>
          <a:lstStyle/>
          <a:p>
            <a:pPr algn="l"/>
            <a:r>
              <a:rPr lang="en-US" dirty="0" smtClean="0"/>
              <a:t/>
            </a:r>
            <a:br>
              <a:rPr lang="en-US" dirty="0" smtClean="0"/>
            </a:br>
            <a:r>
              <a:rPr lang="en-US" sz="3600" b="1" dirty="0" smtClean="0"/>
              <a:t>Lack </a:t>
            </a:r>
            <a:r>
              <a:rPr lang="en-US" sz="3600" b="1" dirty="0"/>
              <a:t>of Water Supply</a:t>
            </a:r>
            <a:br>
              <a:rPr lang="en-US" sz="3600" b="1" dirty="0"/>
            </a:br>
            <a:endParaRPr lang="en-US" sz="3600" b="1" dirty="0"/>
          </a:p>
        </p:txBody>
      </p:sp>
      <p:sp>
        <p:nvSpPr>
          <p:cNvPr id="3" name="Content Placeholder 2"/>
          <p:cNvSpPr>
            <a:spLocks noGrp="1"/>
          </p:cNvSpPr>
          <p:nvPr>
            <p:ph idx="1"/>
          </p:nvPr>
        </p:nvSpPr>
        <p:spPr>
          <a:xfrm>
            <a:off x="0" y="762000"/>
            <a:ext cx="9144000" cy="5364163"/>
          </a:xfrm>
        </p:spPr>
        <p:txBody>
          <a:bodyPr/>
          <a:lstStyle/>
          <a:p>
            <a:pPr algn="just"/>
            <a:r>
              <a:rPr lang="en-US" dirty="0" smtClean="0"/>
              <a:t>The agriculture out put depends upon the water supply at different stages of cultivation. If the water supply is not sufficient, the crop is damaged and the yield is reduced. In Pakistan, the agricultural output depends on irrigation facility, which is defective in the sense that the supply of water is either delayed or is less than the requirement.  </a:t>
            </a:r>
            <a:endParaRPr lang="en-US" dirty="0"/>
          </a:p>
        </p:txBody>
      </p:sp>
    </p:spTree>
    <p:extLst>
      <p:ext uri="{BB962C8B-B14F-4D97-AF65-F5344CB8AC3E}">
        <p14:creationId xmlns:p14="http://schemas.microsoft.com/office/powerpoint/2010/main" xmlns="" val="3242834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595745"/>
          </a:xfrm>
        </p:spPr>
        <p:txBody>
          <a:bodyPr>
            <a:normAutofit fontScale="90000"/>
          </a:bodyPr>
          <a:lstStyle/>
          <a:p>
            <a:pPr algn="l"/>
            <a:r>
              <a:rPr lang="en-US" dirty="0" smtClean="0"/>
              <a:t/>
            </a:r>
            <a:br>
              <a:rPr lang="en-US" dirty="0" smtClean="0"/>
            </a:br>
            <a:r>
              <a:rPr lang="en-US" sz="3600" b="1" dirty="0" smtClean="0"/>
              <a:t>Low </a:t>
            </a:r>
            <a:r>
              <a:rPr lang="en-US" sz="3600" b="1" dirty="0"/>
              <a:t>per Acre Yield</a:t>
            </a:r>
            <a:br>
              <a:rPr lang="en-US" sz="3600" b="1" dirty="0"/>
            </a:br>
            <a:endParaRPr lang="en-US" sz="3600" b="1" dirty="0"/>
          </a:p>
        </p:txBody>
      </p:sp>
      <p:sp>
        <p:nvSpPr>
          <p:cNvPr id="3" name="Content Placeholder 2"/>
          <p:cNvSpPr>
            <a:spLocks noGrp="1"/>
          </p:cNvSpPr>
          <p:nvPr>
            <p:ph idx="1"/>
          </p:nvPr>
        </p:nvSpPr>
        <p:spPr>
          <a:xfrm>
            <a:off x="1" y="685800"/>
            <a:ext cx="9144000" cy="4525963"/>
          </a:xfrm>
        </p:spPr>
        <p:txBody>
          <a:bodyPr/>
          <a:lstStyle/>
          <a:p>
            <a:pPr algn="just"/>
            <a:r>
              <a:rPr lang="en-US" dirty="0" smtClean="0"/>
              <a:t>This is a problem to be solved as well as the result of various problems. Per acre yield in Pakistan is among the lowest in the world. It is about one third of what is produced in other countries. For examples, in case of rice , Japan and Egypt production is more than three times in Pakistan. Similar is the case of sugarcane, cotton and wheat.</a:t>
            </a:r>
            <a:endParaRPr lang="en-US" dirty="0"/>
          </a:p>
        </p:txBody>
      </p:sp>
    </p:spTree>
    <p:extLst>
      <p:ext uri="{BB962C8B-B14F-4D97-AF65-F5344CB8AC3E}">
        <p14:creationId xmlns:p14="http://schemas.microsoft.com/office/powerpoint/2010/main" xmlns="" val="16227344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pPr algn="l"/>
            <a:r>
              <a:rPr lang="en-US" sz="3200" b="1" dirty="0" smtClean="0"/>
              <a:t/>
            </a:r>
            <a:br>
              <a:rPr lang="en-US" sz="3200" b="1" dirty="0" smtClean="0"/>
            </a:br>
            <a:r>
              <a:rPr lang="en-US" sz="3200" b="1" dirty="0" smtClean="0"/>
              <a:t>Insufficient </a:t>
            </a:r>
            <a:r>
              <a:rPr lang="en-US" sz="3200" b="1" dirty="0"/>
              <a:t>Use of Inputs</a:t>
            </a:r>
            <a:br>
              <a:rPr lang="en-US" sz="3200" b="1" dirty="0"/>
            </a:br>
            <a:endParaRPr lang="en-US" sz="3200" b="1" dirty="0"/>
          </a:p>
        </p:txBody>
      </p:sp>
      <p:sp>
        <p:nvSpPr>
          <p:cNvPr id="3" name="Content Placeholder 2"/>
          <p:cNvSpPr>
            <a:spLocks noGrp="1"/>
          </p:cNvSpPr>
          <p:nvPr>
            <p:ph idx="1"/>
          </p:nvPr>
        </p:nvSpPr>
        <p:spPr>
          <a:xfrm>
            <a:off x="27708" y="609600"/>
            <a:ext cx="9116291" cy="4525963"/>
          </a:xfrm>
        </p:spPr>
        <p:txBody>
          <a:bodyPr/>
          <a:lstStyle/>
          <a:p>
            <a:pPr algn="just"/>
            <a:r>
              <a:rPr lang="en-US" dirty="0" smtClean="0"/>
              <a:t>To increase agricultural output, it is essential to expand the use of agricultural inputs which includes chemical fertilizers, improve seeds, plant protection and mechanization. At present, seeds are used by formers are generally defective and of inferior quality. Similarly, lack of use of fertilizers like urea and pesticides result in less production.</a:t>
            </a:r>
            <a:endParaRPr lang="en-US" dirty="0"/>
          </a:p>
        </p:txBody>
      </p:sp>
    </p:spTree>
    <p:extLst>
      <p:ext uri="{BB962C8B-B14F-4D97-AF65-F5344CB8AC3E}">
        <p14:creationId xmlns:p14="http://schemas.microsoft.com/office/powerpoint/2010/main" xmlns="" val="5146775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16291" cy="609600"/>
          </a:xfrm>
        </p:spPr>
        <p:txBody>
          <a:bodyPr>
            <a:normAutofit fontScale="90000"/>
          </a:bodyPr>
          <a:lstStyle/>
          <a:p>
            <a:pPr algn="l"/>
            <a:r>
              <a:rPr lang="en-US" sz="3600" b="1" dirty="0" smtClean="0"/>
              <a:t/>
            </a:r>
            <a:br>
              <a:rPr lang="en-US" sz="3600" b="1" dirty="0" smtClean="0"/>
            </a:br>
            <a:r>
              <a:rPr lang="en-US" sz="3600" b="1" dirty="0" smtClean="0"/>
              <a:t>Poor </a:t>
            </a:r>
            <a:r>
              <a:rPr lang="en-US" sz="3600" b="1" dirty="0"/>
              <a:t>Rural Infrastructure</a:t>
            </a:r>
            <a:r>
              <a:rPr lang="en-US" sz="3600" dirty="0"/>
              <a:t/>
            </a:r>
            <a:br>
              <a:rPr lang="en-US" sz="3600" dirty="0"/>
            </a:br>
            <a:endParaRPr lang="en-US" sz="3600" dirty="0"/>
          </a:p>
        </p:txBody>
      </p:sp>
      <p:sp>
        <p:nvSpPr>
          <p:cNvPr id="3" name="Content Placeholder 2"/>
          <p:cNvSpPr>
            <a:spLocks noGrp="1"/>
          </p:cNvSpPr>
          <p:nvPr>
            <p:ph idx="1"/>
          </p:nvPr>
        </p:nvSpPr>
        <p:spPr>
          <a:xfrm>
            <a:off x="0" y="685800"/>
            <a:ext cx="9144000" cy="4525963"/>
          </a:xfrm>
        </p:spPr>
        <p:txBody>
          <a:bodyPr/>
          <a:lstStyle/>
          <a:p>
            <a:pPr algn="just"/>
            <a:r>
              <a:rPr lang="en-US" dirty="0" smtClean="0"/>
              <a:t>Poor rural infrastructure is another basic problem of agriculture in Pakistan. Due to lack of transport and communication facilities, the rural population has restricted mobility. There is less flow of credit in rural areas due to lack of credit institutions. There are no organized marketing facilities so the poor farmers are exploited by the traders.</a:t>
            </a:r>
            <a:endParaRPr lang="en-US" dirty="0"/>
          </a:p>
        </p:txBody>
      </p:sp>
    </p:spTree>
    <p:extLst>
      <p:ext uri="{BB962C8B-B14F-4D97-AF65-F5344CB8AC3E}">
        <p14:creationId xmlns:p14="http://schemas.microsoft.com/office/powerpoint/2010/main" xmlns="" val="20143612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pPr algn="l"/>
            <a:r>
              <a:rPr lang="en-US" sz="3200" b="1" dirty="0"/>
              <a:t>Insufficient Agricultural Research</a:t>
            </a:r>
          </a:p>
        </p:txBody>
      </p:sp>
      <p:sp>
        <p:nvSpPr>
          <p:cNvPr id="3" name="Content Placeholder 2"/>
          <p:cNvSpPr>
            <a:spLocks noGrp="1"/>
          </p:cNvSpPr>
          <p:nvPr>
            <p:ph idx="1"/>
          </p:nvPr>
        </p:nvSpPr>
        <p:spPr>
          <a:xfrm>
            <a:off x="0" y="762000"/>
            <a:ext cx="9144000" cy="4525963"/>
          </a:xfrm>
        </p:spPr>
        <p:txBody>
          <a:bodyPr/>
          <a:lstStyle/>
          <a:p>
            <a:pPr marL="0" indent="0" algn="just">
              <a:buNone/>
            </a:pPr>
            <a:r>
              <a:rPr lang="en-US" dirty="0" smtClean="0"/>
              <a:t>Research and education is a continuing requirement for the agricultural development not only in developing better seeds, improving cultivation methods and better use of other inputs, but also for finding out there best combination for our conditions. Unfortunately, it has not received due attention and suffers from financial and personal constraints.</a:t>
            </a:r>
            <a:endParaRPr lang="en-US" dirty="0"/>
          </a:p>
        </p:txBody>
      </p:sp>
    </p:spTree>
    <p:extLst>
      <p:ext uri="{BB962C8B-B14F-4D97-AF65-F5344CB8AC3E}">
        <p14:creationId xmlns:p14="http://schemas.microsoft.com/office/powerpoint/2010/main" xmlns="" val="3216510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a:t>Lack of Extension Service</a:t>
            </a:r>
          </a:p>
        </p:txBody>
      </p:sp>
      <p:sp>
        <p:nvSpPr>
          <p:cNvPr id="3" name="Content Placeholder 2"/>
          <p:cNvSpPr>
            <a:spLocks noGrp="1"/>
          </p:cNvSpPr>
          <p:nvPr>
            <p:ph idx="1"/>
          </p:nvPr>
        </p:nvSpPr>
        <p:spPr>
          <a:xfrm>
            <a:off x="-27710" y="609600"/>
            <a:ext cx="9171709" cy="4525963"/>
          </a:xfrm>
        </p:spPr>
        <p:txBody>
          <a:bodyPr>
            <a:normAutofit fontScale="92500" lnSpcReduction="10000"/>
          </a:bodyPr>
          <a:lstStyle/>
          <a:p>
            <a:pPr algn="just"/>
            <a:r>
              <a:rPr lang="en-US" dirty="0" smtClean="0"/>
              <a:t>Lack of extension services in Pakistan, the agricultural extension service has not been active. An agricultural extension service aims at providing the formers with systemic excess to knowledge about farming practices, multiple cropping and use of physical in puts and ensuring that the knowledge provided is appropriate to the farming being practice. In Pakistan, the coverage of extension services is extremely limited. Mainly due to poor service conditions and the insufficient provision of extension aids.</a:t>
            </a:r>
            <a:endParaRPr lang="en-US" dirty="0"/>
          </a:p>
        </p:txBody>
      </p:sp>
    </p:spTree>
    <p:extLst>
      <p:ext uri="{BB962C8B-B14F-4D97-AF65-F5344CB8AC3E}">
        <p14:creationId xmlns:p14="http://schemas.microsoft.com/office/powerpoint/2010/main" xmlns="" val="35560439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dirty="0" smtClean="0"/>
              <a:t/>
            </a:r>
            <a:br>
              <a:rPr lang="en-US" dirty="0" smtClean="0"/>
            </a:br>
            <a:r>
              <a:rPr lang="en-US" sz="3600" b="1" dirty="0" smtClean="0"/>
              <a:t>Defective </a:t>
            </a:r>
            <a:r>
              <a:rPr lang="en-US" sz="3600" b="1" dirty="0"/>
              <a:t>Land Tenure System</a:t>
            </a:r>
            <a:br>
              <a:rPr lang="en-US" sz="3600" b="1" dirty="0"/>
            </a:br>
            <a:endParaRPr lang="en-US" sz="36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The </a:t>
            </a:r>
            <a:r>
              <a:rPr lang="en-US" dirty="0"/>
              <a:t>p</a:t>
            </a:r>
            <a:r>
              <a:rPr lang="en-US" dirty="0" smtClean="0"/>
              <a:t>hrase “Land tenure system” signifies the </a:t>
            </a:r>
            <a:r>
              <a:rPr lang="en-US" dirty="0"/>
              <a:t>r</a:t>
            </a:r>
            <a:r>
              <a:rPr lang="en-US" dirty="0" smtClean="0"/>
              <a:t>ights and obligations associated with the arrangement of ownership and the use of land. It is obvious that a number of problems can arise in a system dominated by land owners. It results in absolute landlordism in which the landlord obtains a substantial share of the produce of the land without making any effort. The land is cultivated by tenants who suffer not only from social subordination but also from different types of exploitation. All this leads to low production.</a:t>
            </a:r>
            <a:endParaRPr lang="en-US" dirty="0"/>
          </a:p>
        </p:txBody>
      </p:sp>
    </p:spTree>
    <p:extLst>
      <p:ext uri="{BB962C8B-B14F-4D97-AF65-F5344CB8AC3E}">
        <p14:creationId xmlns:p14="http://schemas.microsoft.com/office/powerpoint/2010/main" xmlns="" val="22833061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a:t>Insufficient Facilities</a:t>
            </a:r>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smtClean="0"/>
              <a:t>In Pakistan rural credit supplied both through institutional and non-institutional sources. Institutional sources include ADBP, commercial banks, and cooperative institutions. Non institutional sources are the private money lenders like commission agents, village traders, and landlords and well-to-do farmers. “ Friends and relatives” is also an informal source of credit. These sources are generally regarded as exploitative and undesirable. Any attempts to drive them out by lowering the interest rates have not been successful.</a:t>
            </a:r>
            <a:endParaRPr lang="en-US" dirty="0"/>
          </a:p>
        </p:txBody>
      </p:sp>
    </p:spTree>
    <p:extLst>
      <p:ext uri="{BB962C8B-B14F-4D97-AF65-F5344CB8AC3E}">
        <p14:creationId xmlns:p14="http://schemas.microsoft.com/office/powerpoint/2010/main" xmlns="" val="15878182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Current Status of Agriculture Sector</a:t>
            </a:r>
            <a:endParaRPr lang="en-US" sz="3200" b="1" dirty="0"/>
          </a:p>
        </p:txBody>
      </p:sp>
      <p:sp>
        <p:nvSpPr>
          <p:cNvPr id="3" name="Content Placeholder 2"/>
          <p:cNvSpPr>
            <a:spLocks noGrp="1"/>
          </p:cNvSpPr>
          <p:nvPr>
            <p:ph idx="1"/>
          </p:nvPr>
        </p:nvSpPr>
        <p:spPr>
          <a:xfrm>
            <a:off x="-34636" y="609600"/>
            <a:ext cx="9178636" cy="4648200"/>
          </a:xfrm>
        </p:spPr>
        <p:txBody>
          <a:bodyPr>
            <a:normAutofit fontScale="85000" lnSpcReduction="20000"/>
          </a:bodyPr>
          <a:lstStyle/>
          <a:p>
            <a:r>
              <a:rPr lang="en-US" dirty="0" smtClean="0"/>
              <a:t>Over </a:t>
            </a:r>
            <a:r>
              <a:rPr lang="en-US" dirty="0"/>
              <a:t>the past 20 years some important structural changes have taken place in the sector. In particular, livestock has emerged as an important subsector, today contributing more than one-third of agricultural GDP, compared with about 28 percent 20 years ago</a:t>
            </a:r>
            <a:r>
              <a:rPr lang="en-US" dirty="0" smtClean="0"/>
              <a:t>.</a:t>
            </a:r>
          </a:p>
          <a:p>
            <a:r>
              <a:rPr lang="en-US" dirty="0" smtClean="0"/>
              <a:t>Similarly</a:t>
            </a:r>
            <a:r>
              <a:rPr lang="en-US" dirty="0"/>
              <a:t>, fisheries and forestry, while still minor contributors to agricultural GDP, have grown rapidly. Structural changes have also taken place within the </a:t>
            </a:r>
            <a:r>
              <a:rPr lang="en-US" dirty="0" smtClean="0"/>
              <a:t>produce </a:t>
            </a:r>
            <a:r>
              <a:rPr lang="en-US" dirty="0"/>
              <a:t>sector. Cotton is now as important as wheat in terms of value added with a one-fifth share of total earnings</a:t>
            </a:r>
            <a:r>
              <a:rPr lang="en-US" dirty="0" smtClean="0"/>
              <a:t>.</a:t>
            </a:r>
          </a:p>
          <a:p>
            <a:r>
              <a:rPr lang="en-US" dirty="0" smtClean="0"/>
              <a:t>Rice </a:t>
            </a:r>
            <a:r>
              <a:rPr lang="en-US" dirty="0"/>
              <a:t>and sugar have, however, fallen from a 20 percent share in the early 1970s to 15 percent today.</a:t>
            </a:r>
          </a:p>
          <a:p>
            <a:endParaRPr lang="en-US" dirty="0"/>
          </a:p>
          <a:p>
            <a:endParaRPr lang="en-US" dirty="0"/>
          </a:p>
        </p:txBody>
      </p:sp>
    </p:spTree>
    <p:extLst>
      <p:ext uri="{BB962C8B-B14F-4D97-AF65-F5344CB8AC3E}">
        <p14:creationId xmlns:p14="http://schemas.microsoft.com/office/powerpoint/2010/main" xmlns="" val="33706021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Solutions to Problems</a:t>
            </a:r>
            <a:endParaRPr lang="en-US" sz="3200" b="1" dirty="0"/>
          </a:p>
        </p:txBody>
      </p:sp>
      <p:sp>
        <p:nvSpPr>
          <p:cNvPr id="3" name="Content Placeholder 2"/>
          <p:cNvSpPr>
            <a:spLocks noGrp="1"/>
          </p:cNvSpPr>
          <p:nvPr>
            <p:ph idx="1"/>
          </p:nvPr>
        </p:nvSpPr>
        <p:spPr>
          <a:xfrm>
            <a:off x="0" y="838200"/>
            <a:ext cx="9144000" cy="3916363"/>
          </a:xfrm>
        </p:spPr>
        <p:txBody>
          <a:bodyPr>
            <a:normAutofit fontScale="92500" lnSpcReduction="20000"/>
          </a:bodyPr>
          <a:lstStyle/>
          <a:p>
            <a:pPr marL="514350" indent="-514350">
              <a:buFont typeface="+mj-lt"/>
              <a:buAutoNum type="arabicPeriod"/>
            </a:pPr>
            <a:r>
              <a:rPr lang="en-US" dirty="0" smtClean="0"/>
              <a:t>Increase in Irrigation Facilities</a:t>
            </a:r>
          </a:p>
          <a:p>
            <a:pPr marL="514350" indent="-514350">
              <a:buFont typeface="+mj-lt"/>
              <a:buAutoNum type="arabicPeriod"/>
            </a:pPr>
            <a:r>
              <a:rPr lang="en-US" dirty="0" smtClean="0"/>
              <a:t>Farm Mechanization</a:t>
            </a:r>
          </a:p>
          <a:p>
            <a:pPr marL="514350" indent="-514350">
              <a:buFont typeface="+mj-lt"/>
              <a:buAutoNum type="arabicPeriod"/>
            </a:pPr>
            <a:r>
              <a:rPr lang="en-US" dirty="0" smtClean="0"/>
              <a:t>Agricultural Research</a:t>
            </a:r>
          </a:p>
          <a:p>
            <a:pPr marL="514350" indent="-514350">
              <a:buFont typeface="+mj-lt"/>
              <a:buAutoNum type="arabicPeriod"/>
            </a:pPr>
            <a:r>
              <a:rPr lang="en-US" dirty="0" smtClean="0"/>
              <a:t>Reclamation Program</a:t>
            </a:r>
          </a:p>
          <a:p>
            <a:pPr marL="514350" indent="-514350">
              <a:buFont typeface="+mj-lt"/>
              <a:buAutoNum type="arabicPeriod"/>
            </a:pPr>
            <a:r>
              <a:rPr lang="en-US" dirty="0" smtClean="0"/>
              <a:t>Agricultural Price Policy</a:t>
            </a:r>
          </a:p>
          <a:p>
            <a:pPr marL="514350" indent="-514350">
              <a:buFont typeface="+mj-lt"/>
              <a:buAutoNum type="arabicPeriod"/>
            </a:pPr>
            <a:r>
              <a:rPr lang="en-US" dirty="0" smtClean="0"/>
              <a:t>Land Reforms</a:t>
            </a:r>
          </a:p>
          <a:p>
            <a:pPr marL="514350" indent="-514350">
              <a:buFont typeface="+mj-lt"/>
              <a:buAutoNum type="arabicPeriod"/>
            </a:pPr>
            <a:r>
              <a:rPr lang="en-US" dirty="0" smtClean="0"/>
              <a:t>Credit Policy</a:t>
            </a:r>
          </a:p>
          <a:p>
            <a:pPr marL="514350" indent="-514350">
              <a:buFont typeface="+mj-lt"/>
              <a:buAutoNum type="arabicPeriod"/>
            </a:pPr>
            <a:r>
              <a:rPr lang="en-US" dirty="0" smtClean="0"/>
              <a:t>Cooperative Movement</a:t>
            </a:r>
            <a:endParaRPr lang="en-US" dirty="0"/>
          </a:p>
        </p:txBody>
      </p:sp>
    </p:spTree>
    <p:extLst>
      <p:ext uri="{BB962C8B-B14F-4D97-AF65-F5344CB8AC3E}">
        <p14:creationId xmlns:p14="http://schemas.microsoft.com/office/powerpoint/2010/main" xmlns="" val="6626021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a:t>Increase in Irrigation Facilities</a:t>
            </a:r>
          </a:p>
        </p:txBody>
      </p:sp>
      <p:sp>
        <p:nvSpPr>
          <p:cNvPr id="3" name="Content Placeholder 2"/>
          <p:cNvSpPr>
            <a:spLocks noGrp="1"/>
          </p:cNvSpPr>
          <p:nvPr>
            <p:ph idx="1"/>
          </p:nvPr>
        </p:nvSpPr>
        <p:spPr>
          <a:xfrm>
            <a:off x="13854" y="609600"/>
            <a:ext cx="9130145" cy="4525963"/>
          </a:xfrm>
        </p:spPr>
        <p:txBody>
          <a:bodyPr/>
          <a:lstStyle/>
          <a:p>
            <a:pPr marL="0" indent="0" algn="just">
              <a:buNone/>
            </a:pPr>
            <a:r>
              <a:rPr lang="en-US" dirty="0" smtClean="0"/>
              <a:t>The availability of water has to be increased by construction of small dams, installation of tube-wells, etc., for bringing in more land under cultivation and increasing the output. There will, thus, be less dependence on rain for the supply of timely water. The government of Pakistan established Water and Power </a:t>
            </a:r>
            <a:r>
              <a:rPr lang="en-US" dirty="0"/>
              <a:t>D</a:t>
            </a:r>
            <a:r>
              <a:rPr lang="en-US" dirty="0" smtClean="0"/>
              <a:t>evelopment </a:t>
            </a:r>
            <a:r>
              <a:rPr lang="en-US" dirty="0"/>
              <a:t>A</a:t>
            </a:r>
            <a:r>
              <a:rPr lang="en-US" dirty="0" smtClean="0"/>
              <a:t>uthority (WAPDA) in 1959 to build dams for storage and supply of irrigation water.</a:t>
            </a:r>
            <a:endParaRPr lang="en-US" dirty="0"/>
          </a:p>
        </p:txBody>
      </p:sp>
    </p:spTree>
    <p:extLst>
      <p:ext uri="{BB962C8B-B14F-4D97-AF65-F5344CB8AC3E}">
        <p14:creationId xmlns:p14="http://schemas.microsoft.com/office/powerpoint/2010/main" xmlns="" val="29901949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741218"/>
          </a:xfrm>
        </p:spPr>
        <p:txBody>
          <a:bodyPr>
            <a:normAutofit/>
          </a:bodyPr>
          <a:lstStyle/>
          <a:p>
            <a:pPr algn="l"/>
            <a:r>
              <a:rPr lang="en-US" sz="3200" b="1" dirty="0"/>
              <a:t>Farm Mechanization</a:t>
            </a:r>
          </a:p>
        </p:txBody>
      </p:sp>
      <p:sp>
        <p:nvSpPr>
          <p:cNvPr id="3" name="Content Placeholder 2"/>
          <p:cNvSpPr>
            <a:spLocks noGrp="1"/>
          </p:cNvSpPr>
          <p:nvPr>
            <p:ph idx="1"/>
          </p:nvPr>
        </p:nvSpPr>
        <p:spPr>
          <a:xfrm>
            <a:off x="0" y="685800"/>
            <a:ext cx="9144000" cy="4525963"/>
          </a:xfrm>
        </p:spPr>
        <p:txBody>
          <a:bodyPr>
            <a:normAutofit fontScale="92500" lnSpcReduction="20000"/>
          </a:bodyPr>
          <a:lstStyle/>
          <a:p>
            <a:pPr algn="just"/>
            <a:r>
              <a:rPr lang="en-US" dirty="0" smtClean="0"/>
              <a:t>There is unanimity of opinion that farm mechanization increases agricultural productivity and income of the farmers. Spray machines are applied to spray the standing crops. The threshers and harvesters replace the manual harvesting. Tractors, bulldozers and attached implements are being increasingly use. In Pakistan, there are at present five tractor manufacturing plants producing its various parts. Until 1990, the total numbers of tractors use were about three lakh. ADPB is providing loans to farmer for the purchase of tractors and installation of tube-wells in the different areas of the country.</a:t>
            </a:r>
            <a:endParaRPr lang="en-US" dirty="0"/>
          </a:p>
        </p:txBody>
      </p:sp>
    </p:spTree>
    <p:extLst>
      <p:ext uri="{BB962C8B-B14F-4D97-AF65-F5344CB8AC3E}">
        <p14:creationId xmlns:p14="http://schemas.microsoft.com/office/powerpoint/2010/main" xmlns="" val="59483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dirty="0" smtClean="0"/>
              <a:t/>
            </a:r>
            <a:br>
              <a:rPr lang="en-US" dirty="0" smtClean="0"/>
            </a:br>
            <a:r>
              <a:rPr lang="en-US" sz="3600" b="1" dirty="0" smtClean="0"/>
              <a:t>Agricultural </a:t>
            </a:r>
            <a:r>
              <a:rPr lang="en-US" sz="3600" b="1" dirty="0"/>
              <a:t>Research</a:t>
            </a:r>
            <a:br>
              <a:rPr lang="en-US" sz="3600" b="1" dirty="0"/>
            </a:br>
            <a:endParaRPr lang="en-US" sz="3600" b="1" dirty="0"/>
          </a:p>
        </p:txBody>
      </p:sp>
      <p:sp>
        <p:nvSpPr>
          <p:cNvPr id="3" name="Content Placeholder 2"/>
          <p:cNvSpPr>
            <a:spLocks noGrp="1"/>
          </p:cNvSpPr>
          <p:nvPr>
            <p:ph idx="1"/>
          </p:nvPr>
        </p:nvSpPr>
        <p:spPr>
          <a:xfrm>
            <a:off x="0" y="685800"/>
            <a:ext cx="9144000" cy="4525963"/>
          </a:xfrm>
        </p:spPr>
        <p:txBody>
          <a:bodyPr/>
          <a:lstStyle/>
          <a:p>
            <a:pPr algn="just"/>
            <a:r>
              <a:rPr lang="en-US" dirty="0" smtClean="0"/>
              <a:t>In order to rise the potential of agricultural production, there should continuous improvement in the research for agricultural growth. The specific areas of research includes the development of high yielding, short duration , disease and drought resistant varieties of major food and cash crops of Pakistan according to the situation prevailing in different areas of the country. </a:t>
            </a:r>
            <a:endParaRPr lang="en-US" dirty="0"/>
          </a:p>
        </p:txBody>
      </p:sp>
    </p:spTree>
    <p:extLst>
      <p:ext uri="{BB962C8B-B14F-4D97-AF65-F5344CB8AC3E}">
        <p14:creationId xmlns:p14="http://schemas.microsoft.com/office/powerpoint/2010/main" xmlns="" val="22109541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a:t>Reclamation Program</a:t>
            </a:r>
          </a:p>
        </p:txBody>
      </p:sp>
      <p:sp>
        <p:nvSpPr>
          <p:cNvPr id="3" name="Content Placeholder 2"/>
          <p:cNvSpPr>
            <a:spLocks noGrp="1"/>
          </p:cNvSpPr>
          <p:nvPr>
            <p:ph idx="1"/>
          </p:nvPr>
        </p:nvSpPr>
        <p:spPr>
          <a:xfrm>
            <a:off x="13854" y="609600"/>
            <a:ext cx="9130145" cy="4678363"/>
          </a:xfrm>
        </p:spPr>
        <p:txBody>
          <a:bodyPr/>
          <a:lstStyle/>
          <a:p>
            <a:pPr algn="just"/>
            <a:r>
              <a:rPr lang="en-US" dirty="0" smtClean="0"/>
              <a:t>Vigorous efforts should be made to protect and reclaim the areas effected by water logging, salinity and soil erosion in the country. The government of Pakistan started salinity control and reclamation project (SCARP) in 1959. Under this scheme, about 12,500 tube-wells were installed and other derange schemes were introduced the result is about 3 million acres have been reclaimed.</a:t>
            </a:r>
            <a:endParaRPr lang="en-US" dirty="0"/>
          </a:p>
        </p:txBody>
      </p:sp>
    </p:spTree>
    <p:extLst>
      <p:ext uri="{BB962C8B-B14F-4D97-AF65-F5344CB8AC3E}">
        <p14:creationId xmlns:p14="http://schemas.microsoft.com/office/powerpoint/2010/main" xmlns="" val="12890860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81891"/>
          </a:xfrm>
        </p:spPr>
        <p:txBody>
          <a:bodyPr>
            <a:normAutofit fontScale="90000"/>
          </a:bodyPr>
          <a:lstStyle/>
          <a:p>
            <a:pPr algn="l"/>
            <a:r>
              <a:rPr lang="en-US" sz="3200" b="1" dirty="0" smtClean="0"/>
              <a:t/>
            </a:r>
            <a:br>
              <a:rPr lang="en-US" sz="3200" b="1" dirty="0" smtClean="0"/>
            </a:br>
            <a:r>
              <a:rPr lang="en-US" sz="3200" b="1" dirty="0" smtClean="0"/>
              <a:t>Agricultural </a:t>
            </a:r>
            <a:r>
              <a:rPr lang="en-US" sz="3200" b="1" dirty="0"/>
              <a:t>Price Policy</a:t>
            </a:r>
            <a:br>
              <a:rPr lang="en-US" sz="3200" b="1" dirty="0"/>
            </a:br>
            <a:endParaRPr lang="en-US" sz="3200" b="1" dirty="0"/>
          </a:p>
        </p:txBody>
      </p:sp>
      <p:sp>
        <p:nvSpPr>
          <p:cNvPr id="3" name="Content Placeholder 2"/>
          <p:cNvSpPr>
            <a:spLocks noGrp="1"/>
          </p:cNvSpPr>
          <p:nvPr>
            <p:ph idx="1"/>
          </p:nvPr>
        </p:nvSpPr>
        <p:spPr>
          <a:xfrm>
            <a:off x="0" y="609600"/>
            <a:ext cx="9144000" cy="4525963"/>
          </a:xfrm>
        </p:spPr>
        <p:txBody>
          <a:bodyPr/>
          <a:lstStyle/>
          <a:p>
            <a:pPr algn="just"/>
            <a:r>
              <a:rPr lang="en-US" dirty="0" smtClean="0"/>
              <a:t>An agricultural price policy refers to the government’s role in defining or inducing the prices of agricultural outputs and inputs. The price mechanism can, if used carefully and systematically, prove to be an effective supplement efforts towards the revival of agriculture and increase agricultural productivity. The policy </a:t>
            </a:r>
            <a:r>
              <a:rPr lang="en-US" dirty="0"/>
              <a:t>regarding</a:t>
            </a:r>
            <a:r>
              <a:rPr lang="en-US" dirty="0" smtClean="0"/>
              <a:t> out put is also called price support policy. </a:t>
            </a:r>
            <a:endParaRPr lang="en-US" dirty="0"/>
          </a:p>
        </p:txBody>
      </p:sp>
    </p:spTree>
    <p:extLst>
      <p:ext uri="{BB962C8B-B14F-4D97-AF65-F5344CB8AC3E}">
        <p14:creationId xmlns:p14="http://schemas.microsoft.com/office/powerpoint/2010/main" xmlns="" val="10174799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pPr algn="l"/>
            <a:r>
              <a:rPr lang="en-US" dirty="0" smtClean="0"/>
              <a:t/>
            </a:r>
            <a:br>
              <a:rPr lang="en-US" dirty="0" smtClean="0"/>
            </a:br>
            <a:r>
              <a:rPr lang="en-US" sz="3600" b="1" dirty="0" smtClean="0"/>
              <a:t>Land </a:t>
            </a:r>
            <a:r>
              <a:rPr lang="en-US" sz="3600" b="1" dirty="0"/>
              <a:t>Reforms</a:t>
            </a:r>
            <a:br>
              <a:rPr lang="en-US" sz="3600" b="1" dirty="0"/>
            </a:br>
            <a:endParaRPr lang="en-US" sz="36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pPr algn="just"/>
            <a:r>
              <a:rPr lang="en-US" dirty="0" smtClean="0"/>
              <a:t>Land reforms refers to the concept of redistribution of land ownership in excess of certain ceiling. Pakistan inherited of feudalistic land tenure system. At the time of partition 7% of the land owners owned 53% of the total land. These big landlords had little incentive to cultivate all the land or to rise the productivity of their lands. Thus in 1959, individual ownership was restricted to 500 acres of irrigated and 1000 acres of irrigated land. In 1972, this was further reduced to 150 irrigated and 300 irrigated acres. The resume land was distributed among the landless farmers.</a:t>
            </a:r>
            <a:endParaRPr lang="en-US" dirty="0"/>
          </a:p>
        </p:txBody>
      </p:sp>
    </p:spTree>
    <p:extLst>
      <p:ext uri="{BB962C8B-B14F-4D97-AF65-F5344CB8AC3E}">
        <p14:creationId xmlns:p14="http://schemas.microsoft.com/office/powerpoint/2010/main" xmlns="" val="19379415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817418"/>
          </a:xfrm>
        </p:spPr>
        <p:txBody>
          <a:bodyPr>
            <a:normAutofit fontScale="90000"/>
          </a:bodyPr>
          <a:lstStyle/>
          <a:p>
            <a:pPr algn="l"/>
            <a:r>
              <a:rPr lang="en-US" dirty="0" smtClean="0"/>
              <a:t/>
            </a:r>
            <a:br>
              <a:rPr lang="en-US" dirty="0" smtClean="0"/>
            </a:br>
            <a:r>
              <a:rPr lang="en-US" sz="3600" b="1" dirty="0" smtClean="0"/>
              <a:t>Credit </a:t>
            </a:r>
            <a:r>
              <a:rPr lang="en-US" sz="3600" b="1" dirty="0"/>
              <a:t>Policy</a:t>
            </a:r>
            <a:r>
              <a:rPr lang="en-US" dirty="0"/>
              <a:t/>
            </a:r>
            <a:br>
              <a:rPr lang="en-US" dirty="0"/>
            </a:br>
            <a:endParaRPr lang="en-US" dirty="0"/>
          </a:p>
        </p:txBody>
      </p:sp>
      <p:sp>
        <p:nvSpPr>
          <p:cNvPr id="3" name="Content Placeholder 2"/>
          <p:cNvSpPr>
            <a:spLocks noGrp="1"/>
          </p:cNvSpPr>
          <p:nvPr>
            <p:ph idx="1"/>
          </p:nvPr>
        </p:nvSpPr>
        <p:spPr>
          <a:xfrm>
            <a:off x="0" y="609600"/>
            <a:ext cx="9144000" cy="4525963"/>
          </a:xfrm>
        </p:spPr>
        <p:txBody>
          <a:bodyPr>
            <a:normAutofit lnSpcReduction="10000"/>
          </a:bodyPr>
          <a:lstStyle/>
          <a:p>
            <a:pPr algn="just"/>
            <a:r>
              <a:rPr lang="en-US" dirty="0" smtClean="0"/>
              <a:t>Agriculture is a backward and a poor sector. The farmers need loans to purchase various types of inputs like seeds, fertilizers, pesticides, tractor, tube-wells, etc. The Agricultural Development Bank of Pakistan (ADBP) was established in 1961.The ADBP is the largest source of credit to agriculture sector of Pakistan. The bank provides short, medium and long term loans for farm and off farm activities. The bank has five following windows of investment:</a:t>
            </a:r>
            <a:endParaRPr lang="en-US" dirty="0"/>
          </a:p>
        </p:txBody>
      </p:sp>
    </p:spTree>
    <p:extLst>
      <p:ext uri="{BB962C8B-B14F-4D97-AF65-F5344CB8AC3E}">
        <p14:creationId xmlns:p14="http://schemas.microsoft.com/office/powerpoint/2010/main" xmlns="" val="28376774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10" y="685800"/>
            <a:ext cx="9171709" cy="4525963"/>
          </a:xfrm>
        </p:spPr>
        <p:txBody>
          <a:bodyPr>
            <a:normAutofit fontScale="92500" lnSpcReduction="10000"/>
          </a:bodyPr>
          <a:lstStyle/>
          <a:p>
            <a:pPr marL="514350" indent="-514350">
              <a:buFont typeface="+mj-lt"/>
              <a:buAutoNum type="alphaLcPeriod"/>
            </a:pPr>
            <a:r>
              <a:rPr lang="en-US" dirty="0" smtClean="0"/>
              <a:t>Development loans</a:t>
            </a:r>
          </a:p>
          <a:p>
            <a:pPr marL="514350" indent="-514350">
              <a:buFont typeface="+mj-lt"/>
              <a:buAutoNum type="alphaLcPeriod"/>
            </a:pPr>
            <a:r>
              <a:rPr lang="en-US" dirty="0" smtClean="0"/>
              <a:t>Production loans</a:t>
            </a:r>
          </a:p>
          <a:p>
            <a:pPr marL="514350" indent="-514350">
              <a:buFont typeface="+mj-lt"/>
              <a:buAutoNum type="alphaLcPeriod"/>
            </a:pPr>
            <a:r>
              <a:rPr lang="en-US" dirty="0" smtClean="0"/>
              <a:t>Agri-Business loans</a:t>
            </a:r>
          </a:p>
          <a:p>
            <a:pPr marL="514350" indent="-514350">
              <a:buFont typeface="+mj-lt"/>
              <a:buAutoNum type="alphaLcPeriod"/>
            </a:pPr>
            <a:r>
              <a:rPr lang="en-US" dirty="0" smtClean="0"/>
              <a:t>Cottage industry loans</a:t>
            </a:r>
          </a:p>
          <a:p>
            <a:pPr marL="514350" indent="-514350">
              <a:buFont typeface="+mj-lt"/>
              <a:buAutoNum type="alphaLcPeriod"/>
            </a:pPr>
            <a:r>
              <a:rPr lang="en-US" dirty="0" smtClean="0"/>
              <a:t>Off farm income generating activities loans</a:t>
            </a:r>
          </a:p>
          <a:p>
            <a:pPr marL="0" indent="0" algn="just">
              <a:buNone/>
            </a:pPr>
            <a:r>
              <a:rPr lang="en-US" dirty="0" smtClean="0"/>
              <a:t>The ADBP advance  loans based on land, mortgage, or on personal security. Till 1996, the ADBP has provided credit for about </a:t>
            </a:r>
            <a:r>
              <a:rPr lang="en-US" dirty="0" err="1" smtClean="0"/>
              <a:t>Rs</a:t>
            </a:r>
            <a:r>
              <a:rPr lang="en-US" dirty="0" smtClean="0"/>
              <a:t>. 100 billion to 4million farmers. Most of it was given for purchase of tractors and tube-wells.</a:t>
            </a:r>
            <a:endParaRPr lang="en-US" dirty="0"/>
          </a:p>
        </p:txBody>
      </p:sp>
    </p:spTree>
    <p:extLst>
      <p:ext uri="{BB962C8B-B14F-4D97-AF65-F5344CB8AC3E}">
        <p14:creationId xmlns:p14="http://schemas.microsoft.com/office/powerpoint/2010/main" xmlns="" val="23836279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76200"/>
            <a:ext cx="9116291" cy="609600"/>
          </a:xfrm>
        </p:spPr>
        <p:txBody>
          <a:bodyPr>
            <a:normAutofit/>
          </a:bodyPr>
          <a:lstStyle/>
          <a:p>
            <a:pPr algn="l"/>
            <a:r>
              <a:rPr lang="en-US" sz="3200" b="1" dirty="0"/>
              <a:t>Cooperative Movement</a:t>
            </a:r>
          </a:p>
        </p:txBody>
      </p:sp>
      <p:sp>
        <p:nvSpPr>
          <p:cNvPr id="3" name="Content Placeholder 2"/>
          <p:cNvSpPr>
            <a:spLocks noGrp="1"/>
          </p:cNvSpPr>
          <p:nvPr>
            <p:ph idx="1"/>
          </p:nvPr>
        </p:nvSpPr>
        <p:spPr>
          <a:xfrm>
            <a:off x="0" y="762000"/>
            <a:ext cx="8229600" cy="4525963"/>
          </a:xfrm>
        </p:spPr>
        <p:txBody>
          <a:bodyPr>
            <a:normAutofit fontScale="92500" lnSpcReduction="20000"/>
          </a:bodyPr>
          <a:lstStyle/>
          <a:p>
            <a:pPr algn="just"/>
            <a:r>
              <a:rPr lang="en-US" dirty="0" smtClean="0"/>
              <a:t>Cooperative farming is a voluntary organization in which the farmers poll their resources in order to carry out various agriculture operations by helping each other for the protection of their common interest. The farmers may be motivated to farms cooperative societies for production of crops, purchase of inputs and for sale of out put. Cooperative farming, if adopted, can solve the problems of disintegration of holding, mechanization, and middlemen.</a:t>
            </a:r>
          </a:p>
          <a:p>
            <a:pPr marL="0" indent="0" algn="ctr">
              <a:buNone/>
            </a:pPr>
            <a:r>
              <a:rPr lang="en-US" smtClean="0"/>
              <a:t>****</a:t>
            </a:r>
            <a:endParaRPr lang="en-US" dirty="0"/>
          </a:p>
        </p:txBody>
      </p:sp>
    </p:spTree>
    <p:extLst>
      <p:ext uri="{BB962C8B-B14F-4D97-AF65-F5344CB8AC3E}">
        <p14:creationId xmlns:p14="http://schemas.microsoft.com/office/powerpoint/2010/main" xmlns="" val="19753179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bwMode="auto">
          <a:xfrm>
            <a:off x="0" y="152400"/>
            <a:ext cx="7521575" cy="549275"/>
          </a:xfrm>
        </p:spPr>
        <p:txBody>
          <a:bodyPr wrap="square" numCol="1" anchorCtr="0" compatLnSpc="1">
            <a:prstTxWarp prst="textNoShape">
              <a:avLst/>
            </a:prstTxWarp>
            <a:normAutofit fontScale="90000"/>
          </a:bodyPr>
          <a:lstStyle/>
          <a:p>
            <a:pPr eaLnBrk="1" hangingPunct="1"/>
            <a:r>
              <a:rPr lang="en-US" sz="3200" b="1" cap="none" smtClean="0">
                <a:latin typeface="Times New Roman" pitchFamily="18" charset="0"/>
              </a:rPr>
              <a:t>Tentative List of  Lectures </a:t>
            </a:r>
          </a:p>
        </p:txBody>
      </p:sp>
      <p:sp>
        <p:nvSpPr>
          <p:cNvPr id="12291" name="Rectangle 3"/>
          <p:cNvSpPr>
            <a:spLocks noGrp="1" noRot="1" noChangeArrowheads="1"/>
          </p:cNvSpPr>
          <p:nvPr>
            <p:ph idx="1"/>
          </p:nvPr>
        </p:nvSpPr>
        <p:spPr>
          <a:xfrm>
            <a:off x="0" y="762000"/>
            <a:ext cx="9144000" cy="4114800"/>
          </a:xfrm>
        </p:spPr>
        <p:txBody>
          <a:bodyPr/>
          <a:lstStyle/>
          <a:p>
            <a:pPr>
              <a:lnSpc>
                <a:spcPct val="90000"/>
              </a:lnSpc>
            </a:pPr>
            <a:r>
              <a:rPr lang="en-GB" sz="2800" dirty="0" smtClean="0">
                <a:latin typeface="Times New Roman" pitchFamily="18" charset="0"/>
                <a:cs typeface="Times New Roman" pitchFamily="18" charset="0"/>
              </a:rPr>
              <a:t>Lecture 1	Intro. to Pakistan </a:t>
            </a:r>
            <a:r>
              <a:rPr lang="en-GB" sz="2800" dirty="0">
                <a:latin typeface="Times New Roman" pitchFamily="18" charset="0"/>
                <a:cs typeface="Times New Roman" pitchFamily="18" charset="0"/>
              </a:rPr>
              <a:t>Ideology of Pakistan </a:t>
            </a:r>
          </a:p>
          <a:p>
            <a:pPr eaLnBrk="1" hangingPunct="1">
              <a:lnSpc>
                <a:spcPct val="90000"/>
              </a:lnSpc>
            </a:pPr>
            <a:r>
              <a:rPr lang="en-GB" sz="2800" dirty="0" smtClean="0">
                <a:latin typeface="Times New Roman" pitchFamily="18" charset="0"/>
                <a:cs typeface="Times New Roman" pitchFamily="18" charset="0"/>
              </a:rPr>
              <a:t>Lecture 2	Muslim  Nationalism</a:t>
            </a:r>
          </a:p>
          <a:p>
            <a:pPr>
              <a:lnSpc>
                <a:spcPct val="90000"/>
              </a:lnSpc>
            </a:pPr>
            <a:r>
              <a:rPr lang="en-GB" sz="2800" dirty="0" smtClean="0">
                <a:latin typeface="Times New Roman" pitchFamily="18" charset="0"/>
                <a:cs typeface="Times New Roman" pitchFamily="18" charset="0"/>
              </a:rPr>
              <a:t>Lecture 3	</a:t>
            </a:r>
            <a:r>
              <a:rPr lang="en-GB" sz="2400" dirty="0" smtClean="0">
                <a:latin typeface="Times New Roman" pitchFamily="18" charset="0"/>
                <a:cs typeface="Times New Roman" pitchFamily="18" charset="0"/>
              </a:rPr>
              <a:t>Aims and objectives of the establishment of </a:t>
            </a:r>
            <a:r>
              <a:rPr lang="en-GB" sz="2400" dirty="0">
                <a:latin typeface="Times New Roman" pitchFamily="18" charset="0"/>
                <a:cs typeface="Times New Roman" pitchFamily="18" charset="0"/>
              </a:rPr>
              <a:t>Pakistan</a:t>
            </a:r>
          </a:p>
          <a:p>
            <a:pPr eaLnBrk="1" hangingPunct="1">
              <a:lnSpc>
                <a:spcPct val="90000"/>
              </a:lnSpc>
            </a:pPr>
            <a:r>
              <a:rPr lang="en-GB" sz="2800" dirty="0" smtClean="0">
                <a:latin typeface="Times New Roman" pitchFamily="18" charset="0"/>
                <a:cs typeface="Times New Roman" pitchFamily="18" charset="0"/>
              </a:rPr>
              <a:t>Lecture 4	Land and the People of Pakistan I</a:t>
            </a:r>
          </a:p>
          <a:p>
            <a:pPr eaLnBrk="1" hangingPunct="1">
              <a:lnSpc>
                <a:spcPct val="90000"/>
              </a:lnSpc>
            </a:pPr>
            <a:r>
              <a:rPr lang="en-GB" sz="2800" dirty="0" smtClean="0">
                <a:latin typeface="Times New Roman" pitchFamily="18" charset="0"/>
                <a:cs typeface="Times New Roman" pitchFamily="18" charset="0"/>
              </a:rPr>
              <a:t>Lecture 5	Land and the People of Pakistan II</a:t>
            </a:r>
          </a:p>
          <a:p>
            <a:pPr eaLnBrk="1" hangingPunct="1">
              <a:lnSpc>
                <a:spcPct val="90000"/>
              </a:lnSpc>
            </a:pPr>
            <a:r>
              <a:rPr lang="en-GB" sz="2800" dirty="0" smtClean="0">
                <a:latin typeface="Times New Roman" pitchFamily="18" charset="0"/>
                <a:cs typeface="Times New Roman" pitchFamily="18" charset="0"/>
              </a:rPr>
              <a:t>Lecture 6	</a:t>
            </a:r>
            <a:r>
              <a:rPr lang="en-US" sz="2800" dirty="0" smtClean="0">
                <a:latin typeface="Times New Roman" pitchFamily="18" charset="0"/>
                <a:cs typeface="Times New Roman" pitchFamily="18" charset="0"/>
              </a:rPr>
              <a:t>Land and the People of Pakistan III</a:t>
            </a:r>
          </a:p>
          <a:p>
            <a:pPr eaLnBrk="1" hangingPunct="1">
              <a:lnSpc>
                <a:spcPct val="90000"/>
              </a:lnSpc>
            </a:pPr>
            <a:r>
              <a:rPr lang="en-GB" sz="2800" dirty="0" smtClean="0">
                <a:latin typeface="Times New Roman" pitchFamily="18" charset="0"/>
                <a:cs typeface="Times New Roman" pitchFamily="18" charset="0"/>
              </a:rPr>
              <a:t>Lecture 7	History of Pakistan I (2500BC-712AD)</a:t>
            </a:r>
          </a:p>
          <a:p>
            <a:pPr eaLnBrk="1" hangingPunct="1">
              <a:lnSpc>
                <a:spcPct val="90000"/>
              </a:lnSpc>
            </a:pPr>
            <a:r>
              <a:rPr lang="en-GB" sz="2800" dirty="0" smtClean="0">
                <a:latin typeface="Times New Roman" pitchFamily="18" charset="0"/>
                <a:cs typeface="Times New Roman" pitchFamily="18" charset="0"/>
              </a:rPr>
              <a:t>Lecture 8	History of Pakistan II (712AD- 1526AD</a:t>
            </a:r>
            <a:r>
              <a:rPr lang="en-GB" sz="2400" dirty="0" smtClean="0">
                <a:latin typeface="Times New Roman" pitchFamily="18" charset="0"/>
                <a:cs typeface="Times New Roman" pitchFamily="18" charset="0"/>
              </a:rPr>
              <a:t>)</a:t>
            </a: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400" dirty="0" smtClean="0">
              <a:latin typeface="Times New Roman" pitchFamily="18" charset="0"/>
              <a:cs typeface="Times New Roman" pitchFamily="18" charset="0"/>
            </a:endParaRPr>
          </a:p>
          <a:p>
            <a:pPr eaLnBrk="1" hangingPunct="1">
              <a:lnSpc>
                <a:spcPct val="90000"/>
              </a:lnSpc>
            </a:pPr>
            <a:endParaRPr lang="en-GB" sz="2800" dirty="0" smtClean="0">
              <a:latin typeface="Times New Roman" pitchFamily="18" charset="0"/>
              <a:cs typeface="Times New Roman" pitchFamily="18" charset="0"/>
            </a:endParaRPr>
          </a:p>
          <a:p>
            <a:pPr eaLnBrk="1" hangingPunct="1">
              <a:lnSpc>
                <a:spcPct val="90000"/>
              </a:lnSpc>
            </a:pPr>
            <a:endParaRPr lang="en-GB" dirty="0" smtClean="0"/>
          </a:p>
          <a:p>
            <a:pPr eaLnBrk="1" hangingPunct="1">
              <a:lnSpc>
                <a:spcPct val="90000"/>
              </a:lnSpc>
            </a:pPr>
            <a:endParaRPr lang="en-US" dirty="0" smtClean="0"/>
          </a:p>
        </p:txBody>
      </p:sp>
    </p:spTree>
    <p:extLst>
      <p:ext uri="{BB962C8B-B14F-4D97-AF65-F5344CB8AC3E}">
        <p14:creationId xmlns:p14="http://schemas.microsoft.com/office/powerpoint/2010/main" xmlns="" val="11001755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bwMode="auto">
          <a:xfrm>
            <a:off x="26988" y="0"/>
            <a:ext cx="7521575" cy="549275"/>
          </a:xfrm>
        </p:spPr>
        <p:txBody>
          <a:bodyPr wrap="square" numCol="1" anchorCtr="0" compatLnSpc="1">
            <a:prstTxWarp prst="textNoShape">
              <a:avLst/>
            </a:prstTxWarp>
          </a:bodyPr>
          <a:lstStyle/>
          <a:p>
            <a:pPr eaLnBrk="1" hangingPunct="1"/>
            <a:r>
              <a:rPr lang="en-US" sz="2400" cap="none" smtClean="0"/>
              <a:t>CONT.</a:t>
            </a:r>
          </a:p>
        </p:txBody>
      </p:sp>
      <p:sp>
        <p:nvSpPr>
          <p:cNvPr id="13315" name="Rectangle 3"/>
          <p:cNvSpPr>
            <a:spLocks noGrp="1" noRot="1" noChangeArrowheads="1"/>
          </p:cNvSpPr>
          <p:nvPr>
            <p:ph idx="1"/>
          </p:nvPr>
        </p:nvSpPr>
        <p:spPr>
          <a:xfrm>
            <a:off x="0" y="914400"/>
            <a:ext cx="9144000" cy="3962400"/>
          </a:xfrm>
        </p:spPr>
        <p:txBody>
          <a:bodyPr/>
          <a:lstStyle/>
          <a:p>
            <a:pPr eaLnBrk="1" hangingPunct="1">
              <a:lnSpc>
                <a:spcPct val="90000"/>
              </a:lnSpc>
            </a:pPr>
            <a:r>
              <a:rPr lang="en-US" sz="2800" dirty="0" smtClean="0">
                <a:latin typeface="Times New Roman" pitchFamily="18" charset="0"/>
              </a:rPr>
              <a:t>Lecture 09    History of Pakistan III (1526- 1900AD)</a:t>
            </a:r>
          </a:p>
          <a:p>
            <a:pPr eaLnBrk="1" hangingPunct="1">
              <a:lnSpc>
                <a:spcPct val="90000"/>
              </a:lnSpc>
            </a:pPr>
            <a:r>
              <a:rPr lang="en-GB" sz="2800" dirty="0" smtClean="0">
                <a:latin typeface="Times New Roman" pitchFamily="18" charset="0"/>
              </a:rPr>
              <a:t>Lecture 10    Evolution of Muslim Nationalism in India</a:t>
            </a:r>
          </a:p>
          <a:p>
            <a:pPr eaLnBrk="1" hangingPunct="1">
              <a:lnSpc>
                <a:spcPct val="90000"/>
              </a:lnSpc>
            </a:pPr>
            <a:r>
              <a:rPr lang="en-GB" sz="2800" dirty="0" smtClean="0">
                <a:latin typeface="Times New Roman" pitchFamily="18" charset="0"/>
              </a:rPr>
              <a:t>Lecture 11</a:t>
            </a:r>
            <a:r>
              <a:rPr lang="en-GB" sz="2800" dirty="0">
                <a:latin typeface="Times New Roman" pitchFamily="18" charset="0"/>
              </a:rPr>
              <a:t> </a:t>
            </a:r>
            <a:r>
              <a:rPr lang="en-GB" sz="2800" dirty="0" smtClean="0">
                <a:latin typeface="Times New Roman" pitchFamily="18" charset="0"/>
              </a:rPr>
              <a:t>   </a:t>
            </a:r>
            <a:r>
              <a:rPr lang="en-GB" sz="2800" dirty="0" smtClean="0">
                <a:latin typeface="Times New Roman" pitchFamily="18" charset="0"/>
                <a:cs typeface="Times New Roman" pitchFamily="18" charset="0"/>
              </a:rPr>
              <a:t>Emergence of Pakistan Movement </a:t>
            </a:r>
            <a:endParaRPr lang="en-GB" sz="2800" dirty="0" smtClean="0">
              <a:latin typeface="Times New Roman" pitchFamily="18" charset="0"/>
            </a:endParaRPr>
          </a:p>
          <a:p>
            <a:pPr eaLnBrk="1" hangingPunct="1">
              <a:lnSpc>
                <a:spcPct val="90000"/>
              </a:lnSpc>
            </a:pPr>
            <a:r>
              <a:rPr lang="en-GB" sz="2800" dirty="0" smtClean="0">
                <a:latin typeface="Times New Roman" pitchFamily="18" charset="0"/>
              </a:rPr>
              <a:t>Lecture 12</a:t>
            </a:r>
            <a:r>
              <a:rPr lang="en-GB" sz="2800" dirty="0">
                <a:latin typeface="Times New Roman" pitchFamily="18" charset="0"/>
              </a:rPr>
              <a:t> </a:t>
            </a:r>
            <a:r>
              <a:rPr lang="en-GB" sz="2800" dirty="0" smtClean="0">
                <a:latin typeface="Times New Roman" pitchFamily="18" charset="0"/>
              </a:rPr>
              <a:t>   Pakistan Movement – Historical events</a:t>
            </a:r>
          </a:p>
          <a:p>
            <a:pPr>
              <a:lnSpc>
                <a:spcPct val="90000"/>
              </a:lnSpc>
            </a:pPr>
            <a:r>
              <a:rPr lang="en-GB" sz="2800" dirty="0" smtClean="0">
                <a:latin typeface="Times New Roman" pitchFamily="18" charset="0"/>
              </a:rPr>
              <a:t>Lecture 13</a:t>
            </a:r>
            <a:r>
              <a:rPr lang="en-GB" sz="2800" dirty="0">
                <a:latin typeface="Times New Roman" pitchFamily="18" charset="0"/>
              </a:rPr>
              <a:t> </a:t>
            </a:r>
            <a:r>
              <a:rPr lang="en-GB" sz="2800" dirty="0" smtClean="0">
                <a:latin typeface="Times New Roman" pitchFamily="18" charset="0"/>
              </a:rPr>
              <a:t>   </a:t>
            </a:r>
            <a:r>
              <a:rPr lang="en-GB" sz="2400" dirty="0" smtClean="0">
                <a:latin typeface="Times New Roman" pitchFamily="18" charset="0"/>
              </a:rPr>
              <a:t>Creation of Pakistan and Role of Muslim </a:t>
            </a:r>
            <a:r>
              <a:rPr lang="en-GB" sz="2400" dirty="0">
                <a:latin typeface="Times New Roman" pitchFamily="18" charset="0"/>
              </a:rPr>
              <a:t>Leadership</a:t>
            </a:r>
          </a:p>
          <a:p>
            <a:pPr eaLnBrk="1" hangingPunct="1">
              <a:lnSpc>
                <a:spcPct val="90000"/>
              </a:lnSpc>
            </a:pPr>
            <a:r>
              <a:rPr lang="en-GB" sz="2800" dirty="0" smtClean="0">
                <a:latin typeface="Times New Roman" pitchFamily="18" charset="0"/>
              </a:rPr>
              <a:t>Lecture 14</a:t>
            </a:r>
            <a:r>
              <a:rPr lang="en-GB" sz="2800" dirty="0">
                <a:latin typeface="Times New Roman" pitchFamily="18" charset="0"/>
              </a:rPr>
              <a:t> </a:t>
            </a:r>
            <a:r>
              <a:rPr lang="en-GB" sz="2800" dirty="0" smtClean="0">
                <a:latin typeface="Times New Roman" pitchFamily="18" charset="0"/>
              </a:rPr>
              <a:t>   Establishment of Pakistan I from 1947-77</a:t>
            </a:r>
          </a:p>
          <a:p>
            <a:pPr eaLnBrk="1" hangingPunct="1">
              <a:lnSpc>
                <a:spcPct val="90000"/>
              </a:lnSpc>
            </a:pPr>
            <a:r>
              <a:rPr lang="en-GB" sz="2800" dirty="0" smtClean="0">
                <a:latin typeface="Times New Roman" pitchFamily="18" charset="0"/>
              </a:rPr>
              <a:t>Lecture 15    Establishment of Pakistan </a:t>
            </a:r>
            <a:r>
              <a:rPr lang="en-GB" sz="2800" dirty="0" err="1" smtClean="0">
                <a:latin typeface="Times New Roman" pitchFamily="18" charset="0"/>
              </a:rPr>
              <a:t>Ifrom</a:t>
            </a:r>
            <a:r>
              <a:rPr lang="en-GB" sz="2800" dirty="0" smtClean="0">
                <a:latin typeface="Times New Roman" pitchFamily="18" charset="0"/>
              </a:rPr>
              <a:t> 1978- 2008</a:t>
            </a:r>
          </a:p>
          <a:p>
            <a:pPr eaLnBrk="1" hangingPunct="1">
              <a:lnSpc>
                <a:spcPct val="90000"/>
              </a:lnSpc>
            </a:pPr>
            <a:r>
              <a:rPr lang="en-GB" sz="2800" dirty="0" smtClean="0">
                <a:latin typeface="Times New Roman" pitchFamily="18" charset="0"/>
              </a:rPr>
              <a:t>Lecture 16   Different ruler from 1947-2008</a:t>
            </a:r>
          </a:p>
        </p:txBody>
      </p:sp>
    </p:spTree>
    <p:extLst>
      <p:ext uri="{BB962C8B-B14F-4D97-AF65-F5344CB8AC3E}">
        <p14:creationId xmlns:p14="http://schemas.microsoft.com/office/powerpoint/2010/main" xmlns="" val="23357764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0" y="0"/>
            <a:ext cx="9144000" cy="701675"/>
          </a:xfrm>
        </p:spPr>
        <p:txBody>
          <a:bodyPr>
            <a:normAutofit/>
          </a:bodyPr>
          <a:lstStyle/>
          <a:p>
            <a:pPr algn="l" eaLnBrk="1" fontAlgn="auto" hangingPunct="1">
              <a:spcAft>
                <a:spcPts val="0"/>
              </a:spcAft>
              <a:defRPr/>
            </a:pPr>
            <a:r>
              <a:rPr lang="en-US" sz="3200" b="1" dirty="0"/>
              <a:t>Cont.</a:t>
            </a:r>
          </a:p>
        </p:txBody>
      </p:sp>
      <p:sp>
        <p:nvSpPr>
          <p:cNvPr id="14339" name="Rectangle 3"/>
          <p:cNvSpPr>
            <a:spLocks noGrp="1" noRot="1" noChangeArrowheads="1"/>
          </p:cNvSpPr>
          <p:nvPr>
            <p:ph idx="1"/>
          </p:nvPr>
        </p:nvSpPr>
        <p:spPr>
          <a:xfrm>
            <a:off x="-27709" y="762000"/>
            <a:ext cx="9171709" cy="4419600"/>
          </a:xfrm>
        </p:spPr>
        <p:txBody>
          <a:bodyPr>
            <a:normAutofit lnSpcReduction="10000"/>
          </a:bodyPr>
          <a:lstStyle/>
          <a:p>
            <a:pPr eaLnBrk="1" hangingPunct="1">
              <a:lnSpc>
                <a:spcPct val="80000"/>
              </a:lnSpc>
            </a:pPr>
            <a:r>
              <a:rPr lang="fr-FR" sz="2800" dirty="0" smtClean="0">
                <a:latin typeface="Times New Roman" pitchFamily="18" charset="0"/>
              </a:rPr>
              <a:t>Lecture 17   Constitutionnel Développements in Pakistan I. </a:t>
            </a:r>
          </a:p>
          <a:p>
            <a:pPr eaLnBrk="1" hangingPunct="1">
              <a:lnSpc>
                <a:spcPct val="80000"/>
              </a:lnSpc>
            </a:pPr>
            <a:r>
              <a:rPr lang="fr-FR" sz="2800" dirty="0" smtClean="0">
                <a:latin typeface="Times New Roman" pitchFamily="18" charset="0"/>
              </a:rPr>
              <a:t>Lecture 18   Constitution of 1956</a:t>
            </a:r>
          </a:p>
          <a:p>
            <a:pPr eaLnBrk="1" hangingPunct="1">
              <a:lnSpc>
                <a:spcPct val="80000"/>
              </a:lnSpc>
            </a:pPr>
            <a:r>
              <a:rPr lang="fr-FR" sz="2800" dirty="0" smtClean="0">
                <a:latin typeface="Times New Roman" pitchFamily="18" charset="0"/>
              </a:rPr>
              <a:t>Lecture 19   Constitution 1962, 1973.</a:t>
            </a:r>
          </a:p>
          <a:p>
            <a:pPr eaLnBrk="1" hangingPunct="1">
              <a:lnSpc>
                <a:spcPct val="80000"/>
              </a:lnSpc>
            </a:pPr>
            <a:r>
              <a:rPr lang="en-US" sz="2800" dirty="0" smtClean="0">
                <a:latin typeface="Times New Roman" pitchFamily="18" charset="0"/>
              </a:rPr>
              <a:t>Lecture 20   Neighboring Countries I China &amp; Iran</a:t>
            </a:r>
          </a:p>
          <a:p>
            <a:pPr eaLnBrk="1" hangingPunct="1">
              <a:lnSpc>
                <a:spcPct val="80000"/>
              </a:lnSpc>
            </a:pPr>
            <a:r>
              <a:rPr lang="en-US" sz="2800" dirty="0" smtClean="0">
                <a:latin typeface="Times New Roman" pitchFamily="18" charset="0"/>
              </a:rPr>
              <a:t>Lecture 21   Neighboring Countries II India &amp; Afghanistan</a:t>
            </a:r>
          </a:p>
          <a:p>
            <a:pPr eaLnBrk="1" hangingPunct="1">
              <a:lnSpc>
                <a:spcPct val="80000"/>
              </a:lnSpc>
            </a:pPr>
            <a:r>
              <a:rPr lang="en-GB" sz="2800" dirty="0" smtClean="0">
                <a:latin typeface="Times New Roman" pitchFamily="18" charset="0"/>
              </a:rPr>
              <a:t>Lecture 22   Pakistan’s Role in Regional &amp;  Inter.  			    Organizations I: UNO, OIC, NAM</a:t>
            </a:r>
          </a:p>
          <a:p>
            <a:pPr eaLnBrk="1" hangingPunct="1">
              <a:lnSpc>
                <a:spcPct val="80000"/>
              </a:lnSpc>
            </a:pPr>
            <a:r>
              <a:rPr lang="en-GB" sz="2800" dirty="0" smtClean="0">
                <a:latin typeface="Times New Roman" pitchFamily="18" charset="0"/>
              </a:rPr>
              <a:t>Lecture 23    Pakistan’s Role in Regional &amp;  Inter.  			    Organizations II: SAARC, ECO	</a:t>
            </a:r>
          </a:p>
          <a:p>
            <a:pPr eaLnBrk="1" hangingPunct="1">
              <a:lnSpc>
                <a:spcPct val="80000"/>
              </a:lnSpc>
            </a:pPr>
            <a:r>
              <a:rPr lang="en-GB" sz="2800" dirty="0" smtClean="0">
                <a:latin typeface="Times New Roman" pitchFamily="18" charset="0"/>
              </a:rPr>
              <a:t>Lecture 24    Pakistan and the Muslim world I</a:t>
            </a:r>
          </a:p>
          <a:p>
            <a:pPr marL="0" indent="0" eaLnBrk="1" hangingPunct="1">
              <a:lnSpc>
                <a:spcPct val="80000"/>
              </a:lnSpc>
              <a:buNone/>
            </a:pPr>
            <a:r>
              <a:rPr lang="en-US" sz="2800" dirty="0" smtClean="0">
                <a:latin typeface="Times New Roman" pitchFamily="18" charset="0"/>
              </a:rPr>
              <a:t>			</a:t>
            </a:r>
            <a:endParaRPr lang="en-GB" sz="2800" dirty="0" smtClean="0">
              <a:latin typeface="Times New Roman" pitchFamily="18" charset="0"/>
            </a:endParaRPr>
          </a:p>
          <a:p>
            <a:pPr eaLnBrk="1" hangingPunct="1">
              <a:lnSpc>
                <a:spcPct val="80000"/>
              </a:lnSpc>
            </a:pPr>
            <a:endParaRPr lang="en-GB" sz="2400" dirty="0" smtClean="0">
              <a:latin typeface="Times New Roman" pitchFamily="18" charset="0"/>
            </a:endParaRPr>
          </a:p>
          <a:p>
            <a:pPr eaLnBrk="1" hangingPunct="1">
              <a:lnSpc>
                <a:spcPct val="80000"/>
              </a:lnSpc>
            </a:pPr>
            <a:endParaRPr lang="en-US" sz="2400" dirty="0" smtClean="0">
              <a:latin typeface="Times New Roman" pitchFamily="18" charset="0"/>
            </a:endParaRPr>
          </a:p>
        </p:txBody>
      </p:sp>
    </p:spTree>
    <p:extLst>
      <p:ext uri="{BB962C8B-B14F-4D97-AF65-F5344CB8AC3E}">
        <p14:creationId xmlns:p14="http://schemas.microsoft.com/office/powerpoint/2010/main" xmlns="" val="21725045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52400" y="152400"/>
            <a:ext cx="7521575" cy="549275"/>
          </a:xfrm>
        </p:spPr>
        <p:txBody>
          <a:bodyPr>
            <a:normAutofit fontScale="90000"/>
          </a:bodyPr>
          <a:lstStyle/>
          <a:p>
            <a:pPr eaLnBrk="1" fontAlgn="auto" hangingPunct="1">
              <a:spcAft>
                <a:spcPts val="0"/>
              </a:spcAft>
              <a:defRPr/>
            </a:pPr>
            <a:r>
              <a:rPr lang="en-US" dirty="0"/>
              <a:t>Cont.</a:t>
            </a:r>
          </a:p>
        </p:txBody>
      </p:sp>
      <p:sp>
        <p:nvSpPr>
          <p:cNvPr id="15363" name="Rectangle 3"/>
          <p:cNvSpPr>
            <a:spLocks noGrp="1" noRot="1" noChangeArrowheads="1"/>
          </p:cNvSpPr>
          <p:nvPr>
            <p:ph idx="1"/>
          </p:nvPr>
        </p:nvSpPr>
        <p:spPr>
          <a:xfrm>
            <a:off x="76200" y="762000"/>
            <a:ext cx="9067800" cy="4800600"/>
          </a:xfrm>
        </p:spPr>
        <p:txBody>
          <a:bodyPr/>
          <a:lstStyle/>
          <a:p>
            <a:pPr eaLnBrk="1" hangingPunct="1"/>
            <a:r>
              <a:rPr lang="en-US" sz="2800" smtClean="0">
                <a:latin typeface="Times New Roman" pitchFamily="18" charset="0"/>
              </a:rPr>
              <a:t>Lecture 25    Pakistan and the Muslim world II</a:t>
            </a:r>
          </a:p>
          <a:p>
            <a:pPr eaLnBrk="1" hangingPunct="1"/>
            <a:r>
              <a:rPr lang="en-US" sz="2800" smtClean="0">
                <a:latin typeface="Times New Roman" pitchFamily="18" charset="0"/>
              </a:rPr>
              <a:t>Lecture 26    Pakistan’s Foreign policy I</a:t>
            </a:r>
          </a:p>
          <a:p>
            <a:pPr eaLnBrk="1" hangingPunct="1"/>
            <a:r>
              <a:rPr lang="en-US" sz="2800" smtClean="0">
                <a:latin typeface="Times New Roman" pitchFamily="18" charset="0"/>
              </a:rPr>
              <a:t>Lecture 27    Pakistan’s Foreign policy II</a:t>
            </a:r>
          </a:p>
          <a:p>
            <a:pPr eaLnBrk="1" hangingPunct="1"/>
            <a:r>
              <a:rPr lang="en-US" sz="2800" smtClean="0">
                <a:latin typeface="Times New Roman" pitchFamily="18" charset="0"/>
              </a:rPr>
              <a:t>Lecture 28    Current Issues and problems of Pakistan I</a:t>
            </a:r>
          </a:p>
          <a:p>
            <a:pPr eaLnBrk="1" hangingPunct="1"/>
            <a:r>
              <a:rPr lang="en-US" sz="2800" smtClean="0">
                <a:latin typeface="Times New Roman" pitchFamily="18" charset="0"/>
              </a:rPr>
              <a:t>Lecture 29    Current Issues and problems of Pakistan II</a:t>
            </a:r>
          </a:p>
          <a:p>
            <a:pPr eaLnBrk="1" hangingPunct="1"/>
            <a:r>
              <a:rPr lang="en-US" sz="2800" smtClean="0">
                <a:latin typeface="Times New Roman" pitchFamily="18" charset="0"/>
              </a:rPr>
              <a:t>Lecture 30    Economy of Pakistan</a:t>
            </a:r>
          </a:p>
          <a:p>
            <a:pPr eaLnBrk="1" hangingPunct="1"/>
            <a:r>
              <a:rPr lang="en-US" sz="2800" smtClean="0">
                <a:latin typeface="Times New Roman" pitchFamily="18" charset="0"/>
              </a:rPr>
              <a:t>Lecture 31    Industrial sector: Problems &amp; Solutions</a:t>
            </a:r>
          </a:p>
          <a:p>
            <a:pPr eaLnBrk="1" hangingPunct="1"/>
            <a:r>
              <a:rPr lang="en-US" sz="2800" smtClean="0">
                <a:latin typeface="Times New Roman" pitchFamily="18" charset="0"/>
              </a:rPr>
              <a:t>Lecture 32    Agriculture sector: Problems &amp; Solutions</a:t>
            </a:r>
          </a:p>
        </p:txBody>
      </p:sp>
    </p:spTree>
    <p:extLst>
      <p:ext uri="{BB962C8B-B14F-4D97-AF65-F5344CB8AC3E}">
        <p14:creationId xmlns:p14="http://schemas.microsoft.com/office/powerpoint/2010/main" xmlns="" val="26616737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dirty="0" smtClean="0"/>
              <a:t>Objectives</a:t>
            </a:r>
            <a:endParaRPr lang="en-US" sz="3200" dirty="0"/>
          </a:p>
        </p:txBody>
      </p:sp>
      <p:sp>
        <p:nvSpPr>
          <p:cNvPr id="3" name="Content Placeholder 2"/>
          <p:cNvSpPr>
            <a:spLocks noGrp="1"/>
          </p:cNvSpPr>
          <p:nvPr>
            <p:ph idx="1"/>
          </p:nvPr>
        </p:nvSpPr>
        <p:spPr>
          <a:xfrm>
            <a:off x="0" y="609600"/>
            <a:ext cx="9144000" cy="4572000"/>
          </a:xfrm>
        </p:spPr>
        <p:txBody>
          <a:bodyPr>
            <a:normAutofit fontScale="85000" lnSpcReduction="10000"/>
          </a:bodyPr>
          <a:lstStyle/>
          <a:p>
            <a:r>
              <a:rPr lang="en-US" dirty="0"/>
              <a:t>1-Teach a sense of gratitude to Almighty Allah for blessing us with an independent and sovereign state  </a:t>
            </a:r>
          </a:p>
          <a:p>
            <a:r>
              <a:rPr lang="en-US" dirty="0"/>
              <a:t>2. Emphasize the importance of national integration and patriotism.</a:t>
            </a:r>
          </a:p>
          <a:p>
            <a:r>
              <a:rPr lang="en-US" dirty="0"/>
              <a:t> 3. Encourage qualities of observation, creativity, analysis and reflection in students.</a:t>
            </a:r>
          </a:p>
          <a:p>
            <a:r>
              <a:rPr lang="en-US" dirty="0"/>
              <a:t> 4. Promote an understanding of the ideology of Pakistan, the Muslim struggle for independence and activities for establishing a modern welfare Islamic state. </a:t>
            </a:r>
          </a:p>
          <a:p>
            <a:r>
              <a:rPr lang="en-US" dirty="0"/>
              <a:t>5. Explain the students with various phases of Pakistan’s historical, political and constitutional developments. </a:t>
            </a:r>
          </a:p>
        </p:txBody>
      </p:sp>
    </p:spTree>
    <p:extLst>
      <p:ext uri="{BB962C8B-B14F-4D97-AF65-F5344CB8AC3E}">
        <p14:creationId xmlns:p14="http://schemas.microsoft.com/office/powerpoint/2010/main" xmlns="" val="23948070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609600"/>
            <a:ext cx="9109364" cy="4953000"/>
          </a:xfrm>
        </p:spPr>
        <p:txBody>
          <a:bodyPr>
            <a:normAutofit fontScale="77500" lnSpcReduction="20000"/>
          </a:bodyPr>
          <a:lstStyle/>
          <a:p>
            <a:r>
              <a:rPr lang="en-US" sz="4000" dirty="0"/>
              <a:t>6. Inculcate awareness about the multi-cultural heritage of Pakistan so as to enable </a:t>
            </a:r>
          </a:p>
          <a:p>
            <a:r>
              <a:rPr lang="en-US" sz="4000" dirty="0"/>
              <a:t>the  students to better appreciate the socio-cultural diversity of Pakistan society and get used to idea of unity in diversity in our national context. </a:t>
            </a:r>
          </a:p>
          <a:p>
            <a:r>
              <a:rPr lang="en-US" sz="4000" dirty="0"/>
              <a:t>7. Enhance understanding of the physical features and human resources of Pakistan. </a:t>
            </a:r>
          </a:p>
          <a:p>
            <a:r>
              <a:rPr lang="en-US" sz="4000" dirty="0"/>
              <a:t>8. Impart awareness about various aspects of socio-economic activities at national </a:t>
            </a:r>
            <a:r>
              <a:rPr lang="en-US" sz="4000" dirty="0" smtClean="0"/>
              <a:t>level </a:t>
            </a:r>
            <a:r>
              <a:rPr lang="en-US" sz="4000" dirty="0"/>
              <a:t>and the role played by Pakistanis in the development of their society. </a:t>
            </a:r>
          </a:p>
        </p:txBody>
      </p:sp>
    </p:spTree>
    <p:extLst>
      <p:ext uri="{BB962C8B-B14F-4D97-AF65-F5344CB8AC3E}">
        <p14:creationId xmlns:p14="http://schemas.microsoft.com/office/powerpoint/2010/main" xmlns="" val="27539259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609600"/>
            <a:ext cx="9178636" cy="4525963"/>
          </a:xfrm>
        </p:spPr>
        <p:txBody>
          <a:bodyPr/>
          <a:lstStyle/>
          <a:p>
            <a:r>
              <a:rPr lang="en-US" dirty="0"/>
              <a:t>9. Highlight Pakistan’s strategic position in international politics, especially its </a:t>
            </a:r>
            <a:r>
              <a:rPr lang="en-US" dirty="0" smtClean="0"/>
              <a:t>relations </a:t>
            </a:r>
            <a:r>
              <a:rPr lang="en-US" dirty="0"/>
              <a:t>with neighboring and </a:t>
            </a:r>
            <a:r>
              <a:rPr lang="en-US" dirty="0" smtClean="0"/>
              <a:t>Muslim countries</a:t>
            </a:r>
            <a:r>
              <a:rPr lang="en-US" dirty="0"/>
              <a:t>.</a:t>
            </a:r>
          </a:p>
          <a:p>
            <a:r>
              <a:rPr lang="en-US" dirty="0"/>
              <a:t> 10.  Lay emphasis on the rights and obligations of the citizens of an independent and </a:t>
            </a:r>
            <a:r>
              <a:rPr lang="en-US" dirty="0" smtClean="0"/>
              <a:t>sovereign </a:t>
            </a:r>
            <a:r>
              <a:rPr lang="en-US" dirty="0"/>
              <a:t>state. </a:t>
            </a:r>
          </a:p>
          <a:p>
            <a:pPr marL="0" indent="0" algn="ctr">
              <a:buNone/>
            </a:pPr>
            <a:r>
              <a:rPr lang="en-US" dirty="0" smtClean="0"/>
              <a:t>***</a:t>
            </a:r>
            <a:endParaRPr lang="en-US" dirty="0"/>
          </a:p>
          <a:p>
            <a:endParaRPr lang="en-US" dirty="0"/>
          </a:p>
        </p:txBody>
      </p:sp>
    </p:spTree>
    <p:extLst>
      <p:ext uri="{BB962C8B-B14F-4D97-AF65-F5344CB8AC3E}">
        <p14:creationId xmlns:p14="http://schemas.microsoft.com/office/powerpoint/2010/main" xmlns="" val="31890779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3200" b="1" dirty="0"/>
              <a:t>Essential </a:t>
            </a:r>
            <a:r>
              <a:rPr lang="en-US" sz="3200" b="1" dirty="0" smtClean="0"/>
              <a:t>Readings</a:t>
            </a:r>
            <a:endParaRPr lang="en-US" sz="3200" b="1" dirty="0"/>
          </a:p>
        </p:txBody>
      </p:sp>
      <p:sp>
        <p:nvSpPr>
          <p:cNvPr id="3" name="Content Placeholder 2"/>
          <p:cNvSpPr>
            <a:spLocks noGrp="1"/>
          </p:cNvSpPr>
          <p:nvPr>
            <p:ph idx="1"/>
          </p:nvPr>
        </p:nvSpPr>
        <p:spPr>
          <a:xfrm>
            <a:off x="13854" y="609600"/>
            <a:ext cx="9130145" cy="4800600"/>
          </a:xfrm>
        </p:spPr>
        <p:txBody>
          <a:bodyPr>
            <a:normAutofit fontScale="25000" lnSpcReduction="20000"/>
          </a:bodyPr>
          <a:lstStyle/>
          <a:p>
            <a:endParaRPr lang="en-US" dirty="0"/>
          </a:p>
          <a:p>
            <a:r>
              <a:rPr lang="en-US" sz="11200" b="1" dirty="0"/>
              <a:t>Text </a:t>
            </a:r>
            <a:r>
              <a:rPr lang="en-US" sz="11200" b="1" dirty="0" smtClean="0"/>
              <a:t>Book: Pakistan </a:t>
            </a:r>
            <a:r>
              <a:rPr lang="en-US" sz="11200" b="1" dirty="0"/>
              <a:t>Studies (compulsory) for B.A &amp; </a:t>
            </a:r>
            <a:r>
              <a:rPr lang="en-US" sz="11200" b="1" dirty="0" err="1"/>
              <a:t>B.Sc</a:t>
            </a:r>
            <a:r>
              <a:rPr lang="en-US" sz="11200" b="1" dirty="0"/>
              <a:t> Engineering by M.D. </a:t>
            </a:r>
            <a:r>
              <a:rPr lang="en-US" sz="11200" b="1" dirty="0" err="1"/>
              <a:t>Zafar</a:t>
            </a:r>
            <a:r>
              <a:rPr lang="en-US" sz="11200" b="1" dirty="0"/>
              <a:t> and </a:t>
            </a:r>
            <a:r>
              <a:rPr lang="en-US" sz="11200" b="1" dirty="0" err="1"/>
              <a:t>Ikram</a:t>
            </a:r>
            <a:r>
              <a:rPr lang="en-US" sz="11200" b="1" dirty="0"/>
              <a:t> </a:t>
            </a:r>
            <a:r>
              <a:rPr lang="en-US" sz="11200" b="1" dirty="0" err="1"/>
              <a:t>Rabbani</a:t>
            </a:r>
            <a:r>
              <a:rPr lang="en-US" sz="11200" b="1" dirty="0"/>
              <a:t>.   </a:t>
            </a:r>
          </a:p>
          <a:p>
            <a:r>
              <a:rPr lang="en-US" sz="6700" dirty="0" smtClean="0"/>
              <a:t>Indicative </a:t>
            </a:r>
            <a:r>
              <a:rPr lang="en-US" sz="6700" dirty="0"/>
              <a:t>Bibliography:</a:t>
            </a:r>
          </a:p>
          <a:p>
            <a:r>
              <a:rPr lang="en-US" sz="6700" dirty="0"/>
              <a:t>1- </a:t>
            </a:r>
            <a:r>
              <a:rPr lang="en-US" sz="6700" dirty="0" err="1"/>
              <a:t>Ishatiaq</a:t>
            </a:r>
            <a:r>
              <a:rPr lang="en-US" sz="6700" dirty="0"/>
              <a:t> </a:t>
            </a:r>
            <a:r>
              <a:rPr lang="en-US" sz="6700" dirty="0" err="1"/>
              <a:t>Hussain</a:t>
            </a:r>
            <a:r>
              <a:rPr lang="en-US" sz="6700" dirty="0"/>
              <a:t> </a:t>
            </a:r>
            <a:r>
              <a:rPr lang="en-US" sz="6700" dirty="0" err="1"/>
              <a:t>Qureshi</a:t>
            </a:r>
            <a:r>
              <a:rPr lang="en-US" sz="6700" dirty="0"/>
              <a:t>, The Struggle For Pakistan.</a:t>
            </a:r>
          </a:p>
          <a:p>
            <a:r>
              <a:rPr lang="en-US" sz="6700" dirty="0"/>
              <a:t>2- </a:t>
            </a:r>
            <a:r>
              <a:rPr lang="en-US" sz="6700" dirty="0" err="1"/>
              <a:t>Javid</a:t>
            </a:r>
            <a:r>
              <a:rPr lang="en-US" sz="6700" dirty="0"/>
              <a:t> </a:t>
            </a:r>
            <a:r>
              <a:rPr lang="en-US" sz="6700" dirty="0" err="1"/>
              <a:t>Iqbal</a:t>
            </a:r>
            <a:r>
              <a:rPr lang="en-US" sz="6700" dirty="0"/>
              <a:t>, Ideology of Pakistan.</a:t>
            </a:r>
          </a:p>
          <a:p>
            <a:r>
              <a:rPr lang="en-US" sz="6700" dirty="0"/>
              <a:t>3- M. </a:t>
            </a:r>
            <a:r>
              <a:rPr lang="en-US" sz="6700" dirty="0" err="1"/>
              <a:t>Ikram</a:t>
            </a:r>
            <a:r>
              <a:rPr lang="en-US" sz="6700" dirty="0"/>
              <a:t> </a:t>
            </a:r>
            <a:r>
              <a:rPr lang="en-US" sz="6700" dirty="0" err="1"/>
              <a:t>Rabbani</a:t>
            </a:r>
            <a:r>
              <a:rPr lang="en-US" sz="6700" dirty="0"/>
              <a:t>, Pakistan Affairs.</a:t>
            </a:r>
          </a:p>
          <a:p>
            <a:r>
              <a:rPr lang="en-US" sz="6700" dirty="0"/>
              <a:t>4- </a:t>
            </a:r>
            <a:r>
              <a:rPr lang="en-US" sz="6700" dirty="0" err="1"/>
              <a:t>Shaid</a:t>
            </a:r>
            <a:r>
              <a:rPr lang="en-US" sz="6700" dirty="0"/>
              <a:t> </a:t>
            </a:r>
            <a:r>
              <a:rPr lang="en-US" sz="6700" dirty="0" err="1"/>
              <a:t>Javed</a:t>
            </a:r>
            <a:r>
              <a:rPr lang="en-US" sz="6700" dirty="0"/>
              <a:t> </a:t>
            </a:r>
            <a:r>
              <a:rPr lang="en-US" sz="6700" dirty="0" err="1"/>
              <a:t>Burki</a:t>
            </a:r>
            <a:r>
              <a:rPr lang="en-US" sz="6700" dirty="0"/>
              <a:t>, “State &amp; Society in Pakistan,” The Macmillan Press Ltd 1980 (reprint 1997).</a:t>
            </a:r>
          </a:p>
          <a:p>
            <a:r>
              <a:rPr lang="en-US" sz="6700" dirty="0"/>
              <a:t>5-Wayne Wilcox, “The Emergence of Bangladesh,” Washington, American Enterprise, Institute of   </a:t>
            </a:r>
          </a:p>
          <a:p>
            <a:r>
              <a:rPr lang="en-US" sz="6700" dirty="0"/>
              <a:t>    Public Policy Research, 1972.</a:t>
            </a:r>
          </a:p>
          <a:p>
            <a:r>
              <a:rPr lang="en-US" sz="6700" dirty="0"/>
              <a:t>6-Safdar </a:t>
            </a:r>
            <a:r>
              <a:rPr lang="en-US" sz="6700" dirty="0" err="1"/>
              <a:t>Mehmood</a:t>
            </a:r>
            <a:r>
              <a:rPr lang="en-US" sz="6700" dirty="0"/>
              <a:t>, “Pakistan </a:t>
            </a:r>
            <a:r>
              <a:rPr lang="en-US" sz="6700" dirty="0" err="1"/>
              <a:t>Kayyun</a:t>
            </a:r>
            <a:r>
              <a:rPr lang="en-US" sz="6700" dirty="0"/>
              <a:t> </a:t>
            </a:r>
            <a:r>
              <a:rPr lang="en-US" sz="6700" dirty="0" err="1"/>
              <a:t>Toota</a:t>
            </a:r>
            <a:r>
              <a:rPr lang="en-US" sz="6700" dirty="0"/>
              <a:t>,” </a:t>
            </a:r>
            <a:r>
              <a:rPr lang="en-US" sz="6700" dirty="0" err="1"/>
              <a:t>Idara</a:t>
            </a:r>
            <a:r>
              <a:rPr lang="en-US" sz="6700" dirty="0"/>
              <a:t>-e-</a:t>
            </a:r>
            <a:r>
              <a:rPr lang="en-US" sz="6700" dirty="0" err="1"/>
              <a:t>Saqafat</a:t>
            </a:r>
            <a:r>
              <a:rPr lang="en-US" sz="6700" dirty="0"/>
              <a:t>-e-</a:t>
            </a:r>
            <a:r>
              <a:rPr lang="en-US" sz="6700" dirty="0" err="1"/>
              <a:t>Islamaia</a:t>
            </a:r>
            <a:r>
              <a:rPr lang="en-US" sz="6700" dirty="0"/>
              <a:t>, Club Road, Lahore.</a:t>
            </a:r>
          </a:p>
          <a:p>
            <a:r>
              <a:rPr lang="en-US" sz="6700" dirty="0"/>
              <a:t>7-Tahir Amin, “National Movement of Pakistan,” Institute of Policy Studies, Islamabad.</a:t>
            </a:r>
          </a:p>
          <a:p>
            <a:r>
              <a:rPr lang="en-US" sz="6700" dirty="0"/>
              <a:t>8-Lawrence </a:t>
            </a:r>
            <a:r>
              <a:rPr lang="en-US" sz="6700" dirty="0" err="1"/>
              <a:t>Ziring</a:t>
            </a:r>
            <a:r>
              <a:rPr lang="en-US" sz="6700" dirty="0"/>
              <a:t>, “Enigma of Political Development,” </a:t>
            </a:r>
            <a:r>
              <a:rPr lang="en-US" sz="6700" dirty="0" err="1"/>
              <a:t>WmDawson</a:t>
            </a:r>
            <a:r>
              <a:rPr lang="en-US" sz="6700" dirty="0"/>
              <a:t> &amp; sons Ltd. Canon House  </a:t>
            </a:r>
            <a:r>
              <a:rPr lang="en-US" sz="6700" dirty="0" err="1"/>
              <a:t>Folkstone</a:t>
            </a:r>
            <a:r>
              <a:rPr lang="en-US" sz="6700" dirty="0"/>
              <a:t>, Kent England, 1980.</a:t>
            </a:r>
          </a:p>
          <a:p>
            <a:r>
              <a:rPr lang="en-US" sz="6700" dirty="0"/>
              <a:t>9-Waseem Ahmad, “Pakistan Under Marshal Law,” Lahore 2002.</a:t>
            </a:r>
          </a:p>
          <a:p>
            <a:r>
              <a:rPr lang="en-US" sz="6700" dirty="0"/>
              <a:t>10-Ansar </a:t>
            </a:r>
            <a:r>
              <a:rPr lang="en-US" sz="6700" dirty="0" err="1"/>
              <a:t>Zahid</a:t>
            </a:r>
            <a:r>
              <a:rPr lang="en-US" sz="6700" dirty="0"/>
              <a:t>, “History &amp; Culture of Sindh,” Karachi Royal Book Company, 1980</a:t>
            </a:r>
            <a:r>
              <a:rPr lang="en-US" sz="6700" dirty="0" smtClean="0"/>
              <a:t>.</a:t>
            </a:r>
            <a:endParaRPr lang="en-US" sz="6700" dirty="0"/>
          </a:p>
          <a:p>
            <a:pPr marL="0" indent="0">
              <a:buNone/>
            </a:pPr>
            <a:endParaRPr lang="en-US" sz="6700" dirty="0"/>
          </a:p>
          <a:p>
            <a:endParaRPr lang="en-US" sz="6700" dirty="0"/>
          </a:p>
          <a:p>
            <a:pPr marL="0" indent="0">
              <a:buNone/>
            </a:pPr>
            <a:r>
              <a:rPr lang="en-US" sz="6700" dirty="0"/>
              <a:t> </a:t>
            </a:r>
            <a:endParaRPr lang="en-US" dirty="0"/>
          </a:p>
        </p:txBody>
      </p:sp>
    </p:spTree>
    <p:extLst>
      <p:ext uri="{BB962C8B-B14F-4D97-AF65-F5344CB8AC3E}">
        <p14:creationId xmlns:p14="http://schemas.microsoft.com/office/powerpoint/2010/main" xmlns="" val="12869151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1143000"/>
          </a:xfrm>
        </p:spPr>
        <p:txBody>
          <a:bodyPr>
            <a:normAutofit fontScale="90000"/>
          </a:bodyPr>
          <a:lstStyle/>
          <a:p>
            <a:pPr algn="l"/>
            <a:r>
              <a:rPr lang="en-US" dirty="0" smtClean="0"/>
              <a:t/>
            </a:r>
            <a:br>
              <a:rPr lang="en-US" dirty="0" smtClean="0"/>
            </a:br>
            <a:r>
              <a:rPr lang="en-US" sz="3600" b="1" dirty="0" smtClean="0"/>
              <a:t>Internet </a:t>
            </a:r>
            <a:r>
              <a:rPr lang="en-US" sz="3600" b="1" dirty="0"/>
              <a:t>(valid web sites) and </a:t>
            </a:r>
            <a:r>
              <a:rPr lang="en-US" sz="3600" b="1" dirty="0" smtClean="0"/>
              <a:t>inter. </a:t>
            </a:r>
            <a:r>
              <a:rPr lang="en-US" sz="3600" b="1" dirty="0"/>
              <a:t>level newspapers and journals</a:t>
            </a:r>
            <a:br>
              <a:rPr lang="en-US" sz="3600" b="1" dirty="0"/>
            </a:br>
            <a:endParaRPr lang="en-US" sz="3600" b="1" dirty="0"/>
          </a:p>
        </p:txBody>
      </p:sp>
      <p:sp>
        <p:nvSpPr>
          <p:cNvPr id="3" name="Content Placeholder 2"/>
          <p:cNvSpPr>
            <a:spLocks noGrp="1"/>
          </p:cNvSpPr>
          <p:nvPr>
            <p:ph idx="1"/>
          </p:nvPr>
        </p:nvSpPr>
        <p:spPr>
          <a:xfrm>
            <a:off x="-27710" y="1066800"/>
            <a:ext cx="9171709" cy="4525963"/>
          </a:xfrm>
        </p:spPr>
        <p:txBody>
          <a:bodyPr>
            <a:normAutofit fontScale="55000" lnSpcReduction="20000"/>
          </a:bodyPr>
          <a:lstStyle/>
          <a:p>
            <a:endParaRPr lang="en-US" dirty="0" smtClean="0"/>
          </a:p>
          <a:p>
            <a:pPr marL="0" indent="0">
              <a:buNone/>
            </a:pPr>
            <a:r>
              <a:rPr lang="en-US" sz="5100" dirty="0" smtClean="0"/>
              <a:t>http</a:t>
            </a:r>
            <a:r>
              <a:rPr lang="en-US" sz="5100" dirty="0"/>
              <a:t>://www.storyofpakistan.com/</a:t>
            </a:r>
          </a:p>
          <a:p>
            <a:pPr marL="0" indent="0">
              <a:buNone/>
            </a:pPr>
            <a:r>
              <a:rPr lang="en-US" sz="5100" dirty="0" smtClean="0"/>
              <a:t>http</a:t>
            </a:r>
            <a:r>
              <a:rPr lang="en-US" sz="5100" dirty="0"/>
              <a:t>://www.pakistan.gov.pk/ </a:t>
            </a:r>
            <a:endParaRPr lang="en-US" sz="5100" dirty="0" smtClean="0"/>
          </a:p>
          <a:p>
            <a:pPr marL="0" indent="0">
              <a:buNone/>
            </a:pPr>
            <a:r>
              <a:rPr lang="en-US" sz="5100" dirty="0" smtClean="0"/>
              <a:t>http</a:t>
            </a:r>
            <a:r>
              <a:rPr lang="en-US" sz="5100" dirty="0"/>
              <a:t>://</a:t>
            </a:r>
            <a:r>
              <a:rPr lang="en-US" sz="5100" dirty="0" smtClean="0"/>
              <a:t>www.pak.gov.pk/public/govt/ministry_table.htm  </a:t>
            </a:r>
            <a:endParaRPr lang="en-US" sz="5100" dirty="0"/>
          </a:p>
          <a:p>
            <a:pPr marL="0" indent="0">
              <a:buNone/>
            </a:pPr>
            <a:r>
              <a:rPr lang="en-US" sz="5100" dirty="0"/>
              <a:t>http://www.pakissan.com http://www.paktrade.org/</a:t>
            </a:r>
          </a:p>
          <a:p>
            <a:pPr marL="0" indent="0">
              <a:buNone/>
            </a:pPr>
            <a:r>
              <a:rPr lang="en-US" sz="5100" dirty="0" smtClean="0"/>
              <a:t>http</a:t>
            </a:r>
            <a:r>
              <a:rPr lang="en-US" sz="5100" dirty="0"/>
              <a:t>://www.caapakistan.com/  </a:t>
            </a:r>
            <a:r>
              <a:rPr lang="en-US" sz="5100" dirty="0">
                <a:hlinkClick r:id="rId2"/>
              </a:rPr>
              <a:t>http://</a:t>
            </a:r>
            <a:r>
              <a:rPr lang="en-US" sz="5100" dirty="0" smtClean="0">
                <a:hlinkClick r:id="rId2"/>
              </a:rPr>
              <a:t>www.parc.gov.pk/</a:t>
            </a:r>
            <a:endParaRPr lang="en-US" sz="5100" dirty="0" smtClean="0"/>
          </a:p>
          <a:p>
            <a:pPr marL="0" indent="0">
              <a:buNone/>
            </a:pPr>
            <a:r>
              <a:rPr lang="en-US" sz="3600" b="1" dirty="0" smtClean="0"/>
              <a:t>http</a:t>
            </a:r>
            <a:r>
              <a:rPr lang="en-US" sz="3600" b="1" dirty="0"/>
              <a:t>://www.pakistan.gov.pk/ministries/index.jsp?MinID=6&amp;cPath=59</a:t>
            </a:r>
          </a:p>
          <a:p>
            <a:pPr marL="0" indent="0">
              <a:buNone/>
            </a:pPr>
            <a:r>
              <a:rPr lang="en-US" sz="4200" b="1" dirty="0" smtClean="0"/>
              <a:t>http</a:t>
            </a:r>
            <a:r>
              <a:rPr lang="en-US" sz="4200" b="1" dirty="0"/>
              <a:t>://www.pakistan.gov.pk/ministries/index.jsp?MinID=15&amp;cPath=162</a:t>
            </a:r>
          </a:p>
          <a:p>
            <a:pPr marL="0" indent="0">
              <a:buNone/>
            </a:pPr>
            <a:r>
              <a:rPr lang="en-US" sz="5100" dirty="0" smtClean="0"/>
              <a:t>http</a:t>
            </a:r>
            <a:r>
              <a:rPr lang="en-US" sz="5100" dirty="0"/>
              <a:t>://www.sbp.org.pk </a:t>
            </a:r>
          </a:p>
          <a:p>
            <a:pPr marL="0" indent="0">
              <a:buNone/>
            </a:pPr>
            <a:r>
              <a:rPr lang="en-US" sz="5100" dirty="0"/>
              <a:t> </a:t>
            </a:r>
          </a:p>
        </p:txBody>
      </p:sp>
    </p:spTree>
    <p:extLst>
      <p:ext uri="{BB962C8B-B14F-4D97-AF65-F5344CB8AC3E}">
        <p14:creationId xmlns:p14="http://schemas.microsoft.com/office/powerpoint/2010/main" xmlns="" val="16367542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76200" y="762000"/>
            <a:ext cx="9067800" cy="4525963"/>
          </a:xfrm>
        </p:spPr>
        <p:txBody>
          <a:bodyPr>
            <a:normAutofit/>
          </a:bodyPr>
          <a:lstStyle/>
          <a:p>
            <a:pPr marL="0" indent="0" algn="ctr">
              <a:buNone/>
            </a:pPr>
            <a:r>
              <a:rPr lang="en-US" dirty="0"/>
              <a:t>We must work our destiny in our own way and present to the world an economic system based on true Islamic concept of equality of manhood and social justice. We will thereby be fulfilling our mission as Muslims and giving to humanity the message of peace which alone can save it and secure the welfare, happiness and prosperity of </a:t>
            </a:r>
            <a:r>
              <a:rPr lang="en-US" dirty="0" smtClean="0"/>
              <a:t>mankind.</a:t>
            </a:r>
          </a:p>
          <a:p>
            <a:pPr marL="0" indent="0" algn="r">
              <a:buNone/>
            </a:pPr>
            <a:r>
              <a:rPr lang="en-US" dirty="0" smtClean="0"/>
              <a:t> </a:t>
            </a:r>
            <a:r>
              <a:rPr lang="en-US" sz="1600" b="1" dirty="0" smtClean="0"/>
              <a:t>(Quaid I </a:t>
            </a:r>
            <a:r>
              <a:rPr lang="en-US" sz="1600" b="1" dirty="0" err="1" smtClean="0"/>
              <a:t>Azam’s</a:t>
            </a:r>
            <a:r>
              <a:rPr lang="en-US" sz="1600" b="1" smtClean="0"/>
              <a:t> Speech </a:t>
            </a:r>
            <a:r>
              <a:rPr lang="en-US" sz="1600" b="1" dirty="0"/>
              <a:t>at the opening ceremony of State Bank of Pakistan, Karachi.. July 1, 1948)</a:t>
            </a:r>
          </a:p>
        </p:txBody>
      </p:sp>
    </p:spTree>
    <p:extLst>
      <p:ext uri="{BB962C8B-B14F-4D97-AF65-F5344CB8AC3E}">
        <p14:creationId xmlns:p14="http://schemas.microsoft.com/office/powerpoint/2010/main" xmlns="" val="2797747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3233</Words>
  <Application>Microsoft Office PowerPoint</Application>
  <PresentationFormat>On-screen Show (4:3)</PresentationFormat>
  <Paragraphs>228</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 Lecture 32     Agriculture sector: Problems &amp; Solutions </vt:lpstr>
      <vt:lpstr>Cont.</vt:lpstr>
      <vt:lpstr>Cont.</vt:lpstr>
      <vt:lpstr>History of Agriculture in Pakistan</vt:lpstr>
      <vt:lpstr>Cont.</vt:lpstr>
      <vt:lpstr>Introduction: Agricultural of Pakistan</vt:lpstr>
      <vt:lpstr>Cont.</vt:lpstr>
      <vt:lpstr>Cont.</vt:lpstr>
      <vt:lpstr>Cont. Agriculture and land use</vt:lpstr>
      <vt:lpstr>Agricultural Reforms in Pakistan</vt:lpstr>
      <vt:lpstr>Cont.</vt:lpstr>
      <vt:lpstr>Cont.</vt:lpstr>
      <vt:lpstr> Land use, farming systems and institutions </vt:lpstr>
      <vt:lpstr>Cont.</vt:lpstr>
      <vt:lpstr>Problems of Agriculture Sector in Pakistan</vt:lpstr>
      <vt:lpstr>Under Utilization of Land</vt:lpstr>
      <vt:lpstr>Under Utilization of Manpower</vt:lpstr>
      <vt:lpstr>Uneconomic Holdings</vt:lpstr>
      <vt:lpstr> Water-logging and Salinity </vt:lpstr>
      <vt:lpstr> Lack of Water Supply </vt:lpstr>
      <vt:lpstr> Low per Acre Yield </vt:lpstr>
      <vt:lpstr> Insufficient Use of Inputs </vt:lpstr>
      <vt:lpstr> Poor Rural Infrastructure </vt:lpstr>
      <vt:lpstr>Insufficient Agricultural Research</vt:lpstr>
      <vt:lpstr>Lack of Extension Service</vt:lpstr>
      <vt:lpstr> Defective Land Tenure System </vt:lpstr>
      <vt:lpstr>Insufficient Facilities</vt:lpstr>
      <vt:lpstr>Current Status of Agriculture Sector</vt:lpstr>
      <vt:lpstr>Solutions to Problems</vt:lpstr>
      <vt:lpstr>Increase in Irrigation Facilities</vt:lpstr>
      <vt:lpstr>Farm Mechanization</vt:lpstr>
      <vt:lpstr> Agricultural Research </vt:lpstr>
      <vt:lpstr>Reclamation Program</vt:lpstr>
      <vt:lpstr> Agricultural Price Policy </vt:lpstr>
      <vt:lpstr> Land Reforms </vt:lpstr>
      <vt:lpstr> Credit Policy </vt:lpstr>
      <vt:lpstr>Cont.</vt:lpstr>
      <vt:lpstr>Cooperative Movement</vt:lpstr>
      <vt:lpstr>Tentative List of  Lectures </vt:lpstr>
      <vt:lpstr>CONT.</vt:lpstr>
      <vt:lpstr>Cont.</vt:lpstr>
      <vt:lpstr>Cont.</vt:lpstr>
      <vt:lpstr>Objectives</vt:lpstr>
      <vt:lpstr>Cont.</vt:lpstr>
      <vt:lpstr>Cont.</vt:lpstr>
      <vt:lpstr>Essential Readings</vt:lpstr>
      <vt:lpstr> Internet (valid web sites) and inter. level newspapers and journals </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32    Agriculture sector: Problems &amp; Solutions</dc:title>
  <dc:creator>MyUserName</dc:creator>
  <cp:lastModifiedBy>NTS</cp:lastModifiedBy>
  <cp:revision>55</cp:revision>
  <dcterms:created xsi:type="dcterms:W3CDTF">2012-08-13T10:35:36Z</dcterms:created>
  <dcterms:modified xsi:type="dcterms:W3CDTF">2012-08-16T06:04:24Z</dcterms:modified>
</cp:coreProperties>
</file>