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83" r:id="rId5"/>
    <p:sldId id="258" r:id="rId6"/>
    <p:sldId id="260"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62" r:id="rId29"/>
    <p:sldId id="285" r:id="rId30"/>
    <p:sldId id="284" r:id="rId31"/>
    <p:sldId id="286" r:id="rId32"/>
    <p:sldId id="287" r:id="rId33"/>
    <p:sldId id="288" r:id="rId34"/>
    <p:sldId id="289" r:id="rId35"/>
    <p:sldId id="290" r:id="rId3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20517" autoAdjust="0"/>
    <p:restoredTop sz="94660"/>
  </p:normalViewPr>
  <p:slideViewPr>
    <p:cSldViewPr>
      <p:cViewPr varScale="1">
        <p:scale>
          <a:sx n="61" d="100"/>
          <a:sy n="61" d="100"/>
        </p:scale>
        <p:origin x="-1338"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F9DBE8B-B59A-4CDA-9AD9-FCB6FEB56D3D}" type="datetimeFigureOut">
              <a:rPr lang="en-US" smtClean="0"/>
              <a:pPr/>
              <a:t>8/15/2012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24505559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9DBE8B-B59A-4CDA-9AD9-FCB6FEB56D3D}" type="datetimeFigureOut">
              <a:rPr lang="en-US" smtClean="0"/>
              <a:pPr/>
              <a:t>8/15/2012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1839816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F9DBE8B-B59A-4CDA-9AD9-FCB6FEB56D3D}" type="datetimeFigureOut">
              <a:rPr lang="en-US" smtClean="0"/>
              <a:pPr/>
              <a:t>8/15/2012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17293666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F9DBE8B-B59A-4CDA-9AD9-FCB6FEB56D3D}" type="datetimeFigureOut">
              <a:rPr lang="en-US" smtClean="0"/>
              <a:pPr/>
              <a:t>8/15/2012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18584835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F9DBE8B-B59A-4CDA-9AD9-FCB6FEB56D3D}" type="datetimeFigureOut">
              <a:rPr lang="en-US" smtClean="0"/>
              <a:pPr/>
              <a:t>8/15/2012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26437190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F9DBE8B-B59A-4CDA-9AD9-FCB6FEB56D3D}" type="datetimeFigureOut">
              <a:rPr lang="en-US" smtClean="0"/>
              <a:pPr/>
              <a:t>8/15/2012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17500731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F9DBE8B-B59A-4CDA-9AD9-FCB6FEB56D3D}" type="datetimeFigureOut">
              <a:rPr lang="en-US" smtClean="0"/>
              <a:pPr/>
              <a:t>8/15/2012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2877713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9DBE8B-B59A-4CDA-9AD9-FCB6FEB56D3D}" type="datetimeFigureOut">
              <a:rPr lang="en-US" smtClean="0"/>
              <a:pPr/>
              <a:t>8/15/2012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1236571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F9DBE8B-B59A-4CDA-9AD9-FCB6FEB56D3D}" type="datetimeFigureOut">
              <a:rPr lang="en-US" smtClean="0"/>
              <a:pPr/>
              <a:t>8/15/2012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3509491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9DBE8B-B59A-4CDA-9AD9-FCB6FEB56D3D}" type="datetimeFigureOut">
              <a:rPr lang="en-US" smtClean="0"/>
              <a:pPr/>
              <a:t>8/15/2012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74437131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F9DBE8B-B59A-4CDA-9AD9-FCB6FEB56D3D}" type="datetimeFigureOut">
              <a:rPr lang="en-US" smtClean="0"/>
              <a:pPr/>
              <a:t>8/15/2012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2626308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F9DBE8B-B59A-4CDA-9AD9-FCB6FEB56D3D}" type="datetimeFigureOut">
              <a:rPr lang="en-US" smtClean="0"/>
              <a:pPr/>
              <a:t>8/15/2012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75AD4D-FC60-4836-B12B-6A011CEE74D2}" type="slidenum">
              <a:rPr lang="en-US" smtClean="0"/>
              <a:pPr/>
              <a:t>‹#›</a:t>
            </a:fld>
            <a:endParaRPr lang="en-US"/>
          </a:p>
        </p:txBody>
      </p:sp>
    </p:spTree>
    <p:extLst>
      <p:ext uri="{BB962C8B-B14F-4D97-AF65-F5344CB8AC3E}">
        <p14:creationId xmlns:p14="http://schemas.microsoft.com/office/powerpoint/2010/main" xmlns="" val="297353212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
            <a:ext cx="9144000" cy="838199"/>
          </a:xfrm>
        </p:spPr>
        <p:txBody>
          <a:bodyPr>
            <a:noAutofit/>
          </a:bodyPr>
          <a:lstStyle/>
          <a:p>
            <a:r>
              <a:rPr lang="en-US" sz="3200" b="1" dirty="0" smtClean="0"/>
              <a:t/>
            </a:r>
            <a:br>
              <a:rPr lang="en-US" sz="3200" b="1" dirty="0" smtClean="0"/>
            </a:br>
            <a:r>
              <a:rPr lang="en-US" sz="3200" b="1" dirty="0" smtClean="0"/>
              <a:t>Lecture # 31    </a:t>
            </a:r>
            <a:br>
              <a:rPr lang="en-US" sz="3200" b="1" dirty="0" smtClean="0"/>
            </a:br>
            <a:r>
              <a:rPr lang="en-US" sz="3200" b="1" dirty="0" smtClean="0"/>
              <a:t>Industrial Sector: Problems &amp; Solutions</a:t>
            </a:r>
            <a:br>
              <a:rPr lang="en-US" sz="3200" b="1" dirty="0" smtClean="0"/>
            </a:br>
            <a:endParaRPr lang="en-US" sz="3200" b="1" dirty="0"/>
          </a:p>
        </p:txBody>
      </p:sp>
      <p:sp>
        <p:nvSpPr>
          <p:cNvPr id="3" name="Subtitle 2"/>
          <p:cNvSpPr>
            <a:spLocks noGrp="1"/>
          </p:cNvSpPr>
          <p:nvPr>
            <p:ph type="subTitle" idx="1"/>
          </p:nvPr>
        </p:nvSpPr>
        <p:spPr>
          <a:xfrm>
            <a:off x="13854" y="914400"/>
            <a:ext cx="9130145" cy="4800600"/>
          </a:xfrm>
        </p:spPr>
        <p:txBody>
          <a:bodyPr>
            <a:normAutofit fontScale="92500" lnSpcReduction="10000"/>
          </a:bodyPr>
          <a:lstStyle/>
          <a:p>
            <a:pPr algn="l"/>
            <a:r>
              <a:rPr lang="en-US" sz="3000" dirty="0" smtClean="0">
                <a:solidFill>
                  <a:schemeClr val="tx1"/>
                </a:solidFill>
              </a:rPr>
              <a:t>Recap of lecture # 30</a:t>
            </a:r>
          </a:p>
          <a:p>
            <a:pPr algn="l"/>
            <a:r>
              <a:rPr lang="en-US" sz="3000" dirty="0" smtClean="0">
                <a:solidFill>
                  <a:schemeClr val="tx1"/>
                </a:solidFill>
              </a:rPr>
              <a:t>Topic: Introduction </a:t>
            </a:r>
            <a:r>
              <a:rPr lang="en-US" sz="3000" dirty="0">
                <a:solidFill>
                  <a:schemeClr val="tx1"/>
                </a:solidFill>
              </a:rPr>
              <a:t>to Economy of Pakistan</a:t>
            </a:r>
          </a:p>
          <a:p>
            <a:pPr marL="457200" indent="-457200" algn="l">
              <a:buFont typeface="Arial" pitchFamily="34" charset="0"/>
              <a:buChar char="•"/>
            </a:pPr>
            <a:r>
              <a:rPr lang="en-US" sz="3000" dirty="0">
                <a:solidFill>
                  <a:schemeClr val="tx1"/>
                </a:solidFill>
              </a:rPr>
              <a:t>Economic history of Pakistan</a:t>
            </a:r>
          </a:p>
          <a:p>
            <a:pPr marL="457200" indent="-457200" algn="l">
              <a:buFont typeface="Arial" pitchFamily="34" charset="0"/>
              <a:buChar char="•"/>
            </a:pPr>
            <a:r>
              <a:rPr lang="en-US" sz="3000" dirty="0">
                <a:solidFill>
                  <a:schemeClr val="tx1"/>
                </a:solidFill>
              </a:rPr>
              <a:t>Structure of Economy</a:t>
            </a:r>
          </a:p>
          <a:p>
            <a:pPr marL="457200" indent="-457200" algn="l">
              <a:buFont typeface="Arial" pitchFamily="34" charset="0"/>
              <a:buChar char="•"/>
            </a:pPr>
            <a:r>
              <a:rPr lang="en-US" sz="3000" dirty="0">
                <a:solidFill>
                  <a:schemeClr val="tx1"/>
                </a:solidFill>
              </a:rPr>
              <a:t>Sectors: Agriculture, Industry</a:t>
            </a:r>
          </a:p>
          <a:p>
            <a:pPr marL="457200" indent="-457200" algn="l">
              <a:buFont typeface="Arial" pitchFamily="34" charset="0"/>
              <a:buChar char="•"/>
            </a:pPr>
            <a:r>
              <a:rPr lang="en-US" sz="3000" dirty="0">
                <a:solidFill>
                  <a:schemeClr val="tx1"/>
                </a:solidFill>
              </a:rPr>
              <a:t>Industries</a:t>
            </a:r>
          </a:p>
          <a:p>
            <a:pPr marL="457200" indent="-457200" algn="l">
              <a:buFont typeface="Arial" pitchFamily="34" charset="0"/>
              <a:buChar char="•"/>
            </a:pPr>
            <a:r>
              <a:rPr lang="en-US" sz="3000" dirty="0">
                <a:solidFill>
                  <a:schemeClr val="tx1"/>
                </a:solidFill>
              </a:rPr>
              <a:t>Prerequisites of Economic Development</a:t>
            </a:r>
          </a:p>
          <a:p>
            <a:pPr marL="457200" indent="-457200" algn="l">
              <a:buFont typeface="Arial" pitchFamily="34" charset="0"/>
              <a:buChar char="•"/>
            </a:pPr>
            <a:r>
              <a:rPr lang="en-US" sz="3000" dirty="0">
                <a:solidFill>
                  <a:schemeClr val="tx1"/>
                </a:solidFill>
              </a:rPr>
              <a:t>Economic Factors</a:t>
            </a:r>
          </a:p>
          <a:p>
            <a:pPr marL="457200" indent="-457200" algn="l">
              <a:buFont typeface="Arial" pitchFamily="34" charset="0"/>
              <a:buChar char="•"/>
            </a:pPr>
            <a:r>
              <a:rPr lang="en-US" sz="3000" dirty="0">
                <a:solidFill>
                  <a:schemeClr val="tx1"/>
                </a:solidFill>
              </a:rPr>
              <a:t>Stock of capital </a:t>
            </a:r>
          </a:p>
          <a:p>
            <a:pPr marL="457200" indent="-457200" algn="l">
              <a:buFont typeface="Arial" pitchFamily="34" charset="0"/>
              <a:buChar char="•"/>
            </a:pPr>
            <a:r>
              <a:rPr lang="en-US" sz="3000" dirty="0">
                <a:solidFill>
                  <a:schemeClr val="tx1"/>
                </a:solidFill>
              </a:rPr>
              <a:t>Labor and Manpower</a:t>
            </a:r>
          </a:p>
          <a:p>
            <a:pPr algn="l"/>
            <a:endParaRPr lang="en-US" dirty="0"/>
          </a:p>
        </p:txBody>
      </p:sp>
    </p:spTree>
    <p:extLst>
      <p:ext uri="{BB962C8B-B14F-4D97-AF65-F5344CB8AC3E}">
        <p14:creationId xmlns:p14="http://schemas.microsoft.com/office/powerpoint/2010/main" xmlns="" val="90473701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818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5029200"/>
          </a:xfrm>
        </p:spPr>
        <p:txBody>
          <a:bodyPr>
            <a:normAutofit fontScale="92500"/>
          </a:bodyPr>
          <a:lstStyle/>
          <a:p>
            <a:r>
              <a:rPr lang="en-US" dirty="0"/>
              <a:t>Power</a:t>
            </a:r>
          </a:p>
          <a:p>
            <a:r>
              <a:rPr lang="en-US" dirty="0"/>
              <a:t>Transport and Communications </a:t>
            </a:r>
          </a:p>
          <a:p>
            <a:r>
              <a:rPr lang="en-US" dirty="0"/>
              <a:t>National Highway &amp; road links</a:t>
            </a:r>
          </a:p>
          <a:p>
            <a:r>
              <a:rPr lang="en-US" dirty="0"/>
              <a:t>Railway Tracks map of  Pakistan</a:t>
            </a:r>
          </a:p>
          <a:p>
            <a:r>
              <a:rPr lang="en-US" dirty="0"/>
              <a:t>Education &amp; Training</a:t>
            </a:r>
          </a:p>
          <a:p>
            <a:r>
              <a:rPr lang="en-US" dirty="0"/>
              <a:t>Non Economic Factors: Social Culture Factor</a:t>
            </a:r>
          </a:p>
          <a:p>
            <a:r>
              <a:rPr lang="en-US" dirty="0"/>
              <a:t>Political Factor</a:t>
            </a:r>
          </a:p>
          <a:p>
            <a:r>
              <a:rPr lang="en-US" dirty="0"/>
              <a:t>Administrative </a:t>
            </a:r>
            <a:r>
              <a:rPr lang="en-US" dirty="0" smtClean="0"/>
              <a:t>Factors</a:t>
            </a:r>
          </a:p>
          <a:p>
            <a:r>
              <a:rPr lang="en-US" dirty="0"/>
              <a:t>Today’s </a:t>
            </a:r>
            <a:r>
              <a:rPr lang="en-US" dirty="0" err="1"/>
              <a:t>topic:Industrial</a:t>
            </a:r>
            <a:r>
              <a:rPr lang="en-US" dirty="0"/>
              <a:t> Sector: Problems &amp; Solutions</a:t>
            </a:r>
            <a:endParaRPr lang="en-US" dirty="0" smtClean="0"/>
          </a:p>
          <a:p>
            <a:endParaRPr lang="en-US" dirty="0"/>
          </a:p>
          <a:p>
            <a:endParaRPr lang="en-US" dirty="0"/>
          </a:p>
        </p:txBody>
      </p:sp>
    </p:spTree>
    <p:extLst>
      <p:ext uri="{BB962C8B-B14F-4D97-AF65-F5344CB8AC3E}">
        <p14:creationId xmlns:p14="http://schemas.microsoft.com/office/powerpoint/2010/main" xmlns="" val="22322027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658091"/>
          </a:xfrm>
        </p:spPr>
        <p:txBody>
          <a:bodyPr>
            <a:normAutofit/>
          </a:bodyPr>
          <a:lstStyle/>
          <a:p>
            <a:pPr algn="l"/>
            <a:r>
              <a:rPr lang="en-US" sz="3200" b="1" dirty="0"/>
              <a:t>Pakistan Economic Structure : Primary Sector</a:t>
            </a:r>
          </a:p>
        </p:txBody>
      </p:sp>
      <p:sp>
        <p:nvSpPr>
          <p:cNvPr id="3" name="Content Placeholder 2"/>
          <p:cNvSpPr>
            <a:spLocks noGrp="1"/>
          </p:cNvSpPr>
          <p:nvPr>
            <p:ph idx="1"/>
          </p:nvPr>
        </p:nvSpPr>
        <p:spPr>
          <a:xfrm>
            <a:off x="0" y="762000"/>
            <a:ext cx="9144000" cy="4525963"/>
          </a:xfrm>
        </p:spPr>
        <p:txBody>
          <a:bodyPr>
            <a:normAutofit fontScale="92500" lnSpcReduction="20000"/>
          </a:bodyPr>
          <a:lstStyle/>
          <a:p>
            <a:r>
              <a:rPr lang="en-US" b="1" u="sng" dirty="0" smtClean="0"/>
              <a:t>Primary Sector</a:t>
            </a:r>
            <a:r>
              <a:rPr lang="en-US" dirty="0" smtClean="0"/>
              <a:t>: Pakistan’s </a:t>
            </a:r>
            <a:r>
              <a:rPr lang="en-US" dirty="0"/>
              <a:t>primary sector plays a major role in the country’s economy. Primarily an agrarian economy, Pakistan produces a range of agricultural products. Around 43% of the country’s labor is engaged in the primary sector, which in turn contributes 20.8% to the country’s economy in 2009</a:t>
            </a:r>
            <a:r>
              <a:rPr lang="en-US" dirty="0" smtClean="0"/>
              <a:t>.</a:t>
            </a:r>
          </a:p>
          <a:p>
            <a:r>
              <a:rPr lang="en-US" dirty="0" smtClean="0"/>
              <a:t> </a:t>
            </a:r>
            <a:r>
              <a:rPr lang="en-US" dirty="0"/>
              <a:t>Pakistan is the second largest producer of Chickpea and the third largest producer of mango in the world according to the 2005 Food and Agriculture Organization of the United Nations</a:t>
            </a:r>
            <a:r>
              <a:rPr lang="en-US" dirty="0" smtClean="0"/>
              <a:t>.</a:t>
            </a:r>
          </a:p>
          <a:p>
            <a:pPr marL="0" indent="0">
              <a:buNone/>
            </a:pPr>
            <a:r>
              <a:rPr lang="en-US" dirty="0" smtClean="0"/>
              <a:t> </a:t>
            </a:r>
            <a:endParaRPr lang="en-US" dirty="0"/>
          </a:p>
        </p:txBody>
      </p:sp>
    </p:spTree>
    <p:extLst>
      <p:ext uri="{BB962C8B-B14F-4D97-AF65-F5344CB8AC3E}">
        <p14:creationId xmlns:p14="http://schemas.microsoft.com/office/powerpoint/2010/main" xmlns="" val="429121974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lnSpcReduction="10000"/>
          </a:bodyPr>
          <a:lstStyle/>
          <a:p>
            <a:r>
              <a:rPr lang="en-US" dirty="0"/>
              <a:t>Some other major agricultural products of Pakistan include onion, cotton, rice, tangerines, oranges, apricot, sugarcane, date palm, Clementine and wheat. Dairy farming is also a large industry in Pakistan. In fact, Pakistan is the fifth largest milk producer in the world. </a:t>
            </a:r>
            <a:endParaRPr lang="en-US" dirty="0" smtClean="0"/>
          </a:p>
          <a:p>
            <a:r>
              <a:rPr lang="en-US" dirty="0" smtClean="0"/>
              <a:t>Although </a:t>
            </a:r>
            <a:r>
              <a:rPr lang="en-US" dirty="0"/>
              <a:t>Pakistan has a considerable livestock population, it spends around $40 million a year on formula milk import.</a:t>
            </a:r>
          </a:p>
          <a:p>
            <a:endParaRPr lang="en-US" dirty="0"/>
          </a:p>
        </p:txBody>
      </p:sp>
    </p:spTree>
    <p:extLst>
      <p:ext uri="{BB962C8B-B14F-4D97-AF65-F5344CB8AC3E}">
        <p14:creationId xmlns:p14="http://schemas.microsoft.com/office/powerpoint/2010/main" xmlns="" val="86111985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a:bodyPr>
          <a:lstStyle/>
          <a:p>
            <a:pPr algn="just"/>
            <a:r>
              <a:rPr lang="en-US" dirty="0" smtClean="0"/>
              <a:t>Categorized </a:t>
            </a:r>
            <a:r>
              <a:rPr lang="en-US" dirty="0"/>
              <a:t>as semi-industrialized, Pakistan’s economy has grown tremendously since its independence in 1947. Punjab and Karachi states constitute the major share in the economic growth of the country. </a:t>
            </a:r>
            <a:endParaRPr lang="en-US" dirty="0" smtClean="0"/>
          </a:p>
          <a:p>
            <a:pPr algn="just"/>
            <a:r>
              <a:rPr lang="en-US" dirty="0" smtClean="0"/>
              <a:t>The </a:t>
            </a:r>
            <a:r>
              <a:rPr lang="en-US" dirty="0"/>
              <a:t>first decade of the 21st century has experienced wide-ranging economic reforms particularly in manufacturing and financial services sector, leading to improvement in the country’s economic outlook. </a:t>
            </a:r>
          </a:p>
          <a:p>
            <a:endParaRPr lang="en-US" dirty="0"/>
          </a:p>
        </p:txBody>
      </p:sp>
    </p:spTree>
    <p:extLst>
      <p:ext uri="{BB962C8B-B14F-4D97-AF65-F5344CB8AC3E}">
        <p14:creationId xmlns:p14="http://schemas.microsoft.com/office/powerpoint/2010/main" xmlns="" val="388935412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20436"/>
          </a:xfrm>
        </p:spPr>
        <p:txBody>
          <a:bodyPr>
            <a:normAutofit fontScale="90000"/>
          </a:bodyPr>
          <a:lstStyle/>
          <a:p>
            <a:pPr algn="l"/>
            <a:r>
              <a:rPr lang="en-US" dirty="0" smtClean="0"/>
              <a:t/>
            </a:r>
            <a:br>
              <a:rPr lang="en-US" dirty="0" smtClean="0"/>
            </a:br>
            <a:r>
              <a:rPr lang="en-US" sz="3600" b="1" dirty="0" smtClean="0"/>
              <a:t>Pakistan </a:t>
            </a:r>
            <a:r>
              <a:rPr lang="en-US" sz="3600" b="1" dirty="0"/>
              <a:t>Economic Structure: Secondary Sector </a:t>
            </a:r>
            <a:br>
              <a:rPr lang="en-US" sz="3600" b="1" dirty="0"/>
            </a:br>
            <a:endParaRPr lang="en-US" sz="3600" b="1" dirty="0"/>
          </a:p>
        </p:txBody>
      </p:sp>
      <p:sp>
        <p:nvSpPr>
          <p:cNvPr id="3" name="Content Placeholder 2"/>
          <p:cNvSpPr>
            <a:spLocks noGrp="1"/>
          </p:cNvSpPr>
          <p:nvPr>
            <p:ph idx="1"/>
          </p:nvPr>
        </p:nvSpPr>
        <p:spPr>
          <a:xfrm>
            <a:off x="0" y="762000"/>
            <a:ext cx="9144000" cy="4953000"/>
          </a:xfrm>
        </p:spPr>
        <p:txBody>
          <a:bodyPr>
            <a:normAutofit fontScale="92500" lnSpcReduction="20000"/>
          </a:bodyPr>
          <a:lstStyle/>
          <a:p>
            <a:pPr algn="just"/>
            <a:r>
              <a:rPr lang="en-US" b="1" u="sng" dirty="0"/>
              <a:t>Secondary Sector </a:t>
            </a:r>
            <a:r>
              <a:rPr lang="en-US" b="1" dirty="0" smtClean="0"/>
              <a:t>: </a:t>
            </a:r>
            <a:r>
              <a:rPr lang="en-US" dirty="0" smtClean="0"/>
              <a:t>Pakistan’s </a:t>
            </a:r>
            <a:r>
              <a:rPr lang="en-US" dirty="0"/>
              <a:t>manufacturing sector provides employment to 20.3% of the country’s labor force (est. 2005). Some major manufacturing industries include cotton textile and apparel manufacturing, carpets, rugs, rice, chemicals, sports goods and leather goods. </a:t>
            </a:r>
            <a:endParaRPr lang="en-US" dirty="0" smtClean="0"/>
          </a:p>
          <a:p>
            <a:pPr algn="just"/>
            <a:r>
              <a:rPr lang="en-US" dirty="0" smtClean="0"/>
              <a:t>Some </a:t>
            </a:r>
            <a:r>
              <a:rPr lang="en-US" dirty="0"/>
              <a:t>other popular industries are construction materials, mineral, paper products, food processing and beverages. Around 51.4% of country’s exports include textile and apparel. The secondary sector experienced a growth of 5.4% in 2007-08. However, electricity shortage remains the biggest challenge in ensuring development of Pakistan’s secondary sector. </a:t>
            </a:r>
          </a:p>
          <a:p>
            <a:endParaRPr lang="en-US" dirty="0"/>
          </a:p>
        </p:txBody>
      </p:sp>
    </p:spTree>
    <p:extLst>
      <p:ext uri="{BB962C8B-B14F-4D97-AF65-F5344CB8AC3E}">
        <p14:creationId xmlns:p14="http://schemas.microsoft.com/office/powerpoint/2010/main" xmlns="" val="38144670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a:t>Pakistan Economic Structure: </a:t>
            </a:r>
            <a:r>
              <a:rPr lang="en-US" sz="3200" b="1" dirty="0" smtClean="0"/>
              <a:t>Services </a:t>
            </a:r>
            <a:r>
              <a:rPr lang="en-US" sz="3200" b="1" dirty="0"/>
              <a:t>Sector</a:t>
            </a:r>
          </a:p>
        </p:txBody>
      </p:sp>
      <p:sp>
        <p:nvSpPr>
          <p:cNvPr id="3" name="Content Placeholder 2"/>
          <p:cNvSpPr>
            <a:spLocks noGrp="1"/>
          </p:cNvSpPr>
          <p:nvPr>
            <p:ph idx="1"/>
          </p:nvPr>
        </p:nvSpPr>
        <p:spPr>
          <a:xfrm>
            <a:off x="0" y="762000"/>
            <a:ext cx="9144000" cy="4525963"/>
          </a:xfrm>
        </p:spPr>
        <p:txBody>
          <a:bodyPr>
            <a:normAutofit fontScale="85000" lnSpcReduction="10000"/>
          </a:bodyPr>
          <a:lstStyle/>
          <a:p>
            <a:pPr algn="just"/>
            <a:r>
              <a:rPr lang="en-US" b="1" u="sng" dirty="0"/>
              <a:t>Services </a:t>
            </a:r>
            <a:r>
              <a:rPr lang="en-US" b="1" u="sng" dirty="0" smtClean="0"/>
              <a:t>Sector: </a:t>
            </a:r>
            <a:r>
              <a:rPr lang="en-US" dirty="0" smtClean="0"/>
              <a:t>The </a:t>
            </a:r>
            <a:r>
              <a:rPr lang="en-US" dirty="0"/>
              <a:t>services sector of Pakistan mainly includes industries such as finance, insurance, transport, communications and storage that account for 24% of the country’s GDP. Wholesale and retail trade has 30% share in the GDP. </a:t>
            </a:r>
            <a:endParaRPr lang="en-US" dirty="0" smtClean="0"/>
          </a:p>
          <a:p>
            <a:pPr algn="just"/>
            <a:r>
              <a:rPr lang="en-US" dirty="0" smtClean="0"/>
              <a:t>With </a:t>
            </a:r>
            <a:r>
              <a:rPr lang="en-US" dirty="0"/>
              <a:t>increase in the country’s software exports, the IT industry is emerging as a flourishing service industry. Despite union unrest, the Pakistani government is actively engaged in privatization of banking, telecommunications and utilities to produce more jobs in the country</a:t>
            </a:r>
            <a:r>
              <a:rPr lang="en-US" dirty="0" smtClean="0"/>
              <a:t>.</a:t>
            </a:r>
          </a:p>
          <a:p>
            <a:pPr marL="0" indent="0" algn="ctr">
              <a:buNone/>
            </a:pPr>
            <a:r>
              <a:rPr lang="en-US" dirty="0" smtClean="0"/>
              <a:t>***</a:t>
            </a:r>
            <a:endParaRPr lang="en-US" dirty="0"/>
          </a:p>
        </p:txBody>
      </p:sp>
    </p:spTree>
    <p:extLst>
      <p:ext uri="{BB962C8B-B14F-4D97-AF65-F5344CB8AC3E}">
        <p14:creationId xmlns:p14="http://schemas.microsoft.com/office/powerpoint/2010/main" xmlns="" val="3158629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Problems of Industrial Sector</a:t>
            </a:r>
            <a:endParaRPr lang="en-US" sz="3200" b="1" dirty="0"/>
          </a:p>
        </p:txBody>
      </p:sp>
      <p:sp>
        <p:nvSpPr>
          <p:cNvPr id="3" name="Content Placeholder 2"/>
          <p:cNvSpPr>
            <a:spLocks noGrp="1"/>
          </p:cNvSpPr>
          <p:nvPr>
            <p:ph idx="1"/>
          </p:nvPr>
        </p:nvSpPr>
        <p:spPr>
          <a:xfrm>
            <a:off x="0" y="609600"/>
            <a:ext cx="9144000" cy="4525963"/>
          </a:xfrm>
        </p:spPr>
        <p:txBody>
          <a:bodyPr>
            <a:normAutofit fontScale="77500" lnSpcReduction="20000"/>
          </a:bodyPr>
          <a:lstStyle/>
          <a:p>
            <a:r>
              <a:rPr lang="en-US" dirty="0"/>
              <a:t>British Policy at the time of Partition, only 34 units given to Pakistan out of </a:t>
            </a:r>
            <a:r>
              <a:rPr lang="en-US" dirty="0" smtClean="0"/>
              <a:t>921.</a:t>
            </a:r>
          </a:p>
          <a:p>
            <a:pPr marL="514350" indent="-514350">
              <a:buFont typeface="+mj-lt"/>
              <a:buAutoNum type="arabicPeriod"/>
            </a:pPr>
            <a:r>
              <a:rPr lang="en-US" dirty="0" smtClean="0"/>
              <a:t>Controversial Industrial Strategy</a:t>
            </a:r>
          </a:p>
          <a:p>
            <a:pPr marL="514350" indent="-514350">
              <a:buFont typeface="+mj-lt"/>
              <a:buAutoNum type="arabicPeriod"/>
            </a:pPr>
            <a:r>
              <a:rPr lang="en-US" dirty="0" smtClean="0"/>
              <a:t>Shortage </a:t>
            </a:r>
            <a:r>
              <a:rPr lang="en-US" dirty="0"/>
              <a:t>of Capital</a:t>
            </a:r>
          </a:p>
          <a:p>
            <a:pPr marL="0" indent="0">
              <a:buNone/>
            </a:pPr>
            <a:r>
              <a:rPr lang="en-US" dirty="0"/>
              <a:t>3. </a:t>
            </a:r>
            <a:r>
              <a:rPr lang="en-US" dirty="0" smtClean="0"/>
              <a:t>   Limited Markets</a:t>
            </a:r>
            <a:endParaRPr lang="en-US" dirty="0"/>
          </a:p>
          <a:p>
            <a:pPr marL="514350" indent="-514350">
              <a:buAutoNum type="arabicPeriod" startAt="4"/>
            </a:pPr>
            <a:r>
              <a:rPr lang="en-US" dirty="0" smtClean="0"/>
              <a:t>Lack of Technical Know-How </a:t>
            </a:r>
          </a:p>
          <a:p>
            <a:pPr marL="514350" indent="-514350">
              <a:buAutoNum type="arabicPeriod" startAt="4"/>
            </a:pPr>
            <a:r>
              <a:rPr lang="en-US" dirty="0" smtClean="0"/>
              <a:t>Lack of Infrastructure</a:t>
            </a:r>
          </a:p>
          <a:p>
            <a:pPr marL="514350" indent="-514350">
              <a:buAutoNum type="arabicPeriod" startAt="4"/>
            </a:pPr>
            <a:r>
              <a:rPr lang="en-US" dirty="0" smtClean="0"/>
              <a:t>Lack of Industrial Research</a:t>
            </a:r>
          </a:p>
          <a:p>
            <a:pPr marL="514350" indent="-514350">
              <a:buAutoNum type="arabicPeriod" startAt="4"/>
            </a:pPr>
            <a:r>
              <a:rPr lang="en-US" dirty="0" smtClean="0"/>
              <a:t>Unbalanced Industrial Structure</a:t>
            </a:r>
            <a:endParaRPr lang="en-US" dirty="0"/>
          </a:p>
          <a:p>
            <a:pPr marL="0" indent="0">
              <a:buNone/>
            </a:pPr>
            <a:r>
              <a:rPr lang="en-US" dirty="0" smtClean="0"/>
              <a:t>8.    Labor </a:t>
            </a:r>
            <a:r>
              <a:rPr lang="en-US" dirty="0"/>
              <a:t>Unrest </a:t>
            </a:r>
          </a:p>
          <a:p>
            <a:pPr marL="0" indent="0">
              <a:buNone/>
            </a:pPr>
            <a:r>
              <a:rPr lang="en-US" dirty="0" smtClean="0"/>
              <a:t>9.    Nationalization</a:t>
            </a:r>
            <a:endParaRPr lang="en-US" dirty="0"/>
          </a:p>
          <a:p>
            <a:pPr marL="0" indent="0">
              <a:buNone/>
            </a:pPr>
            <a:r>
              <a:rPr lang="en-US" dirty="0" smtClean="0"/>
              <a:t>10.  Lack of Specialization </a:t>
            </a:r>
            <a:endParaRPr lang="en-US" dirty="0"/>
          </a:p>
        </p:txBody>
      </p:sp>
    </p:spTree>
    <p:extLst>
      <p:ext uri="{BB962C8B-B14F-4D97-AF65-F5344CB8AC3E}">
        <p14:creationId xmlns:p14="http://schemas.microsoft.com/office/powerpoint/2010/main" xmlns="" val="12214202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755073"/>
          </a:xfrm>
        </p:spPr>
        <p:txBody>
          <a:bodyPr>
            <a:normAutofit/>
          </a:bodyPr>
          <a:lstStyle/>
          <a:p>
            <a:pPr algn="l"/>
            <a:r>
              <a:rPr lang="en-US" sz="3200" b="1" dirty="0" smtClean="0"/>
              <a:t>Controversial Industrial Strategy</a:t>
            </a:r>
            <a:endParaRPr lang="en-US" sz="3200" b="1" dirty="0"/>
          </a:p>
        </p:txBody>
      </p:sp>
      <p:sp>
        <p:nvSpPr>
          <p:cNvPr id="3" name="Content Placeholder 2"/>
          <p:cNvSpPr>
            <a:spLocks noGrp="1"/>
          </p:cNvSpPr>
          <p:nvPr>
            <p:ph idx="1"/>
          </p:nvPr>
        </p:nvSpPr>
        <p:spPr>
          <a:xfrm>
            <a:off x="0" y="685800"/>
            <a:ext cx="9144000" cy="4525963"/>
          </a:xfrm>
        </p:spPr>
        <p:txBody>
          <a:bodyPr>
            <a:normAutofit fontScale="77500" lnSpcReduction="20000"/>
          </a:bodyPr>
          <a:lstStyle/>
          <a:p>
            <a:r>
              <a:rPr lang="en-US" dirty="0" smtClean="0"/>
              <a:t>The slow growth in industrial sector is mainly due to rapid changes in the industrial development  strategies. The planners have not yet been able to solve the central issues such as:</a:t>
            </a:r>
          </a:p>
          <a:p>
            <a:pPr marL="514350" indent="-514350">
              <a:buFont typeface="+mj-lt"/>
              <a:buAutoNum type="alphaLcPeriod"/>
            </a:pPr>
            <a:r>
              <a:rPr lang="en-US" dirty="0" smtClean="0"/>
              <a:t>Sectorial balance between agricultural and industrial sector</a:t>
            </a:r>
          </a:p>
          <a:p>
            <a:pPr marL="514350" indent="-514350">
              <a:buFont typeface="+mj-lt"/>
              <a:buAutoNum type="alphaLcPeriod"/>
            </a:pPr>
            <a:r>
              <a:rPr lang="en-US" dirty="0" smtClean="0"/>
              <a:t>Balanced regional development</a:t>
            </a:r>
          </a:p>
          <a:p>
            <a:pPr marL="514350" indent="-514350">
              <a:buFont typeface="+mj-lt"/>
              <a:buAutoNum type="alphaLcPeriod"/>
            </a:pPr>
            <a:r>
              <a:rPr lang="en-US" dirty="0" smtClean="0"/>
              <a:t>Growth versus distribution strategy</a:t>
            </a:r>
          </a:p>
          <a:p>
            <a:pPr marL="514350" indent="-514350">
              <a:buFont typeface="+mj-lt"/>
              <a:buAutoNum type="alphaLcPeriod"/>
            </a:pPr>
            <a:r>
              <a:rPr lang="en-US" dirty="0" smtClean="0"/>
              <a:t>Small scale verses large scale</a:t>
            </a:r>
          </a:p>
          <a:p>
            <a:pPr marL="514350" indent="-514350">
              <a:buFont typeface="+mj-lt"/>
              <a:buAutoNum type="alphaLcPeriod"/>
            </a:pPr>
            <a:r>
              <a:rPr lang="en-US" dirty="0" smtClean="0"/>
              <a:t>Capital intensive verses labor intensive</a:t>
            </a:r>
          </a:p>
          <a:p>
            <a:pPr marL="514350" indent="-514350">
              <a:buFont typeface="+mj-lt"/>
              <a:buAutoNum type="alphaLcPeriod"/>
            </a:pPr>
            <a:r>
              <a:rPr lang="en-US" dirty="0" smtClean="0"/>
              <a:t>Public sector versus private sector</a:t>
            </a:r>
          </a:p>
          <a:p>
            <a:pPr marL="514350" indent="-514350">
              <a:buFont typeface="+mj-lt"/>
              <a:buAutoNum type="alphaLcPeriod"/>
            </a:pPr>
            <a:r>
              <a:rPr lang="en-US" dirty="0" smtClean="0"/>
              <a:t>Rural versus urban</a:t>
            </a:r>
          </a:p>
          <a:p>
            <a:pPr marL="514350" indent="-514350">
              <a:buFont typeface="+mj-lt"/>
              <a:buAutoNum type="alphaLcPeriod"/>
            </a:pPr>
            <a:r>
              <a:rPr lang="en-US" dirty="0" smtClean="0"/>
              <a:t>Nationalization of industries</a:t>
            </a:r>
          </a:p>
          <a:p>
            <a:pPr marL="514350" indent="-514350">
              <a:buFont typeface="+mj-lt"/>
              <a:buAutoNum type="alphaLcPeriod"/>
            </a:pPr>
            <a:r>
              <a:rPr lang="en-US" dirty="0" smtClean="0"/>
              <a:t>Import substitution versus export promotion</a:t>
            </a:r>
            <a:endParaRPr lang="en-US" dirty="0"/>
          </a:p>
        </p:txBody>
      </p:sp>
    </p:spTree>
    <p:extLst>
      <p:ext uri="{BB962C8B-B14F-4D97-AF65-F5344CB8AC3E}">
        <p14:creationId xmlns:p14="http://schemas.microsoft.com/office/powerpoint/2010/main" xmlns="" val="7583529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7709"/>
            <a:ext cx="9144000" cy="581891"/>
          </a:xfrm>
        </p:spPr>
        <p:txBody>
          <a:bodyPr>
            <a:normAutofit/>
          </a:bodyPr>
          <a:lstStyle/>
          <a:p>
            <a:pPr algn="l"/>
            <a:r>
              <a:rPr lang="en-US" sz="3200" b="1" dirty="0" smtClean="0"/>
              <a:t>Lack of Capital</a:t>
            </a: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smtClean="0"/>
              <a:t>In Pakistan, the saving and investment is very low. Private foreign investment and foreign aid has other adverse effects. There is inadequate facility of industrial credit in the country and the expansion of industries are handicapped.</a:t>
            </a:r>
            <a:endParaRPr lang="en-US" dirty="0"/>
          </a:p>
        </p:txBody>
      </p:sp>
    </p:spTree>
    <p:extLst>
      <p:ext uri="{BB962C8B-B14F-4D97-AF65-F5344CB8AC3E}">
        <p14:creationId xmlns:p14="http://schemas.microsoft.com/office/powerpoint/2010/main" xmlns="" val="214468685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0782"/>
            <a:ext cx="9144000" cy="741218"/>
          </a:xfrm>
        </p:spPr>
        <p:txBody>
          <a:bodyPr>
            <a:normAutofit/>
          </a:bodyPr>
          <a:lstStyle/>
          <a:p>
            <a:pPr algn="l"/>
            <a:r>
              <a:rPr lang="en-US" sz="3200" b="1" dirty="0" smtClean="0"/>
              <a:t>Limited Markets</a:t>
            </a:r>
            <a:endParaRPr lang="en-US" sz="3200" b="1" dirty="0"/>
          </a:p>
        </p:txBody>
      </p:sp>
      <p:sp>
        <p:nvSpPr>
          <p:cNvPr id="3" name="Content Placeholder 2"/>
          <p:cNvSpPr>
            <a:spLocks noGrp="1"/>
          </p:cNvSpPr>
          <p:nvPr>
            <p:ph idx="1"/>
          </p:nvPr>
        </p:nvSpPr>
        <p:spPr>
          <a:xfrm>
            <a:off x="0" y="762000"/>
            <a:ext cx="9144000" cy="4525963"/>
          </a:xfrm>
        </p:spPr>
        <p:txBody>
          <a:bodyPr>
            <a:normAutofit lnSpcReduction="10000"/>
          </a:bodyPr>
          <a:lstStyle/>
          <a:p>
            <a:r>
              <a:rPr lang="en-US" dirty="0" smtClean="0"/>
              <a:t>Limited domestic market ad increasing foreign competition is another obstacle in the way of industrial development. The purchasing of the common man in the country is low, due to low wages and unemployment. </a:t>
            </a:r>
          </a:p>
          <a:p>
            <a:r>
              <a:rPr lang="en-US" dirty="0" smtClean="0"/>
              <a:t>Therefore, the demand for industrial goods in the country is not conducive to industrial growth. Market is also limited due to low quality and lack of standardization.</a:t>
            </a:r>
            <a:endParaRPr lang="en-US" dirty="0"/>
          </a:p>
        </p:txBody>
      </p:sp>
    </p:spTree>
    <p:extLst>
      <p:ext uri="{BB962C8B-B14F-4D97-AF65-F5344CB8AC3E}">
        <p14:creationId xmlns:p14="http://schemas.microsoft.com/office/powerpoint/2010/main" xmlns="" val="19414535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Lack of Technical Know-How</a:t>
            </a:r>
            <a:endParaRPr lang="en-US" sz="3200" b="1" dirty="0"/>
          </a:p>
        </p:txBody>
      </p:sp>
      <p:sp>
        <p:nvSpPr>
          <p:cNvPr id="3" name="Content Placeholder 2"/>
          <p:cNvSpPr>
            <a:spLocks noGrp="1"/>
          </p:cNvSpPr>
          <p:nvPr>
            <p:ph idx="1"/>
          </p:nvPr>
        </p:nvSpPr>
        <p:spPr>
          <a:xfrm>
            <a:off x="-27710" y="533400"/>
            <a:ext cx="9171709" cy="4525963"/>
          </a:xfrm>
        </p:spPr>
        <p:txBody>
          <a:bodyPr/>
          <a:lstStyle/>
          <a:p>
            <a:r>
              <a:rPr lang="en-US" dirty="0" smtClean="0"/>
              <a:t>Another problem in the way of rapid industrialization is the lack of skilled labor. Modern machinery needs trained technical men and laborers. Our labor is uneducated and untrained and does not work hard.</a:t>
            </a:r>
            <a:endParaRPr lang="en-US" dirty="0"/>
          </a:p>
        </p:txBody>
      </p:sp>
    </p:spTree>
    <p:extLst>
      <p:ext uri="{BB962C8B-B14F-4D97-AF65-F5344CB8AC3E}">
        <p14:creationId xmlns:p14="http://schemas.microsoft.com/office/powerpoint/2010/main" xmlns="" val="12293453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678873"/>
          </a:xfrm>
        </p:spPr>
        <p:txBody>
          <a:bodyPr>
            <a:normAutofit/>
          </a:bodyPr>
          <a:lstStyle/>
          <a:p>
            <a:pPr algn="l"/>
            <a:r>
              <a:rPr lang="en-US" sz="3200" b="1" dirty="0" smtClean="0"/>
              <a:t>Lack of Infrastructure</a:t>
            </a:r>
            <a:endParaRPr lang="en-US" sz="3200" b="1" dirty="0"/>
          </a:p>
        </p:txBody>
      </p:sp>
      <p:sp>
        <p:nvSpPr>
          <p:cNvPr id="3" name="Content Placeholder 2"/>
          <p:cNvSpPr>
            <a:spLocks noGrp="1"/>
          </p:cNvSpPr>
          <p:nvPr>
            <p:ph idx="1"/>
          </p:nvPr>
        </p:nvSpPr>
        <p:spPr>
          <a:xfrm>
            <a:off x="-13856" y="762000"/>
            <a:ext cx="9157855" cy="4525963"/>
          </a:xfrm>
        </p:spPr>
        <p:txBody>
          <a:bodyPr/>
          <a:lstStyle/>
          <a:p>
            <a:r>
              <a:rPr lang="en-US" dirty="0" smtClean="0"/>
              <a:t>The transport system of Pakistan is still underdevelopment. The existing system does not cope with the industrial and commercial requirements. Sources of power like electricity, coal, gas, and oil have not yet been fully developed. The power capacity available is not sufficient to cover the need of growing industrial sector.</a:t>
            </a:r>
            <a:endParaRPr lang="en-US" dirty="0"/>
          </a:p>
        </p:txBody>
      </p:sp>
    </p:spTree>
    <p:extLst>
      <p:ext uri="{BB962C8B-B14F-4D97-AF65-F5344CB8AC3E}">
        <p14:creationId xmlns:p14="http://schemas.microsoft.com/office/powerpoint/2010/main" xmlns="" val="221149256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4636"/>
            <a:ext cx="9144000" cy="574964"/>
          </a:xfrm>
        </p:spPr>
        <p:txBody>
          <a:bodyPr>
            <a:normAutofit fontScale="90000"/>
          </a:bodyPr>
          <a:lstStyle/>
          <a:p>
            <a:pPr algn="l"/>
            <a:r>
              <a:rPr lang="en-US" sz="3200" b="1" dirty="0" smtClean="0"/>
              <a:t>Lack of Industrial Research</a:t>
            </a:r>
            <a:endParaRPr lang="en-US" sz="3200" b="1" dirty="0"/>
          </a:p>
        </p:txBody>
      </p:sp>
      <p:sp>
        <p:nvSpPr>
          <p:cNvPr id="3" name="Content Placeholder 2"/>
          <p:cNvSpPr>
            <a:spLocks noGrp="1"/>
          </p:cNvSpPr>
          <p:nvPr>
            <p:ph idx="1"/>
          </p:nvPr>
        </p:nvSpPr>
        <p:spPr>
          <a:xfrm>
            <a:off x="-13856" y="685800"/>
            <a:ext cx="9157855" cy="4525963"/>
          </a:xfrm>
        </p:spPr>
        <p:txBody>
          <a:bodyPr>
            <a:normAutofit lnSpcReduction="10000"/>
          </a:bodyPr>
          <a:lstStyle/>
          <a:p>
            <a:r>
              <a:rPr lang="en-US" dirty="0" smtClean="0"/>
              <a:t>Lack of industrial research is also a problem. Which is responsible for high production  cost. Industrial research discovers new techniques of production  and introduces new varieties of products.</a:t>
            </a:r>
          </a:p>
          <a:p>
            <a:r>
              <a:rPr lang="en-US" dirty="0" smtClean="0"/>
              <a:t> Due to lack of industrial research, improvement in production techniques has not been made possible and as such production costs of our industrial products are high and we are unable to compete with producers from other countries.</a:t>
            </a:r>
            <a:endParaRPr lang="en-US" dirty="0"/>
          </a:p>
        </p:txBody>
      </p:sp>
    </p:spTree>
    <p:extLst>
      <p:ext uri="{BB962C8B-B14F-4D97-AF65-F5344CB8AC3E}">
        <p14:creationId xmlns:p14="http://schemas.microsoft.com/office/powerpoint/2010/main" xmlns="" val="38187339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Unbalanced Industrial Structure</a:t>
            </a:r>
            <a:endParaRPr lang="en-US" sz="3200" b="1" dirty="0"/>
          </a:p>
        </p:txBody>
      </p:sp>
      <p:sp>
        <p:nvSpPr>
          <p:cNvPr id="3" name="Content Placeholder 2"/>
          <p:cNvSpPr>
            <a:spLocks noGrp="1"/>
          </p:cNvSpPr>
          <p:nvPr>
            <p:ph idx="1"/>
          </p:nvPr>
        </p:nvSpPr>
        <p:spPr>
          <a:xfrm>
            <a:off x="-13856" y="762000"/>
            <a:ext cx="9157855" cy="4525963"/>
          </a:xfrm>
        </p:spPr>
        <p:txBody>
          <a:bodyPr/>
          <a:lstStyle/>
          <a:p>
            <a:r>
              <a:rPr lang="en-US" dirty="0" smtClean="0"/>
              <a:t>There is no balance in consumer goods and capital goods industry. The taxation system favors the consumer goods industries. It gives no protection to intermediate and capital goods industries. The result is that capital goods industries are still underdeveloped.</a:t>
            </a:r>
            <a:endParaRPr lang="en-US" dirty="0"/>
          </a:p>
        </p:txBody>
      </p:sp>
    </p:spTree>
    <p:extLst>
      <p:ext uri="{BB962C8B-B14F-4D97-AF65-F5344CB8AC3E}">
        <p14:creationId xmlns:p14="http://schemas.microsoft.com/office/powerpoint/2010/main" xmlns="" val="50902198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Labor Unrest</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r>
              <a:rPr lang="en-US" dirty="0" smtClean="0"/>
              <a:t>The rapid growth of the large-scale manufacturing sector in Pakistan led to the existence of a substantial labor force employed in this sector. However, the standard of living of the labor force and the real wage did not increase. </a:t>
            </a:r>
          </a:p>
          <a:p>
            <a:r>
              <a:rPr lang="en-US" dirty="0" smtClean="0"/>
              <a:t>This led to trade union movements and strikes. This resulted in tension between entrepreneurs and laborers which disturbed industrial production and efficiency.</a:t>
            </a:r>
            <a:endParaRPr lang="en-US" dirty="0"/>
          </a:p>
        </p:txBody>
      </p:sp>
    </p:spTree>
    <p:extLst>
      <p:ext uri="{BB962C8B-B14F-4D97-AF65-F5344CB8AC3E}">
        <p14:creationId xmlns:p14="http://schemas.microsoft.com/office/powerpoint/2010/main" xmlns="" val="240250025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Nationalization</a:t>
            </a:r>
            <a:endParaRPr lang="en-US" sz="3200" b="1" dirty="0"/>
          </a:p>
        </p:txBody>
      </p:sp>
      <p:sp>
        <p:nvSpPr>
          <p:cNvPr id="3" name="Content Placeholder 2"/>
          <p:cNvSpPr>
            <a:spLocks noGrp="1"/>
          </p:cNvSpPr>
          <p:nvPr>
            <p:ph idx="1"/>
          </p:nvPr>
        </p:nvSpPr>
        <p:spPr>
          <a:xfrm>
            <a:off x="0" y="609600"/>
            <a:ext cx="9144000" cy="4525963"/>
          </a:xfrm>
        </p:spPr>
        <p:txBody>
          <a:bodyPr/>
          <a:lstStyle/>
          <a:p>
            <a:r>
              <a:rPr lang="en-US" dirty="0" smtClean="0"/>
              <a:t>The nationalization of industries in 1972 inflicted heavy damages to private industrial sector in Pakistan. The total investment in private sector dropped from Rs.1358 million  in 1970-71 to Rs.650 million in 1976-77. The pace of industrialization is still slow. The privatization, the decontrol, and other fiscal and monetary concessions.</a:t>
            </a:r>
            <a:endParaRPr lang="en-US" dirty="0"/>
          </a:p>
        </p:txBody>
      </p:sp>
    </p:spTree>
    <p:extLst>
      <p:ext uri="{BB962C8B-B14F-4D97-AF65-F5344CB8AC3E}">
        <p14:creationId xmlns:p14="http://schemas.microsoft.com/office/powerpoint/2010/main" xmlns="" val="166149363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Lack of Specialization</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a:bodyPr>
          <a:lstStyle/>
          <a:p>
            <a:r>
              <a:rPr lang="en-US" dirty="0" smtClean="0"/>
              <a:t>A very peculiar feature of industries in Pakistan is that all the process of production are done on a single unit with a result that the benefit of specialization is not available to reduce the cost and improve the quality. </a:t>
            </a:r>
          </a:p>
          <a:p>
            <a:r>
              <a:rPr lang="en-US" dirty="0" smtClean="0"/>
              <a:t>For example, the motor car industry must be split into spare-parts industry, assembling industry, </a:t>
            </a:r>
            <a:r>
              <a:rPr lang="en-US" dirty="0" err="1" smtClean="0"/>
              <a:t>tyre</a:t>
            </a:r>
            <a:r>
              <a:rPr lang="en-US" dirty="0" smtClean="0"/>
              <a:t> and tube industry, etc. All these industries are called subsidiary to the car industry.</a:t>
            </a:r>
          </a:p>
          <a:p>
            <a:pPr marL="0" indent="0" algn="ctr">
              <a:buNone/>
            </a:pPr>
            <a:r>
              <a:rPr lang="en-US" dirty="0" smtClean="0"/>
              <a:t>***</a:t>
            </a:r>
            <a:endParaRPr lang="en-US" dirty="0"/>
          </a:p>
        </p:txBody>
      </p:sp>
    </p:spTree>
    <p:extLst>
      <p:ext uri="{BB962C8B-B14F-4D97-AF65-F5344CB8AC3E}">
        <p14:creationId xmlns:p14="http://schemas.microsoft.com/office/powerpoint/2010/main" xmlns="" val="237352394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Solution of Industrial Problems</a:t>
            </a:r>
            <a:endParaRPr lang="en-US" sz="3200" b="1" dirty="0"/>
          </a:p>
        </p:txBody>
      </p:sp>
      <p:sp>
        <p:nvSpPr>
          <p:cNvPr id="3" name="Content Placeholder 2"/>
          <p:cNvSpPr>
            <a:spLocks noGrp="1"/>
          </p:cNvSpPr>
          <p:nvPr>
            <p:ph idx="1"/>
          </p:nvPr>
        </p:nvSpPr>
        <p:spPr>
          <a:xfrm>
            <a:off x="0" y="685800"/>
            <a:ext cx="9144000" cy="4525963"/>
          </a:xfrm>
        </p:spPr>
        <p:txBody>
          <a:bodyPr/>
          <a:lstStyle/>
          <a:p>
            <a:pPr marL="514350" indent="-514350">
              <a:buFont typeface="+mj-lt"/>
              <a:buAutoNum type="arabicPeriod"/>
            </a:pPr>
            <a:r>
              <a:rPr lang="en-US" dirty="0" smtClean="0"/>
              <a:t>Clear strategy for industrial sector</a:t>
            </a:r>
          </a:p>
          <a:p>
            <a:pPr marL="514350" indent="-514350">
              <a:buFont typeface="+mj-lt"/>
              <a:buAutoNum type="arabicPeriod"/>
            </a:pPr>
            <a:r>
              <a:rPr lang="en-US" dirty="0" smtClean="0"/>
              <a:t>Provision of industrial finance</a:t>
            </a:r>
          </a:p>
          <a:p>
            <a:pPr marL="514350" indent="-514350">
              <a:buFont typeface="+mj-lt"/>
              <a:buAutoNum type="arabicPeriod"/>
            </a:pPr>
            <a:r>
              <a:rPr lang="en-US" dirty="0" smtClean="0"/>
              <a:t>Provision of infrastructure</a:t>
            </a:r>
          </a:p>
          <a:p>
            <a:pPr marL="514350" indent="-514350">
              <a:buFont typeface="+mj-lt"/>
              <a:buAutoNum type="arabicPeriod"/>
            </a:pPr>
            <a:r>
              <a:rPr lang="en-US" dirty="0" smtClean="0"/>
              <a:t>Development of capital goods industry</a:t>
            </a:r>
          </a:p>
          <a:p>
            <a:pPr marL="514350" indent="-514350">
              <a:buFont typeface="+mj-lt"/>
              <a:buAutoNum type="arabicPeriod"/>
            </a:pPr>
            <a:r>
              <a:rPr lang="en-US" dirty="0" smtClean="0"/>
              <a:t>Industrial research</a:t>
            </a:r>
          </a:p>
          <a:p>
            <a:pPr marL="514350" indent="-514350">
              <a:buFont typeface="+mj-lt"/>
              <a:buAutoNum type="arabicPeriod"/>
            </a:pPr>
            <a:r>
              <a:rPr lang="en-US" dirty="0" smtClean="0"/>
              <a:t>Fiscal incentives</a:t>
            </a:r>
          </a:p>
          <a:p>
            <a:pPr marL="514350" indent="-514350">
              <a:buFont typeface="+mj-lt"/>
              <a:buAutoNum type="arabicPeriod"/>
            </a:pPr>
            <a:r>
              <a:rPr lang="en-US" dirty="0" smtClean="0"/>
              <a:t>Technical education and training</a:t>
            </a:r>
            <a:endParaRPr lang="en-US" dirty="0"/>
          </a:p>
        </p:txBody>
      </p:sp>
    </p:spTree>
    <p:extLst>
      <p:ext uri="{BB962C8B-B14F-4D97-AF65-F5344CB8AC3E}">
        <p14:creationId xmlns:p14="http://schemas.microsoft.com/office/powerpoint/2010/main" xmlns="" val="218337449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fontScale="90000"/>
          </a:bodyPr>
          <a:lstStyle/>
          <a:p>
            <a:pPr algn="l"/>
            <a:r>
              <a:rPr lang="en-US" sz="3200" b="1" dirty="0" smtClean="0"/>
              <a:t/>
            </a:r>
            <a:br>
              <a:rPr lang="en-US" sz="3200" b="1" dirty="0" smtClean="0"/>
            </a:br>
            <a:r>
              <a:rPr lang="en-US" sz="3200" b="1" dirty="0" smtClean="0"/>
              <a:t>Clear Strategy </a:t>
            </a:r>
            <a:r>
              <a:rPr lang="en-US" sz="3200" b="1" dirty="0"/>
              <a:t>for </a:t>
            </a:r>
            <a:r>
              <a:rPr lang="en-US" sz="3200" b="1" dirty="0" smtClean="0"/>
              <a:t>Industrial Sector</a:t>
            </a:r>
            <a:r>
              <a:rPr lang="en-US" sz="3200" b="1" dirty="0"/>
              <a:t/>
            </a:r>
            <a:br>
              <a:rPr lang="en-US" sz="3200" b="1" dirty="0"/>
            </a:b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smtClean="0"/>
              <a:t>For revival and growth of industrial sector, the controversial issues have to be solved once for all. Unless the danger of nationalization of industries is removed and the lost confidence is restored, the progress in the industrial field will remain slow.</a:t>
            </a:r>
            <a:endParaRPr lang="en-US" dirty="0"/>
          </a:p>
        </p:txBody>
      </p:sp>
    </p:spTree>
    <p:extLst>
      <p:ext uri="{BB962C8B-B14F-4D97-AF65-F5344CB8AC3E}">
        <p14:creationId xmlns:p14="http://schemas.microsoft.com/office/powerpoint/2010/main" xmlns="" val="409708407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Provision of Industrial Finance</a:t>
            </a:r>
            <a:endParaRPr lang="en-US" sz="3200" b="1" dirty="0"/>
          </a:p>
        </p:txBody>
      </p:sp>
      <p:sp>
        <p:nvSpPr>
          <p:cNvPr id="3" name="Content Placeholder 2"/>
          <p:cNvSpPr>
            <a:spLocks noGrp="1"/>
          </p:cNvSpPr>
          <p:nvPr>
            <p:ph idx="1"/>
          </p:nvPr>
        </p:nvSpPr>
        <p:spPr>
          <a:xfrm>
            <a:off x="0" y="685800"/>
            <a:ext cx="9144000" cy="4648200"/>
          </a:xfrm>
        </p:spPr>
        <p:txBody>
          <a:bodyPr>
            <a:normAutofit fontScale="92500" lnSpcReduction="20000"/>
          </a:bodyPr>
          <a:lstStyle/>
          <a:p>
            <a:pPr algn="just"/>
            <a:r>
              <a:rPr lang="en-US" dirty="0" smtClean="0"/>
              <a:t>Establishing a well-organized capital and money market in the country can solve the problem of lack of capital for the industrial  sector. The Government of Pakistan  established Pakistan Industrial </a:t>
            </a:r>
            <a:r>
              <a:rPr lang="en-US" dirty="0"/>
              <a:t>C</a:t>
            </a:r>
            <a:r>
              <a:rPr lang="en-US" dirty="0" smtClean="0"/>
              <a:t>redit and Investment corporation (PICIC) in 1957 to provide loans to the private sector. </a:t>
            </a:r>
          </a:p>
          <a:p>
            <a:pPr algn="just"/>
            <a:r>
              <a:rPr lang="en-US" dirty="0" smtClean="0"/>
              <a:t>Moreover, an Industrial Development Bank of Pakistan (IDBP) was established in 1961. Recently, Investment Corporation of Pakistan (ICP), National Development Finance Corporation (</a:t>
            </a:r>
            <a:r>
              <a:rPr lang="en-US" dirty="0"/>
              <a:t>NDFC) Equity Participation Fund (EPF) and Bankers Equity Limited </a:t>
            </a:r>
            <a:r>
              <a:rPr lang="en-US" dirty="0" smtClean="0"/>
              <a:t>(BEL) are also helping in the industrial development.</a:t>
            </a:r>
            <a:endParaRPr lang="en-US" dirty="0"/>
          </a:p>
        </p:txBody>
      </p:sp>
    </p:spTree>
    <p:extLst>
      <p:ext uri="{BB962C8B-B14F-4D97-AF65-F5344CB8AC3E}">
        <p14:creationId xmlns:p14="http://schemas.microsoft.com/office/powerpoint/2010/main" xmlns="" val="300817791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Provision of Infrastructure</a:t>
            </a:r>
            <a:endParaRPr lang="en-US" sz="3200" b="1" dirty="0"/>
          </a:p>
        </p:txBody>
      </p:sp>
      <p:sp>
        <p:nvSpPr>
          <p:cNvPr id="3" name="Content Placeholder 2"/>
          <p:cNvSpPr>
            <a:spLocks noGrp="1"/>
          </p:cNvSpPr>
          <p:nvPr>
            <p:ph idx="1"/>
          </p:nvPr>
        </p:nvSpPr>
        <p:spPr>
          <a:xfrm>
            <a:off x="0" y="609600"/>
            <a:ext cx="9144000" cy="4525963"/>
          </a:xfrm>
        </p:spPr>
        <p:txBody>
          <a:bodyPr>
            <a:normAutofit lnSpcReduction="10000"/>
          </a:bodyPr>
          <a:lstStyle/>
          <a:p>
            <a:r>
              <a:rPr lang="en-US" dirty="0" smtClean="0"/>
              <a:t>Industrialization requires adequate amount of transportation, communication, and energy facilities to be provided by the government. </a:t>
            </a:r>
          </a:p>
          <a:p>
            <a:r>
              <a:rPr lang="en-US" dirty="0" smtClean="0"/>
              <a:t>The government of Pakistan should issue open route permits to transporting agencies so that their number may increase and a competition ensues among them. This will improve the quality of service and reduce the fare.</a:t>
            </a:r>
          </a:p>
          <a:p>
            <a:r>
              <a:rPr lang="en-US" dirty="0" smtClean="0"/>
              <a:t> </a:t>
            </a:r>
            <a:endParaRPr lang="en-US" dirty="0"/>
          </a:p>
        </p:txBody>
      </p:sp>
    </p:spTree>
    <p:extLst>
      <p:ext uri="{BB962C8B-B14F-4D97-AF65-F5344CB8AC3E}">
        <p14:creationId xmlns:p14="http://schemas.microsoft.com/office/powerpoint/2010/main" xmlns="" val="2011435091"/>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533400"/>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20782" y="762000"/>
            <a:ext cx="9123218" cy="4525963"/>
          </a:xfrm>
        </p:spPr>
        <p:txBody>
          <a:bodyPr>
            <a:normAutofit fontScale="92500" lnSpcReduction="20000"/>
          </a:bodyPr>
          <a:lstStyle/>
          <a:p>
            <a:pPr algn="just"/>
            <a:r>
              <a:rPr lang="en-US" dirty="0"/>
              <a:t>Roads should be constructed in the rural areas so that the villages may be linked with national highways and the railway stations. Railway services should be provided to the maximum possible areas and their rolling stock should be enhanced to increase their capacity of handling a large volume of goods</a:t>
            </a:r>
            <a:r>
              <a:rPr lang="en-US" dirty="0" smtClean="0"/>
              <a:t>.</a:t>
            </a:r>
          </a:p>
          <a:p>
            <a:pPr algn="just"/>
            <a:r>
              <a:rPr lang="en-US" dirty="0" smtClean="0"/>
              <a:t>Speedy development of hydro-electricity is required to increase the power capacity of the country. In the meantime, steps should be taken distribute the existing capacity on the basis of requirement of industrial units and their important in the economy.</a:t>
            </a:r>
            <a:endParaRPr lang="en-US" dirty="0"/>
          </a:p>
        </p:txBody>
      </p:sp>
    </p:spTree>
    <p:extLst>
      <p:ext uri="{BB962C8B-B14F-4D97-AF65-F5344CB8AC3E}">
        <p14:creationId xmlns:p14="http://schemas.microsoft.com/office/powerpoint/2010/main" xmlns="" val="205527840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130145" cy="678873"/>
          </a:xfrm>
        </p:spPr>
        <p:txBody>
          <a:bodyPr>
            <a:normAutofit/>
          </a:bodyPr>
          <a:lstStyle/>
          <a:p>
            <a:pPr algn="l"/>
            <a:r>
              <a:rPr lang="en-US" sz="3200" b="1" dirty="0" smtClean="0"/>
              <a:t>Development of Capital Goods Industry</a:t>
            </a:r>
            <a:endParaRPr lang="en-US" sz="3200" b="1" dirty="0"/>
          </a:p>
        </p:txBody>
      </p:sp>
      <p:sp>
        <p:nvSpPr>
          <p:cNvPr id="3" name="Content Placeholder 2"/>
          <p:cNvSpPr>
            <a:spLocks noGrp="1"/>
          </p:cNvSpPr>
          <p:nvPr>
            <p:ph idx="1"/>
          </p:nvPr>
        </p:nvSpPr>
        <p:spPr>
          <a:xfrm>
            <a:off x="0" y="685800"/>
            <a:ext cx="9144000" cy="4525963"/>
          </a:xfrm>
        </p:spPr>
        <p:txBody>
          <a:bodyPr/>
          <a:lstStyle/>
          <a:p>
            <a:r>
              <a:rPr lang="en-US" dirty="0" smtClean="0"/>
              <a:t>It is required to establish well-equipped workshops in large number so that the idle period of machines may be reduced to the minimum. </a:t>
            </a:r>
          </a:p>
          <a:p>
            <a:r>
              <a:rPr lang="en-US" dirty="0" smtClean="0"/>
              <a:t>It is also necessary to establish a number of tools and machine manufacturing plants to meet the demand of spare parts industry.</a:t>
            </a:r>
            <a:endParaRPr lang="en-US" dirty="0"/>
          </a:p>
        </p:txBody>
      </p:sp>
    </p:spTree>
    <p:extLst>
      <p:ext uri="{BB962C8B-B14F-4D97-AF65-F5344CB8AC3E}">
        <p14:creationId xmlns:p14="http://schemas.microsoft.com/office/powerpoint/2010/main" xmlns="" val="305053136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normAutofit/>
          </a:bodyPr>
          <a:lstStyle/>
          <a:p>
            <a:pPr algn="l"/>
            <a:r>
              <a:rPr lang="en-US" sz="3200" b="1" dirty="0" smtClean="0"/>
              <a:t>Industrial Research</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a:bodyPr>
          <a:lstStyle/>
          <a:p>
            <a:pPr algn="just"/>
            <a:r>
              <a:rPr lang="en-US" dirty="0" smtClean="0"/>
              <a:t>Industrial research discover new techniques of production and introduces new varieties of products. This results in lower cost of production. More laboratories must be establish in the country for industrial research in order to improve production techniques and invent new varieties of products. </a:t>
            </a:r>
          </a:p>
          <a:p>
            <a:pPr algn="just"/>
            <a:r>
              <a:rPr lang="en-US" dirty="0" smtClean="0"/>
              <a:t>The government of Pakistan in 1953 established Pakistan Council of Scientific and Industrial Research (PCSIR) at Lahore, Karachi and Peshawar.</a:t>
            </a:r>
            <a:endParaRPr lang="en-US" dirty="0"/>
          </a:p>
        </p:txBody>
      </p:sp>
    </p:spTree>
    <p:extLst>
      <p:ext uri="{BB962C8B-B14F-4D97-AF65-F5344CB8AC3E}">
        <p14:creationId xmlns:p14="http://schemas.microsoft.com/office/powerpoint/2010/main" xmlns="" val="213088275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pPr algn="l"/>
            <a:r>
              <a:rPr lang="en-US" sz="3200" b="1" dirty="0" smtClean="0"/>
              <a:t>Fiscal Incentives</a:t>
            </a:r>
            <a:endParaRPr lang="en-US" sz="3200" b="1" dirty="0"/>
          </a:p>
        </p:txBody>
      </p:sp>
      <p:sp>
        <p:nvSpPr>
          <p:cNvPr id="3" name="Content Placeholder 2"/>
          <p:cNvSpPr>
            <a:spLocks noGrp="1"/>
          </p:cNvSpPr>
          <p:nvPr>
            <p:ph idx="1"/>
          </p:nvPr>
        </p:nvSpPr>
        <p:spPr>
          <a:xfrm>
            <a:off x="0" y="762000"/>
            <a:ext cx="9067800" cy="4525963"/>
          </a:xfrm>
        </p:spPr>
        <p:txBody>
          <a:bodyPr/>
          <a:lstStyle/>
          <a:p>
            <a:r>
              <a:rPr lang="en-US" dirty="0" smtClean="0"/>
              <a:t>Taxes of various types increases the production cost and in many cases discourages production. Tax holidays may be give to infant industries and those established in undeveloped areas.</a:t>
            </a:r>
            <a:endParaRPr lang="en-US" dirty="0"/>
          </a:p>
        </p:txBody>
      </p:sp>
    </p:spTree>
    <p:extLst>
      <p:ext uri="{BB962C8B-B14F-4D97-AF65-F5344CB8AC3E}">
        <p14:creationId xmlns:p14="http://schemas.microsoft.com/office/powerpoint/2010/main" xmlns="" val="288556835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6927"/>
            <a:ext cx="9130145" cy="678873"/>
          </a:xfrm>
        </p:spPr>
        <p:txBody>
          <a:bodyPr>
            <a:normAutofit/>
          </a:bodyPr>
          <a:lstStyle/>
          <a:p>
            <a:pPr algn="l"/>
            <a:r>
              <a:rPr lang="en-US" sz="3200" b="1" dirty="0" smtClean="0"/>
              <a:t>Technical Education and Training</a:t>
            </a:r>
            <a:endParaRPr lang="en-US" sz="3200" b="1" dirty="0"/>
          </a:p>
        </p:txBody>
      </p:sp>
      <p:sp>
        <p:nvSpPr>
          <p:cNvPr id="3" name="Content Placeholder 2"/>
          <p:cNvSpPr>
            <a:spLocks noGrp="1"/>
          </p:cNvSpPr>
          <p:nvPr>
            <p:ph idx="1"/>
          </p:nvPr>
        </p:nvSpPr>
        <p:spPr>
          <a:xfrm>
            <a:off x="13854" y="762000"/>
            <a:ext cx="9053945" cy="4876800"/>
          </a:xfrm>
        </p:spPr>
        <p:txBody>
          <a:bodyPr>
            <a:normAutofit fontScale="85000" lnSpcReduction="10000"/>
          </a:bodyPr>
          <a:lstStyle/>
          <a:p>
            <a:pPr algn="just"/>
            <a:r>
              <a:rPr lang="en-US" dirty="0" smtClean="0"/>
              <a:t>To improve the productivity in the industrial sector, it is essential to establish technical training institutions to give training to the laborers. The government made necessary arrangements and helped in the establishment of Pakistan Industrial Technical Assistant Centre (PITAC), other vocational and commercial institutions including Pak-German and Pak-Swedish Institutes of Technology. </a:t>
            </a:r>
          </a:p>
          <a:p>
            <a:pPr algn="just"/>
            <a:r>
              <a:rPr lang="en-US" dirty="0" smtClean="0"/>
              <a:t>This is going to provide technical assistance to industrialists, to helping the dissemination of modern knowledge and improved techniques among artisans and craftsmen.</a:t>
            </a:r>
          </a:p>
          <a:p>
            <a:pPr marL="0" indent="0" algn="ctr">
              <a:buNone/>
            </a:pPr>
            <a:r>
              <a:rPr lang="en-US" dirty="0" smtClean="0"/>
              <a:t>***</a:t>
            </a:r>
            <a:endParaRPr lang="en-US" dirty="0"/>
          </a:p>
        </p:txBody>
      </p:sp>
    </p:spTree>
    <p:extLst>
      <p:ext uri="{BB962C8B-B14F-4D97-AF65-F5344CB8AC3E}">
        <p14:creationId xmlns:p14="http://schemas.microsoft.com/office/powerpoint/2010/main" xmlns="" val="262301890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3855"/>
            <a:ext cx="9144000" cy="671945"/>
          </a:xfrm>
        </p:spPr>
        <p:txBody>
          <a:bodyPr>
            <a:normAutofit/>
          </a:bodyPr>
          <a:lstStyle/>
          <a:p>
            <a:pPr algn="l"/>
            <a:r>
              <a:rPr lang="en-US" sz="3200" b="1" dirty="0"/>
              <a:t>Pakistan Economic Review</a:t>
            </a:r>
          </a:p>
        </p:txBody>
      </p:sp>
      <p:sp>
        <p:nvSpPr>
          <p:cNvPr id="3" name="Content Placeholder 2"/>
          <p:cNvSpPr>
            <a:spLocks noGrp="1"/>
          </p:cNvSpPr>
          <p:nvPr>
            <p:ph idx="1"/>
          </p:nvPr>
        </p:nvSpPr>
        <p:spPr>
          <a:xfrm>
            <a:off x="13854" y="762000"/>
            <a:ext cx="9130145" cy="4525963"/>
          </a:xfrm>
        </p:spPr>
        <p:txBody>
          <a:bodyPr>
            <a:normAutofit/>
          </a:bodyPr>
          <a:lstStyle/>
          <a:p>
            <a:r>
              <a:rPr lang="en-US" dirty="0"/>
              <a:t>Pakistan economic review projects that because of strong economic policies taken up by Pakistan government manufacturing and financial services </a:t>
            </a:r>
            <a:r>
              <a:rPr lang="en-US" dirty="0" smtClean="0"/>
              <a:t>sectors </a:t>
            </a:r>
            <a:r>
              <a:rPr lang="en-US" dirty="0"/>
              <a:t>have flourished since fiscal 2008</a:t>
            </a:r>
            <a:r>
              <a:rPr lang="en-US" dirty="0" smtClean="0"/>
              <a:t>.</a:t>
            </a:r>
          </a:p>
          <a:p>
            <a:r>
              <a:rPr lang="en-US" dirty="0" smtClean="0"/>
              <a:t>Export </a:t>
            </a:r>
            <a:r>
              <a:rPr lang="en-US" dirty="0"/>
              <a:t>of goods is a major concern for Pakistan economy. From 1999, exports of Pakistan have increased from $7.5 billion to $18 billion in financial year 2007-2008. </a:t>
            </a:r>
            <a:endParaRPr lang="en-US" dirty="0" smtClean="0"/>
          </a:p>
          <a:p>
            <a:endParaRPr lang="en-US" dirty="0"/>
          </a:p>
        </p:txBody>
      </p:sp>
    </p:spTree>
    <p:extLst>
      <p:ext uri="{BB962C8B-B14F-4D97-AF65-F5344CB8AC3E}">
        <p14:creationId xmlns:p14="http://schemas.microsoft.com/office/powerpoint/2010/main" xmlns="" val="289475051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6927"/>
            <a:ext cx="9144000" cy="526473"/>
          </a:xfrm>
        </p:spPr>
        <p:txBody>
          <a:bodyPr>
            <a:normAutofit fontScale="90000"/>
          </a:bodyPr>
          <a:lstStyle/>
          <a:p>
            <a:pPr algn="l"/>
            <a:r>
              <a:rPr lang="en-US" sz="3200" b="1" dirty="0" smtClean="0"/>
              <a:t>Cont.</a:t>
            </a:r>
            <a:endParaRPr lang="en-US" sz="3200" b="1" dirty="0"/>
          </a:p>
        </p:txBody>
      </p:sp>
      <p:sp>
        <p:nvSpPr>
          <p:cNvPr id="3" name="Content Placeholder 2"/>
          <p:cNvSpPr>
            <a:spLocks noGrp="1"/>
          </p:cNvSpPr>
          <p:nvPr>
            <p:ph idx="1"/>
          </p:nvPr>
        </p:nvSpPr>
        <p:spPr>
          <a:xfrm>
            <a:off x="20782" y="685800"/>
            <a:ext cx="9123218" cy="4525963"/>
          </a:xfrm>
        </p:spPr>
        <p:txBody>
          <a:bodyPr>
            <a:normAutofit/>
          </a:bodyPr>
          <a:lstStyle/>
          <a:p>
            <a:pPr algn="just"/>
            <a:r>
              <a:rPr lang="en-US" dirty="0"/>
              <a:t>Major items for exports include cotton fiber, vegetables, rice, electrical appliances, furniture, cement, tiles, marble, textiles, clothing, sports goods, powdered milk, livestock meat, software, seafood, leather goods, surgical instruments, carpets, rugs, ice cream, chicken, wheat, processed food items, Pakistani assembled Suzuki cars, salt, defense equipment, onyx (</a:t>
            </a:r>
            <a:r>
              <a:rPr lang="en-US" dirty="0" err="1"/>
              <a:t>gemstons</a:t>
            </a:r>
            <a:r>
              <a:rPr lang="en-US" dirty="0"/>
              <a:t>), marble and engineering goods to mention a few. </a:t>
            </a:r>
          </a:p>
        </p:txBody>
      </p:sp>
    </p:spTree>
    <p:extLst>
      <p:ext uri="{BB962C8B-B14F-4D97-AF65-F5344CB8AC3E}">
        <p14:creationId xmlns:p14="http://schemas.microsoft.com/office/powerpoint/2010/main" xmlns="" val="821044793"/>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09600"/>
            <a:ext cx="9144000" cy="4525963"/>
          </a:xfrm>
        </p:spPr>
        <p:txBody>
          <a:bodyPr>
            <a:normAutofit fontScale="92500"/>
          </a:bodyPr>
          <a:lstStyle/>
          <a:p>
            <a:pPr algn="just"/>
            <a:r>
              <a:rPr lang="en-US" dirty="0"/>
              <a:t>Some important import items of Pakistan are petroleum and petroleum products, automobiles, medicines, industrial machinery, construction machinery, trucks, electronics, civilian aircraft, computers, pharmaceutical products, computer parts, food items, toys, defense equipment, iron and steel. </a:t>
            </a:r>
            <a:endParaRPr lang="en-US" dirty="0" smtClean="0"/>
          </a:p>
          <a:p>
            <a:pPr algn="just"/>
            <a:r>
              <a:rPr lang="en-US" dirty="0" smtClean="0"/>
              <a:t>Economic </a:t>
            </a:r>
            <a:r>
              <a:rPr lang="en-US" dirty="0"/>
              <a:t>review of Pakistan has been focusing in recent times on how to deal with economic recession. </a:t>
            </a:r>
          </a:p>
        </p:txBody>
      </p:sp>
    </p:spTree>
    <p:extLst>
      <p:ext uri="{BB962C8B-B14F-4D97-AF65-F5344CB8AC3E}">
        <p14:creationId xmlns:p14="http://schemas.microsoft.com/office/powerpoint/2010/main" xmlns="" val="187504734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27709"/>
            <a:ext cx="9130145" cy="6580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800600"/>
          </a:xfrm>
        </p:spPr>
        <p:txBody>
          <a:bodyPr>
            <a:normAutofit fontScale="92500" lnSpcReduction="20000"/>
          </a:bodyPr>
          <a:lstStyle/>
          <a:p>
            <a:pPr algn="just"/>
            <a:r>
              <a:rPr lang="en-US" dirty="0" smtClean="0"/>
              <a:t>Government of </a:t>
            </a:r>
            <a:r>
              <a:rPr lang="en-US" dirty="0"/>
              <a:t>Pakistan has initiated a number of procedures to address regional economic imbalances. Economic indicators look positive in present situation. Discount rate of central bank has been improved to 1.5 percentage points. </a:t>
            </a:r>
            <a:endParaRPr lang="en-US" dirty="0" smtClean="0"/>
          </a:p>
          <a:p>
            <a:pPr algn="just"/>
            <a:r>
              <a:rPr lang="en-US" dirty="0" smtClean="0"/>
              <a:t>This </a:t>
            </a:r>
            <a:r>
              <a:rPr lang="en-US" dirty="0"/>
              <a:t>will help in dealing with high inflation rate in Pakistan. Pakistan economic review projects that government encourages foreign investments in various fields of real estate, telecommunications, software, energy, fertilizer, aerospace, textiles, steel, ship building, arms manufacturing, cement and </a:t>
            </a:r>
            <a:r>
              <a:rPr lang="en-US" dirty="0" smtClean="0"/>
              <a:t>automotive.</a:t>
            </a:r>
          </a:p>
          <a:p>
            <a:pPr marL="0" indent="0" algn="ctr">
              <a:buNone/>
            </a:pPr>
            <a:r>
              <a:rPr lang="en-US" dirty="0" smtClean="0"/>
              <a:t>**** </a:t>
            </a:r>
            <a:endParaRPr lang="en-US" dirty="0"/>
          </a:p>
        </p:txBody>
      </p:sp>
    </p:spTree>
    <p:extLst>
      <p:ext uri="{BB962C8B-B14F-4D97-AF65-F5344CB8AC3E}">
        <p14:creationId xmlns:p14="http://schemas.microsoft.com/office/powerpoint/2010/main" xmlns="" val="343543907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200" b="1" dirty="0" smtClean="0"/>
              <a:t>Summary</a:t>
            </a:r>
            <a:endParaRPr lang="en-US" sz="3200" b="1" dirty="0"/>
          </a:p>
        </p:txBody>
      </p:sp>
      <p:sp>
        <p:nvSpPr>
          <p:cNvPr id="3" name="Content Placeholder 2"/>
          <p:cNvSpPr>
            <a:spLocks noGrp="1"/>
          </p:cNvSpPr>
          <p:nvPr>
            <p:ph idx="1"/>
          </p:nvPr>
        </p:nvSpPr>
        <p:spPr>
          <a:xfrm>
            <a:off x="0" y="762000"/>
            <a:ext cx="9144000" cy="3886200"/>
          </a:xfrm>
        </p:spPr>
        <p:txBody>
          <a:bodyPr>
            <a:noAutofit/>
          </a:bodyPr>
          <a:lstStyle/>
          <a:p>
            <a:r>
              <a:rPr lang="en-US" sz="3000" dirty="0"/>
              <a:t>Pakistan Economic Structure : Primary </a:t>
            </a:r>
            <a:r>
              <a:rPr lang="en-US" sz="3000" dirty="0" smtClean="0"/>
              <a:t>Sector</a:t>
            </a:r>
          </a:p>
          <a:p>
            <a:r>
              <a:rPr lang="en-US" sz="3000" dirty="0"/>
              <a:t>Pakistan Economic Structure: Secondary </a:t>
            </a:r>
            <a:r>
              <a:rPr lang="en-US" sz="3000" dirty="0" smtClean="0"/>
              <a:t>Sector</a:t>
            </a:r>
          </a:p>
          <a:p>
            <a:r>
              <a:rPr lang="en-US" sz="3000" dirty="0" smtClean="0"/>
              <a:t>Pakistan </a:t>
            </a:r>
            <a:r>
              <a:rPr lang="en-US" sz="3000" dirty="0"/>
              <a:t>Economic Structure: Services </a:t>
            </a:r>
            <a:r>
              <a:rPr lang="en-US" sz="3000" dirty="0" smtClean="0"/>
              <a:t>Sector</a:t>
            </a:r>
          </a:p>
          <a:p>
            <a:r>
              <a:rPr lang="en-US" sz="3000" dirty="0"/>
              <a:t>Problems of Industrial </a:t>
            </a:r>
            <a:r>
              <a:rPr lang="en-US" sz="3000" dirty="0" smtClean="0"/>
              <a:t>Sector</a:t>
            </a:r>
          </a:p>
          <a:p>
            <a:r>
              <a:rPr lang="en-US" sz="3000" dirty="0"/>
              <a:t>Controversial Industrial Strategy</a:t>
            </a:r>
          </a:p>
          <a:p>
            <a:r>
              <a:rPr lang="en-US" sz="3000" dirty="0"/>
              <a:t>Shortage of Capital</a:t>
            </a:r>
          </a:p>
          <a:p>
            <a:r>
              <a:rPr lang="en-US" sz="3000" dirty="0" smtClean="0"/>
              <a:t>Limited </a:t>
            </a:r>
            <a:r>
              <a:rPr lang="en-US" sz="3000" dirty="0"/>
              <a:t>Markets</a:t>
            </a:r>
          </a:p>
          <a:p>
            <a:pPr marL="0" indent="0">
              <a:buNone/>
            </a:pPr>
            <a:r>
              <a:rPr lang="en-US" sz="2800" dirty="0"/>
              <a:t/>
            </a:r>
            <a:br>
              <a:rPr lang="en-US" sz="2800" dirty="0"/>
            </a:br>
            <a:endParaRPr lang="en-US" sz="2800" dirty="0"/>
          </a:p>
        </p:txBody>
      </p:sp>
    </p:spTree>
    <p:extLst>
      <p:ext uri="{BB962C8B-B14F-4D97-AF65-F5344CB8AC3E}">
        <p14:creationId xmlns:p14="http://schemas.microsoft.com/office/powerpoint/2010/main" xmlns="" val="15933613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854" y="0"/>
            <a:ext cx="9130145" cy="609600"/>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0" y="685800"/>
            <a:ext cx="9144000" cy="4525963"/>
          </a:xfrm>
        </p:spPr>
        <p:txBody>
          <a:bodyPr>
            <a:normAutofit fontScale="92500" lnSpcReduction="20000"/>
          </a:bodyPr>
          <a:lstStyle/>
          <a:p>
            <a:r>
              <a:rPr lang="en-US" dirty="0"/>
              <a:t>Lack of Technical Know-How </a:t>
            </a:r>
          </a:p>
          <a:p>
            <a:r>
              <a:rPr lang="en-US" dirty="0"/>
              <a:t>Lack of Infrastructure</a:t>
            </a:r>
          </a:p>
          <a:p>
            <a:r>
              <a:rPr lang="en-US" dirty="0" smtClean="0"/>
              <a:t>Lack </a:t>
            </a:r>
            <a:r>
              <a:rPr lang="en-US" dirty="0"/>
              <a:t>of Industrial Research</a:t>
            </a:r>
          </a:p>
          <a:p>
            <a:r>
              <a:rPr lang="en-US" dirty="0"/>
              <a:t>Unbalanced Industrial Structure</a:t>
            </a:r>
          </a:p>
          <a:p>
            <a:r>
              <a:rPr lang="en-US" dirty="0"/>
              <a:t>Labor Unrest </a:t>
            </a:r>
          </a:p>
          <a:p>
            <a:r>
              <a:rPr lang="en-US" dirty="0"/>
              <a:t>Nationalization</a:t>
            </a:r>
          </a:p>
          <a:p>
            <a:r>
              <a:rPr lang="en-US" dirty="0"/>
              <a:t>Lack of Specialization Solution of Industrial </a:t>
            </a:r>
            <a:r>
              <a:rPr lang="en-US" dirty="0" smtClean="0"/>
              <a:t>Problems</a:t>
            </a:r>
          </a:p>
          <a:p>
            <a:r>
              <a:rPr lang="en-US" dirty="0"/>
              <a:t>Clear strategy for industrial sector</a:t>
            </a:r>
          </a:p>
          <a:p>
            <a:r>
              <a:rPr lang="en-US" dirty="0"/>
              <a:t>Provision of industrial finance</a:t>
            </a:r>
          </a:p>
          <a:p>
            <a:pPr marL="0" indent="0">
              <a:buNone/>
            </a:pPr>
            <a:endParaRPr lang="en-US" dirty="0"/>
          </a:p>
        </p:txBody>
      </p:sp>
    </p:spTree>
    <p:extLst>
      <p:ext uri="{BB962C8B-B14F-4D97-AF65-F5344CB8AC3E}">
        <p14:creationId xmlns:p14="http://schemas.microsoft.com/office/powerpoint/2010/main" xmlns="" val="188939529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26" y="27709"/>
            <a:ext cx="9137073" cy="581891"/>
          </a:xfrm>
        </p:spPr>
        <p:txBody>
          <a:bodyPr>
            <a:normAutofit/>
          </a:bodyPr>
          <a:lstStyle/>
          <a:p>
            <a:pPr algn="l"/>
            <a:r>
              <a:rPr lang="en-US" sz="3200" b="1" dirty="0" smtClean="0"/>
              <a:t>Cont.</a:t>
            </a:r>
            <a:endParaRPr lang="en-US" sz="3200" b="1" dirty="0"/>
          </a:p>
        </p:txBody>
      </p:sp>
      <p:sp>
        <p:nvSpPr>
          <p:cNvPr id="3" name="Content Placeholder 2"/>
          <p:cNvSpPr>
            <a:spLocks noGrp="1"/>
          </p:cNvSpPr>
          <p:nvPr>
            <p:ph idx="1"/>
          </p:nvPr>
        </p:nvSpPr>
        <p:spPr>
          <a:xfrm>
            <a:off x="13854" y="762001"/>
            <a:ext cx="9130145" cy="4191000"/>
          </a:xfrm>
        </p:spPr>
        <p:txBody>
          <a:bodyPr/>
          <a:lstStyle/>
          <a:p>
            <a:r>
              <a:rPr lang="en-US" dirty="0"/>
              <a:t>Provision of infrastructure</a:t>
            </a:r>
          </a:p>
          <a:p>
            <a:r>
              <a:rPr lang="en-US" dirty="0"/>
              <a:t>Development of capital goods industry</a:t>
            </a:r>
          </a:p>
          <a:p>
            <a:r>
              <a:rPr lang="en-US" dirty="0"/>
              <a:t>Industrial research</a:t>
            </a:r>
          </a:p>
          <a:p>
            <a:r>
              <a:rPr lang="en-US" dirty="0"/>
              <a:t>Fiscal incentives</a:t>
            </a:r>
          </a:p>
          <a:p>
            <a:r>
              <a:rPr lang="en-US" dirty="0"/>
              <a:t>Technical education and training</a:t>
            </a:r>
          </a:p>
          <a:p>
            <a:r>
              <a:rPr lang="en-US" dirty="0"/>
              <a:t>Pakistan Economic </a:t>
            </a:r>
            <a:r>
              <a:rPr lang="en-US" dirty="0" smtClean="0"/>
              <a:t>Review</a:t>
            </a:r>
          </a:p>
          <a:p>
            <a:pPr marL="0" indent="0" algn="ctr">
              <a:buNone/>
            </a:pPr>
            <a:r>
              <a:rPr lang="en-US" dirty="0" smtClean="0"/>
              <a:t>****</a:t>
            </a:r>
            <a:endParaRPr lang="en-US" dirty="0"/>
          </a:p>
          <a:p>
            <a:endParaRPr lang="en-US" dirty="0"/>
          </a:p>
        </p:txBody>
      </p:sp>
    </p:spTree>
    <p:extLst>
      <p:ext uri="{BB962C8B-B14F-4D97-AF65-F5344CB8AC3E}">
        <p14:creationId xmlns:p14="http://schemas.microsoft.com/office/powerpoint/2010/main" xmlns="" val="65477398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a:bodyPr>
          <a:lstStyle/>
          <a:p>
            <a:r>
              <a:rPr lang="en-US" sz="3200" b="1" dirty="0"/>
              <a:t>Q</a:t>
            </a:r>
            <a:r>
              <a:rPr lang="en-US" sz="3200" b="1" dirty="0" smtClean="0"/>
              <a:t>uotation</a:t>
            </a:r>
            <a:endParaRPr lang="en-US" sz="3200" b="1" dirty="0"/>
          </a:p>
        </p:txBody>
      </p:sp>
      <p:sp>
        <p:nvSpPr>
          <p:cNvPr id="3" name="Content Placeholder 2"/>
          <p:cNvSpPr>
            <a:spLocks noGrp="1"/>
          </p:cNvSpPr>
          <p:nvPr>
            <p:ph idx="1"/>
          </p:nvPr>
        </p:nvSpPr>
        <p:spPr>
          <a:xfrm>
            <a:off x="0" y="685800"/>
            <a:ext cx="9144000" cy="4525963"/>
          </a:xfrm>
        </p:spPr>
        <p:txBody>
          <a:bodyPr/>
          <a:lstStyle/>
          <a:p>
            <a:pPr marL="0" indent="0" algn="ctr">
              <a:buNone/>
            </a:pPr>
            <a:r>
              <a:rPr lang="en-US" dirty="0" smtClean="0"/>
              <a:t>If </a:t>
            </a:r>
            <a:r>
              <a:rPr lang="en-US" dirty="0"/>
              <a:t>we wish our state's growth to continue, then our future will increasingly be with industries that require a highly skilled and technically proficient workforce.</a:t>
            </a:r>
          </a:p>
          <a:p>
            <a:pPr marL="0" indent="0" algn="r">
              <a:buNone/>
            </a:pPr>
            <a:endParaRPr lang="en-US" dirty="0" smtClean="0"/>
          </a:p>
          <a:p>
            <a:pPr marL="0" indent="0" algn="r">
              <a:buNone/>
            </a:pPr>
            <a:r>
              <a:rPr lang="en-US" sz="2400" u="sng" dirty="0" smtClean="0"/>
              <a:t>Jay </a:t>
            </a:r>
            <a:r>
              <a:rPr lang="en-US" sz="2400" u="sng" dirty="0" err="1" smtClean="0"/>
              <a:t>Weatherill</a:t>
            </a:r>
            <a:endParaRPr lang="en-US" sz="2400" u="sng" dirty="0" smtClean="0"/>
          </a:p>
          <a:p>
            <a:pPr marL="0" indent="0" algn="ctr">
              <a:buNone/>
            </a:pPr>
            <a:r>
              <a:rPr lang="en-US" b="1" u="sng" dirty="0" smtClean="0"/>
              <a:t>Thank you</a:t>
            </a:r>
            <a:endParaRPr lang="en-US" b="1" u="sng" dirty="0"/>
          </a:p>
        </p:txBody>
      </p:sp>
    </p:spTree>
    <p:extLst>
      <p:ext uri="{BB962C8B-B14F-4D97-AF65-F5344CB8AC3E}">
        <p14:creationId xmlns:p14="http://schemas.microsoft.com/office/powerpoint/2010/main" xmlns="" val="133154559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306</TotalTime>
  <Words>2178</Words>
  <Application>Microsoft Office PowerPoint</Application>
  <PresentationFormat>On-screen Show (4:3)</PresentationFormat>
  <Paragraphs>160</Paragraphs>
  <Slides>35</Slides>
  <Notes>0</Notes>
  <HiddenSlides>0</HiddenSlides>
  <MMClips>0</MMClips>
  <ScaleCrop>false</ScaleCrop>
  <HeadingPairs>
    <vt:vector size="4" baseType="variant">
      <vt:variant>
        <vt:lpstr>Theme</vt:lpstr>
      </vt:variant>
      <vt:variant>
        <vt:i4>1</vt:i4>
      </vt:variant>
      <vt:variant>
        <vt:lpstr>Slide Titles</vt:lpstr>
      </vt:variant>
      <vt:variant>
        <vt:i4>35</vt:i4>
      </vt:variant>
    </vt:vector>
  </HeadingPairs>
  <TitlesOfParts>
    <vt:vector size="36" baseType="lpstr">
      <vt:lpstr>Office Theme</vt:lpstr>
      <vt:lpstr> Lecture # 31     Industrial Sector: Problems &amp; Solutions </vt:lpstr>
      <vt:lpstr>Cont.</vt:lpstr>
      <vt:lpstr>Pakistan Economic Structure : Primary Sector</vt:lpstr>
      <vt:lpstr>Cont.</vt:lpstr>
      <vt:lpstr>Cont.</vt:lpstr>
      <vt:lpstr> Pakistan Economic Structure: Secondary Sector  </vt:lpstr>
      <vt:lpstr>Pakistan Economic Structure: Services Sector</vt:lpstr>
      <vt:lpstr>Problems of Industrial Sector</vt:lpstr>
      <vt:lpstr>Controversial Industrial Strategy</vt:lpstr>
      <vt:lpstr>Lack of Capital</vt:lpstr>
      <vt:lpstr>Limited Markets</vt:lpstr>
      <vt:lpstr>Lack of Technical Know-How</vt:lpstr>
      <vt:lpstr>Lack of Infrastructure</vt:lpstr>
      <vt:lpstr>Lack of Industrial Research</vt:lpstr>
      <vt:lpstr>Unbalanced Industrial Structure</vt:lpstr>
      <vt:lpstr>Labor Unrest</vt:lpstr>
      <vt:lpstr>Nationalization</vt:lpstr>
      <vt:lpstr>Lack of Specialization</vt:lpstr>
      <vt:lpstr>Solution of Industrial Problems</vt:lpstr>
      <vt:lpstr> Clear Strategy for Industrial Sector </vt:lpstr>
      <vt:lpstr>Provision of Industrial Finance</vt:lpstr>
      <vt:lpstr>Provision of Infrastructure</vt:lpstr>
      <vt:lpstr>Cont.</vt:lpstr>
      <vt:lpstr>Development of Capital Goods Industry</vt:lpstr>
      <vt:lpstr>Industrial Research</vt:lpstr>
      <vt:lpstr>Fiscal Incentives</vt:lpstr>
      <vt:lpstr>Technical Education and Training</vt:lpstr>
      <vt:lpstr>Pakistan Economic Review</vt:lpstr>
      <vt:lpstr>Cont.</vt:lpstr>
      <vt:lpstr>Cont.</vt:lpstr>
      <vt:lpstr>Cont.</vt:lpstr>
      <vt:lpstr>Summary</vt:lpstr>
      <vt:lpstr>Cont.</vt:lpstr>
      <vt:lpstr>Cont.</vt:lpstr>
      <vt:lpstr>Quotation</vt:lpstr>
    </vt:vector>
  </TitlesOfParts>
  <Company>MyCompanyName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 31    Industrial sector: Problems &amp; Solutions </dc:title>
  <dc:creator>MyUserName</dc:creator>
  <cp:lastModifiedBy>NTS</cp:lastModifiedBy>
  <cp:revision>37</cp:revision>
  <dcterms:created xsi:type="dcterms:W3CDTF">2012-08-13T10:34:40Z</dcterms:created>
  <dcterms:modified xsi:type="dcterms:W3CDTF">2012-08-15T06:54:56Z</dcterms:modified>
</cp:coreProperties>
</file>