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6" r:id="rId12"/>
    <p:sldId id="275" r:id="rId13"/>
    <p:sldId id="269" r:id="rId14"/>
    <p:sldId id="270" r:id="rId15"/>
    <p:sldId id="271" r:id="rId16"/>
    <p:sldId id="267" r:id="rId17"/>
    <p:sldId id="272" r:id="rId18"/>
    <p:sldId id="274" r:id="rId19"/>
    <p:sldId id="280" r:id="rId20"/>
    <p:sldId id="281" r:id="rId21"/>
    <p:sldId id="282" r:id="rId22"/>
    <p:sldId id="283" r:id="rId23"/>
    <p:sldId id="284" r:id="rId24"/>
    <p:sldId id="289" r:id="rId25"/>
    <p:sldId id="276" r:id="rId26"/>
    <p:sldId id="268" r:id="rId27"/>
    <p:sldId id="277" r:id="rId28"/>
    <p:sldId id="278" r:id="rId29"/>
    <p:sldId id="279" r:id="rId30"/>
    <p:sldId id="286" r:id="rId31"/>
    <p:sldId id="287" r:id="rId32"/>
    <p:sldId id="288" r:id="rId33"/>
    <p:sldId id="290" r:id="rId34"/>
    <p:sldId id="291" r:id="rId35"/>
    <p:sldId id="29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584" autoAdjust="0"/>
    <p:restoredTop sz="94660"/>
  </p:normalViewPr>
  <p:slideViewPr>
    <p:cSldViewPr>
      <p:cViewPr varScale="1">
        <p:scale>
          <a:sx n="61" d="100"/>
          <a:sy n="61" d="100"/>
        </p:scale>
        <p:origin x="-1416"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35F503-9AE1-48EB-9092-566CA26DB6EC}" type="datetimeFigureOut">
              <a:rPr lang="en-US" smtClean="0"/>
              <a:pPr/>
              <a:t>8/15/2012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A84250-8AE6-4B2B-9697-32CB235C78BD}" type="slidenum">
              <a:rPr lang="en-US" smtClean="0"/>
              <a:pPr/>
              <a:t>‹#›</a:t>
            </a:fld>
            <a:endParaRPr lang="en-US" dirty="0"/>
          </a:p>
        </p:txBody>
      </p:sp>
    </p:spTree>
    <p:extLst>
      <p:ext uri="{BB962C8B-B14F-4D97-AF65-F5344CB8AC3E}">
        <p14:creationId xmlns:p14="http://schemas.microsoft.com/office/powerpoint/2010/main" xmlns="" val="291778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35F503-9AE1-48EB-9092-566CA26DB6EC}" type="datetimeFigureOut">
              <a:rPr lang="en-US" smtClean="0"/>
              <a:pPr/>
              <a:t>8/15/2012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A84250-8AE6-4B2B-9697-32CB235C78BD}" type="slidenum">
              <a:rPr lang="en-US" smtClean="0"/>
              <a:pPr/>
              <a:t>‹#›</a:t>
            </a:fld>
            <a:endParaRPr lang="en-US" dirty="0"/>
          </a:p>
        </p:txBody>
      </p:sp>
    </p:spTree>
    <p:extLst>
      <p:ext uri="{BB962C8B-B14F-4D97-AF65-F5344CB8AC3E}">
        <p14:creationId xmlns:p14="http://schemas.microsoft.com/office/powerpoint/2010/main" xmlns="" val="3654855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35F503-9AE1-48EB-9092-566CA26DB6EC}" type="datetimeFigureOut">
              <a:rPr lang="en-US" smtClean="0"/>
              <a:pPr/>
              <a:t>8/15/2012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A84250-8AE6-4B2B-9697-32CB235C78BD}" type="slidenum">
              <a:rPr lang="en-US" smtClean="0"/>
              <a:pPr/>
              <a:t>‹#›</a:t>
            </a:fld>
            <a:endParaRPr lang="en-US" dirty="0"/>
          </a:p>
        </p:txBody>
      </p:sp>
    </p:spTree>
    <p:extLst>
      <p:ext uri="{BB962C8B-B14F-4D97-AF65-F5344CB8AC3E}">
        <p14:creationId xmlns:p14="http://schemas.microsoft.com/office/powerpoint/2010/main" xmlns="" val="2615087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35F503-9AE1-48EB-9092-566CA26DB6EC}" type="datetimeFigureOut">
              <a:rPr lang="en-US" smtClean="0"/>
              <a:pPr/>
              <a:t>8/15/2012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A84250-8AE6-4B2B-9697-32CB235C78BD}" type="slidenum">
              <a:rPr lang="en-US" smtClean="0"/>
              <a:pPr/>
              <a:t>‹#›</a:t>
            </a:fld>
            <a:endParaRPr lang="en-US" dirty="0"/>
          </a:p>
        </p:txBody>
      </p:sp>
    </p:spTree>
    <p:extLst>
      <p:ext uri="{BB962C8B-B14F-4D97-AF65-F5344CB8AC3E}">
        <p14:creationId xmlns:p14="http://schemas.microsoft.com/office/powerpoint/2010/main" xmlns="" val="3972180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35F503-9AE1-48EB-9092-566CA26DB6EC}" type="datetimeFigureOut">
              <a:rPr lang="en-US" smtClean="0"/>
              <a:pPr/>
              <a:t>8/15/2012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AA84250-8AE6-4B2B-9697-32CB235C78BD}" type="slidenum">
              <a:rPr lang="en-US" smtClean="0"/>
              <a:pPr/>
              <a:t>‹#›</a:t>
            </a:fld>
            <a:endParaRPr lang="en-US" dirty="0"/>
          </a:p>
        </p:txBody>
      </p:sp>
    </p:spTree>
    <p:extLst>
      <p:ext uri="{BB962C8B-B14F-4D97-AF65-F5344CB8AC3E}">
        <p14:creationId xmlns:p14="http://schemas.microsoft.com/office/powerpoint/2010/main" xmlns="" val="689055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35F503-9AE1-48EB-9092-566CA26DB6EC}" type="datetimeFigureOut">
              <a:rPr lang="en-US" smtClean="0"/>
              <a:pPr/>
              <a:t>8/15/2012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AA84250-8AE6-4B2B-9697-32CB235C78BD}" type="slidenum">
              <a:rPr lang="en-US" smtClean="0"/>
              <a:pPr/>
              <a:t>‹#›</a:t>
            </a:fld>
            <a:endParaRPr lang="en-US" dirty="0"/>
          </a:p>
        </p:txBody>
      </p:sp>
    </p:spTree>
    <p:extLst>
      <p:ext uri="{BB962C8B-B14F-4D97-AF65-F5344CB8AC3E}">
        <p14:creationId xmlns:p14="http://schemas.microsoft.com/office/powerpoint/2010/main" xmlns="" val="4073907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35F503-9AE1-48EB-9092-566CA26DB6EC}" type="datetimeFigureOut">
              <a:rPr lang="en-US" smtClean="0"/>
              <a:pPr/>
              <a:t>8/15/2012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AA84250-8AE6-4B2B-9697-32CB235C78BD}" type="slidenum">
              <a:rPr lang="en-US" smtClean="0"/>
              <a:pPr/>
              <a:t>‹#›</a:t>
            </a:fld>
            <a:endParaRPr lang="en-US" dirty="0"/>
          </a:p>
        </p:txBody>
      </p:sp>
    </p:spTree>
    <p:extLst>
      <p:ext uri="{BB962C8B-B14F-4D97-AF65-F5344CB8AC3E}">
        <p14:creationId xmlns:p14="http://schemas.microsoft.com/office/powerpoint/2010/main" xmlns="" val="556995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35F503-9AE1-48EB-9092-566CA26DB6EC}" type="datetimeFigureOut">
              <a:rPr lang="en-US" smtClean="0"/>
              <a:pPr/>
              <a:t>8/15/2012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A84250-8AE6-4B2B-9697-32CB235C78BD}" type="slidenum">
              <a:rPr lang="en-US" smtClean="0"/>
              <a:pPr/>
              <a:t>‹#›</a:t>
            </a:fld>
            <a:endParaRPr lang="en-US" dirty="0"/>
          </a:p>
        </p:txBody>
      </p:sp>
    </p:spTree>
    <p:extLst>
      <p:ext uri="{BB962C8B-B14F-4D97-AF65-F5344CB8AC3E}">
        <p14:creationId xmlns:p14="http://schemas.microsoft.com/office/powerpoint/2010/main" xmlns="" val="778488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35F503-9AE1-48EB-9092-566CA26DB6EC}" type="datetimeFigureOut">
              <a:rPr lang="en-US" smtClean="0"/>
              <a:pPr/>
              <a:t>8/15/2012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A84250-8AE6-4B2B-9697-32CB235C78BD}" type="slidenum">
              <a:rPr lang="en-US" smtClean="0"/>
              <a:pPr/>
              <a:t>‹#›</a:t>
            </a:fld>
            <a:endParaRPr lang="en-US" dirty="0"/>
          </a:p>
        </p:txBody>
      </p:sp>
    </p:spTree>
    <p:extLst>
      <p:ext uri="{BB962C8B-B14F-4D97-AF65-F5344CB8AC3E}">
        <p14:creationId xmlns:p14="http://schemas.microsoft.com/office/powerpoint/2010/main" xmlns="" val="1550239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35F503-9AE1-48EB-9092-566CA26DB6EC}" type="datetimeFigureOut">
              <a:rPr lang="en-US" smtClean="0"/>
              <a:pPr/>
              <a:t>8/15/2012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A84250-8AE6-4B2B-9697-32CB235C78BD}" type="slidenum">
              <a:rPr lang="en-US" smtClean="0"/>
              <a:pPr/>
              <a:t>‹#›</a:t>
            </a:fld>
            <a:endParaRPr lang="en-US" dirty="0"/>
          </a:p>
        </p:txBody>
      </p:sp>
    </p:spTree>
    <p:extLst>
      <p:ext uri="{BB962C8B-B14F-4D97-AF65-F5344CB8AC3E}">
        <p14:creationId xmlns:p14="http://schemas.microsoft.com/office/powerpoint/2010/main" xmlns="" val="105347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35F503-9AE1-48EB-9092-566CA26DB6EC}" type="datetimeFigureOut">
              <a:rPr lang="en-US" smtClean="0"/>
              <a:pPr/>
              <a:t>8/15/2012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A84250-8AE6-4B2B-9697-32CB235C78BD}" type="slidenum">
              <a:rPr lang="en-US" smtClean="0"/>
              <a:pPr/>
              <a:t>‹#›</a:t>
            </a:fld>
            <a:endParaRPr lang="en-US" dirty="0"/>
          </a:p>
        </p:txBody>
      </p:sp>
    </p:spTree>
    <p:extLst>
      <p:ext uri="{BB962C8B-B14F-4D97-AF65-F5344CB8AC3E}">
        <p14:creationId xmlns:p14="http://schemas.microsoft.com/office/powerpoint/2010/main" xmlns="" val="831627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35F503-9AE1-48EB-9092-566CA26DB6EC}" type="datetimeFigureOut">
              <a:rPr lang="en-US" smtClean="0"/>
              <a:pPr/>
              <a:t>8/15/2012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A84250-8AE6-4B2B-9697-32CB235C78BD}" type="slidenum">
              <a:rPr lang="en-US" smtClean="0"/>
              <a:pPr/>
              <a:t>‹#›</a:t>
            </a:fld>
            <a:endParaRPr lang="en-US" dirty="0"/>
          </a:p>
        </p:txBody>
      </p:sp>
    </p:spTree>
    <p:extLst>
      <p:ext uri="{BB962C8B-B14F-4D97-AF65-F5344CB8AC3E}">
        <p14:creationId xmlns:p14="http://schemas.microsoft.com/office/powerpoint/2010/main" xmlns="" val="760024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636" y="1"/>
            <a:ext cx="9033164" cy="990600"/>
          </a:xfrm>
        </p:spPr>
        <p:txBody>
          <a:bodyPr>
            <a:noAutofit/>
          </a:bodyPr>
          <a:lstStyle/>
          <a:p>
            <a:r>
              <a:rPr lang="en-US" sz="3200" b="1" dirty="0" smtClean="0"/>
              <a:t>Lecture # 30    </a:t>
            </a:r>
            <a:br>
              <a:rPr lang="en-US" sz="3200" b="1" dirty="0" smtClean="0"/>
            </a:br>
            <a:r>
              <a:rPr lang="en-US" sz="3200" b="1" dirty="0" smtClean="0"/>
              <a:t>Economy of Pakistan</a:t>
            </a:r>
            <a:endParaRPr lang="en-US" sz="3200" b="1" dirty="0"/>
          </a:p>
        </p:txBody>
      </p:sp>
      <p:sp>
        <p:nvSpPr>
          <p:cNvPr id="3" name="Subtitle 2"/>
          <p:cNvSpPr>
            <a:spLocks noGrp="1"/>
          </p:cNvSpPr>
          <p:nvPr>
            <p:ph type="subTitle" idx="1"/>
          </p:nvPr>
        </p:nvSpPr>
        <p:spPr>
          <a:xfrm>
            <a:off x="13854" y="1066800"/>
            <a:ext cx="9130145" cy="4648200"/>
          </a:xfrm>
        </p:spPr>
        <p:txBody>
          <a:bodyPr>
            <a:normAutofit/>
          </a:bodyPr>
          <a:lstStyle/>
          <a:p>
            <a:pPr algn="l"/>
            <a:r>
              <a:rPr lang="en-US" dirty="0" smtClean="0">
                <a:solidFill>
                  <a:schemeClr val="tx1"/>
                </a:solidFill>
              </a:rPr>
              <a:t>Recap of the lecture # 29</a:t>
            </a:r>
          </a:p>
          <a:p>
            <a:pPr algn="l"/>
            <a:r>
              <a:rPr lang="en-US" dirty="0" smtClean="0">
                <a:solidFill>
                  <a:schemeClr val="tx1"/>
                </a:solidFill>
              </a:rPr>
              <a:t>Topic: Current Issues and Problems of Pakistan, part II</a:t>
            </a:r>
          </a:p>
          <a:p>
            <a:pPr marL="457200" indent="-457200" algn="l">
              <a:buFont typeface="Arial" pitchFamily="34" charset="0"/>
              <a:buChar char="•"/>
            </a:pPr>
            <a:r>
              <a:rPr lang="en-US" dirty="0" smtClean="0">
                <a:solidFill>
                  <a:schemeClr val="tx1"/>
                </a:solidFill>
              </a:rPr>
              <a:t>Terrorism</a:t>
            </a:r>
          </a:p>
          <a:p>
            <a:pPr marL="457200" indent="-457200" algn="l">
              <a:buFont typeface="Arial" pitchFamily="34" charset="0"/>
              <a:buChar char="•"/>
            </a:pPr>
            <a:r>
              <a:rPr lang="en-US" dirty="0" smtClean="0">
                <a:solidFill>
                  <a:schemeClr val="tx1"/>
                </a:solidFill>
              </a:rPr>
              <a:t>Overpopulation</a:t>
            </a:r>
          </a:p>
          <a:p>
            <a:pPr marL="457200" indent="-457200" algn="l">
              <a:buFont typeface="Arial" pitchFamily="34" charset="0"/>
              <a:buChar char="•"/>
            </a:pPr>
            <a:r>
              <a:rPr lang="en-US" dirty="0" smtClean="0">
                <a:solidFill>
                  <a:schemeClr val="tx1"/>
                </a:solidFill>
              </a:rPr>
              <a:t>Inflation</a:t>
            </a:r>
          </a:p>
          <a:p>
            <a:pPr marL="457200" indent="-457200" algn="l">
              <a:buFont typeface="Arial" pitchFamily="34" charset="0"/>
              <a:buChar char="•"/>
            </a:pPr>
            <a:r>
              <a:rPr lang="en-US" dirty="0" smtClean="0">
                <a:solidFill>
                  <a:schemeClr val="tx1"/>
                </a:solidFill>
              </a:rPr>
              <a:t>Unemployment</a:t>
            </a:r>
          </a:p>
          <a:p>
            <a:pPr marL="457200" indent="-457200" algn="l">
              <a:buFont typeface="Arial" pitchFamily="34" charset="0"/>
              <a:buChar char="•"/>
            </a:pPr>
            <a:r>
              <a:rPr lang="en-US" dirty="0" smtClean="0">
                <a:solidFill>
                  <a:schemeClr val="tx1"/>
                </a:solidFill>
              </a:rPr>
              <a:t>Economic Crisis</a:t>
            </a:r>
          </a:p>
        </p:txBody>
      </p:sp>
    </p:spTree>
    <p:extLst>
      <p:ext uri="{BB962C8B-B14F-4D97-AF65-F5344CB8AC3E}">
        <p14:creationId xmlns:p14="http://schemas.microsoft.com/office/powerpoint/2010/main" xmlns="" val="38888034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6927"/>
            <a:ext cx="9116291" cy="768927"/>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0782" y="685800"/>
            <a:ext cx="9123218" cy="4525963"/>
          </a:xfrm>
        </p:spPr>
        <p:txBody>
          <a:bodyPr/>
          <a:lstStyle/>
          <a:p>
            <a:r>
              <a:rPr lang="en-US" dirty="0" smtClean="0"/>
              <a:t>Food Crisis</a:t>
            </a:r>
          </a:p>
          <a:p>
            <a:r>
              <a:rPr lang="en-US" dirty="0" smtClean="0"/>
              <a:t>Political Problems</a:t>
            </a:r>
          </a:p>
          <a:p>
            <a:r>
              <a:rPr lang="en-US" dirty="0" smtClean="0"/>
              <a:t>Water Crisis</a:t>
            </a:r>
          </a:p>
          <a:p>
            <a:r>
              <a:rPr lang="en-US" dirty="0" smtClean="0"/>
              <a:t> Future of Pakistan</a:t>
            </a:r>
          </a:p>
          <a:p>
            <a:r>
              <a:rPr lang="en-US" dirty="0" smtClean="0"/>
              <a:t>Possible solutions</a:t>
            </a:r>
          </a:p>
          <a:p>
            <a:r>
              <a:rPr lang="en-US" dirty="0" smtClean="0"/>
              <a:t>Today’s topic: Economy of Pakistan</a:t>
            </a:r>
          </a:p>
          <a:p>
            <a:pPr marL="0" indent="0">
              <a:buNone/>
            </a:pPr>
            <a:endParaRPr lang="en-US" dirty="0" smtClean="0"/>
          </a:p>
        </p:txBody>
      </p:sp>
    </p:spTree>
    <p:extLst>
      <p:ext uri="{BB962C8B-B14F-4D97-AF65-F5344CB8AC3E}">
        <p14:creationId xmlns:p14="http://schemas.microsoft.com/office/powerpoint/2010/main" xmlns="" val="2683190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Introduction to Economy of Pakistan</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pPr algn="just"/>
            <a:r>
              <a:rPr lang="en-US" dirty="0" smtClean="0"/>
              <a:t>The economy of Pakistan is the 47th largest in the world in nominal terms and 27th largest in the world in terms of purchasing power parity (PPP).</a:t>
            </a:r>
          </a:p>
          <a:p>
            <a:pPr algn="just"/>
            <a:r>
              <a:rPr lang="en-US" dirty="0" smtClean="0"/>
              <a:t>Pakistan has a semi-industrialized economy, which mainly encompasses textiles, chemicals, food processing, agriculture and other industries. </a:t>
            </a:r>
          </a:p>
          <a:p>
            <a:pPr algn="just"/>
            <a:r>
              <a:rPr lang="en-US" dirty="0" smtClean="0"/>
              <a:t>Growth poles of Pakistan's economy are situated along the Indus River; diversified economies of Karachi and Punjab's urban centers coexist with lesser developed areas in other parts of the country.</a:t>
            </a:r>
            <a:endParaRPr lang="en-US" dirty="0"/>
          </a:p>
        </p:txBody>
      </p:sp>
    </p:spTree>
    <p:extLst>
      <p:ext uri="{BB962C8B-B14F-4D97-AF65-F5344CB8AC3E}">
        <p14:creationId xmlns:p14="http://schemas.microsoft.com/office/powerpoint/2010/main" xmlns="" val="30100069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0782"/>
            <a:ext cx="9130145" cy="7412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a:bodyPr>
          <a:lstStyle/>
          <a:p>
            <a:r>
              <a:rPr lang="en-US" dirty="0" smtClean="0"/>
              <a:t>The economy has suffered in the past from decades of internal political disputes, a fast growing population, mixed levels of foreign investment, and a costly, ongoing confrontation with neighboring India. </a:t>
            </a:r>
          </a:p>
          <a:p>
            <a:pPr marL="0" indent="0" algn="ctr">
              <a:buNone/>
            </a:pPr>
            <a:r>
              <a:rPr lang="en-US" dirty="0" smtClean="0"/>
              <a:t>***</a:t>
            </a:r>
          </a:p>
        </p:txBody>
      </p:sp>
    </p:spTree>
    <p:extLst>
      <p:ext uri="{BB962C8B-B14F-4D97-AF65-F5344CB8AC3E}">
        <p14:creationId xmlns:p14="http://schemas.microsoft.com/office/powerpoint/2010/main" xmlns="" val="23369846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b="1" dirty="0" smtClean="0"/>
              <a:t>Economic history of Pakistan</a:t>
            </a:r>
            <a:endParaRPr lang="en-US" sz="3200" b="1" dirty="0"/>
          </a:p>
        </p:txBody>
      </p:sp>
      <p:sp>
        <p:nvSpPr>
          <p:cNvPr id="3" name="Content Placeholder 2"/>
          <p:cNvSpPr>
            <a:spLocks noGrp="1"/>
          </p:cNvSpPr>
          <p:nvPr>
            <p:ph idx="1"/>
          </p:nvPr>
        </p:nvSpPr>
        <p:spPr>
          <a:xfrm>
            <a:off x="0" y="838200"/>
            <a:ext cx="9144000" cy="4525963"/>
          </a:xfrm>
        </p:spPr>
        <p:txBody>
          <a:bodyPr>
            <a:normAutofit fontScale="92500"/>
          </a:bodyPr>
          <a:lstStyle/>
          <a:p>
            <a:pPr algn="just"/>
            <a:r>
              <a:rPr lang="en-US" dirty="0" smtClean="0"/>
              <a:t>When Pakistan gained independence in 1947 from UK, Pakistan's average economic growth rate since independence has been higher than the average growth rate of the world economy during the period. </a:t>
            </a:r>
          </a:p>
          <a:p>
            <a:pPr algn="just"/>
            <a:r>
              <a:rPr lang="en-US" dirty="0" smtClean="0"/>
              <a:t>Average annual real GDP growth rates were 6.8% in the 1960s, 4.8% in the 1970s, and 6.5% in the 1980s. Average annual growth fell to 4.6% in the 1990s with significantly lower growth in the second half of that decade. </a:t>
            </a:r>
          </a:p>
        </p:txBody>
      </p:sp>
    </p:spTree>
    <p:extLst>
      <p:ext uri="{BB962C8B-B14F-4D97-AF65-F5344CB8AC3E}">
        <p14:creationId xmlns:p14="http://schemas.microsoft.com/office/powerpoint/2010/main" xmlns="" val="42808563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pPr algn="just"/>
            <a:r>
              <a:rPr lang="en-US" dirty="0" smtClean="0"/>
              <a:t>During the 1960s, Pakistan was seen as a model of economic development around the world, and there was much praise for its economic progression.</a:t>
            </a:r>
          </a:p>
          <a:p>
            <a:pPr algn="just"/>
            <a:r>
              <a:rPr lang="en-US" dirty="0" smtClean="0"/>
              <a:t>Karachi was seen as an economic role model around the world, and there was much praise for the way its economy was progressing.</a:t>
            </a:r>
          </a:p>
          <a:p>
            <a:pPr algn="just"/>
            <a:r>
              <a:rPr lang="en-US" dirty="0" smtClean="0"/>
              <a:t>Many countries sought to opt Pakistan's economic planning strategy and one of them, South Korea, copied the city's second "Five-Year Plan" and World Financial Center in Seoul is designed and modeled after Karachi.</a:t>
            </a:r>
          </a:p>
        </p:txBody>
      </p:sp>
    </p:spTree>
    <p:extLst>
      <p:ext uri="{BB962C8B-B14F-4D97-AF65-F5344CB8AC3E}">
        <p14:creationId xmlns:p14="http://schemas.microsoft.com/office/powerpoint/2010/main" xmlns="" val="14724234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6927"/>
            <a:ext cx="9116291" cy="6026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a:bodyPr>
          <a:lstStyle/>
          <a:p>
            <a:pPr algn="just"/>
            <a:r>
              <a:rPr lang="en-US" dirty="0" smtClean="0"/>
              <a:t>Later, economic mismanagement in general, and economic policies in particular, caused a large increase in the country's public debt and led to slower growth in the 1970s and 1990s.</a:t>
            </a:r>
          </a:p>
          <a:p>
            <a:pPr algn="just"/>
            <a:r>
              <a:rPr lang="en-US" dirty="0" smtClean="0"/>
              <a:t>The economy recovered during the 1980s via a policy of deregulation, as well as an increased inflow of foreign aid and remittances from foreign Pakistani workers.</a:t>
            </a:r>
          </a:p>
          <a:p>
            <a:pPr algn="just"/>
            <a:r>
              <a:rPr lang="en-US" dirty="0" smtClean="0"/>
              <a:t>Recent decades: This is a chart of trend of gross domestic product of Pakistan recent decades:</a:t>
            </a:r>
          </a:p>
          <a:p>
            <a:pPr marL="0" indent="0">
              <a:buNone/>
            </a:pPr>
            <a:endParaRPr lang="en-US" dirty="0"/>
          </a:p>
        </p:txBody>
      </p:sp>
    </p:spTree>
    <p:extLst>
      <p:ext uri="{BB962C8B-B14F-4D97-AF65-F5344CB8AC3E}">
        <p14:creationId xmlns:p14="http://schemas.microsoft.com/office/powerpoint/2010/main" xmlns="" val="26847846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34636"/>
            <a:ext cx="9130145" cy="270164"/>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533400"/>
            <a:ext cx="9144000" cy="5062538"/>
          </a:xfrm>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381000"/>
            <a:ext cx="9144000" cy="586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551970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563562"/>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419600"/>
          </a:xfrm>
        </p:spPr>
        <p:txBody>
          <a:bodyPr>
            <a:normAutofit/>
          </a:bodyPr>
          <a:lstStyle/>
          <a:p>
            <a:pPr algn="just"/>
            <a:r>
              <a:rPr lang="en-US" sz="2800" dirty="0" smtClean="0"/>
              <a:t>Historically, Pakistan's overall economic output (GDP) has grown every year since a 1951 recession. Despite this record of sustained growth, Pakistan's economy had, until a few years ago, been considered as unstable and highly vulnerable to external and internal shocks.</a:t>
            </a:r>
          </a:p>
          <a:p>
            <a:pPr algn="just"/>
            <a:r>
              <a:rPr lang="en-US" sz="2800" dirty="0" smtClean="0"/>
              <a:t>However, the economy proved to be unexpectedly resilient in the face of multiple adverse events concentrated into a four-year (1998–2002) period .</a:t>
            </a:r>
          </a:p>
          <a:p>
            <a:pPr algn="just"/>
            <a:r>
              <a:rPr lang="en-US" sz="2800" dirty="0" smtClean="0"/>
              <a:t>the Asian financial crisis;</a:t>
            </a:r>
          </a:p>
        </p:txBody>
      </p:sp>
    </p:spTree>
    <p:extLst>
      <p:ext uri="{BB962C8B-B14F-4D97-AF65-F5344CB8AC3E}">
        <p14:creationId xmlns:p14="http://schemas.microsoft.com/office/powerpoint/2010/main" xmlns="" val="16173703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16527"/>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6" y="609600"/>
            <a:ext cx="9157855" cy="4525963"/>
          </a:xfrm>
        </p:spPr>
        <p:txBody>
          <a:bodyPr>
            <a:normAutofit lnSpcReduction="10000"/>
          </a:bodyPr>
          <a:lstStyle/>
          <a:p>
            <a:pPr algn="just"/>
            <a:r>
              <a:rPr lang="en-US" dirty="0" smtClean="0"/>
              <a:t>economic sanctions – according to Colin Powell, Pakistan was "sanctioned to the eyeballs";</a:t>
            </a:r>
          </a:p>
          <a:p>
            <a:pPr algn="just"/>
            <a:r>
              <a:rPr lang="en-US" dirty="0" smtClean="0"/>
              <a:t>The global recession of 2001–2002;</a:t>
            </a:r>
          </a:p>
          <a:p>
            <a:pPr algn="just"/>
            <a:r>
              <a:rPr lang="en-US" dirty="0" smtClean="0"/>
              <a:t>a severe drought – the worst in Pakistan's history, lasting about four years;</a:t>
            </a:r>
          </a:p>
          <a:p>
            <a:pPr algn="just"/>
            <a:r>
              <a:rPr lang="en-US" dirty="0" smtClean="0"/>
              <a:t>heightened perceptions of risk as a result of military tensions with India – with as many as 1 million troops on the border, and predictions of impending (potentially nuclear) war;</a:t>
            </a:r>
          </a:p>
          <a:p>
            <a:endParaRPr lang="en-US" dirty="0"/>
          </a:p>
        </p:txBody>
      </p:sp>
    </p:spTree>
    <p:extLst>
      <p:ext uri="{BB962C8B-B14F-4D97-AF65-F5344CB8AC3E}">
        <p14:creationId xmlns:p14="http://schemas.microsoft.com/office/powerpoint/2010/main" xmlns="" val="41140806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498764"/>
          </a:xfrm>
        </p:spPr>
        <p:txBody>
          <a:bodyPr>
            <a:normAutofit fontScale="90000"/>
          </a:bodyPr>
          <a:lstStyle/>
          <a:p>
            <a:pPr algn="l"/>
            <a:r>
              <a:rPr lang="en-US" sz="3200" b="1" dirty="0" smtClean="0"/>
              <a:t>Cont.</a:t>
            </a:r>
            <a:endParaRPr lang="en-US" sz="3200" b="1" dirty="0"/>
          </a:p>
        </p:txBody>
      </p:sp>
      <p:sp>
        <p:nvSpPr>
          <p:cNvPr id="3" name="Content Placeholder 2"/>
          <p:cNvSpPr>
            <a:spLocks noGrp="1"/>
          </p:cNvSpPr>
          <p:nvPr>
            <p:ph idx="1"/>
          </p:nvPr>
        </p:nvSpPr>
        <p:spPr>
          <a:xfrm>
            <a:off x="0" y="533400"/>
            <a:ext cx="9144000" cy="4525963"/>
          </a:xfrm>
        </p:spPr>
        <p:txBody>
          <a:bodyPr>
            <a:normAutofit fontScale="92500" lnSpcReduction="10000"/>
          </a:bodyPr>
          <a:lstStyle/>
          <a:p>
            <a:pPr algn="just"/>
            <a:r>
              <a:rPr lang="en-US" dirty="0" smtClean="0"/>
              <a:t>the post-9/11 military action in neighboring Afghanistan, with a massive influx of refugees from that country;</a:t>
            </a:r>
          </a:p>
          <a:p>
            <a:pPr algn="just"/>
            <a:r>
              <a:rPr lang="en-US" dirty="0" smtClean="0"/>
              <a:t>Despite these adverse events, Pakistan's economy kept growing, and economic growth accelerated towards the end of this period. </a:t>
            </a:r>
          </a:p>
          <a:p>
            <a:pPr algn="just"/>
            <a:r>
              <a:rPr lang="en-US" dirty="0" smtClean="0"/>
              <a:t>This flexibility has led to a change in perceptions of the economy, with leading international institutions such as the IMF, World Bank, and the ADB praising Pakistan's performance in the phase of adversity.</a:t>
            </a:r>
          </a:p>
          <a:p>
            <a:endParaRPr lang="en-US" dirty="0"/>
          </a:p>
        </p:txBody>
      </p:sp>
    </p:spTree>
    <p:extLst>
      <p:ext uri="{BB962C8B-B14F-4D97-AF65-F5344CB8AC3E}">
        <p14:creationId xmlns:p14="http://schemas.microsoft.com/office/powerpoint/2010/main" xmlns="" val="15549359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457200"/>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533400"/>
            <a:ext cx="9144000" cy="4791075"/>
          </a:xfrm>
        </p:spPr>
        <p:txBody>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33400"/>
            <a:ext cx="9144000" cy="502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76999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Structure of Economy</a:t>
            </a:r>
            <a:endParaRPr lang="en-US" sz="3200" b="1" dirty="0"/>
          </a:p>
        </p:txBody>
      </p:sp>
      <p:sp>
        <p:nvSpPr>
          <p:cNvPr id="3" name="Content Placeholder 2"/>
          <p:cNvSpPr>
            <a:spLocks noGrp="1"/>
          </p:cNvSpPr>
          <p:nvPr>
            <p:ph idx="1"/>
          </p:nvPr>
        </p:nvSpPr>
        <p:spPr>
          <a:xfrm>
            <a:off x="-20782" y="533400"/>
            <a:ext cx="9164782" cy="4724400"/>
          </a:xfrm>
        </p:spPr>
        <p:txBody>
          <a:bodyPr>
            <a:normAutofit fontScale="92500" lnSpcReduction="20000"/>
          </a:bodyPr>
          <a:lstStyle/>
          <a:p>
            <a:pPr algn="just"/>
            <a:r>
              <a:rPr lang="en-US" dirty="0" smtClean="0"/>
              <a:t>The economy of the Islamic Republic of Pakistan is suffering with high inflation rates. Agriculture accounted for about 53% of GDP in 1947. While per-capita agricultural output has grown since then, it has been outpaced by the growth of the non-agricultural sectors, and the share of agriculture has dropped to roughly one-fifth of Pakistan's economy.</a:t>
            </a:r>
          </a:p>
          <a:p>
            <a:r>
              <a:rPr lang="en-US" dirty="0" smtClean="0"/>
              <a:t>In recent years, the country has seen rapid growth in industries (such as ready made garments, textiles, and cement) and services (such as telecommunications, transportation, advertising, and finance).</a:t>
            </a:r>
          </a:p>
          <a:p>
            <a:pPr marL="0" indent="0" algn="ctr">
              <a:buNone/>
            </a:pPr>
            <a:r>
              <a:rPr lang="en-US" dirty="0" smtClean="0"/>
              <a:t>***</a:t>
            </a:r>
            <a:endParaRPr lang="en-US" dirty="0"/>
          </a:p>
        </p:txBody>
      </p:sp>
    </p:spTree>
    <p:extLst>
      <p:ext uri="{BB962C8B-B14F-4D97-AF65-F5344CB8AC3E}">
        <p14:creationId xmlns:p14="http://schemas.microsoft.com/office/powerpoint/2010/main" xmlns="" val="22855621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a:bodyPr>
          <a:lstStyle/>
          <a:p>
            <a:pPr algn="l"/>
            <a:r>
              <a:rPr lang="en-US" sz="3200" b="1" dirty="0" smtClean="0"/>
              <a:t>Sectors: Agriculture, Industry</a:t>
            </a:r>
            <a:endParaRPr lang="en-US" sz="3200" b="1" dirty="0"/>
          </a:p>
        </p:txBody>
      </p:sp>
      <p:sp>
        <p:nvSpPr>
          <p:cNvPr id="3" name="Content Placeholder 2"/>
          <p:cNvSpPr>
            <a:spLocks noGrp="1"/>
          </p:cNvSpPr>
          <p:nvPr>
            <p:ph idx="1"/>
          </p:nvPr>
        </p:nvSpPr>
        <p:spPr>
          <a:xfrm>
            <a:off x="0" y="685800"/>
            <a:ext cx="9144000" cy="5029200"/>
          </a:xfrm>
        </p:spPr>
        <p:txBody>
          <a:bodyPr>
            <a:normAutofit fontScale="92500" lnSpcReduction="20000"/>
          </a:bodyPr>
          <a:lstStyle/>
          <a:p>
            <a:pPr algn="just"/>
            <a:r>
              <a:rPr lang="en-US" dirty="0" smtClean="0"/>
              <a:t>Agriculture:</a:t>
            </a:r>
            <a:endParaRPr lang="en-US" dirty="0"/>
          </a:p>
          <a:p>
            <a:pPr algn="just"/>
            <a:r>
              <a:rPr lang="en-US" dirty="0" smtClean="0"/>
              <a:t>Pakistan is one of the world's largest producers of the following commodities according to FAOSTAT, the statistical arm of the Food and Agriculture Organization of The United Nations, given here with the 2008 ranking:</a:t>
            </a:r>
          </a:p>
          <a:p>
            <a:pPr marL="514350" indent="-514350">
              <a:buFont typeface="+mj-lt"/>
              <a:buAutoNum type="arabicPeriod"/>
            </a:pPr>
            <a:r>
              <a:rPr lang="en-US" sz="3000" dirty="0" smtClean="0"/>
              <a:t>Apricot (3rd)</a:t>
            </a:r>
          </a:p>
          <a:p>
            <a:pPr marL="514350" indent="-514350">
              <a:buFont typeface="+mj-lt"/>
              <a:buAutoNum type="arabicPeriod"/>
            </a:pPr>
            <a:r>
              <a:rPr lang="en-US" sz="3000" dirty="0" smtClean="0"/>
              <a:t>Buffalo Milk (2nd)</a:t>
            </a:r>
          </a:p>
          <a:p>
            <a:pPr marL="514350" indent="-514350">
              <a:buFont typeface="+mj-lt"/>
              <a:buAutoNum type="arabicPeriod"/>
            </a:pPr>
            <a:r>
              <a:rPr lang="en-US" sz="3000" dirty="0" smtClean="0"/>
              <a:t>Chickpea (3rd)</a:t>
            </a:r>
          </a:p>
          <a:p>
            <a:pPr marL="514350" indent="-514350">
              <a:buFont typeface="+mj-lt"/>
              <a:buAutoNum type="arabicPeriod"/>
            </a:pPr>
            <a:r>
              <a:rPr lang="en-US" sz="3000" dirty="0" smtClean="0"/>
              <a:t>Cotton, lint (4th)</a:t>
            </a:r>
          </a:p>
          <a:p>
            <a:pPr marL="514350" indent="-514350">
              <a:buFont typeface="+mj-lt"/>
              <a:buAutoNum type="arabicPeriod"/>
            </a:pPr>
            <a:r>
              <a:rPr lang="en-US" sz="3000" dirty="0" smtClean="0"/>
              <a:t>Cotton, Seed (3rd)</a:t>
            </a:r>
          </a:p>
          <a:p>
            <a:pPr marL="514350" indent="-514350">
              <a:buFont typeface="+mj-lt"/>
              <a:buAutoNum type="arabicPeriod"/>
            </a:pPr>
            <a:r>
              <a:rPr lang="en-US" sz="3000" dirty="0" smtClean="0"/>
              <a:t>Dates (5th)</a:t>
            </a:r>
          </a:p>
        </p:txBody>
      </p:sp>
      <p:sp>
        <p:nvSpPr>
          <p:cNvPr id="5" name="TextBox 4"/>
          <p:cNvSpPr txBox="1"/>
          <p:nvPr/>
        </p:nvSpPr>
        <p:spPr>
          <a:xfrm>
            <a:off x="4267200" y="2743200"/>
            <a:ext cx="4526280" cy="3108543"/>
          </a:xfrm>
          <a:prstGeom prst="rect">
            <a:avLst/>
          </a:prstGeom>
          <a:noFill/>
        </p:spPr>
        <p:txBody>
          <a:bodyPr wrap="square" rtlCol="0">
            <a:spAutoFit/>
          </a:bodyPr>
          <a:lstStyle/>
          <a:p>
            <a:pPr marL="514350" indent="-514350">
              <a:buFont typeface="+mj-lt"/>
              <a:buAutoNum type="arabicPeriod" startAt="7"/>
            </a:pPr>
            <a:r>
              <a:rPr lang="en-US" sz="2800" dirty="0" smtClean="0"/>
              <a:t>Mango (6th)</a:t>
            </a:r>
          </a:p>
          <a:p>
            <a:pPr marL="514350" indent="-514350">
              <a:buFont typeface="+mj-lt"/>
              <a:buAutoNum type="arabicPeriod" startAt="7"/>
            </a:pPr>
            <a:r>
              <a:rPr lang="en-US" sz="2800" dirty="0" smtClean="0"/>
              <a:t>Onion, dry (4th)</a:t>
            </a:r>
          </a:p>
          <a:p>
            <a:pPr marL="514350" indent="-514350">
              <a:buFont typeface="+mj-lt"/>
              <a:buAutoNum type="arabicPeriod" startAt="7"/>
            </a:pPr>
            <a:r>
              <a:rPr lang="en-US" sz="2800" dirty="0" smtClean="0"/>
              <a:t>Oranges (11th)</a:t>
            </a:r>
          </a:p>
          <a:p>
            <a:pPr marL="514350" indent="-514350">
              <a:buFont typeface="+mj-lt"/>
              <a:buAutoNum type="arabicPeriod" startAt="7"/>
            </a:pPr>
            <a:r>
              <a:rPr lang="en-US" sz="2800" dirty="0" smtClean="0"/>
              <a:t>Rice (11th)</a:t>
            </a:r>
          </a:p>
          <a:p>
            <a:pPr marL="514350" indent="-514350">
              <a:buFont typeface="+mj-lt"/>
              <a:buAutoNum type="arabicPeriod" startAt="7"/>
            </a:pPr>
            <a:r>
              <a:rPr lang="en-US" sz="2800" dirty="0" smtClean="0"/>
              <a:t>Sugarcane (5th) </a:t>
            </a:r>
          </a:p>
          <a:p>
            <a:pPr marL="514350" indent="-514350">
              <a:buFont typeface="+mj-lt"/>
              <a:buAutoNum type="arabicPeriod" startAt="7"/>
            </a:pPr>
            <a:r>
              <a:rPr lang="en-US" sz="2800" dirty="0" smtClean="0"/>
              <a:t>orange (9th)</a:t>
            </a:r>
          </a:p>
          <a:p>
            <a:pPr marL="514350" indent="-514350">
              <a:buFont typeface="+mj-lt"/>
              <a:buAutoNum type="arabicPeriod" startAt="7"/>
            </a:pPr>
            <a:r>
              <a:rPr lang="en-US" sz="2800" dirty="0" smtClean="0"/>
              <a:t>Wheat (10th)</a:t>
            </a:r>
            <a:endParaRPr lang="en-US" sz="2800" dirty="0"/>
          </a:p>
        </p:txBody>
      </p:sp>
    </p:spTree>
    <p:extLst>
      <p:ext uri="{BB962C8B-B14F-4D97-AF65-F5344CB8AC3E}">
        <p14:creationId xmlns:p14="http://schemas.microsoft.com/office/powerpoint/2010/main" xmlns="" val="32896888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724400"/>
          </a:xfrm>
        </p:spPr>
        <p:txBody>
          <a:bodyPr>
            <a:normAutofit fontScale="92500" lnSpcReduction="20000"/>
          </a:bodyPr>
          <a:lstStyle/>
          <a:p>
            <a:r>
              <a:rPr lang="en-US" dirty="0" smtClean="0"/>
              <a:t>Pakistan's principal natural resources are </a:t>
            </a:r>
            <a:r>
              <a:rPr lang="en-US" b="1" dirty="0" smtClean="0"/>
              <a:t>fertile land and water</a:t>
            </a:r>
            <a:r>
              <a:rPr lang="en-US" dirty="0" smtClean="0"/>
              <a:t>. About 25% of Pakistan's total land area is under cultivation and is watered by one of the </a:t>
            </a:r>
            <a:r>
              <a:rPr lang="en-US" b="1" u="sng" dirty="0" smtClean="0"/>
              <a:t>largest irrigation systems in the world</a:t>
            </a:r>
            <a:r>
              <a:rPr lang="en-US" dirty="0" smtClean="0"/>
              <a:t>. Pakistan irrigates three times more acres than Russia. </a:t>
            </a:r>
          </a:p>
          <a:p>
            <a:r>
              <a:rPr lang="en-US" dirty="0" smtClean="0"/>
              <a:t>Agriculture accounts for about 23% of GDP and employs about 44% of the labor force. Zarai Taraqiati Bank Limited is the largest financial institution geared towards the development of agriculture sector through provision of financial services and technical expertise. </a:t>
            </a:r>
          </a:p>
          <a:p>
            <a:pPr marL="0" indent="0" algn="ctr">
              <a:buNone/>
            </a:pPr>
            <a:r>
              <a:rPr lang="en-US" dirty="0" smtClean="0"/>
              <a:t>***</a:t>
            </a:r>
            <a:endParaRPr lang="en-US" dirty="0"/>
          </a:p>
        </p:txBody>
      </p:sp>
    </p:spTree>
    <p:extLst>
      <p:ext uri="{BB962C8B-B14F-4D97-AF65-F5344CB8AC3E}">
        <p14:creationId xmlns:p14="http://schemas.microsoft.com/office/powerpoint/2010/main" xmlns="" val="18204601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498764"/>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5714999"/>
          </a:xfrm>
        </p:spPr>
        <p:txBody>
          <a:bodyPr>
            <a:normAutofit/>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457200"/>
            <a:ext cx="9144000" cy="58673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054643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13855"/>
            <a:ext cx="9130145" cy="595745"/>
          </a:xfrm>
        </p:spPr>
        <p:txBody>
          <a:bodyPr>
            <a:normAutofit/>
          </a:bodyPr>
          <a:lstStyle/>
          <a:p>
            <a:pPr algn="l"/>
            <a:r>
              <a:rPr lang="en-US" sz="3200" b="1" dirty="0" smtClean="0"/>
              <a:t>Industries</a:t>
            </a:r>
            <a:endParaRPr lang="en-US" sz="3200" b="1" dirty="0"/>
          </a:p>
        </p:txBody>
      </p:sp>
      <p:sp>
        <p:nvSpPr>
          <p:cNvPr id="3" name="Content Placeholder 2"/>
          <p:cNvSpPr>
            <a:spLocks noGrp="1"/>
          </p:cNvSpPr>
          <p:nvPr>
            <p:ph idx="1"/>
          </p:nvPr>
        </p:nvSpPr>
        <p:spPr>
          <a:xfrm>
            <a:off x="0" y="609600"/>
            <a:ext cx="9144000" cy="5257800"/>
          </a:xfrm>
        </p:spPr>
        <p:txBody>
          <a:bodyPr>
            <a:normAutofit/>
          </a:bodyPr>
          <a:lstStyle/>
          <a:p>
            <a:r>
              <a:rPr lang="en-US" dirty="0" smtClean="0"/>
              <a:t>Industries: textiles (8.5% of the GDP), fertilizer, cement, oil refineries, dairy products, food processing, beverages, construction materials, SME Sector, Automotive industry, CNG industry, Cement industry, IT industry, Textiles, Mining, Communication, Banking, finance and insurance, property sector, Public administration and defense, Social, community and personal services, Electricity, Chemicals and pharmaceuticals.   </a:t>
            </a:r>
            <a:endParaRPr lang="en-US" dirty="0"/>
          </a:p>
        </p:txBody>
      </p:sp>
    </p:spTree>
    <p:extLst>
      <p:ext uri="{BB962C8B-B14F-4D97-AF65-F5344CB8AC3E}">
        <p14:creationId xmlns:p14="http://schemas.microsoft.com/office/powerpoint/2010/main" xmlns="" val="34307668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Economic growth</a:t>
            </a:r>
            <a:endParaRPr lang="en-US" dirty="0"/>
          </a:p>
        </p:txBody>
      </p:sp>
      <p:sp>
        <p:nvSpPr>
          <p:cNvPr id="3" name="Content Placeholder 2"/>
          <p:cNvSpPr>
            <a:spLocks noGrp="1"/>
          </p:cNvSpPr>
          <p:nvPr>
            <p:ph idx="1"/>
          </p:nvPr>
        </p:nvSpPr>
        <p:spPr/>
        <p:txBody>
          <a:bodyPr/>
          <a:lstStyle/>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491" y="1219200"/>
            <a:ext cx="9220200" cy="510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054842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Prerequisites of Economic Development</a:t>
            </a:r>
            <a:endParaRPr lang="en-US" sz="3200" b="1" dirty="0"/>
          </a:p>
        </p:txBody>
      </p:sp>
      <p:sp>
        <p:nvSpPr>
          <p:cNvPr id="3" name="Content Placeholder 2"/>
          <p:cNvSpPr>
            <a:spLocks noGrp="1"/>
          </p:cNvSpPr>
          <p:nvPr>
            <p:ph idx="1"/>
          </p:nvPr>
        </p:nvSpPr>
        <p:spPr>
          <a:xfrm>
            <a:off x="0" y="609600"/>
            <a:ext cx="9144000" cy="5105400"/>
          </a:xfrm>
        </p:spPr>
        <p:txBody>
          <a:bodyPr/>
          <a:lstStyle/>
          <a:p>
            <a:r>
              <a:rPr lang="en-US" dirty="0" smtClean="0"/>
              <a:t>Economic growth is dependent upon a number or factors such as natural resources, capital human resources, technology, attitude of the people, political condition in the country. </a:t>
            </a:r>
          </a:p>
          <a:p>
            <a:r>
              <a:rPr lang="en-US" dirty="0" smtClean="0"/>
              <a:t>All the factors which have a strong bearing on economic growth are divided into two categories:</a:t>
            </a:r>
          </a:p>
          <a:p>
            <a:pPr marL="514350" indent="-514350">
              <a:buFont typeface="+mj-lt"/>
              <a:buAutoNum type="arabicPeriod"/>
            </a:pPr>
            <a:r>
              <a:rPr lang="en-US" dirty="0" smtClean="0"/>
              <a:t>Economics factors</a:t>
            </a:r>
          </a:p>
          <a:p>
            <a:pPr marL="514350" indent="-514350">
              <a:buFont typeface="+mj-lt"/>
              <a:buAutoNum type="arabicPeriod"/>
            </a:pPr>
            <a:r>
              <a:rPr lang="en-US" dirty="0" smtClean="0"/>
              <a:t>Non-economic factors</a:t>
            </a:r>
          </a:p>
          <a:p>
            <a:pPr marL="0" indent="0" algn="ctr">
              <a:buNone/>
            </a:pPr>
            <a:r>
              <a:rPr lang="en-US" dirty="0" smtClean="0"/>
              <a:t>***</a:t>
            </a:r>
            <a:endParaRPr lang="en-US" dirty="0"/>
          </a:p>
        </p:txBody>
      </p:sp>
    </p:spTree>
    <p:extLst>
      <p:ext uri="{BB962C8B-B14F-4D97-AF65-F5344CB8AC3E}">
        <p14:creationId xmlns:p14="http://schemas.microsoft.com/office/powerpoint/2010/main" xmlns="" val="41293771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595745"/>
          </a:xfrm>
        </p:spPr>
        <p:txBody>
          <a:bodyPr>
            <a:normAutofit fontScale="90000"/>
          </a:bodyPr>
          <a:lstStyle/>
          <a:p>
            <a:pPr algn="l"/>
            <a:r>
              <a:rPr lang="en-US" sz="3600" b="1" dirty="0" smtClean="0"/>
              <a:t>Economic Factors</a:t>
            </a:r>
            <a:endParaRPr lang="en-US" dirty="0"/>
          </a:p>
        </p:txBody>
      </p:sp>
      <p:sp>
        <p:nvSpPr>
          <p:cNvPr id="3" name="Content Placeholder 2"/>
          <p:cNvSpPr>
            <a:spLocks noGrp="1"/>
          </p:cNvSpPr>
          <p:nvPr>
            <p:ph idx="1"/>
          </p:nvPr>
        </p:nvSpPr>
        <p:spPr>
          <a:xfrm>
            <a:off x="0" y="609600"/>
            <a:ext cx="9144000" cy="4953000"/>
          </a:xfrm>
        </p:spPr>
        <p:txBody>
          <a:bodyPr>
            <a:normAutofit/>
          </a:bodyPr>
          <a:lstStyle/>
          <a:p>
            <a:r>
              <a:rPr lang="en-US" dirty="0" smtClean="0"/>
              <a:t>Natural Resources: If a country is not rich in natural resources, it is then not in a position to develop rapidly. </a:t>
            </a:r>
          </a:p>
          <a:p>
            <a:r>
              <a:rPr lang="en-US" dirty="0" smtClean="0"/>
              <a:t>As for as Pakistan is concerned, Pakistan is blessed with a plenty of natural resources, yet it is underdeveloped due to the fact that these resource have not been properly utilized.</a:t>
            </a:r>
          </a:p>
          <a:p>
            <a:r>
              <a:rPr lang="en-US" dirty="0" smtClean="0"/>
              <a:t>Capital accumulation </a:t>
            </a:r>
            <a:r>
              <a:rPr lang="en-US" dirty="0"/>
              <a:t>c</a:t>
            </a:r>
            <a:r>
              <a:rPr lang="en-US" dirty="0" smtClean="0"/>
              <a:t>apital formation refers to the process of adding to the stock of capital over time. </a:t>
            </a:r>
            <a:endParaRPr lang="en-US" dirty="0"/>
          </a:p>
        </p:txBody>
      </p:sp>
    </p:spTree>
    <p:extLst>
      <p:ext uri="{BB962C8B-B14F-4D97-AF65-F5344CB8AC3E}">
        <p14:creationId xmlns:p14="http://schemas.microsoft.com/office/powerpoint/2010/main" xmlns="" val="6251184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0" y="0"/>
            <a:ext cx="9171709" cy="609600"/>
          </a:xfrm>
        </p:spPr>
        <p:txBody>
          <a:bodyPr>
            <a:normAutofit/>
          </a:bodyPr>
          <a:lstStyle/>
          <a:p>
            <a:pPr algn="l"/>
            <a:r>
              <a:rPr lang="en-US" sz="3200" b="1" dirty="0"/>
              <a:t>S</a:t>
            </a:r>
            <a:r>
              <a:rPr lang="en-US" sz="3200" b="1" dirty="0" smtClean="0"/>
              <a:t>tock of capital </a:t>
            </a:r>
            <a:endParaRPr lang="en-US" sz="3200" b="1" dirty="0"/>
          </a:p>
        </p:txBody>
      </p:sp>
      <p:sp>
        <p:nvSpPr>
          <p:cNvPr id="3" name="Content Placeholder 2"/>
          <p:cNvSpPr>
            <a:spLocks noGrp="1"/>
          </p:cNvSpPr>
          <p:nvPr>
            <p:ph idx="1"/>
          </p:nvPr>
        </p:nvSpPr>
        <p:spPr>
          <a:xfrm>
            <a:off x="0" y="609600"/>
            <a:ext cx="9144000" cy="4525963"/>
          </a:xfrm>
        </p:spPr>
        <p:txBody>
          <a:bodyPr>
            <a:normAutofit fontScale="92500" lnSpcReduction="20000"/>
          </a:bodyPr>
          <a:lstStyle/>
          <a:p>
            <a:r>
              <a:rPr lang="en-US" dirty="0" smtClean="0"/>
              <a:t>The stock of capital can be built up and increased through three different resources which are as under:</a:t>
            </a:r>
          </a:p>
          <a:p>
            <a:pPr marL="514350" indent="-514350">
              <a:buFont typeface="+mj-lt"/>
              <a:buAutoNum type="arabicPeriod"/>
            </a:pPr>
            <a:r>
              <a:rPr lang="en-US" dirty="0" smtClean="0"/>
              <a:t>Role of capital: Capital plays a vital tile in the process of development a country. </a:t>
            </a:r>
          </a:p>
          <a:p>
            <a:pPr marL="514350" indent="-514350">
              <a:buFont typeface="+mj-lt"/>
              <a:buAutoNum type="arabicPeriod"/>
            </a:pPr>
            <a:r>
              <a:rPr lang="en-US" dirty="0" smtClean="0"/>
              <a:t>Capital accumulation increases the efficiency of labor. Capital accumulations encourage the introduction of new technology. </a:t>
            </a:r>
          </a:p>
          <a:p>
            <a:pPr marL="514350" indent="-514350">
              <a:buFont typeface="+mj-lt"/>
              <a:buAutoNum type="arabicPeriod"/>
            </a:pPr>
            <a:r>
              <a:rPr lang="en-US" dirty="0" smtClean="0"/>
              <a:t>Capital accumulation can make capital developing possible.</a:t>
            </a:r>
          </a:p>
          <a:p>
            <a:r>
              <a:rPr lang="en-US" dirty="0" smtClean="0"/>
              <a:t>Capital formation :Capital formation in Pakistan is very low because saving rate is not satisfactory.</a:t>
            </a:r>
            <a:endParaRPr lang="en-US" dirty="0"/>
          </a:p>
        </p:txBody>
      </p:sp>
    </p:spTree>
    <p:extLst>
      <p:ext uri="{BB962C8B-B14F-4D97-AF65-F5344CB8AC3E}">
        <p14:creationId xmlns:p14="http://schemas.microsoft.com/office/powerpoint/2010/main" xmlns="" val="33230379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16308"/>
            <a:ext cx="9130145" cy="549708"/>
          </a:xfrm>
        </p:spPr>
        <p:txBody>
          <a:bodyPr>
            <a:noAutofit/>
          </a:bodyPr>
          <a:lstStyle/>
          <a:p>
            <a:pPr algn="l"/>
            <a:r>
              <a:rPr lang="en-US" sz="3200" b="1" dirty="0" smtClean="0"/>
              <a:t>Labor and Manpower</a:t>
            </a:r>
            <a:endParaRPr lang="en-US" sz="3200" b="1" dirty="0"/>
          </a:p>
        </p:txBody>
      </p:sp>
      <p:sp>
        <p:nvSpPr>
          <p:cNvPr id="3" name="Content Placeholder 2"/>
          <p:cNvSpPr>
            <a:spLocks noGrp="1"/>
          </p:cNvSpPr>
          <p:nvPr>
            <p:ph idx="1"/>
          </p:nvPr>
        </p:nvSpPr>
        <p:spPr>
          <a:xfrm>
            <a:off x="0" y="533400"/>
            <a:ext cx="9144000" cy="4953000"/>
          </a:xfrm>
        </p:spPr>
        <p:txBody>
          <a:bodyPr>
            <a:normAutofit lnSpcReduction="10000"/>
          </a:bodyPr>
          <a:lstStyle/>
          <a:p>
            <a:pPr algn="just"/>
            <a:r>
              <a:rPr lang="en-US" sz="2800" dirty="0" smtClean="0"/>
              <a:t>Labor and Manpower: Labor is a key factor of production. In low income countries, the capital is the infrequent input, but the labor is plentiful. We can say the developing countries are capital poor and labor rich. Investment in human capital may take the following form:</a:t>
            </a:r>
          </a:p>
          <a:p>
            <a:pPr marL="514350" indent="-514350" algn="just">
              <a:buFont typeface="+mj-lt"/>
              <a:buAutoNum type="arabicPeriod"/>
            </a:pPr>
            <a:r>
              <a:rPr lang="en-US" sz="2800" dirty="0" smtClean="0"/>
              <a:t>Spread of education from literacy training to the university level.</a:t>
            </a:r>
          </a:p>
          <a:p>
            <a:pPr marL="514350" indent="-514350" algn="just">
              <a:buFont typeface="+mj-lt"/>
              <a:buAutoNum type="arabicPeriod"/>
            </a:pPr>
            <a:r>
              <a:rPr lang="en-US" sz="2800" dirty="0" smtClean="0"/>
              <a:t>The job training to workers. Providing information of job vacancies to potential candidates.</a:t>
            </a:r>
          </a:p>
          <a:p>
            <a:pPr marL="514350" indent="-514350" algn="just">
              <a:buFont typeface="+mj-lt"/>
              <a:buAutoNum type="arabicPeriod"/>
            </a:pPr>
            <a:r>
              <a:rPr lang="en-US" sz="2800" dirty="0" smtClean="0"/>
              <a:t>Increasing expenditure on health and nutrition for raising the productive capacity of the workers.</a:t>
            </a:r>
          </a:p>
        </p:txBody>
      </p:sp>
    </p:spTree>
    <p:extLst>
      <p:ext uri="{BB962C8B-B14F-4D97-AF65-F5344CB8AC3E}">
        <p14:creationId xmlns:p14="http://schemas.microsoft.com/office/powerpoint/2010/main" xmlns="" val="33028973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Autofit/>
          </a:bodyPr>
          <a:lstStyle/>
          <a:p>
            <a:pPr algn="l"/>
            <a:r>
              <a:rPr lang="en-US" sz="3200" b="1" dirty="0" smtClean="0"/>
              <a:t>Power</a:t>
            </a:r>
            <a:endParaRPr lang="en-US" sz="3200" b="1" dirty="0"/>
          </a:p>
        </p:txBody>
      </p:sp>
      <p:sp>
        <p:nvSpPr>
          <p:cNvPr id="3" name="Content Placeholder 2"/>
          <p:cNvSpPr>
            <a:spLocks noGrp="1"/>
          </p:cNvSpPr>
          <p:nvPr>
            <p:ph idx="1"/>
          </p:nvPr>
        </p:nvSpPr>
        <p:spPr>
          <a:xfrm>
            <a:off x="0" y="609600"/>
            <a:ext cx="9144000" cy="4191000"/>
          </a:xfrm>
        </p:spPr>
        <p:txBody>
          <a:bodyPr>
            <a:normAutofit fontScale="92500"/>
          </a:bodyPr>
          <a:lstStyle/>
          <a:p>
            <a:r>
              <a:rPr lang="en-US" dirty="0" smtClean="0"/>
              <a:t>Power: Power resources are the foundation of economic development. They are derived mainly from two types of sources:</a:t>
            </a:r>
          </a:p>
          <a:p>
            <a:pPr marL="514350" indent="-514350">
              <a:buFont typeface="+mj-lt"/>
              <a:buAutoNum type="arabicPeriod"/>
            </a:pPr>
            <a:r>
              <a:rPr lang="en-US" dirty="0" smtClean="0"/>
              <a:t>Commercial</a:t>
            </a:r>
          </a:p>
          <a:p>
            <a:pPr marL="514350" indent="-514350">
              <a:buFont typeface="+mj-lt"/>
              <a:buAutoNum type="arabicPeriod"/>
            </a:pPr>
            <a:r>
              <a:rPr lang="en-US" dirty="0" smtClean="0"/>
              <a:t>Non- commercial</a:t>
            </a:r>
          </a:p>
          <a:p>
            <a:pPr algn="just"/>
            <a:r>
              <a:rPr lang="en-US" dirty="0" smtClean="0"/>
              <a:t>Role of power in development: Giving an initial push to the raising of production in all sectors of the economy.</a:t>
            </a:r>
          </a:p>
          <a:p>
            <a:pPr marL="0" indent="0" algn="just">
              <a:buNone/>
            </a:pPr>
            <a:r>
              <a:rPr lang="en-US" dirty="0" smtClean="0"/>
              <a:t> </a:t>
            </a:r>
          </a:p>
        </p:txBody>
      </p:sp>
    </p:spTree>
    <p:extLst>
      <p:ext uri="{BB962C8B-B14F-4D97-AF65-F5344CB8AC3E}">
        <p14:creationId xmlns:p14="http://schemas.microsoft.com/office/powerpoint/2010/main" xmlns="" val="24047915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4" y="685800"/>
            <a:ext cx="9130145" cy="4525963"/>
          </a:xfrm>
        </p:spPr>
        <p:txBody>
          <a:bodyPr>
            <a:normAutofit fontScale="92500" lnSpcReduction="10000"/>
          </a:bodyPr>
          <a:lstStyle/>
          <a:p>
            <a:pPr marL="514350" indent="-514350" algn="just">
              <a:buFont typeface="+mj-lt"/>
              <a:buAutoNum type="arabicPeriod"/>
            </a:pPr>
            <a:r>
              <a:rPr lang="en-US" dirty="0" smtClean="0"/>
              <a:t>Quickly bridging the development gap. </a:t>
            </a:r>
          </a:p>
          <a:p>
            <a:pPr marL="514350" indent="-514350" algn="just">
              <a:buFont typeface="+mj-lt"/>
              <a:buAutoNum type="arabicPeriod"/>
            </a:pPr>
            <a:r>
              <a:rPr lang="en-US" dirty="0" smtClean="0"/>
              <a:t>Providing economies of scale.</a:t>
            </a:r>
          </a:p>
          <a:p>
            <a:pPr marL="514350" indent="-514350" algn="just">
              <a:buFont typeface="+mj-lt"/>
              <a:buAutoNum type="arabicPeriod"/>
            </a:pPr>
            <a:r>
              <a:rPr lang="en-US" dirty="0" smtClean="0"/>
              <a:t> Ensuring high quality standard. </a:t>
            </a:r>
          </a:p>
          <a:p>
            <a:pPr marL="514350" indent="-514350" algn="just">
              <a:buFont typeface="+mj-lt"/>
              <a:buAutoNum type="arabicPeriod"/>
            </a:pPr>
            <a:r>
              <a:rPr lang="en-US" dirty="0" smtClean="0"/>
              <a:t>Reducing material wastages in all sectors of the economy. </a:t>
            </a:r>
          </a:p>
          <a:p>
            <a:pPr algn="just"/>
            <a:r>
              <a:rPr lang="en-US" dirty="0" smtClean="0"/>
              <a:t>Power in Pakistan: Pakistan is still running short of its energy resources. Govt. of Pakistan is trying to develop new energy resources to overcome the problem.</a:t>
            </a:r>
          </a:p>
          <a:p>
            <a:pPr marL="0" indent="0" algn="ctr">
              <a:buNone/>
            </a:pPr>
            <a:r>
              <a:rPr lang="en-US" dirty="0" smtClean="0"/>
              <a:t>***</a:t>
            </a:r>
          </a:p>
          <a:p>
            <a:endParaRPr lang="en-US" dirty="0"/>
          </a:p>
        </p:txBody>
      </p:sp>
    </p:spTree>
    <p:extLst>
      <p:ext uri="{BB962C8B-B14F-4D97-AF65-F5344CB8AC3E}">
        <p14:creationId xmlns:p14="http://schemas.microsoft.com/office/powerpoint/2010/main" xmlns="" val="2258363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533400"/>
          </a:xfrm>
        </p:spPr>
        <p:txBody>
          <a:bodyPr>
            <a:normAutofit/>
          </a:bodyPr>
          <a:lstStyle/>
          <a:p>
            <a:pPr algn="l"/>
            <a:r>
              <a:rPr lang="en-US" sz="2800" b="1" dirty="0" smtClean="0"/>
              <a:t>Transport and Communications </a:t>
            </a:r>
            <a:endParaRPr lang="en-US" sz="2800" b="1" dirty="0"/>
          </a:p>
        </p:txBody>
      </p:sp>
      <p:sp>
        <p:nvSpPr>
          <p:cNvPr id="3" name="Content Placeholder 2"/>
          <p:cNvSpPr>
            <a:spLocks noGrp="1"/>
          </p:cNvSpPr>
          <p:nvPr>
            <p:ph idx="1"/>
          </p:nvPr>
        </p:nvSpPr>
        <p:spPr>
          <a:xfrm>
            <a:off x="-27709" y="762000"/>
            <a:ext cx="9144000" cy="5029200"/>
          </a:xfrm>
        </p:spPr>
        <p:txBody>
          <a:bodyPr>
            <a:normAutofit fontScale="92500" lnSpcReduction="20000"/>
          </a:bodyPr>
          <a:lstStyle/>
          <a:p>
            <a:pPr algn="just"/>
            <a:r>
              <a:rPr lang="en-US" dirty="0" smtClean="0"/>
              <a:t>The availability of an efficient transport and communications network is a prerequisite for a meaningful economic cooperation amongst nations, particularly in the areas of trade and tourism for attracting foreign investment and realizing the potential gains from an outward oriented trade strategy.  </a:t>
            </a:r>
          </a:p>
          <a:p>
            <a:pPr algn="just"/>
            <a:r>
              <a:rPr lang="en-US" dirty="0" smtClean="0"/>
              <a:t>Besides human capital (skill and education) a strong efficient and affordable means of transport and communications of the country contributes to the national economic growth by lowering domestic production cost, integrating markets, promoting economic opportunities and establishing links among the people. </a:t>
            </a:r>
          </a:p>
          <a:p>
            <a:pPr marL="0" indent="0">
              <a:buNone/>
            </a:pPr>
            <a:endParaRPr lang="en-US" dirty="0"/>
          </a:p>
        </p:txBody>
      </p:sp>
    </p:spTree>
    <p:extLst>
      <p:ext uri="{BB962C8B-B14F-4D97-AF65-F5344CB8AC3E}">
        <p14:creationId xmlns:p14="http://schemas.microsoft.com/office/powerpoint/2010/main" xmlns="" val="12412716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13855"/>
            <a:ext cx="9130145" cy="519545"/>
          </a:xfrm>
        </p:spPr>
        <p:txBody>
          <a:bodyPr>
            <a:noAutofit/>
          </a:bodyPr>
          <a:lstStyle/>
          <a:p>
            <a:pPr algn="l"/>
            <a:r>
              <a:rPr lang="en-US" sz="3200" b="1" dirty="0" smtClean="0"/>
              <a:t>National Highway &amp; road links</a:t>
            </a:r>
            <a:endParaRPr lang="en-US" sz="3200" b="1" dirty="0"/>
          </a:p>
        </p:txBody>
      </p:sp>
      <p:sp>
        <p:nvSpPr>
          <p:cNvPr id="3" name="Content Placeholder 2"/>
          <p:cNvSpPr>
            <a:spLocks noGrp="1"/>
          </p:cNvSpPr>
          <p:nvPr>
            <p:ph idx="1"/>
          </p:nvPr>
        </p:nvSpPr>
        <p:spPr>
          <a:xfrm>
            <a:off x="0" y="533400"/>
            <a:ext cx="9144000" cy="5486400"/>
          </a:xfrm>
        </p:spPr>
        <p:txBody>
          <a:bodyPr/>
          <a:lstStyle/>
          <a:p>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71500"/>
            <a:ext cx="9144000" cy="571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778452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08" y="609600"/>
            <a:ext cx="9116291" cy="4525963"/>
          </a:xfrm>
        </p:spPr>
        <p:txBody>
          <a:bodyPr>
            <a:normAutofit fontScale="92500"/>
          </a:bodyPr>
          <a:lstStyle/>
          <a:p>
            <a:pPr algn="just"/>
            <a:r>
              <a:rPr lang="en-US" dirty="0" smtClean="0"/>
              <a:t>The transport and communications sector generates a large number of employment opportunities, and acts as a significant tool in the fight against poverty. </a:t>
            </a:r>
          </a:p>
          <a:p>
            <a:pPr algn="just"/>
            <a:r>
              <a:rPr lang="en-US" dirty="0" smtClean="0"/>
              <a:t> The sector is also a major contributor to government’s revenue through taxes and duties on its production and imports, fees on ownership and operation of vehicles and licensing of modern communications facilities.</a:t>
            </a:r>
          </a:p>
          <a:p>
            <a:pPr marL="0" indent="0" algn="ctr">
              <a:buNone/>
            </a:pPr>
            <a:r>
              <a:rPr lang="en-US" dirty="0" smtClean="0"/>
              <a:t>**</a:t>
            </a:r>
            <a:endParaRPr lang="en-US" dirty="0"/>
          </a:p>
        </p:txBody>
      </p:sp>
    </p:spTree>
    <p:extLst>
      <p:ext uri="{BB962C8B-B14F-4D97-AF65-F5344CB8AC3E}">
        <p14:creationId xmlns:p14="http://schemas.microsoft.com/office/powerpoint/2010/main" xmlns="" val="36929051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609600"/>
          </a:xfrm>
        </p:spPr>
        <p:txBody>
          <a:bodyPr>
            <a:normAutofit/>
          </a:bodyPr>
          <a:lstStyle/>
          <a:p>
            <a:pPr algn="l"/>
            <a:r>
              <a:rPr lang="en-US" sz="3200" b="1" dirty="0"/>
              <a:t>R</a:t>
            </a:r>
            <a:r>
              <a:rPr lang="en-US" sz="3200" b="1" dirty="0" smtClean="0"/>
              <a:t>ailway </a:t>
            </a:r>
            <a:r>
              <a:rPr lang="en-US" sz="3200" b="1" dirty="0"/>
              <a:t>T</a:t>
            </a:r>
            <a:r>
              <a:rPr lang="en-US" sz="3200" b="1" dirty="0" smtClean="0"/>
              <a:t>racks map of  Pakistan</a:t>
            </a:r>
            <a:endParaRPr lang="en-US" sz="3200" b="1" dirty="0"/>
          </a:p>
        </p:txBody>
      </p:sp>
      <p:sp>
        <p:nvSpPr>
          <p:cNvPr id="3" name="Content Placeholder 2"/>
          <p:cNvSpPr>
            <a:spLocks noGrp="1"/>
          </p:cNvSpPr>
          <p:nvPr>
            <p:ph idx="1"/>
          </p:nvPr>
        </p:nvSpPr>
        <p:spPr>
          <a:xfrm>
            <a:off x="0" y="533401"/>
            <a:ext cx="9144000" cy="5029200"/>
          </a:xfrm>
        </p:spPr>
        <p:txBody>
          <a:bodyPr/>
          <a:lstStyle/>
          <a:p>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33400"/>
            <a:ext cx="9144000" cy="502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506188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609600"/>
          </a:xfrm>
        </p:spPr>
        <p:txBody>
          <a:bodyPr>
            <a:normAutofit/>
          </a:bodyPr>
          <a:lstStyle/>
          <a:p>
            <a:pPr algn="l"/>
            <a:r>
              <a:rPr lang="en-US" sz="3200" b="1" dirty="0" smtClean="0"/>
              <a:t>Education &amp; Training </a:t>
            </a:r>
            <a:endParaRPr lang="en-US" sz="3200" b="1" dirty="0"/>
          </a:p>
        </p:txBody>
      </p:sp>
      <p:sp>
        <p:nvSpPr>
          <p:cNvPr id="3" name="Content Placeholder 2"/>
          <p:cNvSpPr>
            <a:spLocks noGrp="1"/>
          </p:cNvSpPr>
          <p:nvPr>
            <p:ph idx="1"/>
          </p:nvPr>
        </p:nvSpPr>
        <p:spPr>
          <a:xfrm>
            <a:off x="0" y="685800"/>
            <a:ext cx="9144000" cy="4724400"/>
          </a:xfrm>
        </p:spPr>
        <p:txBody>
          <a:bodyPr>
            <a:normAutofit lnSpcReduction="10000"/>
          </a:bodyPr>
          <a:lstStyle/>
          <a:p>
            <a:r>
              <a:rPr lang="en-US" dirty="0" smtClean="0"/>
              <a:t>There is certainly a close relationship between the volume of transport and communication and the level of growth. </a:t>
            </a:r>
          </a:p>
          <a:p>
            <a:r>
              <a:rPr lang="en-US" dirty="0" smtClean="0"/>
              <a:t>Its bearing on economic growth can be considered from economic, social and political point of view.</a:t>
            </a:r>
          </a:p>
          <a:p>
            <a:r>
              <a:rPr lang="en-US" dirty="0" smtClean="0"/>
              <a:t>Human capital formation: "Human capital refers to the level of education, skills, health and nutrition of the labor force”.</a:t>
            </a:r>
          </a:p>
          <a:p>
            <a:pPr marL="0" indent="0" algn="ctr">
              <a:buNone/>
            </a:pPr>
            <a:r>
              <a:rPr lang="en-US" dirty="0" smtClean="0"/>
              <a:t>***</a:t>
            </a:r>
          </a:p>
          <a:p>
            <a:endParaRPr lang="en-US" dirty="0"/>
          </a:p>
        </p:txBody>
      </p:sp>
    </p:spTree>
    <p:extLst>
      <p:ext uri="{BB962C8B-B14F-4D97-AF65-F5344CB8AC3E}">
        <p14:creationId xmlns:p14="http://schemas.microsoft.com/office/powerpoint/2010/main" xmlns="" val="41935472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85800"/>
          </a:xfrm>
        </p:spPr>
        <p:txBody>
          <a:bodyPr>
            <a:normAutofit/>
          </a:bodyPr>
          <a:lstStyle/>
          <a:p>
            <a:pPr algn="l"/>
            <a:r>
              <a:rPr lang="en-US" sz="3200" b="1" dirty="0" smtClean="0"/>
              <a:t>Non Economic Factors:Social Culture Factor</a:t>
            </a:r>
            <a:endParaRPr lang="en-US" sz="3200" b="1" dirty="0"/>
          </a:p>
        </p:txBody>
      </p:sp>
      <p:sp>
        <p:nvSpPr>
          <p:cNvPr id="3" name="Content Placeholder 2"/>
          <p:cNvSpPr>
            <a:spLocks noGrp="1"/>
          </p:cNvSpPr>
          <p:nvPr>
            <p:ph idx="1"/>
          </p:nvPr>
        </p:nvSpPr>
        <p:spPr>
          <a:xfrm>
            <a:off x="0" y="685800"/>
            <a:ext cx="9144000" cy="4648200"/>
          </a:xfrm>
        </p:spPr>
        <p:txBody>
          <a:bodyPr>
            <a:normAutofit fontScale="92500" lnSpcReduction="20000"/>
          </a:bodyPr>
          <a:lstStyle/>
          <a:p>
            <a:pPr algn="just"/>
            <a:r>
              <a:rPr lang="en-US" dirty="0" smtClean="0"/>
              <a:t>Non- economic factors are as much important as economic factors in economic development. According to Nurkse:“Economic development has much to do with human endowments, social attitudes, political conditions and historical accidents". </a:t>
            </a:r>
          </a:p>
          <a:p>
            <a:pPr marL="514350" indent="-514350" algn="just">
              <a:buFont typeface="+mj-lt"/>
              <a:buAutoNum type="arabicPeriod"/>
            </a:pPr>
            <a:r>
              <a:rPr lang="en-US" b="1" dirty="0" smtClean="0"/>
              <a:t>Social Culture Factor</a:t>
            </a:r>
            <a:r>
              <a:rPr lang="en-US" dirty="0" smtClean="0"/>
              <a:t>: Social attitudes, values and institutions strongly influence economic development of a country. People in LDC’s are mostly conservative in their habits. They feel pride in their native culture and are generally not receptive to new methods of production. Joint family system has also killed the sense of initiative and the incentive to work.</a:t>
            </a:r>
            <a:endParaRPr lang="en-US" dirty="0"/>
          </a:p>
        </p:txBody>
      </p:sp>
    </p:spTree>
    <p:extLst>
      <p:ext uri="{BB962C8B-B14F-4D97-AF65-F5344CB8AC3E}">
        <p14:creationId xmlns:p14="http://schemas.microsoft.com/office/powerpoint/2010/main" xmlns="" val="644336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Political Factor</a:t>
            </a:r>
            <a:endParaRPr lang="en-US" sz="3200" b="1" dirty="0"/>
          </a:p>
        </p:txBody>
      </p:sp>
      <p:sp>
        <p:nvSpPr>
          <p:cNvPr id="3" name="Content Placeholder 2"/>
          <p:cNvSpPr>
            <a:spLocks noGrp="1"/>
          </p:cNvSpPr>
          <p:nvPr>
            <p:ph idx="1"/>
          </p:nvPr>
        </p:nvSpPr>
        <p:spPr>
          <a:xfrm>
            <a:off x="0" y="685800"/>
            <a:ext cx="9144000" cy="4525963"/>
          </a:xfrm>
        </p:spPr>
        <p:txBody>
          <a:bodyPr>
            <a:normAutofit/>
          </a:bodyPr>
          <a:lstStyle/>
          <a:p>
            <a:pPr algn="just"/>
            <a:r>
              <a:rPr lang="en-US" dirty="0" smtClean="0"/>
              <a:t>2.Peace and stable policies are necessary for eco-development. Trade and commerce activities would hurt in case of majority of the people are against t the policies of the government. Rapid change of government means change of policies and priorities, which create an uncertain state in the economy. A country can’t attract foreign investment in case of political disturbances.</a:t>
            </a:r>
            <a:endParaRPr lang="en-US" dirty="0"/>
          </a:p>
        </p:txBody>
      </p:sp>
    </p:spTree>
    <p:extLst>
      <p:ext uri="{BB962C8B-B14F-4D97-AF65-F5344CB8AC3E}">
        <p14:creationId xmlns:p14="http://schemas.microsoft.com/office/powerpoint/2010/main" xmlns="" val="27274415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6927"/>
            <a:ext cx="9178636" cy="755073"/>
          </a:xfrm>
        </p:spPr>
        <p:txBody>
          <a:bodyPr>
            <a:normAutofit/>
          </a:bodyPr>
          <a:lstStyle/>
          <a:p>
            <a:pPr algn="l"/>
            <a:r>
              <a:rPr lang="en-US" sz="3200" b="1" dirty="0" smtClean="0"/>
              <a:t>Administrative Factors</a:t>
            </a:r>
            <a:endParaRPr lang="en-US" sz="3200" b="1" dirty="0"/>
          </a:p>
        </p:txBody>
      </p:sp>
      <p:sp>
        <p:nvSpPr>
          <p:cNvPr id="3" name="Content Placeholder 2"/>
          <p:cNvSpPr>
            <a:spLocks noGrp="1"/>
          </p:cNvSpPr>
          <p:nvPr>
            <p:ph idx="1"/>
          </p:nvPr>
        </p:nvSpPr>
        <p:spPr>
          <a:xfrm>
            <a:off x="0" y="762001"/>
            <a:ext cx="9144000" cy="4343400"/>
          </a:xfrm>
        </p:spPr>
        <p:txBody>
          <a:bodyPr>
            <a:normAutofit fontScale="92500" lnSpcReduction="10000"/>
          </a:bodyPr>
          <a:lstStyle/>
          <a:p>
            <a:r>
              <a:rPr lang="en-US" dirty="0" smtClean="0"/>
              <a:t>3. The administrative factor has an important bearing on the economic progress of a country. If the administration of a country is efficient, honest and strong, it can give a big push to the economic development. In less developed countries, the administration is generally weak, inefficient and corrupt. The weak administration has failed to perform its duties and thus has considered to delay the economic growth.</a:t>
            </a:r>
          </a:p>
          <a:p>
            <a:pPr marL="0" indent="0" algn="ctr">
              <a:buNone/>
            </a:pPr>
            <a:r>
              <a:rPr lang="en-US" dirty="0" smtClean="0"/>
              <a:t>****</a:t>
            </a:r>
            <a:endParaRPr lang="en-US" dirty="0"/>
          </a:p>
        </p:txBody>
      </p:sp>
    </p:spTree>
    <p:extLst>
      <p:ext uri="{BB962C8B-B14F-4D97-AF65-F5344CB8AC3E}">
        <p14:creationId xmlns:p14="http://schemas.microsoft.com/office/powerpoint/2010/main" xmlns="" val="2512159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20782"/>
            <a:ext cx="9116291" cy="741218"/>
          </a:xfrm>
        </p:spPr>
        <p:txBody>
          <a:bodyPr>
            <a:normAutofit/>
          </a:bodyPr>
          <a:lstStyle/>
          <a:p>
            <a:r>
              <a:rPr lang="en-US" sz="3200" b="1" dirty="0" smtClean="0"/>
              <a:t>Summary</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20000"/>
          </a:bodyPr>
          <a:lstStyle/>
          <a:p>
            <a:r>
              <a:rPr lang="en-US" dirty="0" smtClean="0"/>
              <a:t>Introduction to Economy of Pakistan</a:t>
            </a:r>
          </a:p>
          <a:p>
            <a:r>
              <a:rPr lang="en-US" dirty="0" smtClean="0"/>
              <a:t>Economic history of Pakistan</a:t>
            </a:r>
          </a:p>
          <a:p>
            <a:r>
              <a:rPr lang="en-US" dirty="0" smtClean="0"/>
              <a:t>Structure of Economy</a:t>
            </a:r>
          </a:p>
          <a:p>
            <a:r>
              <a:rPr lang="en-US" dirty="0" smtClean="0"/>
              <a:t>Sectors: Agriculture, Industry</a:t>
            </a:r>
          </a:p>
          <a:p>
            <a:r>
              <a:rPr lang="en-US" dirty="0" smtClean="0"/>
              <a:t>Industries</a:t>
            </a:r>
          </a:p>
          <a:p>
            <a:r>
              <a:rPr lang="en-US" dirty="0" smtClean="0"/>
              <a:t>Prerequisites of Economic Development</a:t>
            </a:r>
          </a:p>
          <a:p>
            <a:r>
              <a:rPr lang="en-US" dirty="0" smtClean="0"/>
              <a:t>Economic Factors</a:t>
            </a:r>
          </a:p>
          <a:p>
            <a:r>
              <a:rPr lang="en-US" dirty="0" smtClean="0"/>
              <a:t>Stock of capital </a:t>
            </a:r>
          </a:p>
          <a:p>
            <a:r>
              <a:rPr lang="en-US" dirty="0" smtClean="0"/>
              <a:t>Labor and Manpower</a:t>
            </a:r>
          </a:p>
        </p:txBody>
      </p:sp>
    </p:spTree>
    <p:extLst>
      <p:ext uri="{BB962C8B-B14F-4D97-AF65-F5344CB8AC3E}">
        <p14:creationId xmlns:p14="http://schemas.microsoft.com/office/powerpoint/2010/main" xmlns="" val="39116520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76200" y="609600"/>
            <a:ext cx="9067800" cy="4525963"/>
          </a:xfrm>
        </p:spPr>
        <p:txBody>
          <a:bodyPr>
            <a:normAutofit fontScale="92500" lnSpcReduction="20000"/>
          </a:bodyPr>
          <a:lstStyle/>
          <a:p>
            <a:r>
              <a:rPr lang="en-US" dirty="0" smtClean="0"/>
              <a:t>Power</a:t>
            </a:r>
          </a:p>
          <a:p>
            <a:r>
              <a:rPr lang="en-US" dirty="0" smtClean="0"/>
              <a:t>Transport and Communications </a:t>
            </a:r>
          </a:p>
          <a:p>
            <a:r>
              <a:rPr lang="en-US" dirty="0" smtClean="0"/>
              <a:t>National Highway &amp; road links</a:t>
            </a:r>
          </a:p>
          <a:p>
            <a:r>
              <a:rPr lang="en-US" dirty="0" smtClean="0"/>
              <a:t>Railway Tracks map of  Pakistan</a:t>
            </a:r>
          </a:p>
          <a:p>
            <a:r>
              <a:rPr lang="en-US" dirty="0" smtClean="0"/>
              <a:t>Education &amp; Training</a:t>
            </a:r>
          </a:p>
          <a:p>
            <a:r>
              <a:rPr lang="en-US" dirty="0" smtClean="0"/>
              <a:t>Non Economic Factors: Social Culture Factor</a:t>
            </a:r>
          </a:p>
          <a:p>
            <a:r>
              <a:rPr lang="en-US" dirty="0" smtClean="0"/>
              <a:t>Political Factor</a:t>
            </a:r>
          </a:p>
          <a:p>
            <a:r>
              <a:rPr lang="en-US" dirty="0" smtClean="0"/>
              <a:t>Administrative Factors</a:t>
            </a:r>
          </a:p>
          <a:p>
            <a:pPr marL="0" indent="0" algn="ctr">
              <a:buNone/>
            </a:pPr>
            <a:r>
              <a:rPr lang="en-US" dirty="0" smtClean="0"/>
              <a:t>***</a:t>
            </a:r>
            <a:endParaRPr lang="en-US" dirty="0"/>
          </a:p>
        </p:txBody>
      </p:sp>
    </p:spTree>
    <p:extLst>
      <p:ext uri="{BB962C8B-B14F-4D97-AF65-F5344CB8AC3E}">
        <p14:creationId xmlns:p14="http://schemas.microsoft.com/office/powerpoint/2010/main" xmlns="" val="28808114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r>
              <a:rPr lang="en-US" sz="3200" b="1" dirty="0" smtClean="0"/>
              <a:t>Quotation</a:t>
            </a:r>
            <a:endParaRPr lang="en-US" sz="3200" b="1" dirty="0"/>
          </a:p>
        </p:txBody>
      </p:sp>
      <p:sp>
        <p:nvSpPr>
          <p:cNvPr id="3" name="Content Placeholder 2"/>
          <p:cNvSpPr>
            <a:spLocks noGrp="1"/>
          </p:cNvSpPr>
          <p:nvPr>
            <p:ph idx="1"/>
          </p:nvPr>
        </p:nvSpPr>
        <p:spPr>
          <a:xfrm>
            <a:off x="0" y="685800"/>
            <a:ext cx="9144000" cy="4525963"/>
          </a:xfrm>
        </p:spPr>
        <p:txBody>
          <a:bodyPr/>
          <a:lstStyle/>
          <a:p>
            <a:pPr marL="0" indent="0" algn="ctr">
              <a:buNone/>
            </a:pPr>
            <a:endParaRPr lang="en-US" dirty="0" smtClean="0"/>
          </a:p>
          <a:p>
            <a:pPr marL="0" indent="0" algn="ctr">
              <a:buNone/>
            </a:pPr>
            <a:r>
              <a:rPr lang="en-US" dirty="0" smtClean="0"/>
              <a:t>There can </a:t>
            </a:r>
            <a:r>
              <a:rPr lang="en-US" smtClean="0"/>
              <a:t>be Economy </a:t>
            </a:r>
            <a:r>
              <a:rPr lang="en-US" dirty="0" smtClean="0"/>
              <a:t>only where there is efficiency.</a:t>
            </a:r>
          </a:p>
          <a:p>
            <a:endParaRPr lang="en-US" dirty="0" smtClean="0"/>
          </a:p>
          <a:p>
            <a:pPr marL="0" indent="0" algn="r">
              <a:buNone/>
            </a:pPr>
            <a:r>
              <a:rPr lang="en-US" sz="2400" b="1" u="sng" dirty="0" smtClean="0"/>
              <a:t>Benjamin Disraeli</a:t>
            </a:r>
          </a:p>
          <a:p>
            <a:pPr marL="0" indent="0" algn="ctr">
              <a:buNone/>
            </a:pPr>
            <a:r>
              <a:rPr lang="en-US" b="1" u="sng" dirty="0" smtClean="0"/>
              <a:t>Thank you</a:t>
            </a:r>
            <a:r>
              <a:rPr lang="en-US" sz="2400" b="1" u="sng" dirty="0" smtClean="0"/>
              <a:t> </a:t>
            </a:r>
            <a:endParaRPr lang="en-US" sz="2400" b="1" u="sng" dirty="0"/>
          </a:p>
        </p:txBody>
      </p:sp>
    </p:spTree>
    <p:extLst>
      <p:ext uri="{BB962C8B-B14F-4D97-AF65-F5344CB8AC3E}">
        <p14:creationId xmlns:p14="http://schemas.microsoft.com/office/powerpoint/2010/main" xmlns="" val="28258732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566</TotalTime>
  <Words>2016</Words>
  <Application>Microsoft Office PowerPoint</Application>
  <PresentationFormat>On-screen Show (4:3)</PresentationFormat>
  <Paragraphs>158</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Lecture # 30     Economy of Pakistan</vt:lpstr>
      <vt:lpstr>Cont.</vt:lpstr>
      <vt:lpstr>Introduction to Economy of Pakistan</vt:lpstr>
      <vt:lpstr>Cont.</vt:lpstr>
      <vt:lpstr>Economic history of Pakistan</vt:lpstr>
      <vt:lpstr>Cont.</vt:lpstr>
      <vt:lpstr>Cont.</vt:lpstr>
      <vt:lpstr>Cont.</vt:lpstr>
      <vt:lpstr>Cont.</vt:lpstr>
      <vt:lpstr>Cont.</vt:lpstr>
      <vt:lpstr>Cont.</vt:lpstr>
      <vt:lpstr>Cont.</vt:lpstr>
      <vt:lpstr>Structure of Economy</vt:lpstr>
      <vt:lpstr>Sectors: Agriculture, Industry</vt:lpstr>
      <vt:lpstr>Cont.</vt:lpstr>
      <vt:lpstr>Cont.</vt:lpstr>
      <vt:lpstr>Industries</vt:lpstr>
      <vt:lpstr>Economic growth</vt:lpstr>
      <vt:lpstr>Prerequisites of Economic Development</vt:lpstr>
      <vt:lpstr>Economic Factors</vt:lpstr>
      <vt:lpstr>Stock of capital </vt:lpstr>
      <vt:lpstr>Labor and Manpower</vt:lpstr>
      <vt:lpstr>Power</vt:lpstr>
      <vt:lpstr>Cont.</vt:lpstr>
      <vt:lpstr>Transport and Communications </vt:lpstr>
      <vt:lpstr>National Highway &amp; road links</vt:lpstr>
      <vt:lpstr>Cont.</vt:lpstr>
      <vt:lpstr>Railway Tracks map of  Pakistan</vt:lpstr>
      <vt:lpstr>Education &amp; Training </vt:lpstr>
      <vt:lpstr>Non Economic Factors:Social Culture Factor</vt:lpstr>
      <vt:lpstr>Political Factor</vt:lpstr>
      <vt:lpstr>Administrative Factors</vt:lpstr>
      <vt:lpstr>Summary</vt:lpstr>
      <vt:lpstr>Cont.</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30    Economy of Pakistan</dc:title>
  <dc:creator>MyUserName</dc:creator>
  <cp:lastModifiedBy>NTS</cp:lastModifiedBy>
  <cp:revision>48</cp:revision>
  <dcterms:created xsi:type="dcterms:W3CDTF">2012-08-13T10:34:16Z</dcterms:created>
  <dcterms:modified xsi:type="dcterms:W3CDTF">2012-08-15T05:43:04Z</dcterms:modified>
</cp:coreProperties>
</file>