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9" r:id="rId20"/>
    <p:sldId id="282" r:id="rId21"/>
    <p:sldId id="280" r:id="rId22"/>
    <p:sldId id="281" r:id="rId23"/>
    <p:sldId id="278" r:id="rId24"/>
    <p:sldId id="274" r:id="rId25"/>
    <p:sldId id="276" r:id="rId26"/>
    <p:sldId id="27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84F10C-D130-4D77-BC7C-2403DA1831BA}" type="datetimeFigureOut">
              <a:rPr lang="en-US" smtClean="0"/>
              <a:pPr/>
              <a:t>7/27/2012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3947721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4F10C-D130-4D77-BC7C-2403DA1831BA}" type="datetimeFigureOut">
              <a:rPr lang="en-US" smtClean="0"/>
              <a:pPr/>
              <a:t>7/27/2012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1035154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84F10C-D130-4D77-BC7C-2403DA1831BA}" type="datetimeFigureOut">
              <a:rPr lang="en-US" smtClean="0"/>
              <a:pPr/>
              <a:t>7/27/2012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2204122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84F10C-D130-4D77-BC7C-2403DA1831BA}" type="datetimeFigureOut">
              <a:rPr lang="en-US" smtClean="0"/>
              <a:pPr/>
              <a:t>7/27/2012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159015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84F10C-D130-4D77-BC7C-2403DA1831BA}" type="datetimeFigureOut">
              <a:rPr lang="en-US" smtClean="0"/>
              <a:pPr/>
              <a:t>7/27/2012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407034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84F10C-D130-4D77-BC7C-2403DA1831BA}" type="datetimeFigureOut">
              <a:rPr lang="en-US" smtClean="0"/>
              <a:pPr/>
              <a:t>7/27/2012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3807657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4F10C-D130-4D77-BC7C-2403DA1831BA}" type="datetimeFigureOut">
              <a:rPr lang="en-US" smtClean="0"/>
              <a:pPr/>
              <a:t>7/27/2012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1790052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4F10C-D130-4D77-BC7C-2403DA1831BA}" type="datetimeFigureOut">
              <a:rPr lang="en-US" smtClean="0"/>
              <a:pPr/>
              <a:t>7/27/2012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1291002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84F10C-D130-4D77-BC7C-2403DA1831BA}" type="datetimeFigureOut">
              <a:rPr lang="en-US" smtClean="0"/>
              <a:pPr/>
              <a:t>7/27/2012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2506913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4F10C-D130-4D77-BC7C-2403DA1831BA}" type="datetimeFigureOut">
              <a:rPr lang="en-US" smtClean="0"/>
              <a:pPr/>
              <a:t>7/27/2012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26731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84F10C-D130-4D77-BC7C-2403DA1831BA}" type="datetimeFigureOut">
              <a:rPr lang="en-US" smtClean="0"/>
              <a:pPr/>
              <a:t>7/27/2012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2179388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4F10C-D130-4D77-BC7C-2403DA1831BA}" type="datetimeFigureOut">
              <a:rPr lang="en-US" smtClean="0"/>
              <a:pPr/>
              <a:t>7/27/2012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7FE5E-4508-41BA-9D21-A2D2A6FC14D1}" type="slidenum">
              <a:rPr lang="en-US" smtClean="0"/>
              <a:pPr/>
              <a:t>‹#›</a:t>
            </a:fld>
            <a:endParaRPr lang="en-US"/>
          </a:p>
        </p:txBody>
      </p:sp>
    </p:spTree>
    <p:extLst>
      <p:ext uri="{BB962C8B-B14F-4D97-AF65-F5344CB8AC3E}">
        <p14:creationId xmlns:p14="http://schemas.microsoft.com/office/powerpoint/2010/main" xmlns="" val="1126075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27" y="76200"/>
            <a:ext cx="7772400" cy="838200"/>
          </a:xfrm>
        </p:spPr>
        <p:txBody>
          <a:bodyPr>
            <a:normAutofit fontScale="90000"/>
          </a:bodyPr>
          <a:lstStyle/>
          <a:p>
            <a:r>
              <a:rPr lang="en-US" dirty="0" smtClean="0"/>
              <a:t/>
            </a:r>
            <a:br>
              <a:rPr lang="en-US" dirty="0" smtClean="0"/>
            </a:br>
            <a:r>
              <a:rPr lang="en-US" sz="3600" dirty="0" smtClean="0">
                <a:latin typeface="Times New Roman" pitchFamily="18" charset="0"/>
                <a:cs typeface="Times New Roman" pitchFamily="18" charset="0"/>
              </a:rPr>
              <a:t>Aims and Objectives of the Establishment of </a:t>
            </a:r>
            <a:r>
              <a:rPr lang="en-US" sz="4000" dirty="0" smtClean="0">
                <a:latin typeface="Times New Roman" pitchFamily="18" charset="0"/>
                <a:cs typeface="Times New Roman" pitchFamily="18" charset="0"/>
              </a:rPr>
              <a:t>Pakistan</a:t>
            </a:r>
            <a:r>
              <a:rPr lang="en-US" sz="3600"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As Welfare State</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3854" y="1066800"/>
            <a:ext cx="9130145" cy="4267200"/>
          </a:xfrm>
        </p:spPr>
        <p:txBody>
          <a:bodyPr>
            <a:normAutofit fontScale="92500" lnSpcReduction="10000"/>
          </a:bodyPr>
          <a:lstStyle/>
          <a:p>
            <a:pPr algn="l"/>
            <a:r>
              <a:rPr lang="en-US" dirty="0" smtClean="0">
                <a:solidFill>
                  <a:schemeClr val="tx1"/>
                </a:solidFill>
                <a:latin typeface="Times New Roman" pitchFamily="18" charset="0"/>
                <a:cs typeface="Times New Roman" pitchFamily="18" charset="0"/>
              </a:rPr>
              <a:t>Recap of the 2</a:t>
            </a:r>
            <a:r>
              <a:rPr lang="en-US" baseline="30000" dirty="0" smtClean="0">
                <a:solidFill>
                  <a:schemeClr val="tx1"/>
                </a:solidFill>
                <a:latin typeface="Times New Roman" pitchFamily="18" charset="0"/>
                <a:cs typeface="Times New Roman" pitchFamily="18" charset="0"/>
              </a:rPr>
              <a:t>nd</a:t>
            </a:r>
            <a:r>
              <a:rPr lang="en-US" dirty="0" smtClean="0">
                <a:solidFill>
                  <a:schemeClr val="tx1"/>
                </a:solidFill>
                <a:latin typeface="Times New Roman" pitchFamily="18" charset="0"/>
                <a:cs typeface="Times New Roman" pitchFamily="18" charset="0"/>
              </a:rPr>
              <a:t> lecture:</a:t>
            </a:r>
          </a:p>
          <a:p>
            <a:pPr marL="457200" indent="-457200" algn="l">
              <a:buFont typeface="Wingdings" pitchFamily="2" charset="2"/>
              <a:buChar char="Ø"/>
            </a:pPr>
            <a:r>
              <a:rPr lang="en-US" dirty="0" smtClean="0">
                <a:solidFill>
                  <a:schemeClr val="tx1"/>
                </a:solidFill>
                <a:latin typeface="Times New Roman" pitchFamily="18" charset="0"/>
                <a:cs typeface="Times New Roman" pitchFamily="18" charset="0"/>
              </a:rPr>
              <a:t>What is Nationalism?</a:t>
            </a:r>
          </a:p>
          <a:p>
            <a:pPr marL="457200" indent="-457200" algn="l">
              <a:buFont typeface="Wingdings" pitchFamily="2" charset="2"/>
              <a:buChar char="Ø"/>
            </a:pPr>
            <a:r>
              <a:rPr lang="en-US" dirty="0" smtClean="0">
                <a:solidFill>
                  <a:schemeClr val="tx1"/>
                </a:solidFill>
                <a:latin typeface="Times New Roman" pitchFamily="18" charset="0"/>
                <a:cs typeface="Times New Roman" pitchFamily="18" charset="0"/>
              </a:rPr>
              <a:t>Evolution of Two Nation Theory</a:t>
            </a:r>
          </a:p>
          <a:p>
            <a:pPr marL="457200" indent="-457200" algn="l">
              <a:buFont typeface="Wingdings" pitchFamily="2" charset="2"/>
              <a:buChar char="Ø"/>
            </a:pPr>
            <a:r>
              <a:rPr lang="en-US" dirty="0" smtClean="0">
                <a:solidFill>
                  <a:schemeClr val="tx1"/>
                </a:solidFill>
                <a:latin typeface="Times New Roman" pitchFamily="18" charset="0"/>
                <a:cs typeface="Times New Roman" pitchFamily="18" charset="0"/>
              </a:rPr>
              <a:t>Difference between Hindus and Muslims</a:t>
            </a:r>
          </a:p>
          <a:p>
            <a:pPr marL="457200" indent="-457200" algn="l">
              <a:buFont typeface="Wingdings" pitchFamily="2" charset="2"/>
              <a:buChar char="Ø"/>
            </a:pPr>
            <a:r>
              <a:rPr lang="en-US" dirty="0" smtClean="0">
                <a:solidFill>
                  <a:schemeClr val="tx1"/>
                </a:solidFill>
                <a:latin typeface="Times New Roman" pitchFamily="18" charset="0"/>
                <a:cs typeface="Times New Roman" pitchFamily="18" charset="0"/>
              </a:rPr>
              <a:t>Hindu Nationalism</a:t>
            </a:r>
          </a:p>
          <a:p>
            <a:pPr marL="457200" indent="-457200" algn="just">
              <a:buFont typeface="Wingdings" pitchFamily="2" charset="2"/>
              <a:buChar char="Ø"/>
            </a:pPr>
            <a:r>
              <a:rPr lang="en-US" dirty="0" smtClean="0">
                <a:solidFill>
                  <a:schemeClr val="tx1"/>
                </a:solidFill>
                <a:latin typeface="Times New Roman" pitchFamily="18" charset="0"/>
                <a:cs typeface="Times New Roman" pitchFamily="18" charset="0"/>
              </a:rPr>
              <a:t>Their was an unbridgeable gulf between the Hindus and the Muslims the two communities were distinct from each other ideologically, culturally, politically, socially and economically. </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769529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67800" cy="914400"/>
          </a:xfrm>
        </p:spPr>
        <p:txBody>
          <a:bodyPr>
            <a:normAutofit/>
          </a:bodyPr>
          <a:lstStyle/>
          <a:p>
            <a:pPr algn="l"/>
            <a:r>
              <a:rPr lang="en-US" sz="3200" b="1" dirty="0" smtClean="0">
                <a:latin typeface="Times New Roman" pitchFamily="18" charset="0"/>
                <a:cs typeface="Times New Roman" pitchFamily="18" charset="0"/>
              </a:rPr>
              <a:t>What is the concept of welfare state?</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152400" y="990600"/>
            <a:ext cx="8991600" cy="4525963"/>
          </a:xfrm>
        </p:spPr>
        <p:txBody>
          <a:bodyPr>
            <a:normAutofit fontScale="92500"/>
          </a:bodyPr>
          <a:lstStyle/>
          <a:p>
            <a:pPr marL="0" indent="0">
              <a:buNone/>
            </a:pPr>
            <a:r>
              <a:rPr lang="en-US" dirty="0" smtClean="0">
                <a:latin typeface="Times New Roman" pitchFamily="18" charset="0"/>
                <a:cs typeface="Times New Roman" pitchFamily="18" charset="0"/>
              </a:rPr>
              <a:t>Definitions:</a:t>
            </a:r>
          </a:p>
          <a:p>
            <a:pPr algn="just">
              <a:buFont typeface="Wingdings" pitchFamily="2" charset="2"/>
              <a:buChar char="Ø"/>
            </a:pPr>
            <a:r>
              <a:rPr lang="en-US" dirty="0" smtClean="0">
                <a:latin typeface="Times New Roman" pitchFamily="18" charset="0"/>
                <a:cs typeface="Times New Roman" pitchFamily="18" charset="0"/>
              </a:rPr>
              <a:t>A welfare state is a system of government run organizations that helps everyone to have a good quality of life.</a:t>
            </a:r>
          </a:p>
          <a:p>
            <a:pPr algn="just">
              <a:buFont typeface="Wingdings" pitchFamily="2" charset="2"/>
              <a:buChar char="Ø"/>
            </a:pPr>
            <a:r>
              <a:rPr lang="en-US" dirty="0" smtClean="0">
                <a:latin typeface="Times New Roman" pitchFamily="18" charset="0"/>
                <a:cs typeface="Times New Roman" pitchFamily="18" charset="0"/>
              </a:rPr>
              <a:t>A welfare state is a government that provides for the prosperity or the wellbeing of the citizens completely.  </a:t>
            </a:r>
          </a:p>
          <a:p>
            <a:pPr algn="just">
              <a:buFont typeface="Wingdings" pitchFamily="2" charset="2"/>
              <a:buChar char="Ø"/>
            </a:pPr>
            <a:r>
              <a:rPr lang="en-US" dirty="0" smtClean="0">
                <a:latin typeface="Times New Roman" pitchFamily="18" charset="0"/>
                <a:cs typeface="Times New Roman" pitchFamily="18" charset="0"/>
              </a:rPr>
              <a:t>It is a state in which the government assumes responsibility for minimum standards of living for every citizen.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086300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0"/>
            <a:ext cx="8229600" cy="838200"/>
          </a:xfrm>
        </p:spPr>
        <p:txBody>
          <a:bodyPr/>
          <a:lstStyle/>
          <a:p>
            <a:pPr algn="l"/>
            <a:r>
              <a:rPr lang="en-US" dirty="0"/>
              <a:t>c</a:t>
            </a:r>
            <a:r>
              <a:rPr lang="en-US" dirty="0" smtClean="0"/>
              <a:t>ont.</a:t>
            </a:r>
            <a:endParaRPr lang="en-US" dirty="0"/>
          </a:p>
        </p:txBody>
      </p:sp>
      <p:sp>
        <p:nvSpPr>
          <p:cNvPr id="3" name="Content Placeholder 2"/>
          <p:cNvSpPr>
            <a:spLocks noGrp="1"/>
          </p:cNvSpPr>
          <p:nvPr>
            <p:ph idx="1"/>
          </p:nvPr>
        </p:nvSpPr>
        <p:spPr>
          <a:xfrm>
            <a:off x="0" y="914401"/>
            <a:ext cx="9067800" cy="4038600"/>
          </a:xfrm>
        </p:spPr>
        <p:txBody>
          <a:bodyPr>
            <a:normAutofit lnSpcReduction="10000"/>
          </a:bodyPr>
          <a:lstStyle/>
          <a:p>
            <a:pPr algn="just">
              <a:buFont typeface="Wingdings" pitchFamily="2" charset="2"/>
              <a:buChar char="Ø"/>
            </a:pPr>
            <a:r>
              <a:rPr lang="en-US" dirty="0" smtClean="0">
                <a:latin typeface="Times New Roman" pitchFamily="18" charset="0"/>
                <a:cs typeface="Times New Roman" pitchFamily="18" charset="0"/>
              </a:rPr>
              <a:t>The term welfare state, usually refers to an ideal model of provision, where the state accepts responsibility for the facility of comprehensive and universal welfare for its citizens. </a:t>
            </a:r>
          </a:p>
          <a:p>
            <a:pPr algn="just">
              <a:buFont typeface="Wingdings" pitchFamily="2" charset="2"/>
              <a:buChar char="Ø"/>
            </a:pPr>
            <a:r>
              <a:rPr lang="en-US" dirty="0" smtClean="0">
                <a:latin typeface="Times New Roman" pitchFamily="18" charset="0"/>
                <a:cs typeface="Times New Roman" pitchFamily="18" charset="0"/>
              </a:rPr>
              <a:t>A welfare state is a government that involved in citizens’ lives at every level. It provides for physical, material, and social needs rather than the people providing for their own.</a:t>
            </a:r>
          </a:p>
          <a:p>
            <a:pPr marL="0" indent="0">
              <a:buNone/>
            </a:pPr>
            <a:endParaRPr lang="en-US" dirty="0" smtClean="0"/>
          </a:p>
          <a:p>
            <a:endParaRPr lang="en-US" dirty="0"/>
          </a:p>
        </p:txBody>
      </p:sp>
    </p:spTree>
    <p:extLst>
      <p:ext uri="{BB962C8B-B14F-4D97-AF65-F5344CB8AC3E}">
        <p14:creationId xmlns:p14="http://schemas.microsoft.com/office/powerpoint/2010/main" xmlns="" val="29989391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85800"/>
          </a:xfrm>
        </p:spPr>
        <p:txBody>
          <a:bodyPr>
            <a:normAutofit/>
          </a:bodyPr>
          <a:lstStyle/>
          <a:p>
            <a:pPr algn="l"/>
            <a:r>
              <a:rPr lang="en-US" sz="3400" b="1" dirty="0" smtClean="0">
                <a:latin typeface="Times New Roman" pitchFamily="18" charset="0"/>
                <a:cs typeface="Times New Roman" pitchFamily="18" charset="0"/>
              </a:rPr>
              <a:t>History of the concept of Welfare State </a:t>
            </a:r>
            <a:endParaRPr lang="en-US" sz="3400" b="1" dirty="0">
              <a:latin typeface="Times New Roman" pitchFamily="18" charset="0"/>
              <a:cs typeface="Times New Roman" pitchFamily="18" charset="0"/>
            </a:endParaRPr>
          </a:p>
        </p:txBody>
      </p:sp>
      <p:sp>
        <p:nvSpPr>
          <p:cNvPr id="3" name="Content Placeholder 2"/>
          <p:cNvSpPr>
            <a:spLocks noGrp="1"/>
          </p:cNvSpPr>
          <p:nvPr>
            <p:ph idx="1"/>
          </p:nvPr>
        </p:nvSpPr>
        <p:spPr>
          <a:xfrm>
            <a:off x="13855" y="838200"/>
            <a:ext cx="9130145" cy="4572000"/>
          </a:xfrm>
        </p:spPr>
        <p:txBody>
          <a:bodyPr>
            <a:noAutofit/>
          </a:bodyPr>
          <a:lstStyle/>
          <a:p>
            <a:pPr algn="just">
              <a:buFont typeface="Wingdings" pitchFamily="2" charset="2"/>
              <a:buChar char="Ø"/>
            </a:pPr>
            <a:r>
              <a:rPr lang="en-US" sz="2900" dirty="0" smtClean="0">
                <a:latin typeface="Times New Roman" pitchFamily="18" charset="0"/>
                <a:cs typeface="Times New Roman" pitchFamily="18" charset="0"/>
              </a:rPr>
              <a:t>Started from the First Islamic </a:t>
            </a:r>
            <a:r>
              <a:rPr lang="en-US" sz="2900" u="sng" dirty="0" smtClean="0">
                <a:latin typeface="Times New Roman" pitchFamily="18" charset="0"/>
                <a:cs typeface="Times New Roman" pitchFamily="18" charset="0"/>
              </a:rPr>
              <a:t>State of Medina in 622 A.D</a:t>
            </a:r>
            <a:r>
              <a:rPr lang="en-US" sz="2900" dirty="0" smtClean="0">
                <a:latin typeface="Times New Roman" pitchFamily="18" charset="0"/>
                <a:cs typeface="Times New Roman" pitchFamily="18" charset="0"/>
              </a:rPr>
              <a:t>. The concept of welfare and support to the needy was introduced in early Islamic law as forms of Zakat (charity), one of the five Pillars of Islam.</a:t>
            </a:r>
          </a:p>
          <a:p>
            <a:pPr algn="just">
              <a:buFont typeface="Wingdings" pitchFamily="2" charset="2"/>
              <a:buChar char="Ø"/>
            </a:pPr>
            <a:r>
              <a:rPr lang="en-US" sz="2900" dirty="0" smtClean="0">
                <a:latin typeface="Times New Roman" pitchFamily="18" charset="0"/>
                <a:cs typeface="Times New Roman" pitchFamily="18" charset="0"/>
              </a:rPr>
              <a:t>Continued, developed and more refined during Pious Caliphate in the 8th century. The taxes (including Zakat and </a:t>
            </a:r>
            <a:r>
              <a:rPr lang="en-US" sz="2900" dirty="0" err="1" smtClean="0">
                <a:latin typeface="Times New Roman" pitchFamily="18" charset="0"/>
                <a:cs typeface="Times New Roman" pitchFamily="18" charset="0"/>
              </a:rPr>
              <a:t>Jizya</a:t>
            </a:r>
            <a:r>
              <a:rPr lang="en-US" sz="2900" dirty="0" smtClean="0">
                <a:latin typeface="Times New Roman" pitchFamily="18" charset="0"/>
                <a:cs typeface="Times New Roman" pitchFamily="18" charset="0"/>
              </a:rPr>
              <a:t>) collected in the treasury of an Islamic government were used to provide income for the needy, including the poor, elderly, orphans, widows, and the disabled. </a:t>
            </a:r>
            <a:endParaRPr lang="en-US" sz="2900" dirty="0">
              <a:latin typeface="Times New Roman" pitchFamily="18" charset="0"/>
              <a:cs typeface="Times New Roman" pitchFamily="18" charset="0"/>
            </a:endParaRPr>
          </a:p>
        </p:txBody>
      </p:sp>
    </p:spTree>
    <p:extLst>
      <p:ext uri="{BB962C8B-B14F-4D97-AF65-F5344CB8AC3E}">
        <p14:creationId xmlns:p14="http://schemas.microsoft.com/office/powerpoint/2010/main" xmlns="" val="1661532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8229600" cy="734291"/>
          </a:xfrm>
        </p:spPr>
        <p:txBody>
          <a:bodyPr>
            <a:normAutofit fontScale="90000"/>
          </a:bodyPr>
          <a:lstStyle/>
          <a:p>
            <a:pPr algn="l"/>
            <a:r>
              <a:rPr lang="en-US" dirty="0"/>
              <a:t>c</a:t>
            </a:r>
            <a:r>
              <a:rPr lang="en-US" dirty="0" smtClean="0"/>
              <a:t>ont.</a:t>
            </a:r>
            <a:endParaRPr lang="en-US" dirty="0"/>
          </a:p>
        </p:txBody>
      </p:sp>
      <p:sp>
        <p:nvSpPr>
          <p:cNvPr id="3" name="Content Placeholder 2"/>
          <p:cNvSpPr>
            <a:spLocks noGrp="1"/>
          </p:cNvSpPr>
          <p:nvPr>
            <p:ph idx="1"/>
          </p:nvPr>
        </p:nvSpPr>
        <p:spPr>
          <a:xfrm>
            <a:off x="0" y="1066800"/>
            <a:ext cx="9067800" cy="4525963"/>
          </a:xfrm>
        </p:spPr>
        <p:txBody>
          <a:bodyPr/>
          <a:lstStyle/>
          <a:p>
            <a:pPr algn="just">
              <a:buFont typeface="Wingdings" pitchFamily="2" charset="2"/>
              <a:buChar char="Ø"/>
            </a:pPr>
            <a:r>
              <a:rPr lang="en-US" dirty="0" smtClean="0">
                <a:latin typeface="Times New Roman" pitchFamily="18" charset="0"/>
                <a:cs typeface="Times New Roman" pitchFamily="18" charset="0"/>
              </a:rPr>
              <a:t>According to famous scholar Al-</a:t>
            </a:r>
            <a:r>
              <a:rPr lang="en-US" dirty="0" err="1" smtClean="0">
                <a:latin typeface="Times New Roman" pitchFamily="18" charset="0"/>
                <a:cs typeface="Times New Roman" pitchFamily="18" charset="0"/>
              </a:rPr>
              <a:t>Ghazali</a:t>
            </a:r>
            <a:r>
              <a:rPr lang="en-US" dirty="0" smtClean="0">
                <a:latin typeface="Times New Roman" pitchFamily="18" charset="0"/>
                <a:cs typeface="Times New Roman" pitchFamily="18" charset="0"/>
              </a:rPr>
              <a:t> 1058-1111), the government was also expected to store up food supplies in every region in case a disaster or famine occurred.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361883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8229600" cy="817418"/>
          </a:xfrm>
        </p:spPr>
        <p:txBody>
          <a:bodyPr>
            <a:normAutofit/>
          </a:bodyPr>
          <a:lstStyle/>
          <a:p>
            <a:pPr algn="l"/>
            <a:r>
              <a:rPr lang="en-US" sz="3200" b="1" dirty="0" smtClean="0">
                <a:latin typeface="Times New Roman" pitchFamily="18" charset="0"/>
                <a:cs typeface="Times New Roman" pitchFamily="18" charset="0"/>
              </a:rPr>
              <a:t>Resolution of Welfare State </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838200"/>
            <a:ext cx="9144000" cy="4525963"/>
          </a:xfrm>
        </p:spPr>
        <p:txBody>
          <a:bodyPr>
            <a:normAutofit lnSpcReduction="10000"/>
          </a:bodyPr>
          <a:lstStyle/>
          <a:p>
            <a:pPr algn="just"/>
            <a:r>
              <a:rPr lang="en-US" sz="3100" dirty="0" smtClean="0">
                <a:latin typeface="Times New Roman" pitchFamily="18" charset="0"/>
                <a:cs typeface="Times New Roman" pitchFamily="18" charset="0"/>
              </a:rPr>
              <a:t>The resolution of the welfare state is to generate economic and social equality.</a:t>
            </a:r>
          </a:p>
          <a:p>
            <a:pPr algn="just"/>
            <a:r>
              <a:rPr lang="en-US" sz="3100" dirty="0" smtClean="0">
                <a:latin typeface="Times New Roman" pitchFamily="18" charset="0"/>
                <a:cs typeface="Times New Roman" pitchFamily="18" charset="0"/>
              </a:rPr>
              <a:t> </a:t>
            </a:r>
            <a:r>
              <a:rPr lang="en-US" sz="3100" dirty="0">
                <a:latin typeface="Times New Roman" pitchFamily="18" charset="0"/>
                <a:cs typeface="Times New Roman" pitchFamily="18" charset="0"/>
              </a:rPr>
              <a:t>T</a:t>
            </a:r>
            <a:r>
              <a:rPr lang="en-US" sz="3100" dirty="0" smtClean="0">
                <a:latin typeface="Times New Roman" pitchFamily="18" charset="0"/>
                <a:cs typeface="Times New Roman" pitchFamily="18" charset="0"/>
              </a:rPr>
              <a:t>o assure reasonable standards of living for all, access to justice, freedom of faith, freedom of speech and transparency in decisions of executive. </a:t>
            </a:r>
          </a:p>
          <a:p>
            <a:pPr algn="just"/>
            <a:r>
              <a:rPr lang="en-US" sz="3100" dirty="0" smtClean="0">
                <a:latin typeface="Times New Roman" pitchFamily="18" charset="0"/>
                <a:cs typeface="Times New Roman" pitchFamily="18" charset="0"/>
              </a:rPr>
              <a:t>The welfare state is responsible to provides education, housing, rations, healthcare, pensions, unemployment insurance, sick leave or time off due to injury, health facilities , and equal opportunities for employment. </a:t>
            </a:r>
          </a:p>
          <a:p>
            <a:pPr>
              <a:buFont typeface="Wingdings" pitchFamily="2" charset="2"/>
              <a:buChar char="Ø"/>
            </a:pPr>
            <a:endParaRPr lang="en-US" dirty="0"/>
          </a:p>
        </p:txBody>
      </p:sp>
    </p:spTree>
    <p:extLst>
      <p:ext uri="{BB962C8B-B14F-4D97-AF65-F5344CB8AC3E}">
        <p14:creationId xmlns:p14="http://schemas.microsoft.com/office/powerpoint/2010/main" xmlns="" val="1234539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685800"/>
          </a:xfrm>
        </p:spPr>
        <p:txBody>
          <a:bodyPr>
            <a:normAutofit/>
          </a:bodyPr>
          <a:lstStyle/>
          <a:p>
            <a:pPr algn="l"/>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1066800"/>
            <a:ext cx="8991600" cy="4602163"/>
          </a:xfrm>
        </p:spPr>
        <p:txBody>
          <a:bodyPr/>
          <a:lstStyle/>
          <a:p>
            <a:pPr algn="just"/>
            <a:r>
              <a:rPr lang="en-US" dirty="0" smtClean="0">
                <a:latin typeface="Times New Roman" pitchFamily="18" charset="0"/>
                <a:cs typeface="Times New Roman" pitchFamily="18" charset="0"/>
              </a:rPr>
              <a:t>It is also delivers public transportation, childcare, social wellbeing such as public parks and libraries, as well as many other services.</a:t>
            </a:r>
          </a:p>
          <a:p>
            <a:pPr algn="just"/>
            <a:r>
              <a:rPr lang="en-US" dirty="0" smtClean="0">
                <a:latin typeface="Times New Roman" pitchFamily="18" charset="0"/>
                <a:cs typeface="Times New Roman" pitchFamily="18" charset="0"/>
              </a:rPr>
              <a:t>An ideal welfare state is responsible for human rights such as </a:t>
            </a:r>
            <a:r>
              <a:rPr lang="en-US" dirty="0">
                <a:latin typeface="Times New Roman" pitchFamily="18" charset="0"/>
                <a:cs typeface="Times New Roman" pitchFamily="18" charset="0"/>
              </a:rPr>
              <a:t>r</a:t>
            </a:r>
            <a:r>
              <a:rPr lang="en-US" dirty="0" smtClean="0">
                <a:latin typeface="Times New Roman" pitchFamily="18" charset="0"/>
                <a:cs typeface="Times New Roman" pitchFamily="18" charset="0"/>
              </a:rPr>
              <a:t>ights of non Muslims,  rights of women, rights of equal opportunities for earning and work, rights of expression and speech </a:t>
            </a:r>
            <a:r>
              <a:rPr lang="en-US" dirty="0" err="1" smtClean="0">
                <a:latin typeface="Times New Roman" pitchFamily="18" charset="0"/>
                <a:cs typeface="Times New Roman" pitchFamily="18" charset="0"/>
              </a:rPr>
              <a:t>etc</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253419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fontScale="90000"/>
          </a:bodyPr>
          <a:lstStyle/>
          <a:p>
            <a:r>
              <a:rPr lang="en-US" dirty="0">
                <a:latin typeface="Times New Roman" pitchFamily="18" charset="0"/>
                <a:cs typeface="Times New Roman" pitchFamily="18" charset="0"/>
              </a:rPr>
              <a:t>Quaid e </a:t>
            </a:r>
            <a:r>
              <a:rPr lang="en-US" dirty="0" err="1">
                <a:latin typeface="Times New Roman" pitchFamily="18" charset="0"/>
                <a:cs typeface="Times New Roman" pitchFamily="18" charset="0"/>
              </a:rPr>
              <a:t>Azam</a:t>
            </a:r>
            <a:r>
              <a:rPr lang="en-US" dirty="0">
                <a:latin typeface="Times New Roman" pitchFamily="18" charset="0"/>
                <a:cs typeface="Times New Roman" pitchFamily="18" charset="0"/>
              </a:rPr>
              <a:t> and the concept of welfare state </a:t>
            </a:r>
          </a:p>
        </p:txBody>
      </p:sp>
      <p:sp>
        <p:nvSpPr>
          <p:cNvPr id="3" name="Content Placeholder 2"/>
          <p:cNvSpPr>
            <a:spLocks noGrp="1"/>
          </p:cNvSpPr>
          <p:nvPr>
            <p:ph idx="1"/>
          </p:nvPr>
        </p:nvSpPr>
        <p:spPr>
          <a:xfrm>
            <a:off x="13854" y="1219201"/>
            <a:ext cx="9053945" cy="3733800"/>
          </a:xfrm>
        </p:spPr>
        <p:txBody>
          <a:bodyPr/>
          <a:lstStyle/>
          <a:p>
            <a:pPr marL="0" indent="0" algn="just">
              <a:buNone/>
            </a:pPr>
            <a:r>
              <a:rPr lang="en-US" dirty="0"/>
              <a:t>“ </a:t>
            </a:r>
            <a:r>
              <a:rPr lang="en-US" dirty="0">
                <a:latin typeface="Times New Roman" pitchFamily="18" charset="0"/>
                <a:cs typeface="Times New Roman" pitchFamily="18" charset="0"/>
              </a:rPr>
              <a:t>It is not our purpose to make the rich richer and to accelerate the process of accumulation in the hands of few individuals. We should aim at leveling up the general standard of living amongst the masses, our ideal should not be capitalistic but Islamic and the interests and welfare of the people as a whole should be kept constantly in mind.”</a:t>
            </a:r>
          </a:p>
        </p:txBody>
      </p:sp>
    </p:spTree>
    <p:extLst>
      <p:ext uri="{BB962C8B-B14F-4D97-AF65-F5344CB8AC3E}">
        <p14:creationId xmlns:p14="http://schemas.microsoft.com/office/powerpoint/2010/main" xmlns="" val="3259091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067800" cy="755073"/>
          </a:xfrm>
        </p:spPr>
        <p:txBody>
          <a:bodyPr>
            <a:normAutofit fontScale="90000"/>
          </a:bodyPr>
          <a:lstStyle/>
          <a:p>
            <a:pPr algn="l"/>
            <a:r>
              <a:rPr lang="en-US" dirty="0">
                <a:latin typeface="Times New Roman" pitchFamily="18" charset="0"/>
                <a:cs typeface="Times New Roman" pitchFamily="18" charset="0"/>
              </a:rPr>
              <a:t>c</a:t>
            </a:r>
            <a:r>
              <a:rPr lang="en-US" dirty="0" smtClean="0">
                <a:latin typeface="Times New Roman" pitchFamily="18" charset="0"/>
                <a:cs typeface="Times New Roman" pitchFamily="18" charset="0"/>
              </a:rPr>
              <a:t>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24691" y="762001"/>
            <a:ext cx="8991600" cy="3733799"/>
          </a:xfrm>
        </p:spPr>
        <p:txBody>
          <a:bodyPr>
            <a:normAutofit lnSpcReduction="10000"/>
          </a:bodyPr>
          <a:lstStyle/>
          <a:p>
            <a:pPr algn="just"/>
            <a:r>
              <a:rPr lang="en-US" dirty="0">
                <a:latin typeface="Times New Roman" pitchFamily="18" charset="0"/>
                <a:cs typeface="Times New Roman" pitchFamily="18" charset="0"/>
              </a:rPr>
              <a:t>Quaid-e-</a:t>
            </a:r>
            <a:r>
              <a:rPr lang="en-US" dirty="0" err="1">
                <a:latin typeface="Times New Roman" pitchFamily="18" charset="0"/>
                <a:cs typeface="Times New Roman" pitchFamily="18" charset="0"/>
              </a:rPr>
              <a:t>Azam</a:t>
            </a:r>
            <a:r>
              <a:rPr lang="en-US" dirty="0">
                <a:latin typeface="Times New Roman" pitchFamily="18" charset="0"/>
                <a:cs typeface="Times New Roman" pitchFamily="18" charset="0"/>
              </a:rPr>
              <a:t> Muhammad Ali Jinnah wanted Pakistan to be a welfare state where there was justice, equality and fair </a:t>
            </a:r>
            <a:r>
              <a:rPr lang="en-US" dirty="0" smtClean="0">
                <a:latin typeface="Times New Roman" pitchFamily="18" charset="0"/>
                <a:cs typeface="Times New Roman" pitchFamily="18" charset="0"/>
              </a:rPr>
              <a:t>play.</a:t>
            </a:r>
          </a:p>
          <a:p>
            <a:pPr algn="just"/>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his July 1, 1948 State Bank Address he set a clear direction on the future economy of Pakistan. He said that </a:t>
            </a:r>
            <a:r>
              <a:rPr lang="en-US" dirty="0" smtClean="0">
                <a:latin typeface="Times New Roman" pitchFamily="18" charset="0"/>
                <a:cs typeface="Times New Roman" pitchFamily="18" charset="0"/>
              </a:rPr>
              <a:t>“we </a:t>
            </a:r>
            <a:r>
              <a:rPr lang="en-US" dirty="0">
                <a:latin typeface="Times New Roman" pitchFamily="18" charset="0"/>
                <a:cs typeface="Times New Roman" pitchFamily="18" charset="0"/>
              </a:rPr>
              <a:t>must evolve banking practices compatible with Islamic ideas of </a:t>
            </a:r>
            <a:r>
              <a:rPr lang="en-US" dirty="0" smtClean="0">
                <a:latin typeface="Times New Roman" pitchFamily="18" charset="0"/>
                <a:cs typeface="Times New Roman" pitchFamily="18" charset="0"/>
              </a:rPr>
              <a:t>social </a:t>
            </a:r>
            <a:r>
              <a:rPr lang="en-US" dirty="0">
                <a:latin typeface="Times New Roman" pitchFamily="18" charset="0"/>
                <a:cs typeface="Times New Roman" pitchFamily="18" charset="0"/>
              </a:rPr>
              <a:t>and economic </a:t>
            </a:r>
            <a:r>
              <a:rPr lang="en-US" dirty="0" smtClean="0">
                <a:latin typeface="Times New Roman" pitchFamily="18" charset="0"/>
                <a:cs typeface="Times New Roman" pitchFamily="18" charset="0"/>
              </a:rPr>
              <a:t>life.” </a:t>
            </a: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8885620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76200"/>
            <a:ext cx="8229600" cy="838200"/>
          </a:xfrm>
        </p:spPr>
        <p:txBody>
          <a:bodyPr>
            <a:normAutofit/>
          </a:bodyPr>
          <a:lstStyle/>
          <a:p>
            <a:pPr algn="l"/>
            <a:r>
              <a:rPr lang="en-US" sz="3200" dirty="0" smtClean="0">
                <a:latin typeface="Times New Roman" pitchFamily="18" charset="0"/>
                <a:cs typeface="Times New Roman" pitchFamily="18" charset="0"/>
              </a:rPr>
              <a:t>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838201"/>
            <a:ext cx="9144000" cy="4495799"/>
          </a:xfrm>
        </p:spPr>
        <p:txBody>
          <a:bodyPr>
            <a:noAutofit/>
          </a:bodyPr>
          <a:lstStyle/>
          <a:p>
            <a:pPr algn="just"/>
            <a:r>
              <a:rPr lang="en-US" dirty="0">
                <a:latin typeface="Times New Roman" pitchFamily="18" charset="0"/>
                <a:cs typeface="Times New Roman" pitchFamily="18" charset="0"/>
              </a:rPr>
              <a:t>Quaid-e-</a:t>
            </a:r>
            <a:r>
              <a:rPr lang="en-US" dirty="0" err="1">
                <a:latin typeface="Times New Roman" pitchFamily="18" charset="0"/>
                <a:cs typeface="Times New Roman" pitchFamily="18" charset="0"/>
              </a:rPr>
              <a:t>Azam</a:t>
            </a:r>
            <a:r>
              <a:rPr lang="en-US" dirty="0">
                <a:latin typeface="Times New Roman" pitchFamily="18" charset="0"/>
                <a:cs typeface="Times New Roman" pitchFamily="18" charset="0"/>
              </a:rPr>
              <a:t> wanted Pakistan to be a welfare state. On March </a:t>
            </a:r>
            <a:r>
              <a:rPr lang="en-US" dirty="0" smtClean="0">
                <a:latin typeface="Times New Roman" pitchFamily="18" charset="0"/>
                <a:cs typeface="Times New Roman" pitchFamily="18" charset="0"/>
              </a:rPr>
              <a:t>12,1949</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Constituent Assembly of Pakistan adopted Objective Resolution, which contained principles for framing of the Constitution based on Islamic principles including welfare state</a:t>
            </a:r>
            <a:r>
              <a:rPr lang="en-US" dirty="0" smtClean="0">
                <a:latin typeface="Times New Roman" pitchFamily="18" charset="0"/>
                <a:cs typeface="Times New Roman" pitchFamily="18" charset="0"/>
              </a:rPr>
              <a:t>.</a:t>
            </a:r>
          </a:p>
          <a:p>
            <a:pPr algn="just"/>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“Pakistan </a:t>
            </a:r>
            <a:r>
              <a:rPr lang="en-US" dirty="0">
                <a:latin typeface="Times New Roman" pitchFamily="18" charset="0"/>
                <a:cs typeface="Times New Roman" pitchFamily="18" charset="0"/>
              </a:rPr>
              <a:t>should not blindly follow Western </a:t>
            </a:r>
            <a:r>
              <a:rPr lang="en-US" dirty="0" smtClean="0">
                <a:latin typeface="Times New Roman" pitchFamily="18" charset="0"/>
                <a:cs typeface="Times New Roman" pitchFamily="18" charset="0"/>
              </a:rPr>
              <a:t>economic </a:t>
            </a:r>
            <a:r>
              <a:rPr lang="en-US" dirty="0">
                <a:latin typeface="Times New Roman" pitchFamily="18" charset="0"/>
                <a:cs typeface="Times New Roman" pitchFamily="18" charset="0"/>
              </a:rPr>
              <a:t>theory and practice and should develop </a:t>
            </a:r>
            <a:r>
              <a:rPr lang="en-US" dirty="0" smtClean="0">
                <a:latin typeface="Times New Roman" pitchFamily="18" charset="0"/>
                <a:cs typeface="Times New Roman" pitchFamily="18" charset="0"/>
              </a:rPr>
              <a:t>its </a:t>
            </a:r>
            <a:r>
              <a:rPr lang="en-US" dirty="0">
                <a:latin typeface="Times New Roman" pitchFamily="18" charset="0"/>
                <a:cs typeface="Times New Roman" pitchFamily="18" charset="0"/>
              </a:rPr>
              <a:t>own economic system based on true Islamic </a:t>
            </a:r>
            <a:r>
              <a:rPr lang="en-US" dirty="0" smtClean="0">
                <a:latin typeface="Times New Roman" pitchFamily="18" charset="0"/>
                <a:cs typeface="Times New Roman" pitchFamily="18" charset="0"/>
              </a:rPr>
              <a:t>concept </a:t>
            </a:r>
            <a:r>
              <a:rPr lang="en-US" dirty="0">
                <a:latin typeface="Times New Roman" pitchFamily="18" charset="0"/>
                <a:cs typeface="Times New Roman" pitchFamily="18" charset="0"/>
              </a:rPr>
              <a:t>of equality of manhood and social justice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051254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838200"/>
          </a:xfrm>
        </p:spPr>
        <p:txBody>
          <a:bodyPr/>
          <a:lstStyle/>
          <a:p>
            <a:pPr algn="l"/>
            <a:r>
              <a:rPr lang="en-US" dirty="0" smtClean="0"/>
              <a:t>Cont.</a:t>
            </a:r>
            <a:endParaRPr lang="en-US" dirty="0"/>
          </a:p>
        </p:txBody>
      </p:sp>
      <p:sp>
        <p:nvSpPr>
          <p:cNvPr id="3" name="Content Placeholder 2"/>
          <p:cNvSpPr>
            <a:spLocks noGrp="1"/>
          </p:cNvSpPr>
          <p:nvPr>
            <p:ph idx="1"/>
          </p:nvPr>
        </p:nvSpPr>
        <p:spPr>
          <a:xfrm>
            <a:off x="27708" y="838201"/>
            <a:ext cx="9116291" cy="4191000"/>
          </a:xfrm>
        </p:spPr>
        <p:txBody>
          <a:bodyPr>
            <a:normAutofit lnSpcReduction="10000"/>
          </a:bodyPr>
          <a:lstStyle/>
          <a:p>
            <a:pPr algn="just"/>
            <a:r>
              <a:rPr lang="en-US" dirty="0">
                <a:latin typeface="Times New Roman" pitchFamily="18" charset="0"/>
                <a:cs typeface="Times New Roman" pitchFamily="18" charset="0"/>
              </a:rPr>
              <a:t>Outlining the purpose of the creation of Pakistan the Quaid said in a speech to the officers of the </a:t>
            </a:r>
            <a:r>
              <a:rPr lang="en-US" dirty="0" smtClean="0">
                <a:latin typeface="Times New Roman" pitchFamily="18" charset="0"/>
                <a:cs typeface="Times New Roman" pitchFamily="18" charset="0"/>
              </a:rPr>
              <a:t>Defense </a:t>
            </a:r>
            <a:r>
              <a:rPr lang="en-US" dirty="0">
                <a:latin typeface="Times New Roman" pitchFamily="18" charset="0"/>
                <a:cs typeface="Times New Roman" pitchFamily="18" charset="0"/>
              </a:rPr>
              <a:t>Services on 11th October 1947, </a:t>
            </a:r>
            <a:r>
              <a:rPr lang="en-US" dirty="0" smtClean="0">
                <a:latin typeface="Times New Roman" pitchFamily="18" charset="0"/>
                <a:cs typeface="Times New Roman" pitchFamily="18" charset="0"/>
              </a:rPr>
              <a:t>that:</a:t>
            </a:r>
          </a:p>
          <a:p>
            <a:pPr marL="0" indent="0" algn="just">
              <a:buNone/>
            </a:pPr>
            <a:r>
              <a:rPr lang="en-US" dirty="0" smtClean="0">
                <a:latin typeface="Times New Roman" pitchFamily="18" charset="0"/>
                <a:cs typeface="Times New Roman" pitchFamily="18" charset="0"/>
              </a:rPr>
              <a:t>“ The </a:t>
            </a:r>
            <a:r>
              <a:rPr lang="en-US" dirty="0">
                <a:latin typeface="Times New Roman" pitchFamily="18" charset="0"/>
                <a:cs typeface="Times New Roman" pitchFamily="18" charset="0"/>
              </a:rPr>
              <a:t>establishment of Pakistan was only a means to an end and not an end in itself. The idea was that we should have a state in which we could live and breathe as free men and which we could develop according to our own lights and culture and where principals of Islamic social justice could find free play</a:t>
            </a:r>
            <a:r>
              <a:rPr lang="en-US" dirty="0" smtClean="0"/>
              <a:t>.”</a:t>
            </a:r>
            <a:endParaRPr lang="en-US" dirty="0"/>
          </a:p>
        </p:txBody>
      </p:sp>
    </p:spTree>
    <p:extLst>
      <p:ext uri="{BB962C8B-B14F-4D97-AF65-F5344CB8AC3E}">
        <p14:creationId xmlns:p14="http://schemas.microsoft.com/office/powerpoint/2010/main" xmlns="" val="1425368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8229600" cy="852055"/>
          </a:xfrm>
        </p:spPr>
        <p:txBody>
          <a:bodyPr>
            <a:normAutofit/>
          </a:bodyPr>
          <a:lstStyle/>
          <a:p>
            <a:pPr algn="l"/>
            <a:r>
              <a:rPr lang="en-US" sz="3200" dirty="0" smtClean="0">
                <a:latin typeface="Times New Roman" pitchFamily="18" charset="0"/>
                <a:cs typeface="Times New Roman" pitchFamily="18" charset="0"/>
              </a:rPr>
              <a:t>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0" y="685800"/>
            <a:ext cx="9067800" cy="4191000"/>
          </a:xfrm>
        </p:spPr>
        <p:txBody>
          <a:bodyPr>
            <a:noAutofit/>
          </a:bodyPr>
          <a:lstStyle/>
          <a:p>
            <a:pPr algn="just"/>
            <a:r>
              <a:rPr lang="en-US" dirty="0">
                <a:latin typeface="Times New Roman" pitchFamily="18" charset="0"/>
                <a:cs typeface="Times New Roman" pitchFamily="18" charset="0"/>
              </a:rPr>
              <a:t>Discussing the aims and objects of creation of Pakistan, in a message to the Frontier Muslim Students Federation dated June 1945, the Quaid declared:</a:t>
            </a:r>
          </a:p>
          <a:p>
            <a:pPr marL="0" indent="0" algn="just">
              <a:buNone/>
            </a:pPr>
            <a:r>
              <a:rPr lang="en-US" dirty="0" smtClean="0">
                <a:latin typeface="Times New Roman" pitchFamily="18" charset="0"/>
                <a:cs typeface="Times New Roman" pitchFamily="18" charset="0"/>
              </a:rPr>
              <a:t>“Pakistan </a:t>
            </a:r>
            <a:r>
              <a:rPr lang="en-US" dirty="0">
                <a:latin typeface="Times New Roman" pitchFamily="18" charset="0"/>
                <a:cs typeface="Times New Roman" pitchFamily="18" charset="0"/>
              </a:rPr>
              <a:t>not only means freedom and independence but the Muslim ideology which has to be preserved which has come to us as precious gift treasure and which we hope others will share with us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6808873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8229600" cy="838200"/>
          </a:xfrm>
        </p:spPr>
        <p:txBody>
          <a:bodyPr/>
          <a:lstStyle/>
          <a:p>
            <a:pPr algn="l"/>
            <a:r>
              <a:rPr lang="en-US" sz="3200" dirty="0" smtClean="0">
                <a:latin typeface="Times New Roman" pitchFamily="18" charset="0"/>
                <a:cs typeface="Times New Roman" pitchFamily="18" charset="0"/>
              </a:rPr>
              <a:t>Cont</a:t>
            </a:r>
            <a:r>
              <a:rPr lang="en-US" sz="3200" dirty="0">
                <a:latin typeface="Times New Roman" pitchFamily="18" charset="0"/>
                <a:cs typeface="Times New Roman" pitchFamily="18" charset="0"/>
              </a:rPr>
              <a:t>.</a:t>
            </a:r>
          </a:p>
        </p:txBody>
      </p:sp>
      <p:sp>
        <p:nvSpPr>
          <p:cNvPr id="3" name="Content Placeholder 2"/>
          <p:cNvSpPr>
            <a:spLocks noGrp="1"/>
          </p:cNvSpPr>
          <p:nvPr>
            <p:ph idx="1"/>
          </p:nvPr>
        </p:nvSpPr>
        <p:spPr>
          <a:xfrm>
            <a:off x="0" y="838201"/>
            <a:ext cx="9144000" cy="3886200"/>
          </a:xfrm>
        </p:spPr>
        <p:txBody>
          <a:bodyPr>
            <a:normAutofit/>
          </a:bodyPr>
          <a:lstStyle/>
          <a:p>
            <a:pPr algn="just"/>
            <a:r>
              <a:rPr lang="en-US" sz="3000" dirty="0" smtClean="0">
                <a:latin typeface="Times New Roman" pitchFamily="18" charset="0"/>
                <a:cs typeface="Times New Roman" pitchFamily="18" charset="0"/>
              </a:rPr>
              <a:t>In </a:t>
            </a:r>
            <a:r>
              <a:rPr lang="en-US" sz="3000" dirty="0">
                <a:latin typeface="Times New Roman" pitchFamily="18" charset="0"/>
                <a:cs typeface="Times New Roman" pitchFamily="18" charset="0"/>
              </a:rPr>
              <a:t>his presidential address at the Special Pakistan session of the Punjab Muslim Students Federation on 2nd March 1941, the Quaid said:</a:t>
            </a:r>
          </a:p>
          <a:p>
            <a:pPr marL="0" indent="0" algn="just">
              <a:buNone/>
            </a:pPr>
            <a:r>
              <a:rPr lang="en-US" sz="3000" dirty="0" smtClean="0">
                <a:latin typeface="Times New Roman" pitchFamily="18" charset="0"/>
                <a:cs typeface="Times New Roman" pitchFamily="18" charset="0"/>
              </a:rPr>
              <a:t>“We </a:t>
            </a:r>
            <a:r>
              <a:rPr lang="en-US" sz="3000" dirty="0">
                <a:latin typeface="Times New Roman" pitchFamily="18" charset="0"/>
                <a:cs typeface="Times New Roman" pitchFamily="18" charset="0"/>
              </a:rPr>
              <a:t>are a nation. And a nation must have a territory. What is the use of merely saying that we are a nation? Nation does not live in the air. It lives on the land, it must govern land, and it must have territorial state and that is what you want to get</a:t>
            </a:r>
            <a:r>
              <a:rPr lang="en-US" sz="3000" dirty="0" smtClean="0">
                <a:latin typeface="Times New Roman" pitchFamily="18" charset="0"/>
                <a:cs typeface="Times New Roman" pitchFamily="18" charset="0"/>
              </a:rPr>
              <a:t>.”</a:t>
            </a:r>
            <a:endParaRPr lang="en-US" sz="3000" dirty="0">
              <a:latin typeface="Times New Roman" pitchFamily="18" charset="0"/>
              <a:cs typeface="Times New Roman" pitchFamily="18" charset="0"/>
            </a:endParaRPr>
          </a:p>
          <a:p>
            <a:pPr marL="0" indent="0">
              <a:buNone/>
            </a:pPr>
            <a:endParaRPr lang="en-US" sz="3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7046958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27709"/>
            <a:ext cx="8229600" cy="734291"/>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27708" y="838200"/>
            <a:ext cx="9116291" cy="4114800"/>
          </a:xfrm>
        </p:spPr>
        <p:txBody>
          <a:bodyPr>
            <a:noAutofit/>
          </a:bodyPr>
          <a:lstStyle/>
          <a:p>
            <a:pPr algn="just"/>
            <a:r>
              <a:rPr lang="en-US" sz="2800" dirty="0">
                <a:latin typeface="Times New Roman" pitchFamily="18" charset="0"/>
                <a:cs typeface="Times New Roman" pitchFamily="18" charset="0"/>
              </a:rPr>
              <a:t>Discussing the philosophical difference between Islam and Hindustan the Quaid-</a:t>
            </a:r>
            <a:r>
              <a:rPr lang="en-US" sz="2800" dirty="0" err="1">
                <a:latin typeface="Times New Roman" pitchFamily="18" charset="0"/>
                <a:cs typeface="Times New Roman" pitchFamily="18" charset="0"/>
              </a:rPr>
              <a:t>i</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Azam</a:t>
            </a:r>
            <a:r>
              <a:rPr lang="en-US" sz="2800" dirty="0">
                <a:latin typeface="Times New Roman" pitchFamily="18" charset="0"/>
                <a:cs typeface="Times New Roman" pitchFamily="18" charset="0"/>
              </a:rPr>
              <a:t> declared at the All India Muslim League Lahore Session on 23rd March, 1940:</a:t>
            </a:r>
          </a:p>
          <a:p>
            <a:pPr marL="0" indent="0" algn="just">
              <a:buNone/>
            </a:pPr>
            <a:r>
              <a:rPr lang="en-US" sz="2800" dirty="0" smtClean="0">
                <a:latin typeface="Times New Roman" pitchFamily="18" charset="0"/>
                <a:cs typeface="Times New Roman" pitchFamily="18" charset="0"/>
              </a:rPr>
              <a:t>It </a:t>
            </a:r>
            <a:r>
              <a:rPr lang="en-US" sz="2800" dirty="0">
                <a:latin typeface="Times New Roman" pitchFamily="18" charset="0"/>
                <a:cs typeface="Times New Roman" pitchFamily="18" charset="0"/>
              </a:rPr>
              <a:t>is extremely difficult to appreciate why our Hindu friends fail to understand the real nature of Islam and Hinduism. They are not religions in the strict sense of the word, but are, in fact, different and distinct social orders, and it is a dream that the Hindus and Muslims can ever evolve a common nationality</a:t>
            </a:r>
            <a:r>
              <a:rPr lang="en-US" sz="2800" dirty="0" smtClean="0">
                <a:latin typeface="Times New Roman" pitchFamily="18" charset="0"/>
                <a:cs typeface="Times New Roman" pitchFamily="18" charset="0"/>
              </a:rPr>
              <a:t>,</a:t>
            </a:r>
          </a:p>
          <a:p>
            <a:pPr marL="0" indent="0" algn="just">
              <a:buNone/>
            </a:pPr>
            <a:endParaRPr lang="en-US" sz="2800" dirty="0">
              <a:latin typeface="Times New Roman" pitchFamily="18" charset="0"/>
              <a:cs typeface="Times New Roman" pitchFamily="18" charset="0"/>
            </a:endParaRPr>
          </a:p>
          <a:p>
            <a:pPr marL="0" indent="0" algn="just">
              <a:buNone/>
            </a:pPr>
            <a:endParaRPr lang="en-US" sz="2800" dirty="0" smtClean="0">
              <a:latin typeface="Times New Roman" pitchFamily="18" charset="0"/>
              <a:cs typeface="Times New Roman" pitchFamily="18" charset="0"/>
            </a:endParaRPr>
          </a:p>
          <a:p>
            <a:pPr marL="0" indent="0" algn="just">
              <a:buNone/>
            </a:pPr>
            <a:endParaRPr lang="en-US" sz="2800" dirty="0">
              <a:latin typeface="Times New Roman" pitchFamily="18" charset="0"/>
              <a:cs typeface="Times New Roman" pitchFamily="18" charset="0"/>
            </a:endParaRPr>
          </a:p>
          <a:p>
            <a:pPr marL="0" indent="0" algn="just">
              <a:buNone/>
            </a:pPr>
            <a:endParaRPr lang="en-US" sz="2800" dirty="0" smtClean="0">
              <a:latin typeface="Times New Roman" pitchFamily="18" charset="0"/>
              <a:cs typeface="Times New Roman" pitchFamily="18" charset="0"/>
            </a:endParaRPr>
          </a:p>
          <a:p>
            <a:pPr marL="0" indent="0" algn="just">
              <a:buNone/>
            </a:pPr>
            <a:endParaRPr lang="en-US" sz="2800" dirty="0">
              <a:latin typeface="Times New Roman" pitchFamily="18" charset="0"/>
              <a:cs typeface="Times New Roman" pitchFamily="18" charset="0"/>
            </a:endParaRPr>
          </a:p>
          <a:p>
            <a:pPr marL="0" indent="0" algn="just">
              <a:buNone/>
            </a:pPr>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8931275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0"/>
            <a:ext cx="8229600" cy="609600"/>
          </a:xfrm>
        </p:spPr>
        <p:txBody>
          <a:bodyPr>
            <a:normAutofit fontScale="90000"/>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762001"/>
            <a:ext cx="9144000" cy="3581400"/>
          </a:xfrm>
        </p:spPr>
        <p:txBody>
          <a:bodyPr/>
          <a:lstStyle/>
          <a:p>
            <a:pPr algn="just"/>
            <a:r>
              <a:rPr lang="en-US" dirty="0">
                <a:latin typeface="Times New Roman" pitchFamily="18" charset="0"/>
                <a:cs typeface="Times New Roman" pitchFamily="18" charset="0"/>
              </a:rPr>
              <a:t>and this misconception of one Indian nation has gone far beyond the limits and is the cause of most of your troubles and will lead India to destruction if we fail to revise our notions in time. The Hindus and Muslims belong to two different religious philosophies, social customs, and literatures. </a:t>
            </a:r>
          </a:p>
        </p:txBody>
      </p:sp>
    </p:spTree>
    <p:extLst>
      <p:ext uri="{BB962C8B-B14F-4D97-AF65-F5344CB8AC3E}">
        <p14:creationId xmlns:p14="http://schemas.microsoft.com/office/powerpoint/2010/main" xmlns="" val="2824292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047018" cy="762000"/>
          </a:xfrm>
        </p:spPr>
        <p:txBody>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838201"/>
            <a:ext cx="9144000" cy="3581399"/>
          </a:xfrm>
        </p:spPr>
        <p:txBody>
          <a:bodyPr>
            <a:normAutofit/>
          </a:bodyPr>
          <a:lstStyle/>
          <a:p>
            <a:r>
              <a:rPr lang="en-US" sz="3000" dirty="0">
                <a:latin typeface="Times New Roman" pitchFamily="18" charset="0"/>
                <a:cs typeface="Times New Roman" pitchFamily="18" charset="0"/>
              </a:rPr>
              <a:t>The Quaid further explained:</a:t>
            </a:r>
          </a:p>
          <a:p>
            <a:pPr marL="0" indent="0">
              <a:buNone/>
            </a:pPr>
            <a:r>
              <a:rPr lang="en-US" sz="3000" dirty="0" smtClean="0">
                <a:latin typeface="Times New Roman" pitchFamily="18" charset="0"/>
                <a:cs typeface="Times New Roman" pitchFamily="18" charset="0"/>
              </a:rPr>
              <a:t>“They </a:t>
            </a:r>
            <a:r>
              <a:rPr lang="en-US" sz="3000" dirty="0">
                <a:latin typeface="Times New Roman" pitchFamily="18" charset="0"/>
                <a:cs typeface="Times New Roman" pitchFamily="18" charset="0"/>
              </a:rPr>
              <a:t>neither intermarry nor interline together and, indeed they belong to two different civilizations which are based mainly on conflicting ideas and conceptions. Their concepts on life and of life are different. It is quite clear the Hindus and </a:t>
            </a:r>
            <a:r>
              <a:rPr lang="en-US" sz="3000" dirty="0" err="1">
                <a:latin typeface="Times New Roman" pitchFamily="18" charset="0"/>
                <a:cs typeface="Times New Roman" pitchFamily="18" charset="0"/>
              </a:rPr>
              <a:t>Mussalmans</a:t>
            </a:r>
            <a:r>
              <a:rPr lang="en-US" sz="3000" dirty="0">
                <a:latin typeface="Times New Roman" pitchFamily="18" charset="0"/>
                <a:cs typeface="Times New Roman" pitchFamily="18" charset="0"/>
              </a:rPr>
              <a:t> derive their inspiration from different sources of history</a:t>
            </a:r>
            <a:r>
              <a:rPr lang="en-US" sz="3000" dirty="0" smtClean="0">
                <a:latin typeface="Times New Roman" pitchFamily="18" charset="0"/>
                <a:cs typeface="Times New Roman" pitchFamily="18" charset="0"/>
              </a:rPr>
              <a:t>.” </a:t>
            </a:r>
            <a:endParaRPr lang="en-US" sz="3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818664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053945" cy="685800"/>
          </a:xfrm>
        </p:spPr>
        <p:txBody>
          <a:bodyPr>
            <a:normAutofit fontScale="90000"/>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76200" y="990601"/>
            <a:ext cx="9067800" cy="3733799"/>
          </a:xfrm>
        </p:spPr>
        <p:txBody>
          <a:bodyPr>
            <a:normAutofit lnSpcReduction="10000"/>
          </a:bodyPr>
          <a:lstStyle/>
          <a:p>
            <a:pPr algn="just"/>
            <a:r>
              <a:rPr lang="en-US" dirty="0">
                <a:latin typeface="Times New Roman" pitchFamily="18" charset="0"/>
                <a:cs typeface="Times New Roman" pitchFamily="18" charset="0"/>
              </a:rPr>
              <a:t>They have different epics, different heroes, and different episodes. Very often the hero of one is foe of the other and, likewise, their victories and defeats overlap. To yoke together two such nations under a single state, one as a numerical minority and the other as a majority, must lead to growing discontent and final destruction of any fabric that may be built up for the government of such a state.</a:t>
            </a: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7384922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dirty="0" smtClean="0">
                <a:latin typeface="Times New Roman" pitchFamily="18" charset="0"/>
                <a:cs typeface="Times New Roman" pitchFamily="18" charset="0"/>
              </a:rPr>
              <a:t>Cont.</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6927" y="762001"/>
            <a:ext cx="9067800" cy="3505199"/>
          </a:xfrm>
        </p:spPr>
        <p:txBody>
          <a:bodyPr>
            <a:normAutofit fontScale="92500" lnSpcReduction="10000"/>
          </a:bodyPr>
          <a:lstStyle/>
          <a:p>
            <a:pPr algn="just"/>
            <a:r>
              <a:rPr lang="en-US" dirty="0" smtClean="0">
                <a:latin typeface="Times New Roman" pitchFamily="18" charset="0"/>
                <a:cs typeface="Times New Roman" pitchFamily="18" charset="0"/>
              </a:rPr>
              <a:t>Infect </a:t>
            </a:r>
            <a:r>
              <a:rPr lang="en-US" dirty="0">
                <a:latin typeface="Times New Roman" pitchFamily="18" charset="0"/>
                <a:cs typeface="Times New Roman" pitchFamily="18" charset="0"/>
              </a:rPr>
              <a:t>the Quaid’s concept of Pakistan was that it would be an Islamic Welfare State where no one would be exploited. Also in the Islamic Welfare State it is the duty of the state to see that there is no one without food and clothes and every individual is at least provided with basic necessities of life.</a:t>
            </a:r>
          </a:p>
          <a:p>
            <a:pPr algn="just"/>
            <a:r>
              <a:rPr lang="en-US" dirty="0" smtClean="0">
                <a:latin typeface="Times New Roman" pitchFamily="18" charset="0"/>
                <a:cs typeface="Times New Roman" pitchFamily="18" charset="0"/>
              </a:rPr>
              <a:t>Now look at this list of Islamic state’s welfare responsibilities </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96972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879764"/>
          </a:xfrm>
        </p:spPr>
        <p:txBody>
          <a:bodyPr/>
          <a:lstStyle/>
          <a:p>
            <a:r>
              <a:rPr lang="en-US" dirty="0"/>
              <a:t>Islamic state’s welfare </a:t>
            </a:r>
            <a:r>
              <a:rPr lang="en-US" dirty="0" smtClean="0"/>
              <a:t>Responsibilities </a:t>
            </a:r>
            <a:endParaRPr lang="en-US" dirty="0"/>
          </a:p>
        </p:txBody>
      </p:sp>
      <p:sp>
        <p:nvSpPr>
          <p:cNvPr id="3" name="Content Placeholder 2"/>
          <p:cNvSpPr>
            <a:spLocks noGrp="1"/>
          </p:cNvSpPr>
          <p:nvPr>
            <p:ph idx="1"/>
          </p:nvPr>
        </p:nvSpPr>
        <p:spPr>
          <a:xfrm>
            <a:off x="34636" y="990601"/>
            <a:ext cx="9109364" cy="3505200"/>
          </a:xfrm>
        </p:spPr>
        <p:txBody>
          <a:bodyPr>
            <a:normAutofit/>
          </a:bodyPr>
          <a:lstStyle/>
          <a:p>
            <a:pPr algn="just"/>
            <a:r>
              <a:rPr lang="en-US" dirty="0" smtClean="0">
                <a:latin typeface="Times New Roman" pitchFamily="18" charset="0"/>
                <a:cs typeface="Times New Roman" pitchFamily="18" charset="0"/>
              </a:rPr>
              <a:t>Food, Health, Shelter &amp; Security :</a:t>
            </a:r>
          </a:p>
          <a:p>
            <a:pPr marL="0" indent="0" algn="just">
              <a:buNone/>
            </a:pPr>
            <a:r>
              <a:rPr lang="en-US" dirty="0" smtClean="0">
                <a:latin typeface="Times New Roman" pitchFamily="18" charset="0"/>
                <a:cs typeface="Times New Roman" pitchFamily="18" charset="0"/>
              </a:rPr>
              <a:t>As </a:t>
            </a:r>
            <a:r>
              <a:rPr lang="en-US" dirty="0">
                <a:latin typeface="Times New Roman" pitchFamily="18" charset="0"/>
                <a:cs typeface="Times New Roman" pitchFamily="18" charset="0"/>
              </a:rPr>
              <a:t>per the </a:t>
            </a:r>
            <a:r>
              <a:rPr lang="en-US" dirty="0" err="1">
                <a:latin typeface="Times New Roman" pitchFamily="18" charset="0"/>
                <a:cs typeface="Times New Roman" pitchFamily="18" charset="0"/>
              </a:rPr>
              <a:t>Qur'anic</a:t>
            </a:r>
            <a:r>
              <a:rPr lang="en-US" dirty="0">
                <a:latin typeface="Times New Roman" pitchFamily="18" charset="0"/>
                <a:cs typeface="Times New Roman" pitchFamily="18" charset="0"/>
              </a:rPr>
              <a:t> teachings the Islamic state should guarantee equal </a:t>
            </a:r>
            <a:r>
              <a:rPr lang="en-US" dirty="0" smtClean="0">
                <a:latin typeface="Times New Roman" pitchFamily="18" charset="0"/>
                <a:cs typeface="Times New Roman" pitchFamily="18" charset="0"/>
              </a:rPr>
              <a:t>rights and provision of basic necessities </a:t>
            </a:r>
            <a:r>
              <a:rPr lang="en-US" dirty="0">
                <a:latin typeface="Times New Roman" pitchFamily="18" charset="0"/>
                <a:cs typeface="Times New Roman" pitchFamily="18" charset="0"/>
              </a:rPr>
              <a:t>to all </a:t>
            </a:r>
            <a:r>
              <a:rPr lang="en-US" dirty="0" smtClean="0">
                <a:latin typeface="Times New Roman" pitchFamily="18" charset="0"/>
                <a:cs typeface="Times New Roman" pitchFamily="18" charset="0"/>
              </a:rPr>
              <a:t>ethnic, regional, </a:t>
            </a:r>
            <a:r>
              <a:rPr lang="en-US" dirty="0">
                <a:latin typeface="Times New Roman" pitchFamily="18" charset="0"/>
                <a:cs typeface="Times New Roman" pitchFamily="18" charset="0"/>
              </a:rPr>
              <a:t>cultural, tribal and religious groups. </a:t>
            </a:r>
          </a:p>
        </p:txBody>
      </p:sp>
    </p:spTree>
    <p:extLst>
      <p:ext uri="{BB962C8B-B14F-4D97-AF65-F5344CB8AC3E}">
        <p14:creationId xmlns:p14="http://schemas.microsoft.com/office/powerpoint/2010/main" xmlns="" val="3916983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686800" cy="762000"/>
          </a:xfrm>
        </p:spPr>
        <p:txBody>
          <a:bodyPr/>
          <a:lstStyle/>
          <a:p>
            <a:pPr algn="l"/>
            <a:r>
              <a:rPr lang="en-US" dirty="0" smtClean="0"/>
              <a:t>Cont.</a:t>
            </a:r>
            <a:endParaRPr lang="en-US" dirty="0"/>
          </a:p>
        </p:txBody>
      </p:sp>
      <p:sp>
        <p:nvSpPr>
          <p:cNvPr id="3" name="Content Placeholder 2"/>
          <p:cNvSpPr>
            <a:spLocks noGrp="1"/>
          </p:cNvSpPr>
          <p:nvPr>
            <p:ph idx="1"/>
          </p:nvPr>
        </p:nvSpPr>
        <p:spPr>
          <a:xfrm>
            <a:off x="34636" y="990601"/>
            <a:ext cx="9109364" cy="3810000"/>
          </a:xfrm>
        </p:spPr>
        <p:txBody>
          <a:bodyPr/>
          <a:lstStyle/>
          <a:p>
            <a:r>
              <a:rPr lang="en-US" dirty="0">
                <a:latin typeface="Times New Roman" pitchFamily="18" charset="0"/>
                <a:cs typeface="Times New Roman" pitchFamily="18" charset="0"/>
              </a:rPr>
              <a:t>Education:</a:t>
            </a:r>
          </a:p>
          <a:p>
            <a:r>
              <a:rPr lang="en-US" dirty="0">
                <a:latin typeface="Times New Roman" pitchFamily="18" charset="0"/>
                <a:cs typeface="Times New Roman" pitchFamily="18" charset="0"/>
              </a:rPr>
              <a:t>The Prophet Muhammad (peace be upon him) said: “One who treads a path in search of knowledge has his path to Paradise made easy by God…” –</a:t>
            </a:r>
          </a:p>
          <a:p>
            <a:pPr marL="0" indent="0">
              <a:buNone/>
            </a:pPr>
            <a:r>
              <a:rPr lang="en-US" dirty="0">
                <a:latin typeface="Times New Roman" pitchFamily="18" charset="0"/>
                <a:cs typeface="Times New Roman" pitchFamily="18" charset="0"/>
              </a:rPr>
              <a:t> </a:t>
            </a:r>
            <a:r>
              <a:rPr lang="en-US" sz="1600" dirty="0">
                <a:latin typeface="Times New Roman" pitchFamily="18" charset="0"/>
                <a:cs typeface="Times New Roman" pitchFamily="18" charset="0"/>
              </a:rPr>
              <a:t>(</a:t>
            </a:r>
            <a:r>
              <a:rPr lang="en-US" sz="1600" dirty="0" smtClean="0">
                <a:latin typeface="Times New Roman" pitchFamily="18" charset="0"/>
                <a:cs typeface="Times New Roman" pitchFamily="18" charset="0"/>
              </a:rPr>
              <a:t>ref</a:t>
            </a:r>
            <a:r>
              <a:rPr lang="en-US" sz="1600" dirty="0">
                <a:latin typeface="Times New Roman" pitchFamily="18" charset="0"/>
                <a:cs typeface="Times New Roman" pitchFamily="18" charset="0"/>
              </a:rPr>
              <a:t>. Riyadh-us-Saleheen,245) </a:t>
            </a:r>
          </a:p>
          <a:p>
            <a:r>
              <a:rPr lang="en-US" dirty="0" smtClean="0">
                <a:latin typeface="Times New Roman" pitchFamily="18" charset="0"/>
                <a:cs typeface="Times New Roman" pitchFamily="18" charset="0"/>
              </a:rPr>
              <a:t>So Provision </a:t>
            </a:r>
            <a:r>
              <a:rPr lang="en-US" dirty="0">
                <a:latin typeface="Times New Roman" pitchFamily="18" charset="0"/>
                <a:cs typeface="Times New Roman" pitchFamily="18" charset="0"/>
              </a:rPr>
              <a:t>of education is the responsibility of Islamic state</a:t>
            </a:r>
          </a:p>
        </p:txBody>
      </p:sp>
    </p:spTree>
    <p:extLst>
      <p:ext uri="{BB962C8B-B14F-4D97-AF65-F5344CB8AC3E}">
        <p14:creationId xmlns:p14="http://schemas.microsoft.com/office/powerpoint/2010/main" xmlns="" val="1809449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927" y="838200"/>
            <a:ext cx="9144000" cy="3657600"/>
          </a:xfrm>
        </p:spPr>
        <p:txBody>
          <a:bodyPr>
            <a:normAutofit lnSpcReduction="10000"/>
          </a:bodyPr>
          <a:lstStyle/>
          <a:p>
            <a:r>
              <a:rPr lang="en-US" dirty="0" smtClean="0">
                <a:latin typeface="Times New Roman" pitchFamily="18" charset="0"/>
                <a:cs typeface="Times New Roman" pitchFamily="18" charset="0"/>
              </a:rPr>
              <a:t>Gender Equality</a:t>
            </a:r>
          </a:p>
          <a:p>
            <a:r>
              <a:rPr lang="en-US" dirty="0" smtClean="0">
                <a:latin typeface="Times New Roman" pitchFamily="18" charset="0"/>
                <a:cs typeface="Times New Roman" pitchFamily="18" charset="0"/>
              </a:rPr>
              <a:t>Freedom </a:t>
            </a:r>
            <a:r>
              <a:rPr lang="en-US" dirty="0">
                <a:latin typeface="Times New Roman" pitchFamily="18" charset="0"/>
                <a:cs typeface="Times New Roman" pitchFamily="18" charset="0"/>
              </a:rPr>
              <a:t>of T</a:t>
            </a:r>
            <a:r>
              <a:rPr lang="en-US" dirty="0" smtClean="0">
                <a:latin typeface="Times New Roman" pitchFamily="18" charset="0"/>
                <a:cs typeface="Times New Roman" pitchFamily="18" charset="0"/>
              </a:rPr>
              <a:t>hought &amp; Expression</a:t>
            </a:r>
          </a:p>
          <a:p>
            <a:r>
              <a:rPr lang="en-US" dirty="0">
                <a:latin typeface="Times New Roman" pitchFamily="18" charset="0"/>
                <a:cs typeface="Times New Roman" pitchFamily="18" charset="0"/>
              </a:rPr>
              <a:t>Protection of Religious Sentiments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Equality Before </a:t>
            </a:r>
            <a:r>
              <a:rPr lang="en-US" dirty="0" smtClean="0">
                <a:latin typeface="Times New Roman" pitchFamily="18" charset="0"/>
                <a:cs typeface="Times New Roman" pitchFamily="18" charset="0"/>
              </a:rPr>
              <a:t>Law:</a:t>
            </a:r>
          </a:p>
          <a:p>
            <a:pPr marL="0" indent="0">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Prophet </a:t>
            </a:r>
            <a:r>
              <a:rPr lang="en-US" dirty="0" smtClean="0">
                <a:latin typeface="Times New Roman" pitchFamily="18" charset="0"/>
                <a:cs typeface="Times New Roman" pitchFamily="18" charset="0"/>
              </a:rPr>
              <a:t>says that, the </a:t>
            </a:r>
            <a:r>
              <a:rPr lang="en-US" dirty="0">
                <a:latin typeface="Times New Roman" pitchFamily="18" charset="0"/>
                <a:cs typeface="Times New Roman" pitchFamily="18" charset="0"/>
              </a:rPr>
              <a:t>life and blood of Muslims are equally </a:t>
            </a:r>
            <a:r>
              <a:rPr lang="en-US" dirty="0" smtClean="0">
                <a:latin typeface="Times New Roman" pitchFamily="18" charset="0"/>
                <a:cs typeface="Times New Roman" pitchFamily="18" charset="0"/>
              </a:rPr>
              <a:t>precious.</a:t>
            </a:r>
          </a:p>
          <a:p>
            <a:pPr marL="0" indent="0">
              <a:buNone/>
            </a:pPr>
            <a:r>
              <a:rPr lang="en-US"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(ref. Abu </a:t>
            </a:r>
            <a:r>
              <a:rPr lang="en-US" sz="1600" dirty="0" err="1">
                <a:latin typeface="Times New Roman" pitchFamily="18" charset="0"/>
                <a:cs typeface="Times New Roman" pitchFamily="18" charset="0"/>
              </a:rPr>
              <a:t>Dawud</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Ibn</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Majjah</a:t>
            </a:r>
            <a:r>
              <a:rPr lang="en-US" sz="1600" dirty="0" smtClean="0">
                <a:latin typeface="Times New Roman" pitchFamily="18" charset="0"/>
                <a:cs typeface="Times New Roman" pitchFamily="18" charset="0"/>
              </a:rPr>
              <a:t>).</a:t>
            </a:r>
          </a:p>
          <a:p>
            <a:pPr marL="0" indent="0">
              <a:buNone/>
            </a:pP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xmlns="" val="18865405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762000"/>
          </a:xfrm>
        </p:spPr>
        <p:txBody>
          <a:bodyPr/>
          <a:lstStyle/>
          <a:p>
            <a:pPr algn="l"/>
            <a:r>
              <a:rPr lang="en-US" dirty="0" smtClean="0"/>
              <a:t>Cont.</a:t>
            </a:r>
            <a:endParaRPr lang="en-US" dirty="0"/>
          </a:p>
        </p:txBody>
      </p:sp>
      <p:sp>
        <p:nvSpPr>
          <p:cNvPr id="3" name="Content Placeholder 2"/>
          <p:cNvSpPr>
            <a:spLocks noGrp="1"/>
          </p:cNvSpPr>
          <p:nvPr>
            <p:ph idx="1"/>
          </p:nvPr>
        </p:nvSpPr>
        <p:spPr>
          <a:xfrm>
            <a:off x="0" y="762001"/>
            <a:ext cx="9144000" cy="3810000"/>
          </a:xfrm>
        </p:spPr>
        <p:txBody>
          <a:bodyPr>
            <a:normAutofit fontScale="92500"/>
          </a:bodyPr>
          <a:lstStyle/>
          <a:p>
            <a:r>
              <a:rPr lang="en-US" dirty="0">
                <a:latin typeface="Times New Roman" pitchFamily="18" charset="0"/>
                <a:cs typeface="Times New Roman" pitchFamily="18" charset="0"/>
              </a:rPr>
              <a:t>Rights of </a:t>
            </a:r>
            <a:r>
              <a:rPr lang="en-US" dirty="0" smtClean="0">
                <a:latin typeface="Times New Roman" pitchFamily="18" charset="0"/>
                <a:cs typeface="Times New Roman" pitchFamily="18" charset="0"/>
              </a:rPr>
              <a:t>Non Muslims:</a:t>
            </a:r>
          </a:p>
          <a:p>
            <a:pPr marL="0" indent="0">
              <a:buNone/>
            </a:pPr>
            <a:r>
              <a:rPr lang="en-US" dirty="0" smtClean="0">
                <a:latin typeface="Times New Roman" pitchFamily="18" charset="0"/>
                <a:cs typeface="Times New Roman" pitchFamily="18" charset="0"/>
              </a:rPr>
              <a:t>Islam </a:t>
            </a:r>
            <a:r>
              <a:rPr lang="en-US" dirty="0">
                <a:latin typeface="Times New Roman" pitchFamily="18" charset="0"/>
                <a:cs typeface="Times New Roman" pitchFamily="18" charset="0"/>
              </a:rPr>
              <a:t>has also laid down rights for non-Muslims who may be </a:t>
            </a:r>
            <a:r>
              <a:rPr lang="en-US" dirty="0" smtClean="0">
                <a:latin typeface="Times New Roman" pitchFamily="18" charset="0"/>
                <a:cs typeface="Times New Roman" pitchFamily="18" charset="0"/>
              </a:rPr>
              <a:t>living </a:t>
            </a:r>
            <a:r>
              <a:rPr lang="en-US" dirty="0">
                <a:latin typeface="Times New Roman" pitchFamily="18" charset="0"/>
                <a:cs typeface="Times New Roman" pitchFamily="18" charset="0"/>
              </a:rPr>
              <a:t>within the boundaries of an Islamic </a:t>
            </a:r>
            <a:r>
              <a:rPr lang="en-US" dirty="0" smtClean="0">
                <a:latin typeface="Times New Roman" pitchFamily="18" charset="0"/>
                <a:cs typeface="Times New Roman" pitchFamily="18" charset="0"/>
              </a:rPr>
              <a:t>state.</a:t>
            </a:r>
          </a:p>
          <a:p>
            <a:r>
              <a:rPr lang="en-US" dirty="0" smtClean="0">
                <a:latin typeface="Times New Roman" pitchFamily="18" charset="0"/>
                <a:cs typeface="Times New Roman" pitchFamily="18" charset="0"/>
              </a:rPr>
              <a:t>So the </a:t>
            </a:r>
            <a:r>
              <a:rPr lang="en-US" dirty="0">
                <a:latin typeface="Times New Roman" pitchFamily="18" charset="0"/>
                <a:cs typeface="Times New Roman" pitchFamily="18" charset="0"/>
              </a:rPr>
              <a:t>Holy Qur’an has referred to the basic human needs in these words : “There is therein (enough provision) for thee not to go hungry nor to go naked; nor to suffer from thirst, nor from the sun’s heat” </a:t>
            </a:r>
            <a:endParaRPr lang="en-US" dirty="0" smtClean="0">
              <a:latin typeface="Times New Roman" pitchFamily="18" charset="0"/>
              <a:cs typeface="Times New Roman" pitchFamily="18" charset="0"/>
            </a:endParaRPr>
          </a:p>
          <a:p>
            <a:pPr marL="0" indent="0">
              <a:buNone/>
            </a:pPr>
            <a:r>
              <a:rPr lang="en-US" sz="1700" dirty="0" smtClean="0">
                <a:latin typeface="Times New Roman" pitchFamily="18" charset="0"/>
                <a:cs typeface="Times New Roman" pitchFamily="18" charset="0"/>
              </a:rPr>
              <a:t>(ref. Al- Quran 20 </a:t>
            </a:r>
            <a:r>
              <a:rPr lang="en-US" sz="1700" dirty="0">
                <a:latin typeface="Times New Roman" pitchFamily="18" charset="0"/>
                <a:cs typeface="Times New Roman" pitchFamily="18" charset="0"/>
              </a:rPr>
              <a:t>: 118-119) </a:t>
            </a:r>
          </a:p>
        </p:txBody>
      </p:sp>
    </p:spTree>
    <p:extLst>
      <p:ext uri="{BB962C8B-B14F-4D97-AF65-F5344CB8AC3E}">
        <p14:creationId xmlns:p14="http://schemas.microsoft.com/office/powerpoint/2010/main" xmlns="" val="4468647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6926" y="838201"/>
            <a:ext cx="9060873" cy="3657599"/>
          </a:xfrm>
        </p:spPr>
        <p:txBody>
          <a:bodyPr>
            <a:normAutofit fontScale="92500" lnSpcReduction="10000"/>
          </a:bodyPr>
          <a:lstStyle/>
          <a:p>
            <a:r>
              <a:rPr lang="en-US" dirty="0">
                <a:latin typeface="Times New Roman" pitchFamily="18" charset="0"/>
                <a:cs typeface="Times New Roman" pitchFamily="18" charset="0"/>
              </a:rPr>
              <a:t>The Right to Basic Necessities of </a:t>
            </a:r>
            <a:r>
              <a:rPr lang="en-US" dirty="0" smtClean="0">
                <a:latin typeface="Times New Roman" pitchFamily="18" charset="0"/>
                <a:cs typeface="Times New Roman" pitchFamily="18" charset="0"/>
              </a:rPr>
              <a:t>Life:</a:t>
            </a:r>
          </a:p>
          <a:p>
            <a:pPr marL="0" indent="0">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government is the guardian of anyone who has no other guardian. -(Abu </a:t>
            </a:r>
            <a:r>
              <a:rPr lang="en-US" dirty="0" err="1">
                <a:latin typeface="Times New Roman" pitchFamily="18" charset="0"/>
                <a:cs typeface="Times New Roman" pitchFamily="18" charset="0"/>
              </a:rPr>
              <a:t>Daud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Tirmizi</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above mentioned saying of Prophet Muhammad (PBUH) establish beyond any doubt that the responsibility of providing basic needs to its citizens lies on the Islamic state. In this matter, Islam has made no distinction between the Muslims and non-Muslims </a:t>
            </a:r>
          </a:p>
        </p:txBody>
      </p:sp>
    </p:spTree>
    <p:extLst>
      <p:ext uri="{BB962C8B-B14F-4D97-AF65-F5344CB8AC3E}">
        <p14:creationId xmlns:p14="http://schemas.microsoft.com/office/powerpoint/2010/main" xmlns="" val="3577117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6927"/>
            <a:ext cx="8229600" cy="907473"/>
          </a:xfrm>
        </p:spPr>
        <p:txBody>
          <a:bodyPr/>
          <a:lstStyle/>
          <a:p>
            <a:pPr algn="l"/>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914400"/>
            <a:ext cx="9144000" cy="3047999"/>
          </a:xfrm>
        </p:spPr>
        <p:txBody>
          <a:bodyPr>
            <a:normAutofit lnSpcReduction="10000"/>
          </a:bodyPr>
          <a:lstStyle/>
          <a:p>
            <a:r>
              <a:rPr lang="en-US" dirty="0" smtClean="0">
                <a:latin typeface="Times New Roman" pitchFamily="18" charset="0"/>
                <a:cs typeface="Times New Roman" pitchFamily="18" charset="0"/>
              </a:rPr>
              <a:t>Currently Pakistan </a:t>
            </a:r>
            <a:r>
              <a:rPr lang="en-US" dirty="0">
                <a:latin typeface="Times New Roman" pitchFamily="18" charset="0"/>
                <a:cs typeface="Times New Roman" pitchFamily="18" charset="0"/>
              </a:rPr>
              <a:t>does not resemble with the ideal Islamic Welfare State which the Quaid had envisioned and would have tried to exercise had he lived longer</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Be responsible, now its our duty to develop Pakistan as welfare state.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258657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8229600" cy="817418"/>
          </a:xfrm>
        </p:spPr>
        <p:txBody>
          <a:bodyPr>
            <a:normAutofit/>
          </a:bodyPr>
          <a:lstStyle/>
          <a:p>
            <a:pPr algn="l"/>
            <a:r>
              <a:rPr lang="en-US" sz="3600" dirty="0">
                <a:latin typeface="Times New Roman" pitchFamily="18" charset="0"/>
                <a:cs typeface="Times New Roman" pitchFamily="18" charset="0"/>
              </a:rPr>
              <a:t>r</a:t>
            </a:r>
            <a:r>
              <a:rPr lang="en-US" sz="3600" dirty="0" smtClean="0">
                <a:latin typeface="Times New Roman" pitchFamily="18" charset="0"/>
                <a:cs typeface="Times New Roman" pitchFamily="18" charset="0"/>
              </a:rPr>
              <a:t>ecap of the lecture</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144000" cy="3962399"/>
          </a:xfrm>
        </p:spPr>
        <p:txBody>
          <a:bodyPr>
            <a:normAutofit lnSpcReduction="10000"/>
          </a:bodyPr>
          <a:lstStyle/>
          <a:p>
            <a:r>
              <a:rPr lang="en-US" dirty="0">
                <a:latin typeface="Times New Roman" pitchFamily="18" charset="0"/>
                <a:cs typeface="Times New Roman" pitchFamily="18" charset="0"/>
              </a:rPr>
              <a:t>What is the concept of welfare </a:t>
            </a:r>
            <a:r>
              <a:rPr lang="en-US" dirty="0" smtClean="0">
                <a:latin typeface="Times New Roman" pitchFamily="18" charset="0"/>
                <a:cs typeface="Times New Roman" pitchFamily="18" charset="0"/>
              </a:rPr>
              <a:t>state History </a:t>
            </a:r>
            <a:r>
              <a:rPr lang="en-US" dirty="0">
                <a:latin typeface="Times New Roman" pitchFamily="18" charset="0"/>
                <a:cs typeface="Times New Roman" pitchFamily="18" charset="0"/>
              </a:rPr>
              <a:t>of Welfare State </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History of the concept of Welfare State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Resolution of </a:t>
            </a:r>
            <a:r>
              <a:rPr lang="en-US" dirty="0" smtClean="0">
                <a:latin typeface="Times New Roman" pitchFamily="18" charset="0"/>
                <a:cs typeface="Times New Roman" pitchFamily="18" charset="0"/>
              </a:rPr>
              <a:t>the Welfare </a:t>
            </a:r>
            <a:r>
              <a:rPr lang="en-US" dirty="0">
                <a:latin typeface="Times New Roman" pitchFamily="18" charset="0"/>
                <a:cs typeface="Times New Roman" pitchFamily="18" charset="0"/>
              </a:rPr>
              <a:t>State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Quaid e </a:t>
            </a:r>
            <a:r>
              <a:rPr lang="en-US" dirty="0" err="1">
                <a:latin typeface="Times New Roman" pitchFamily="18" charset="0"/>
                <a:cs typeface="Times New Roman" pitchFamily="18" charset="0"/>
              </a:rPr>
              <a:t>Azam</a:t>
            </a:r>
            <a:r>
              <a:rPr lang="en-US" dirty="0">
                <a:latin typeface="Times New Roman" pitchFamily="18" charset="0"/>
                <a:cs typeface="Times New Roman" pitchFamily="18" charset="0"/>
              </a:rPr>
              <a:t> and the concept of welfare </a:t>
            </a:r>
            <a:r>
              <a:rPr lang="en-US" dirty="0" smtClean="0">
                <a:latin typeface="Times New Roman" pitchFamily="18" charset="0"/>
                <a:cs typeface="Times New Roman" pitchFamily="18" charset="0"/>
              </a:rPr>
              <a:t>state</a:t>
            </a:r>
          </a:p>
          <a:p>
            <a:r>
              <a:rPr lang="en-US" dirty="0">
                <a:latin typeface="Times New Roman" pitchFamily="18" charset="0"/>
                <a:cs typeface="Times New Roman" pitchFamily="18" charset="0"/>
              </a:rPr>
              <a:t>Islamic state’s welfare </a:t>
            </a:r>
            <a:r>
              <a:rPr lang="en-US" dirty="0" smtClean="0">
                <a:latin typeface="Times New Roman" pitchFamily="18" charset="0"/>
                <a:cs typeface="Times New Roman" pitchFamily="18" charset="0"/>
              </a:rPr>
              <a:t>responsibilities</a:t>
            </a:r>
          </a:p>
          <a:p>
            <a:r>
              <a:rPr lang="en-US" dirty="0" smtClean="0">
                <a:latin typeface="Times New Roman" pitchFamily="18" charset="0"/>
                <a:cs typeface="Times New Roman" pitchFamily="18" charset="0"/>
              </a:rPr>
              <a:t>Conclusion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083265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sz="3600" dirty="0" smtClean="0">
                <a:latin typeface="Times New Roman" pitchFamily="18" charset="0"/>
                <a:cs typeface="Times New Roman" pitchFamily="18" charset="0"/>
              </a:rPr>
              <a:t>Conclusion</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0" y="914401"/>
            <a:ext cx="9067800" cy="3657600"/>
          </a:xfrm>
        </p:spPr>
        <p:txBody>
          <a:bodyPr/>
          <a:lstStyle/>
          <a:p>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Dutch proverb says:</a:t>
            </a:r>
          </a:p>
          <a:p>
            <a:pPr marL="0" indent="0">
              <a:buNone/>
            </a:pPr>
            <a:r>
              <a:rPr lang="en-US" dirty="0" smtClean="0">
                <a:latin typeface="Times New Roman" pitchFamily="18" charset="0"/>
                <a:cs typeface="Times New Roman" pitchFamily="18" charset="0"/>
              </a:rPr>
              <a:t>“Money </a:t>
            </a:r>
            <a:r>
              <a:rPr lang="en-US" dirty="0">
                <a:latin typeface="Times New Roman" pitchFamily="18" charset="0"/>
                <a:cs typeface="Times New Roman" pitchFamily="18" charset="0"/>
              </a:rPr>
              <a:t>is lost nothing is lost;</a:t>
            </a:r>
          </a:p>
          <a:p>
            <a:pPr marL="0" indent="0">
              <a:buNone/>
            </a:pPr>
            <a:r>
              <a:rPr lang="en-US" dirty="0" smtClean="0">
                <a:latin typeface="Times New Roman" pitchFamily="18" charset="0"/>
                <a:cs typeface="Times New Roman" pitchFamily="18" charset="0"/>
              </a:rPr>
              <a:t>  Courage </a:t>
            </a:r>
            <a:r>
              <a:rPr lang="en-US" dirty="0">
                <a:latin typeface="Times New Roman" pitchFamily="18" charset="0"/>
                <a:cs typeface="Times New Roman" pitchFamily="18" charset="0"/>
              </a:rPr>
              <a:t>is lost much is lost;</a:t>
            </a:r>
          </a:p>
          <a:p>
            <a:pPr marL="0" indent="0">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Honour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lost most is lost;</a:t>
            </a:r>
          </a:p>
          <a:p>
            <a:pPr marL="0" indent="0">
              <a:buNone/>
            </a:pPr>
            <a:r>
              <a:rPr lang="en-US" dirty="0" smtClean="0">
                <a:latin typeface="Times New Roman" pitchFamily="18" charset="0"/>
                <a:cs typeface="Times New Roman" pitchFamily="18" charset="0"/>
              </a:rPr>
              <a:t>  Soul </a:t>
            </a:r>
            <a:r>
              <a:rPr lang="en-US" dirty="0">
                <a:latin typeface="Times New Roman" pitchFamily="18" charset="0"/>
                <a:cs typeface="Times New Roman" pitchFamily="18" charset="0"/>
              </a:rPr>
              <a:t>is lost all is </a:t>
            </a:r>
            <a:r>
              <a:rPr lang="en-US" dirty="0" smtClean="0">
                <a:latin typeface="Times New Roman" pitchFamily="18" charset="0"/>
                <a:cs typeface="Times New Roman" pitchFamily="18" charset="0"/>
              </a:rPr>
              <a:t>lost.”</a:t>
            </a:r>
          </a:p>
          <a:p>
            <a:pPr marL="0" indent="0" algn="ctr">
              <a:buNone/>
            </a:pPr>
            <a:r>
              <a:rPr lang="en-US" smtClean="0">
                <a:latin typeface="Times New Roman" pitchFamily="18" charset="0"/>
                <a:cs typeface="Times New Roman" pitchFamily="18" charset="0"/>
              </a:rPr>
              <a:t>Thank you</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37612553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711</TotalTime>
  <Words>1697</Words>
  <Application>Microsoft Office PowerPoint</Application>
  <PresentationFormat>On-screen Show (4:3)</PresentationFormat>
  <Paragraphs>104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Aims and Objectives of the Establishment of Pakistan- As Welfare State </vt:lpstr>
      <vt:lpstr>What is the concept of welfare state?</vt:lpstr>
      <vt:lpstr>cont.</vt:lpstr>
      <vt:lpstr>History of the concept of Welfare State </vt:lpstr>
      <vt:lpstr>cont.</vt:lpstr>
      <vt:lpstr>Resolution of Welfare State </vt:lpstr>
      <vt:lpstr>cont.</vt:lpstr>
      <vt:lpstr>Quaid e Azam and the concept of welfare state </vt:lpstr>
      <vt:lpstr>cont.</vt:lpstr>
      <vt:lpstr>Cont.</vt:lpstr>
      <vt:lpstr>Cont.</vt:lpstr>
      <vt:lpstr>Cont.</vt:lpstr>
      <vt:lpstr>Cont.</vt:lpstr>
      <vt:lpstr>Cont.</vt:lpstr>
      <vt:lpstr>Cont.</vt:lpstr>
      <vt:lpstr>Cont.</vt:lpstr>
      <vt:lpstr>Cont.</vt:lpstr>
      <vt:lpstr>Cont.</vt:lpstr>
      <vt:lpstr>Islamic state’s welfare Responsibilities </vt:lpstr>
      <vt:lpstr>Cont.</vt:lpstr>
      <vt:lpstr>Cont.</vt:lpstr>
      <vt:lpstr>Cont.</vt:lpstr>
      <vt:lpstr>Cont.</vt:lpstr>
      <vt:lpstr>Cont.</vt:lpstr>
      <vt:lpstr>recap of the lecture</vt:lpstr>
      <vt:lpstr>Conclusion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Aims and objectives of the establishment of Pakistan- As Welfare State </dc:title>
  <dc:creator>MyUserName</dc:creator>
  <cp:lastModifiedBy>NTS</cp:lastModifiedBy>
  <cp:revision>61</cp:revision>
  <dcterms:created xsi:type="dcterms:W3CDTF">2012-07-25T09:27:00Z</dcterms:created>
  <dcterms:modified xsi:type="dcterms:W3CDTF">2012-07-27T06:12:21Z</dcterms:modified>
</cp:coreProperties>
</file>