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61" r:id="rId7"/>
    <p:sldId id="260" r:id="rId8"/>
    <p:sldId id="262" r:id="rId9"/>
    <p:sldId id="272" r:id="rId10"/>
    <p:sldId id="273" r:id="rId11"/>
    <p:sldId id="263" r:id="rId12"/>
    <p:sldId id="274" r:id="rId13"/>
    <p:sldId id="276" r:id="rId14"/>
    <p:sldId id="275" r:id="rId15"/>
    <p:sldId id="277" r:id="rId16"/>
    <p:sldId id="278" r:id="rId17"/>
    <p:sldId id="279" r:id="rId18"/>
    <p:sldId id="264" r:id="rId19"/>
    <p:sldId id="280" r:id="rId20"/>
    <p:sldId id="265" r:id="rId21"/>
    <p:sldId id="281" r:id="rId22"/>
    <p:sldId id="266" r:id="rId23"/>
    <p:sldId id="282" r:id="rId24"/>
    <p:sldId id="267" r:id="rId25"/>
    <p:sldId id="283" r:id="rId26"/>
    <p:sldId id="268" r:id="rId27"/>
    <p:sldId id="269"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9052" autoAdjust="0"/>
    <p:restoredTop sz="94660"/>
  </p:normalViewPr>
  <p:slideViewPr>
    <p:cSldViewPr>
      <p:cViewPr varScale="1">
        <p:scale>
          <a:sx n="66" d="100"/>
          <a:sy n="66" d="100"/>
        </p:scale>
        <p:origin x="-127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1357A8-D1B2-46C7-A40D-6F9CC1FF8074}"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451906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357A8-D1B2-46C7-A40D-6F9CC1FF8074}"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3386479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357A8-D1B2-46C7-A40D-6F9CC1FF8074}"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786053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1357A8-D1B2-46C7-A40D-6F9CC1FF8074}"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350197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1357A8-D1B2-46C7-A40D-6F9CC1FF8074}" type="datetimeFigureOut">
              <a:rPr lang="en-US" smtClean="0"/>
              <a:pPr/>
              <a:t>8/13/2012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706402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1357A8-D1B2-46C7-A40D-6F9CC1FF8074}" type="datetimeFigureOut">
              <a:rPr lang="en-US" smtClean="0"/>
              <a:pPr/>
              <a:t>8/13/2012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4045295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357A8-D1B2-46C7-A40D-6F9CC1FF8074}" type="datetimeFigureOut">
              <a:rPr lang="en-US" smtClean="0"/>
              <a:pPr/>
              <a:t>8/13/2012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158342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357A8-D1B2-46C7-A40D-6F9CC1FF8074}"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786921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357A8-D1B2-46C7-A40D-6F9CC1FF8074}"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532594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357A8-D1B2-46C7-A40D-6F9CC1FF8074}"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2512595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357A8-D1B2-46C7-A40D-6F9CC1FF8074}"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1260234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357A8-D1B2-46C7-A40D-6F9CC1FF8074}" type="datetimeFigureOut">
              <a:rPr lang="en-US" smtClean="0"/>
              <a:pPr/>
              <a:t>8/13/2012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3F5E6-3184-4B9D-93DC-F813C4433BC1}" type="slidenum">
              <a:rPr lang="en-US" smtClean="0"/>
              <a:pPr/>
              <a:t>‹#›</a:t>
            </a:fld>
            <a:endParaRPr lang="en-US"/>
          </a:p>
        </p:txBody>
      </p:sp>
    </p:spTree>
    <p:extLst>
      <p:ext uri="{BB962C8B-B14F-4D97-AF65-F5344CB8AC3E}">
        <p14:creationId xmlns:p14="http://schemas.microsoft.com/office/powerpoint/2010/main" xmlns="" val="1861892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90599"/>
          </a:xfrm>
        </p:spPr>
        <p:txBody>
          <a:bodyPr>
            <a:noAutofit/>
          </a:bodyPr>
          <a:lstStyle/>
          <a:p>
            <a:r>
              <a:rPr lang="en-US" sz="3200" b="1" dirty="0" smtClean="0"/>
              <a:t/>
            </a:r>
            <a:br>
              <a:rPr lang="en-US" sz="3200" b="1" dirty="0" smtClean="0"/>
            </a:br>
            <a:r>
              <a:rPr lang="en-US" sz="3200" b="1" dirty="0" smtClean="0"/>
              <a:t>Lecture # 29    </a:t>
            </a:r>
            <a:br>
              <a:rPr lang="en-US" sz="3200" b="1" dirty="0" smtClean="0"/>
            </a:br>
            <a:r>
              <a:rPr lang="en-US" sz="3200" b="1" dirty="0" smtClean="0"/>
              <a:t>Current Issues and problems of Pakistan II</a:t>
            </a:r>
            <a:br>
              <a:rPr lang="en-US" sz="3200" b="1" dirty="0" smtClean="0"/>
            </a:br>
            <a:endParaRPr lang="en-US" sz="3200" b="1" dirty="0"/>
          </a:p>
        </p:txBody>
      </p:sp>
      <p:sp>
        <p:nvSpPr>
          <p:cNvPr id="3" name="Subtitle 2"/>
          <p:cNvSpPr>
            <a:spLocks noGrp="1"/>
          </p:cNvSpPr>
          <p:nvPr>
            <p:ph type="subTitle" idx="1"/>
          </p:nvPr>
        </p:nvSpPr>
        <p:spPr>
          <a:xfrm>
            <a:off x="0" y="1066800"/>
            <a:ext cx="9144000" cy="4419600"/>
          </a:xfrm>
        </p:spPr>
        <p:txBody>
          <a:bodyPr>
            <a:normAutofit fontScale="92500" lnSpcReduction="20000"/>
          </a:bodyPr>
          <a:lstStyle/>
          <a:p>
            <a:pPr algn="l"/>
            <a:r>
              <a:rPr lang="en-US" dirty="0" smtClean="0">
                <a:solidFill>
                  <a:schemeClr val="tx1"/>
                </a:solidFill>
              </a:rPr>
              <a:t>Recap of lecture # 28</a:t>
            </a:r>
          </a:p>
          <a:p>
            <a:pPr algn="l"/>
            <a:r>
              <a:rPr lang="en-US" dirty="0" smtClean="0">
                <a:solidFill>
                  <a:schemeClr val="tx1"/>
                </a:solidFill>
              </a:rPr>
              <a:t>Topic: Current </a:t>
            </a:r>
            <a:r>
              <a:rPr lang="en-US" dirty="0">
                <a:solidFill>
                  <a:schemeClr val="tx1"/>
                </a:solidFill>
              </a:rPr>
              <a:t>Issues and problems of Pakistan II</a:t>
            </a:r>
            <a:br>
              <a:rPr lang="en-US" dirty="0">
                <a:solidFill>
                  <a:schemeClr val="tx1"/>
                </a:solidFill>
              </a:rPr>
            </a:br>
            <a:endParaRPr lang="en-US" dirty="0" smtClean="0">
              <a:solidFill>
                <a:schemeClr val="tx1"/>
              </a:solidFill>
            </a:endParaRPr>
          </a:p>
          <a:p>
            <a:pPr marL="457200" indent="-457200" algn="l">
              <a:buFont typeface="Arial" pitchFamily="34" charset="0"/>
              <a:buChar char="•"/>
            </a:pPr>
            <a:r>
              <a:rPr lang="en-US" dirty="0" smtClean="0">
                <a:solidFill>
                  <a:schemeClr val="tx1"/>
                </a:solidFill>
              </a:rPr>
              <a:t>Difference between Issues  &amp; Social Problems</a:t>
            </a:r>
          </a:p>
          <a:p>
            <a:pPr marL="457200" indent="-457200" algn="l">
              <a:buFont typeface="Arial" pitchFamily="34" charset="0"/>
              <a:buChar char="•"/>
            </a:pPr>
            <a:r>
              <a:rPr lang="en-US" dirty="0" smtClean="0">
                <a:solidFill>
                  <a:schemeClr val="tx1"/>
                </a:solidFill>
              </a:rPr>
              <a:t> </a:t>
            </a:r>
            <a:r>
              <a:rPr lang="en-US" dirty="0">
                <a:solidFill>
                  <a:schemeClr val="tx1"/>
                </a:solidFill>
              </a:rPr>
              <a:t>Effects of  issues and Social Problems</a:t>
            </a:r>
          </a:p>
          <a:p>
            <a:pPr marL="457200" indent="-457200" algn="l">
              <a:buFont typeface="Arial" pitchFamily="34" charset="0"/>
              <a:buChar char="•"/>
            </a:pPr>
            <a:r>
              <a:rPr lang="en-US" dirty="0">
                <a:solidFill>
                  <a:schemeClr val="tx1"/>
                </a:solidFill>
              </a:rPr>
              <a:t>List of Current issues &amp; Problems of Pakistan </a:t>
            </a:r>
          </a:p>
          <a:p>
            <a:pPr marL="457200" indent="-457200" algn="l">
              <a:buFont typeface="Arial" pitchFamily="34" charset="0"/>
              <a:buChar char="•"/>
            </a:pPr>
            <a:r>
              <a:rPr lang="en-US" dirty="0">
                <a:solidFill>
                  <a:schemeClr val="tx1"/>
                </a:solidFill>
              </a:rPr>
              <a:t>Issue: Image of Pakistan</a:t>
            </a:r>
          </a:p>
          <a:p>
            <a:pPr marL="457200" indent="-457200" algn="l">
              <a:buFont typeface="Arial" pitchFamily="34" charset="0"/>
              <a:buChar char="•"/>
            </a:pPr>
            <a:r>
              <a:rPr lang="en-US" dirty="0">
                <a:solidFill>
                  <a:schemeClr val="tx1"/>
                </a:solidFill>
              </a:rPr>
              <a:t>Issue: Human Rights violation</a:t>
            </a:r>
          </a:p>
          <a:p>
            <a:pPr marL="457200" indent="-457200" algn="l">
              <a:buFont typeface="Arial" pitchFamily="34" charset="0"/>
              <a:buChar char="•"/>
            </a:pPr>
            <a:r>
              <a:rPr lang="en-US" dirty="0">
                <a:solidFill>
                  <a:schemeClr val="tx1"/>
                </a:solidFill>
              </a:rPr>
              <a:t>Poverty</a:t>
            </a:r>
          </a:p>
          <a:p>
            <a:endParaRPr lang="en-US" dirty="0"/>
          </a:p>
        </p:txBody>
      </p:sp>
    </p:spTree>
    <p:extLst>
      <p:ext uri="{BB962C8B-B14F-4D97-AF65-F5344CB8AC3E}">
        <p14:creationId xmlns:p14="http://schemas.microsoft.com/office/powerpoint/2010/main" xmlns="" val="3468374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92"/>
            <a:ext cx="9144000" cy="74160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Socioeconomic Problems</a:t>
            </a:r>
          </a:p>
          <a:p>
            <a:r>
              <a:rPr lang="en-US" dirty="0"/>
              <a:t>Educational </a:t>
            </a:r>
            <a:r>
              <a:rPr lang="en-US" dirty="0" smtClean="0"/>
              <a:t>Problems</a:t>
            </a:r>
          </a:p>
          <a:p>
            <a:r>
              <a:rPr lang="en-US" dirty="0" smtClean="0"/>
              <a:t>Health </a:t>
            </a:r>
            <a:r>
              <a:rPr lang="en-US" dirty="0"/>
              <a:t>care Problems</a:t>
            </a:r>
          </a:p>
          <a:p>
            <a:r>
              <a:rPr lang="en-US" dirty="0"/>
              <a:t>Energy Crisis</a:t>
            </a:r>
          </a:p>
          <a:p>
            <a:r>
              <a:rPr lang="en-US" dirty="0"/>
              <a:t>Corruption</a:t>
            </a:r>
          </a:p>
          <a:p>
            <a:r>
              <a:rPr lang="en-US" dirty="0"/>
              <a:t>Political Instability </a:t>
            </a:r>
          </a:p>
          <a:p>
            <a:r>
              <a:rPr lang="en-US" dirty="0"/>
              <a:t>International </a:t>
            </a:r>
            <a:r>
              <a:rPr lang="en-US" dirty="0" smtClean="0"/>
              <a:t>Interference</a:t>
            </a:r>
          </a:p>
          <a:p>
            <a:pPr marL="0" indent="0">
              <a:buNone/>
            </a:pPr>
            <a:r>
              <a:rPr lang="en-US" dirty="0" smtClean="0"/>
              <a:t>Today’s topic</a:t>
            </a:r>
            <a:r>
              <a:rPr lang="en-US" dirty="0"/>
              <a:t>: Current Issues and problems of Pakistan II</a:t>
            </a:r>
            <a:br>
              <a:rPr lang="en-US" dirty="0"/>
            </a:br>
            <a:r>
              <a:rPr lang="en-US" dirty="0"/>
              <a:t/>
            </a:r>
            <a:br>
              <a:rPr lang="en-US" dirty="0"/>
            </a:br>
            <a:endParaRPr lang="en-US" dirty="0"/>
          </a:p>
          <a:p>
            <a:pPr marL="0" indent="0">
              <a:buNone/>
            </a:pPr>
            <a:endParaRPr lang="en-US" dirty="0"/>
          </a:p>
        </p:txBody>
      </p:sp>
    </p:spTree>
    <p:extLst>
      <p:ext uri="{BB962C8B-B14F-4D97-AF65-F5344CB8AC3E}">
        <p14:creationId xmlns:p14="http://schemas.microsoft.com/office/powerpoint/2010/main" xmlns="" val="15597313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Terrorism</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smtClean="0"/>
              <a:t>Terrorism: </a:t>
            </a:r>
            <a:r>
              <a:rPr lang="en-US" dirty="0"/>
              <a:t>Pakistan plays a key and highly </a:t>
            </a:r>
            <a:r>
              <a:rPr lang="en-US" dirty="0" smtClean="0"/>
              <a:t>conflicted-role </a:t>
            </a:r>
            <a:r>
              <a:rPr lang="en-US" dirty="0"/>
              <a:t>in the global war on terror. Today terrorism is threatening the very roots and fabric of Pakistan’s nationhood. </a:t>
            </a:r>
            <a:endParaRPr lang="en-US" dirty="0" smtClean="0"/>
          </a:p>
          <a:p>
            <a:pPr algn="just"/>
            <a:r>
              <a:rPr lang="en-US" dirty="0" smtClean="0"/>
              <a:t>More </a:t>
            </a:r>
            <a:r>
              <a:rPr lang="en-US" dirty="0"/>
              <a:t>tragically, terrorism in Pakistan draws its justification from the very faith which provides the country its ideological bases.</a:t>
            </a:r>
          </a:p>
          <a:p>
            <a:pPr algn="just"/>
            <a:r>
              <a:rPr lang="en-US" dirty="0" smtClean="0"/>
              <a:t>The </a:t>
            </a:r>
            <a:r>
              <a:rPr lang="en-US" dirty="0"/>
              <a:t>major causes of Terrorism in Pakistan are: 1- Political Instability 2- Economic Conditions 3- Standard of Living 4- Religious Extremism</a:t>
            </a:r>
          </a:p>
          <a:p>
            <a:endParaRPr lang="en-US" dirty="0"/>
          </a:p>
        </p:txBody>
      </p:sp>
    </p:spTree>
    <p:extLst>
      <p:ext uri="{BB962C8B-B14F-4D97-AF65-F5344CB8AC3E}">
        <p14:creationId xmlns:p14="http://schemas.microsoft.com/office/powerpoint/2010/main" xmlns="" val="3744615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b="1" dirty="0" smtClean="0"/>
              <a:t/>
            </a:r>
            <a:br>
              <a:rPr lang="en-US" b="1" dirty="0" smtClean="0"/>
            </a:br>
            <a:r>
              <a:rPr lang="en-US" sz="3600" b="1" dirty="0" smtClean="0"/>
              <a:t>Cont.</a:t>
            </a:r>
            <a:r>
              <a:rPr lang="en-US" sz="3600" b="1" dirty="0"/>
              <a:t/>
            </a:r>
            <a:br>
              <a:rPr lang="en-US" sz="3600" b="1" dirty="0"/>
            </a:br>
            <a:endParaRPr lang="en-US" sz="3600" b="1" dirty="0"/>
          </a:p>
        </p:txBody>
      </p:sp>
      <p:sp>
        <p:nvSpPr>
          <p:cNvPr id="3" name="Content Placeholder 2"/>
          <p:cNvSpPr>
            <a:spLocks noGrp="1"/>
          </p:cNvSpPr>
          <p:nvPr>
            <p:ph idx="1"/>
          </p:nvPr>
        </p:nvSpPr>
        <p:spPr>
          <a:xfrm>
            <a:off x="27708" y="762000"/>
            <a:ext cx="9116291" cy="4525963"/>
          </a:xfrm>
        </p:spPr>
        <p:txBody>
          <a:bodyPr>
            <a:normAutofit fontScale="85000" lnSpcReduction="20000"/>
          </a:bodyPr>
          <a:lstStyle/>
          <a:p>
            <a:pPr algn="just"/>
            <a:r>
              <a:rPr lang="en-US" dirty="0"/>
              <a:t>Terrorism is the direct outcome of </a:t>
            </a:r>
            <a:r>
              <a:rPr lang="en-US" dirty="0" smtClean="0"/>
              <a:t>poverty. Terrorism </a:t>
            </a:r>
            <a:r>
              <a:rPr lang="en-US" dirty="0"/>
              <a:t>in Pakistan has become a major and highly destructive </a:t>
            </a:r>
            <a:r>
              <a:rPr lang="en-US" dirty="0" smtClean="0"/>
              <a:t>occurrence </a:t>
            </a:r>
            <a:r>
              <a:rPr lang="en-US" dirty="0"/>
              <a:t>in recent years.  The whole world looks at </a:t>
            </a:r>
            <a:r>
              <a:rPr lang="en-US" dirty="0" smtClean="0"/>
              <a:t>Pakistan, as </a:t>
            </a:r>
            <a:r>
              <a:rPr lang="en-US" dirty="0"/>
              <a:t>a </a:t>
            </a:r>
            <a:r>
              <a:rPr lang="en-US" dirty="0" smtClean="0"/>
              <a:t>victim </a:t>
            </a:r>
            <a:r>
              <a:rPr lang="en-US" dirty="0"/>
              <a:t>of </a:t>
            </a:r>
            <a:r>
              <a:rPr lang="en-US" dirty="0" smtClean="0"/>
              <a:t>terrorist’s activities.</a:t>
            </a:r>
          </a:p>
          <a:p>
            <a:pPr algn="just"/>
            <a:r>
              <a:rPr lang="en-US" dirty="0" smtClean="0"/>
              <a:t>Main </a:t>
            </a:r>
            <a:r>
              <a:rPr lang="en-US" dirty="0"/>
              <a:t>reason being an exploitation through the religious leaders and reaction of the military operations both internally as well as externally.</a:t>
            </a:r>
          </a:p>
          <a:p>
            <a:pPr algn="just"/>
            <a:r>
              <a:rPr lang="en-US" dirty="0"/>
              <a:t>The post-9/11 War on Terrorism in Pakistan has had two principal elements: the government’s battle with </a:t>
            </a:r>
            <a:r>
              <a:rPr lang="en-US" dirty="0" smtClean="0"/>
              <a:t>jihadi </a:t>
            </a:r>
            <a:r>
              <a:rPr lang="en-US" dirty="0"/>
              <a:t>groups banned after the attacks in New York, and the U.S. </a:t>
            </a:r>
            <a:r>
              <a:rPr lang="en-US" dirty="0" smtClean="0"/>
              <a:t>quest </a:t>
            </a:r>
            <a:r>
              <a:rPr lang="en-US" dirty="0"/>
              <a:t>of Al-Qaeda, usually (but not always) in co-operation with Pakistani forces</a:t>
            </a:r>
            <a:r>
              <a:rPr lang="en-US" dirty="0" smtClean="0"/>
              <a:t>.</a:t>
            </a:r>
            <a:endParaRPr lang="en-US" dirty="0"/>
          </a:p>
        </p:txBody>
      </p:sp>
    </p:spTree>
    <p:extLst>
      <p:ext uri="{BB962C8B-B14F-4D97-AF65-F5344CB8AC3E}">
        <p14:creationId xmlns:p14="http://schemas.microsoft.com/office/powerpoint/2010/main" xmlns="" val="3327362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762000"/>
            <a:ext cx="9116291" cy="4525963"/>
          </a:xfrm>
        </p:spPr>
        <p:txBody>
          <a:bodyPr>
            <a:normAutofit/>
          </a:bodyPr>
          <a:lstStyle/>
          <a:p>
            <a:r>
              <a:rPr lang="en-US" dirty="0"/>
              <a:t>In 2004, the Pakistani army launched a </a:t>
            </a:r>
            <a:r>
              <a:rPr lang="en-US" dirty="0" smtClean="0"/>
              <a:t>chase </a:t>
            </a:r>
            <a:r>
              <a:rPr lang="en-US" dirty="0"/>
              <a:t>of Al-Qaeda members in the mountainous area of Waziristan on the Afghan </a:t>
            </a:r>
            <a:r>
              <a:rPr lang="en-US" dirty="0" smtClean="0"/>
              <a:t>border</a:t>
            </a:r>
            <a:r>
              <a:rPr lang="en-US" dirty="0"/>
              <a:t>.</a:t>
            </a:r>
            <a:r>
              <a:rPr lang="en-US" dirty="0" smtClean="0"/>
              <a:t> </a:t>
            </a:r>
          </a:p>
          <a:p>
            <a:r>
              <a:rPr lang="en-US" dirty="0" smtClean="0"/>
              <a:t>Clashes there erupted into a low-level conflict with Islamic militants and local tribesmen, sparking the Waziristan War. Terrorist </a:t>
            </a:r>
            <a:r>
              <a:rPr lang="en-US" dirty="0"/>
              <a:t>attacks staged in Pakistan have killed over 35,000 </a:t>
            </a:r>
            <a:r>
              <a:rPr lang="en-US" dirty="0" smtClean="0"/>
              <a:t>people.</a:t>
            </a:r>
            <a:endParaRPr lang="en-US" dirty="0"/>
          </a:p>
        </p:txBody>
      </p:sp>
    </p:spTree>
    <p:extLst>
      <p:ext uri="{BB962C8B-B14F-4D97-AF65-F5344CB8AC3E}">
        <p14:creationId xmlns:p14="http://schemas.microsoft.com/office/powerpoint/2010/main" xmlns="" val="681945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a:bodyPr>
          <a:lstStyle/>
          <a:p>
            <a:pPr algn="just"/>
            <a:r>
              <a:rPr lang="en-US" dirty="0"/>
              <a:t>Preventing and resolving conflicts with Taliban and other religious groups. The government should enter into serious negotiations with Washington on the issues of drone attacks so that our sovereignty should be preserved as we reserve the right to undertake actions on our own land. </a:t>
            </a:r>
          </a:p>
          <a:p>
            <a:pPr algn="just"/>
            <a:r>
              <a:rPr lang="en-US" dirty="0"/>
              <a:t>A </a:t>
            </a:r>
            <a:r>
              <a:rPr lang="en-US" dirty="0" smtClean="0"/>
              <a:t>solid </a:t>
            </a:r>
            <a:r>
              <a:rPr lang="en-US" dirty="0"/>
              <a:t>time-table of withdrawal from Afghanistan needs to be announced by the U.S led </a:t>
            </a:r>
            <a:r>
              <a:rPr lang="en-US" dirty="0" smtClean="0"/>
              <a:t>forces.</a:t>
            </a:r>
            <a:endParaRPr lang="en-US" dirty="0"/>
          </a:p>
          <a:p>
            <a:endParaRPr lang="en-US" dirty="0"/>
          </a:p>
        </p:txBody>
      </p:sp>
    </p:spTree>
    <p:extLst>
      <p:ext uri="{BB962C8B-B14F-4D97-AF65-F5344CB8AC3E}">
        <p14:creationId xmlns:p14="http://schemas.microsoft.com/office/powerpoint/2010/main" xmlns="" val="2080366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914400"/>
            <a:ext cx="9144000" cy="4525963"/>
          </a:xfrm>
        </p:spPr>
        <p:txBody>
          <a:bodyPr>
            <a:normAutofit/>
          </a:bodyPr>
          <a:lstStyle/>
          <a:p>
            <a:pPr algn="just"/>
            <a:r>
              <a:rPr lang="en-US" b="1" dirty="0" smtClean="0"/>
              <a:t>Solution:</a:t>
            </a:r>
            <a:r>
              <a:rPr lang="en-US" dirty="0" smtClean="0"/>
              <a:t> </a:t>
            </a:r>
            <a:r>
              <a:rPr lang="en-US" dirty="0"/>
              <a:t>The real solution is to kill the root of Terrorism and systematically change the attitude of those people’s who are involved in terrorism - Military operations against terrorists are also </a:t>
            </a:r>
            <a:r>
              <a:rPr lang="en-US" dirty="0" smtClean="0"/>
              <a:t> required tactful planning.</a:t>
            </a:r>
          </a:p>
          <a:p>
            <a:pPr algn="just"/>
            <a:r>
              <a:rPr lang="en-US" dirty="0" smtClean="0"/>
              <a:t>Education</a:t>
            </a:r>
            <a:r>
              <a:rPr lang="en-US" dirty="0"/>
              <a:t>, Justice, </a:t>
            </a:r>
            <a:r>
              <a:rPr lang="en-US" dirty="0" smtClean="0"/>
              <a:t>and strong political system </a:t>
            </a:r>
            <a:r>
              <a:rPr lang="en-US" dirty="0"/>
              <a:t>can stop the </a:t>
            </a:r>
            <a:r>
              <a:rPr lang="en-US" dirty="0" smtClean="0"/>
              <a:t>Terrorism.</a:t>
            </a:r>
          </a:p>
          <a:p>
            <a:pPr marL="0" indent="0" algn="ctr">
              <a:buNone/>
            </a:pPr>
            <a:r>
              <a:rPr lang="en-US" dirty="0" smtClean="0"/>
              <a:t>***</a:t>
            </a:r>
            <a:endParaRPr lang="en-US" dirty="0"/>
          </a:p>
        </p:txBody>
      </p:sp>
    </p:spTree>
    <p:extLst>
      <p:ext uri="{BB962C8B-B14F-4D97-AF65-F5344CB8AC3E}">
        <p14:creationId xmlns:p14="http://schemas.microsoft.com/office/powerpoint/2010/main" xmlns="" val="8505524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3200" b="1" dirty="0"/>
              <a:t>Gender discrimination</a:t>
            </a:r>
          </a:p>
        </p:txBody>
      </p:sp>
      <p:sp>
        <p:nvSpPr>
          <p:cNvPr id="3" name="Content Placeholder 2"/>
          <p:cNvSpPr>
            <a:spLocks noGrp="1"/>
          </p:cNvSpPr>
          <p:nvPr>
            <p:ph idx="1"/>
          </p:nvPr>
        </p:nvSpPr>
        <p:spPr>
          <a:xfrm>
            <a:off x="14830" y="914400"/>
            <a:ext cx="9116291" cy="4525963"/>
          </a:xfrm>
        </p:spPr>
        <p:txBody>
          <a:bodyPr>
            <a:normAutofit fontScale="92500"/>
          </a:bodyPr>
          <a:lstStyle/>
          <a:p>
            <a:r>
              <a:rPr lang="en-US" dirty="0" smtClean="0"/>
              <a:t>Gender </a:t>
            </a:r>
            <a:r>
              <a:rPr lang="en-US" dirty="0"/>
              <a:t>d</a:t>
            </a:r>
            <a:r>
              <a:rPr lang="en-US" dirty="0" smtClean="0"/>
              <a:t>iscrimination </a:t>
            </a:r>
            <a:r>
              <a:rPr lang="en-US" dirty="0"/>
              <a:t>represents </a:t>
            </a:r>
            <a:r>
              <a:rPr lang="en-US" dirty="0" smtClean="0"/>
              <a:t>an important </a:t>
            </a:r>
            <a:r>
              <a:rPr lang="en-US" dirty="0"/>
              <a:t>social problem in Pakistan as well as throughout the world. Girls face discrimination everywhere in the world. They often receive less food than boys do, have less entrée to schooling and work long </a:t>
            </a:r>
            <a:r>
              <a:rPr lang="en-US" dirty="0" smtClean="0"/>
              <a:t>hours.</a:t>
            </a:r>
          </a:p>
          <a:p>
            <a:r>
              <a:rPr lang="en-US" dirty="0"/>
              <a:t> In societies where a male child is regarded as more valuable to the family, girls often are denied the right of life, denied the right to name and nationality</a:t>
            </a:r>
            <a:r>
              <a:rPr lang="en-US" dirty="0" smtClean="0"/>
              <a:t>.</a:t>
            </a:r>
          </a:p>
          <a:p>
            <a:pPr marL="0" indent="0">
              <a:buNone/>
            </a:pPr>
            <a:r>
              <a:rPr lang="en-US" dirty="0" smtClean="0"/>
              <a:t> </a:t>
            </a:r>
            <a:endParaRPr lang="en-US" dirty="0"/>
          </a:p>
        </p:txBody>
      </p:sp>
    </p:spTree>
    <p:extLst>
      <p:ext uri="{BB962C8B-B14F-4D97-AF65-F5344CB8AC3E}">
        <p14:creationId xmlns:p14="http://schemas.microsoft.com/office/powerpoint/2010/main" xmlns="" val="4014510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13"/>
            <a:ext cx="9144000" cy="678287"/>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800600"/>
          </a:xfrm>
        </p:spPr>
        <p:txBody>
          <a:bodyPr>
            <a:normAutofit fontScale="92500" lnSpcReduction="20000"/>
          </a:bodyPr>
          <a:lstStyle/>
          <a:p>
            <a:pPr algn="just"/>
            <a:r>
              <a:rPr lang="en-US" dirty="0"/>
              <a:t>Primary school ratio of boys &amp; girls which is 10:4 respectively. lack of technical education the allocation of funds for education are very low. It is only 1.5 to 2.0 percent of the total GDP. Untrained and non professional teachers</a:t>
            </a:r>
            <a:r>
              <a:rPr lang="en-US" dirty="0" smtClean="0"/>
              <a:t>.</a:t>
            </a:r>
          </a:p>
          <a:p>
            <a:pPr algn="just"/>
            <a:r>
              <a:rPr lang="en-US" dirty="0"/>
              <a:t>And by being married off early or forced to stay at home and help in domestic chores, girls are often denied the right to education and all the advantages that go with it, the right to associate freely and the rights accompanying unjustified deprivation of liberty. These all are basic humiliation from family to girls when boys are regarded as the pillars of tomorrow</a:t>
            </a:r>
            <a:r>
              <a:rPr lang="en-US" dirty="0" smtClean="0"/>
              <a:t>.</a:t>
            </a:r>
            <a:endParaRPr lang="en-US" dirty="0"/>
          </a:p>
        </p:txBody>
      </p:sp>
    </p:spTree>
    <p:extLst>
      <p:ext uri="{BB962C8B-B14F-4D97-AF65-F5344CB8AC3E}">
        <p14:creationId xmlns:p14="http://schemas.microsoft.com/office/powerpoint/2010/main" xmlns="" val="3049625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5"/>
            <a:ext cx="9144000" cy="7040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5257800"/>
          </a:xfrm>
        </p:spPr>
        <p:txBody>
          <a:bodyPr>
            <a:normAutofit fontScale="85000" lnSpcReduction="10000"/>
          </a:bodyPr>
          <a:lstStyle/>
          <a:p>
            <a:pPr algn="just"/>
            <a:r>
              <a:rPr lang="en-US" dirty="0"/>
              <a:t>Girls the world over are less likely than their brothers to be attending primary school. Pakistan has for decades grossly underinvested in education, and in particular, girls’ education. Girls' education also means comprehensive change for a society. Educated women are essential to ending gender bias, starting by reducing the poverty that makes discrimination even worse in the developing world. </a:t>
            </a:r>
          </a:p>
          <a:p>
            <a:pPr algn="just"/>
            <a:r>
              <a:rPr lang="en-US" b="1" dirty="0" smtClean="0"/>
              <a:t>Solution</a:t>
            </a:r>
            <a:r>
              <a:rPr lang="en-US" b="1" dirty="0"/>
              <a:t>:</a:t>
            </a:r>
            <a:r>
              <a:rPr lang="en-US" dirty="0"/>
              <a:t> Govt. should take following measures: Increase education budget Establish more schools and appoint qualified and trained teachers . Technical education must be given to all the classes. Promote primary education</a:t>
            </a:r>
            <a:r>
              <a:rPr lang="en-US" dirty="0" smtClean="0"/>
              <a:t>.</a:t>
            </a:r>
          </a:p>
          <a:p>
            <a:pPr marL="0" indent="0" algn="ctr">
              <a:buNone/>
            </a:pPr>
            <a:r>
              <a:rPr lang="en-US" dirty="0" smtClean="0"/>
              <a:t>***</a:t>
            </a:r>
            <a:endParaRPr lang="en-US" dirty="0"/>
          </a:p>
          <a:p>
            <a:endParaRPr lang="en-US" dirty="0"/>
          </a:p>
          <a:p>
            <a:endParaRPr lang="en-US" dirty="0"/>
          </a:p>
        </p:txBody>
      </p:sp>
    </p:spTree>
    <p:extLst>
      <p:ext uri="{BB962C8B-B14F-4D97-AF65-F5344CB8AC3E}">
        <p14:creationId xmlns:p14="http://schemas.microsoft.com/office/powerpoint/2010/main" xmlns="" val="1928245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3200" b="1" dirty="0" smtClean="0"/>
              <a:t>Overpopulation</a:t>
            </a:r>
            <a:endParaRPr lang="en-US" sz="3200" b="1" dirty="0"/>
          </a:p>
        </p:txBody>
      </p:sp>
      <p:sp>
        <p:nvSpPr>
          <p:cNvPr id="3" name="Content Placeholder 2"/>
          <p:cNvSpPr>
            <a:spLocks noGrp="1"/>
          </p:cNvSpPr>
          <p:nvPr>
            <p:ph idx="1"/>
          </p:nvPr>
        </p:nvSpPr>
        <p:spPr>
          <a:xfrm>
            <a:off x="0" y="1143000"/>
            <a:ext cx="9144000" cy="4525963"/>
          </a:xfrm>
        </p:spPr>
        <p:txBody>
          <a:bodyPr>
            <a:normAutofit fontScale="85000" lnSpcReduction="20000"/>
          </a:bodyPr>
          <a:lstStyle/>
          <a:p>
            <a:r>
              <a:rPr lang="en-US" dirty="0" smtClean="0"/>
              <a:t>According </a:t>
            </a:r>
            <a:r>
              <a:rPr lang="en-US" dirty="0"/>
              <a:t>to official news Pakistani   has an estimated 2% growth rate which for a country of official population of 160 Million turns out to be roughly around3.2 Million every year. This alarming growth rate is causing </a:t>
            </a:r>
            <a:r>
              <a:rPr lang="en-US" dirty="0" smtClean="0"/>
              <a:t>huge </a:t>
            </a:r>
            <a:r>
              <a:rPr lang="en-US" dirty="0"/>
              <a:t>pressure on head of the families who are to support them</a:t>
            </a:r>
            <a:r>
              <a:rPr lang="en-US" dirty="0" smtClean="0"/>
              <a:t>.</a:t>
            </a:r>
          </a:p>
          <a:p>
            <a:r>
              <a:rPr lang="en-US" dirty="0"/>
              <a:t>The root cause of overpopulation is the unbalanced growth rate. In third world countries the basic awareness among the common people is lacking, which is the fundamental reason of overpopulation. Governments have very few budgets to educate the people all over the country about the disadvantages of extra ordinary birth rate. In this way majority of the people remain uneducated regarding the adequate methods of birth control</a:t>
            </a:r>
            <a:r>
              <a:rPr lang="en-US" dirty="0" smtClean="0"/>
              <a:t>.</a:t>
            </a:r>
          </a:p>
        </p:txBody>
      </p:sp>
    </p:spTree>
    <p:extLst>
      <p:ext uri="{BB962C8B-B14F-4D97-AF65-F5344CB8AC3E}">
        <p14:creationId xmlns:p14="http://schemas.microsoft.com/office/powerpoint/2010/main" xmlns="" val="2686818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 y="33270"/>
            <a:ext cx="9137561" cy="65253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5029200"/>
          </a:xfrm>
        </p:spPr>
        <p:txBody>
          <a:bodyPr>
            <a:normAutofit fontScale="92500" lnSpcReduction="20000"/>
          </a:bodyPr>
          <a:lstStyle/>
          <a:p>
            <a:pPr algn="just"/>
            <a:r>
              <a:rPr lang="en-US" dirty="0"/>
              <a:t>Given that about 40% of the population is already living under poverty line and 5.6% (official figures) of the population is unemployed, the ever growing population of Pakistan is just adding to the problems of the </a:t>
            </a:r>
            <a:r>
              <a:rPr lang="en-US" dirty="0" smtClean="0"/>
              <a:t>already </a:t>
            </a:r>
            <a:r>
              <a:rPr lang="en-US" dirty="0"/>
              <a:t>under pressure nation</a:t>
            </a:r>
            <a:r>
              <a:rPr lang="en-US" dirty="0" smtClean="0"/>
              <a:t>.</a:t>
            </a:r>
          </a:p>
          <a:p>
            <a:pPr algn="just"/>
            <a:r>
              <a:rPr lang="en-US" dirty="0"/>
              <a:t>Overpopulation is a great danger for economic development as it swallows up the progress made by the economic sector.</a:t>
            </a:r>
          </a:p>
          <a:p>
            <a:pPr algn="just"/>
            <a:r>
              <a:rPr lang="en-US" dirty="0" smtClean="0"/>
              <a:t>With </a:t>
            </a:r>
            <a:r>
              <a:rPr lang="en-US" dirty="0"/>
              <a:t>the increase in population, there is low capital income in the country which badly effects the economy of the country. There per capita income of Pakistan is 479 dollars compared to 27000 dollars in Japan and 14000 dollars in Singapore</a:t>
            </a:r>
          </a:p>
        </p:txBody>
      </p:sp>
    </p:spTree>
    <p:extLst>
      <p:ext uri="{BB962C8B-B14F-4D97-AF65-F5344CB8AC3E}">
        <p14:creationId xmlns:p14="http://schemas.microsoft.com/office/powerpoint/2010/main" xmlns="" val="4677900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 y="0"/>
            <a:ext cx="9137561" cy="1143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914400"/>
            <a:ext cx="9144000" cy="4525963"/>
          </a:xfrm>
        </p:spPr>
        <p:txBody>
          <a:bodyPr/>
          <a:lstStyle/>
          <a:p>
            <a:r>
              <a:rPr lang="en-US" b="1" dirty="0" smtClean="0"/>
              <a:t>Solution</a:t>
            </a:r>
            <a:r>
              <a:rPr lang="en-US" dirty="0" smtClean="0"/>
              <a:t>: To create awareness among public and provide population control facilities in all regions and at levels.</a:t>
            </a:r>
          </a:p>
          <a:p>
            <a:pPr marL="0" indent="0" algn="ctr">
              <a:buNone/>
            </a:pPr>
            <a:r>
              <a:rPr lang="en-US" dirty="0" smtClean="0"/>
              <a:t>***</a:t>
            </a:r>
            <a:endParaRPr lang="en-US" dirty="0"/>
          </a:p>
        </p:txBody>
      </p:sp>
    </p:spTree>
    <p:extLst>
      <p:ext uri="{BB962C8B-B14F-4D97-AF65-F5344CB8AC3E}">
        <p14:creationId xmlns:p14="http://schemas.microsoft.com/office/powerpoint/2010/main" xmlns="" val="35231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Inflation</a:t>
            </a:r>
            <a:endParaRPr lang="en-US" sz="3200" b="1" dirty="0"/>
          </a:p>
        </p:txBody>
      </p:sp>
      <p:sp>
        <p:nvSpPr>
          <p:cNvPr id="3" name="Content Placeholder 2"/>
          <p:cNvSpPr>
            <a:spLocks noGrp="1"/>
          </p:cNvSpPr>
          <p:nvPr>
            <p:ph idx="1"/>
          </p:nvPr>
        </p:nvSpPr>
        <p:spPr>
          <a:xfrm>
            <a:off x="0" y="762000"/>
            <a:ext cx="9144000" cy="4525963"/>
          </a:xfrm>
        </p:spPr>
        <p:txBody>
          <a:bodyPr>
            <a:normAutofit/>
          </a:bodyPr>
          <a:lstStyle/>
          <a:p>
            <a:r>
              <a:rPr lang="en-US" dirty="0"/>
              <a:t>High inflation is contributing </a:t>
            </a:r>
            <a:r>
              <a:rPr lang="en-US" dirty="0" smtClean="0"/>
              <a:t>to– </a:t>
            </a:r>
            <a:r>
              <a:rPr lang="en-US" dirty="0"/>
              <a:t>Increasing vulnerability and fall in real income of </a:t>
            </a:r>
            <a:r>
              <a:rPr lang="en-US" dirty="0" smtClean="0"/>
              <a:t>lower, middle </a:t>
            </a:r>
            <a:r>
              <a:rPr lang="en-US" dirty="0"/>
              <a:t>and fixed income segments of the society</a:t>
            </a:r>
            <a:r>
              <a:rPr lang="en-US" dirty="0" smtClean="0"/>
              <a:t>.</a:t>
            </a:r>
          </a:p>
          <a:p>
            <a:pPr marL="0" indent="0">
              <a:buNone/>
            </a:pPr>
            <a:r>
              <a:rPr lang="en-US" dirty="0" smtClean="0"/>
              <a:t>Reasons:</a:t>
            </a:r>
          </a:p>
          <a:p>
            <a:r>
              <a:rPr lang="en-US" dirty="0" smtClean="0"/>
              <a:t>– </a:t>
            </a:r>
            <a:r>
              <a:rPr lang="en-US" dirty="0"/>
              <a:t>uncertainty about future scenario of the business</a:t>
            </a:r>
          </a:p>
          <a:p>
            <a:r>
              <a:rPr lang="en-US" dirty="0"/>
              <a:t>environment and instability of the financial system</a:t>
            </a:r>
          </a:p>
          <a:p>
            <a:r>
              <a:rPr lang="en-US" dirty="0"/>
              <a:t>– </a:t>
            </a:r>
            <a:r>
              <a:rPr lang="en-US" dirty="0" smtClean="0"/>
              <a:t>Loss </a:t>
            </a:r>
            <a:r>
              <a:rPr lang="en-US" dirty="0"/>
              <a:t>of business and investors’ confidence</a:t>
            </a:r>
          </a:p>
          <a:p>
            <a:r>
              <a:rPr lang="en-US" dirty="0"/>
              <a:t>– Slowing down of real economic activities</a:t>
            </a:r>
          </a:p>
        </p:txBody>
      </p:sp>
    </p:spTree>
    <p:extLst>
      <p:ext uri="{BB962C8B-B14F-4D97-AF65-F5344CB8AC3E}">
        <p14:creationId xmlns:p14="http://schemas.microsoft.com/office/powerpoint/2010/main" xmlns="" val="26742287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 y="30051"/>
            <a:ext cx="9137561" cy="808149"/>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419599"/>
          </a:xfrm>
        </p:spPr>
        <p:txBody>
          <a:bodyPr>
            <a:normAutofit fontScale="92500" lnSpcReduction="20000"/>
          </a:bodyPr>
          <a:lstStyle/>
          <a:p>
            <a:pPr marL="0" indent="0">
              <a:buNone/>
            </a:pPr>
            <a:r>
              <a:rPr lang="en-US" b="1" dirty="0" smtClean="0"/>
              <a:t>Solution:</a:t>
            </a:r>
            <a:endParaRPr lang="en-US" b="1" dirty="0"/>
          </a:p>
          <a:p>
            <a:r>
              <a:rPr lang="en-US" dirty="0" smtClean="0"/>
              <a:t> To control wastages of resources and reduce inflation</a:t>
            </a:r>
            <a:endParaRPr lang="en-US" dirty="0"/>
          </a:p>
          <a:p>
            <a:r>
              <a:rPr lang="en-US" dirty="0" smtClean="0"/>
              <a:t> </a:t>
            </a:r>
            <a:r>
              <a:rPr lang="en-US" dirty="0"/>
              <a:t>Improve </a:t>
            </a:r>
            <a:r>
              <a:rPr lang="en-US" dirty="0" smtClean="0"/>
              <a:t>monetary </a:t>
            </a:r>
            <a:r>
              <a:rPr lang="en-US" dirty="0"/>
              <a:t>policies </a:t>
            </a:r>
            <a:r>
              <a:rPr lang="en-US" dirty="0" smtClean="0"/>
              <a:t>&amp; coordination</a:t>
            </a:r>
            <a:endParaRPr lang="en-US" dirty="0"/>
          </a:p>
          <a:p>
            <a:r>
              <a:rPr lang="en-US" dirty="0" smtClean="0"/>
              <a:t> </a:t>
            </a:r>
            <a:r>
              <a:rPr lang="en-US" dirty="0"/>
              <a:t>Set short term targets</a:t>
            </a:r>
          </a:p>
          <a:p>
            <a:r>
              <a:rPr lang="en-US" dirty="0" smtClean="0"/>
              <a:t>Choice </a:t>
            </a:r>
            <a:r>
              <a:rPr lang="en-US" dirty="0"/>
              <a:t>of Appropriate Monetary Policy Instrument</a:t>
            </a:r>
          </a:p>
          <a:p>
            <a:r>
              <a:rPr lang="en-US" dirty="0" smtClean="0"/>
              <a:t> </a:t>
            </a:r>
            <a:r>
              <a:rPr lang="en-US" dirty="0"/>
              <a:t>Strengthen regulatory bodies to break down monopoly</a:t>
            </a:r>
          </a:p>
          <a:p>
            <a:r>
              <a:rPr lang="en-US" dirty="0"/>
              <a:t>elements and other arrangements hindering prices to </a:t>
            </a:r>
            <a:r>
              <a:rPr lang="en-US" dirty="0" smtClean="0"/>
              <a:t>adjust.</a:t>
            </a:r>
          </a:p>
          <a:p>
            <a:pPr marL="0" indent="0" algn="ctr">
              <a:buNone/>
            </a:pPr>
            <a:r>
              <a:rPr lang="en-US" dirty="0" smtClean="0"/>
              <a:t>***</a:t>
            </a:r>
            <a:endParaRPr lang="en-US" dirty="0"/>
          </a:p>
        </p:txBody>
      </p:sp>
    </p:spTree>
    <p:extLst>
      <p:ext uri="{BB962C8B-B14F-4D97-AF65-F5344CB8AC3E}">
        <p14:creationId xmlns:p14="http://schemas.microsoft.com/office/powerpoint/2010/main" xmlns="" val="20634125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70"/>
            <a:ext cx="9144000" cy="728730"/>
          </a:xfrm>
        </p:spPr>
        <p:txBody>
          <a:bodyPr>
            <a:normAutofit fontScale="90000"/>
          </a:bodyPr>
          <a:lstStyle/>
          <a:p>
            <a:pPr algn="l"/>
            <a:r>
              <a:rPr lang="en-US" dirty="0" smtClean="0"/>
              <a:t> </a:t>
            </a:r>
            <a:r>
              <a:rPr lang="en-US" sz="3200" b="1" dirty="0"/>
              <a:t>Unemployment </a:t>
            </a:r>
          </a:p>
        </p:txBody>
      </p:sp>
      <p:sp>
        <p:nvSpPr>
          <p:cNvPr id="3" name="Content Placeholder 2"/>
          <p:cNvSpPr>
            <a:spLocks noGrp="1"/>
          </p:cNvSpPr>
          <p:nvPr>
            <p:ph idx="1"/>
          </p:nvPr>
        </p:nvSpPr>
        <p:spPr>
          <a:xfrm>
            <a:off x="-5366" y="762000"/>
            <a:ext cx="9149366" cy="4525963"/>
          </a:xfrm>
        </p:spPr>
        <p:txBody>
          <a:bodyPr>
            <a:normAutofit fontScale="92500" lnSpcReduction="20000"/>
          </a:bodyPr>
          <a:lstStyle/>
          <a:p>
            <a:pPr algn="just"/>
            <a:r>
              <a:rPr lang="en-US" dirty="0"/>
              <a:t>Unemployment is one of the biggest problems of Pakistan. A person is who has ability to do work and is willing to do work, is unable to get job opportunity. In the current situation more than 30 lac people are unemployed in Pakistan and unemployment ratio is more than 12%. The biggest reason of unemployment in Pakistan is concerned with the backwardness of agriculture sector</a:t>
            </a:r>
            <a:r>
              <a:rPr lang="en-US" dirty="0" smtClean="0"/>
              <a:t>.</a:t>
            </a:r>
          </a:p>
          <a:p>
            <a:pPr algn="just"/>
            <a:r>
              <a:rPr lang="en-US" dirty="0"/>
              <a:t>Industrial sector is the second largest sector of our economy and contributes 19% to national income. This sector should employ a large number of </a:t>
            </a:r>
            <a:r>
              <a:rPr lang="en-US" dirty="0" smtClean="0"/>
              <a:t>labors. </a:t>
            </a:r>
          </a:p>
          <a:p>
            <a:pPr marL="0" indent="0" algn="just">
              <a:buNone/>
            </a:pPr>
            <a:endParaRPr lang="en-US" dirty="0"/>
          </a:p>
        </p:txBody>
      </p:sp>
    </p:spTree>
    <p:extLst>
      <p:ext uri="{BB962C8B-B14F-4D97-AF65-F5344CB8AC3E}">
        <p14:creationId xmlns:p14="http://schemas.microsoft.com/office/powerpoint/2010/main" xmlns="" val="29021112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 y="0"/>
            <a:ext cx="9124682"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Due to electricity breakdown already established industry is deteriorating, resulting in the prevailing unemployment ratio. High cost and low quality are responsible for less demand for our agricultural and industrial items. Because of less demand of such kinds of goods both the domestic and international producers are losing their interest in </a:t>
            </a:r>
            <a:r>
              <a:rPr lang="en-US" dirty="0" smtClean="0"/>
              <a:t>production.</a:t>
            </a:r>
          </a:p>
          <a:p>
            <a:r>
              <a:rPr lang="en-US" b="1" dirty="0" smtClean="0"/>
              <a:t>Solution</a:t>
            </a:r>
            <a:r>
              <a:rPr lang="en-US" dirty="0" smtClean="0"/>
              <a:t>: we should create protected enviourment  for the investor and regular supply of electricity and gas may improve our industrial sector.</a:t>
            </a:r>
          </a:p>
          <a:p>
            <a:pPr marL="0" indent="0" algn="ctr">
              <a:buNone/>
            </a:pPr>
            <a:r>
              <a:rPr lang="en-US" dirty="0" smtClean="0"/>
              <a:t>***</a:t>
            </a:r>
            <a:endParaRPr lang="en-US" dirty="0"/>
          </a:p>
        </p:txBody>
      </p:sp>
    </p:spTree>
    <p:extLst>
      <p:ext uri="{BB962C8B-B14F-4D97-AF65-F5344CB8AC3E}">
        <p14:creationId xmlns:p14="http://schemas.microsoft.com/office/powerpoint/2010/main" xmlns="" val="934142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05691"/>
          </a:xfrm>
        </p:spPr>
        <p:txBody>
          <a:bodyPr>
            <a:normAutofit fontScale="90000"/>
          </a:bodyPr>
          <a:lstStyle/>
          <a:p>
            <a:pPr algn="l"/>
            <a:r>
              <a:rPr lang="en-US" dirty="0" smtClean="0"/>
              <a:t/>
            </a:r>
            <a:br>
              <a:rPr lang="en-US" dirty="0" smtClean="0"/>
            </a:br>
            <a:r>
              <a:rPr lang="en-US" sz="3600" b="1" dirty="0" smtClean="0"/>
              <a:t>Economy Crisis</a:t>
            </a:r>
            <a:r>
              <a:rPr lang="en-US" sz="3600" b="1" dirty="0"/>
              <a:t/>
            </a:r>
            <a:br>
              <a:rPr lang="en-US" sz="3600" b="1" dirty="0"/>
            </a:br>
            <a:endParaRPr lang="en-US" sz="3600" b="1" dirty="0"/>
          </a:p>
        </p:txBody>
      </p:sp>
      <p:sp>
        <p:nvSpPr>
          <p:cNvPr id="3" name="Content Placeholder 2"/>
          <p:cNvSpPr>
            <a:spLocks noGrp="1"/>
          </p:cNvSpPr>
          <p:nvPr>
            <p:ph idx="1"/>
          </p:nvPr>
        </p:nvSpPr>
        <p:spPr>
          <a:xfrm>
            <a:off x="0" y="533400"/>
            <a:ext cx="9144000" cy="5562600"/>
          </a:xfrm>
        </p:spPr>
        <p:txBody>
          <a:bodyPr>
            <a:normAutofit/>
          </a:bodyPr>
          <a:lstStyle/>
          <a:p>
            <a:r>
              <a:rPr lang="en-US" dirty="0" smtClean="0"/>
              <a:t>In </a:t>
            </a:r>
            <a:r>
              <a:rPr lang="en-US" dirty="0"/>
              <a:t>1947, Pakistan had </a:t>
            </a:r>
            <a:r>
              <a:rPr lang="en-US" dirty="0" smtClean="0"/>
              <a:t>40 </a:t>
            </a:r>
            <a:r>
              <a:rPr lang="en-US" dirty="0"/>
              <a:t>million people with per capita income of  100$. Agriculture accounted for almost 50% of economic output with hardly any manufacturing, as all industries were located in India. </a:t>
            </a:r>
            <a:endParaRPr lang="en-US" dirty="0" smtClean="0"/>
          </a:p>
          <a:p>
            <a:r>
              <a:rPr lang="en-US" dirty="0" smtClean="0"/>
              <a:t>Therefore</a:t>
            </a:r>
            <a:r>
              <a:rPr lang="en-US" dirty="0"/>
              <a:t>, it was unable to feed 30 million people and was dependent </a:t>
            </a:r>
            <a:r>
              <a:rPr lang="en-US" dirty="0" smtClean="0"/>
              <a:t>on </a:t>
            </a:r>
            <a:r>
              <a:rPr lang="en-US" dirty="0"/>
              <a:t>imports from the USA. From thereon, Pakistan has come a long way</a:t>
            </a:r>
            <a:r>
              <a:rPr lang="en-US" dirty="0" smtClean="0"/>
              <a:t>.</a:t>
            </a:r>
            <a:endParaRPr lang="en-US" dirty="0"/>
          </a:p>
        </p:txBody>
      </p:sp>
    </p:spTree>
    <p:extLst>
      <p:ext uri="{BB962C8B-B14F-4D97-AF65-F5344CB8AC3E}">
        <p14:creationId xmlns:p14="http://schemas.microsoft.com/office/powerpoint/2010/main" xmlns="" val="968700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a:t>Today with 170 million people, our per capita income in 2008 </a:t>
            </a:r>
            <a:r>
              <a:rPr lang="en-US" dirty="0" smtClean="0"/>
              <a:t>reduced out </a:t>
            </a:r>
            <a:r>
              <a:rPr lang="en-US" dirty="0"/>
              <a:t>of every hundred rupees of our  national income, we consume 85 rupees and save only 15 rupees, which means   that the amount of money which is available to invest for economic growth and  advancement is too little. </a:t>
            </a:r>
          </a:p>
          <a:p>
            <a:r>
              <a:rPr lang="en-US" b="1" dirty="0"/>
              <a:t>Solution</a:t>
            </a:r>
            <a:r>
              <a:rPr lang="en-US" dirty="0"/>
              <a:t>: to generate income resources and opportunities  for the people</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xmlns="" val="21349295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513"/>
            <a:ext cx="9144000" cy="830687"/>
          </a:xfrm>
        </p:spPr>
        <p:txBody>
          <a:bodyPr>
            <a:normAutofit/>
          </a:bodyPr>
          <a:lstStyle/>
          <a:p>
            <a:pPr algn="l"/>
            <a:r>
              <a:rPr lang="en-US" sz="3200" b="1" dirty="0"/>
              <a:t>Food Crisis </a:t>
            </a:r>
          </a:p>
        </p:txBody>
      </p:sp>
      <p:sp>
        <p:nvSpPr>
          <p:cNvPr id="3" name="Content Placeholder 2"/>
          <p:cNvSpPr>
            <a:spLocks noGrp="1"/>
          </p:cNvSpPr>
          <p:nvPr>
            <p:ph idx="1"/>
          </p:nvPr>
        </p:nvSpPr>
        <p:spPr>
          <a:xfrm>
            <a:off x="6438" y="990600"/>
            <a:ext cx="9137561" cy="4525963"/>
          </a:xfrm>
        </p:spPr>
        <p:txBody>
          <a:bodyPr>
            <a:normAutofit fontScale="85000" lnSpcReduction="10000"/>
          </a:bodyPr>
          <a:lstStyle/>
          <a:p>
            <a:r>
              <a:rPr lang="en-US" dirty="0"/>
              <a:t>The increasing food crisis has affected millions of people in Africa and now it is rapidly moving towards South-East Asian countries including Pakistan. The global food crisis has affected hundreds of millions of people worldwide, causing a </a:t>
            </a:r>
            <a:r>
              <a:rPr lang="en-US" dirty="0" smtClean="0"/>
              <a:t>flow </a:t>
            </a:r>
            <a:r>
              <a:rPr lang="en-US" dirty="0"/>
              <a:t>of socio-political unrest in many countries as families struggle to find ways to survive against </a:t>
            </a:r>
            <a:r>
              <a:rPr lang="en-US" dirty="0" smtClean="0"/>
              <a:t>rising </a:t>
            </a:r>
            <a:r>
              <a:rPr lang="en-US" dirty="0"/>
              <a:t>food and fuel prices.</a:t>
            </a:r>
          </a:p>
          <a:p>
            <a:r>
              <a:rPr lang="en-US" dirty="0" smtClean="0"/>
              <a:t>The </a:t>
            </a:r>
            <a:r>
              <a:rPr lang="en-US" dirty="0"/>
              <a:t>world’s financial experts have placed Pakistan on a list of 36 countries that face a serious food crisis it has two sides; one is unavailability of edibles and second is </a:t>
            </a:r>
            <a:r>
              <a:rPr lang="en-US" dirty="0" smtClean="0"/>
              <a:t>rising </a:t>
            </a:r>
            <a:r>
              <a:rPr lang="en-US" dirty="0"/>
              <a:t>prices due to gap in demand and supply of edibles.</a:t>
            </a:r>
          </a:p>
        </p:txBody>
      </p:sp>
    </p:spTree>
    <p:extLst>
      <p:ext uri="{BB962C8B-B14F-4D97-AF65-F5344CB8AC3E}">
        <p14:creationId xmlns:p14="http://schemas.microsoft.com/office/powerpoint/2010/main" xmlns="" val="4271716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 y="30051"/>
            <a:ext cx="9137561" cy="655749"/>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438" y="609600"/>
            <a:ext cx="9137561" cy="4525963"/>
          </a:xfrm>
        </p:spPr>
        <p:txBody>
          <a:bodyPr/>
          <a:lstStyle/>
          <a:p>
            <a:pPr algn="just"/>
            <a:r>
              <a:rPr lang="en-US" b="1" dirty="0" smtClean="0"/>
              <a:t>Solution</a:t>
            </a:r>
            <a:r>
              <a:rPr lang="en-US" dirty="0" smtClean="0"/>
              <a:t>: It </a:t>
            </a:r>
            <a:r>
              <a:rPr lang="en-US" dirty="0"/>
              <a:t>is time the government reconsidered its priorities and, keeping aside its history of neglect and indifference, made concerted efforts to </a:t>
            </a:r>
            <a:r>
              <a:rPr lang="en-US" dirty="0" smtClean="0"/>
              <a:t>refresh </a:t>
            </a:r>
            <a:r>
              <a:rPr lang="en-US" dirty="0"/>
              <a:t>the farming sector to ensure food security for all citizens. What we need is nothing short of a </a:t>
            </a:r>
            <a:r>
              <a:rPr lang="en-US" dirty="0" smtClean="0"/>
              <a:t>model </a:t>
            </a:r>
            <a:r>
              <a:rPr lang="en-US" dirty="0"/>
              <a:t>shift that views hunger as a national security threat</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xmlns="" val="2366867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70"/>
            <a:ext cx="9144000" cy="652530"/>
          </a:xfrm>
        </p:spPr>
        <p:txBody>
          <a:bodyPr>
            <a:normAutofit fontScale="90000"/>
          </a:bodyPr>
          <a:lstStyle/>
          <a:p>
            <a:pPr algn="l"/>
            <a:r>
              <a:rPr lang="en-US" sz="3200" b="1" dirty="0" smtClean="0"/>
              <a:t/>
            </a:r>
            <a:br>
              <a:rPr lang="en-US" sz="3200" b="1" dirty="0" smtClean="0"/>
            </a:br>
            <a:r>
              <a:rPr lang="en-US" sz="3200" b="1" dirty="0" smtClean="0"/>
              <a:t>POLITICAL </a:t>
            </a:r>
            <a:r>
              <a:rPr lang="en-US" sz="3200" b="1" dirty="0"/>
              <a:t>PROBLEMS</a:t>
            </a:r>
            <a:br>
              <a:rPr lang="en-US" sz="3200" b="1" dirty="0"/>
            </a:br>
            <a:endParaRPr lang="en-US" sz="3200" b="1" dirty="0"/>
          </a:p>
        </p:txBody>
      </p:sp>
      <p:sp>
        <p:nvSpPr>
          <p:cNvPr id="3" name="Content Placeholder 2"/>
          <p:cNvSpPr>
            <a:spLocks noGrp="1"/>
          </p:cNvSpPr>
          <p:nvPr>
            <p:ph idx="1"/>
          </p:nvPr>
        </p:nvSpPr>
        <p:spPr>
          <a:xfrm>
            <a:off x="-19318" y="609600"/>
            <a:ext cx="9163318" cy="4525963"/>
          </a:xfrm>
        </p:spPr>
        <p:txBody>
          <a:bodyPr>
            <a:normAutofit fontScale="92500" lnSpcReduction="20000"/>
          </a:bodyPr>
          <a:lstStyle/>
          <a:p>
            <a:r>
              <a:rPr lang="en-US" dirty="0"/>
              <a:t>Due to political instability, Pakistan’s economic and social growth has been </a:t>
            </a:r>
            <a:r>
              <a:rPr lang="en-US" dirty="0" smtClean="0"/>
              <a:t>reduced.</a:t>
            </a:r>
            <a:endParaRPr lang="en-US" dirty="0"/>
          </a:p>
          <a:p>
            <a:r>
              <a:rPr lang="en-US" dirty="0"/>
              <a:t>The root cause of Pakistan political </a:t>
            </a:r>
            <a:r>
              <a:rPr lang="en-US" dirty="0" smtClean="0"/>
              <a:t>distresses </a:t>
            </a:r>
            <a:r>
              <a:rPr lang="en-US" dirty="0"/>
              <a:t>lies in its feudal and the winner-take-all approach to governing that has been practiced by </a:t>
            </a:r>
            <a:r>
              <a:rPr lang="en-US" dirty="0" smtClean="0"/>
              <a:t>successive leadership.</a:t>
            </a:r>
            <a:endParaRPr lang="en-US" dirty="0"/>
          </a:p>
          <a:p>
            <a:r>
              <a:rPr lang="en-US" dirty="0" smtClean="0"/>
              <a:t>Social, political and religious intolerance has increased over the decades. In 1500 years of history Muslims have not developed any unique political system that can be considered democratic. </a:t>
            </a:r>
            <a:r>
              <a:rPr lang="en-US" dirty="0"/>
              <a:t>Illiterate voters, family ties </a:t>
            </a:r>
            <a:r>
              <a:rPr lang="en-US" dirty="0" smtClean="0"/>
              <a:t> </a:t>
            </a:r>
            <a:r>
              <a:rPr lang="en-US" dirty="0"/>
              <a:t>among politicians and feudalism has constrained democracy in Pakistan</a:t>
            </a:r>
            <a:r>
              <a:rPr lang="en-US" dirty="0" smtClean="0"/>
              <a:t>.</a:t>
            </a:r>
            <a:endParaRPr lang="en-US" dirty="0"/>
          </a:p>
        </p:txBody>
      </p:sp>
    </p:spTree>
    <p:extLst>
      <p:ext uri="{BB962C8B-B14F-4D97-AF65-F5344CB8AC3E}">
        <p14:creationId xmlns:p14="http://schemas.microsoft.com/office/powerpoint/2010/main" xmlns="" val="37170015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8" y="0"/>
            <a:ext cx="9163318" cy="609600"/>
          </a:xfrm>
        </p:spPr>
        <p:txBody>
          <a:bodyPr>
            <a:normAutofit/>
          </a:bodyPr>
          <a:lstStyle/>
          <a:p>
            <a:pPr algn="l"/>
            <a:r>
              <a:rPr lang="en-US" sz="2800" b="1" dirty="0"/>
              <a:t>Cont. </a:t>
            </a:r>
            <a:r>
              <a:rPr lang="en-US" sz="2800" b="1" dirty="0" smtClean="0"/>
              <a:t>Solution</a:t>
            </a:r>
            <a:endParaRPr lang="en-US" sz="2800" b="1" dirty="0"/>
          </a:p>
        </p:txBody>
      </p:sp>
      <p:sp>
        <p:nvSpPr>
          <p:cNvPr id="3" name="Content Placeholder 2"/>
          <p:cNvSpPr>
            <a:spLocks noGrp="1"/>
          </p:cNvSpPr>
          <p:nvPr>
            <p:ph idx="1"/>
          </p:nvPr>
        </p:nvSpPr>
        <p:spPr>
          <a:xfrm>
            <a:off x="0" y="609600"/>
            <a:ext cx="9144000" cy="5105400"/>
          </a:xfrm>
        </p:spPr>
        <p:txBody>
          <a:bodyPr>
            <a:normAutofit fontScale="85000" lnSpcReduction="10000"/>
          </a:bodyPr>
          <a:lstStyle/>
          <a:p>
            <a:pPr marL="0" indent="0">
              <a:buNone/>
            </a:pPr>
            <a:r>
              <a:rPr lang="en-US" dirty="0" smtClean="0"/>
              <a:t>Democracy </a:t>
            </a:r>
            <a:r>
              <a:rPr lang="en-US" dirty="0"/>
              <a:t>can be revived in Pakistan by taking following </a:t>
            </a:r>
            <a:r>
              <a:rPr lang="en-US" dirty="0" smtClean="0"/>
              <a:t>steps:</a:t>
            </a:r>
            <a:endParaRPr lang="en-US" dirty="0"/>
          </a:p>
          <a:p>
            <a:pPr marL="0" indent="0">
              <a:buNone/>
            </a:pPr>
            <a:r>
              <a:rPr lang="en-US" dirty="0"/>
              <a:t>1.    Reform the </a:t>
            </a:r>
            <a:r>
              <a:rPr lang="en-US" dirty="0" smtClean="0"/>
              <a:t>judiciary</a:t>
            </a:r>
          </a:p>
          <a:p>
            <a:pPr marL="0" indent="0">
              <a:buNone/>
            </a:pPr>
            <a:r>
              <a:rPr lang="en-US" dirty="0" smtClean="0"/>
              <a:t>2.    Creation of an independent election commission</a:t>
            </a:r>
          </a:p>
          <a:p>
            <a:pPr marL="0" indent="0">
              <a:buNone/>
            </a:pPr>
            <a:r>
              <a:rPr lang="en-US" dirty="0" smtClean="0"/>
              <a:t>3</a:t>
            </a:r>
            <a:r>
              <a:rPr lang="en-US" dirty="0"/>
              <a:t>.    Internal party elections</a:t>
            </a:r>
          </a:p>
          <a:p>
            <a:pPr marL="0" indent="0">
              <a:buNone/>
            </a:pPr>
            <a:r>
              <a:rPr lang="en-US" dirty="0"/>
              <a:t>4.    Strengthen the free press</a:t>
            </a:r>
          </a:p>
          <a:p>
            <a:pPr marL="0" indent="0">
              <a:buNone/>
            </a:pPr>
            <a:r>
              <a:rPr lang="en-US" dirty="0"/>
              <a:t>5.    Division of provinces</a:t>
            </a:r>
          </a:p>
          <a:p>
            <a:pPr marL="0" indent="0">
              <a:buNone/>
            </a:pPr>
            <a:r>
              <a:rPr lang="en-US" dirty="0"/>
              <a:t>6.    Don’t neglect provincial and local government</a:t>
            </a:r>
          </a:p>
          <a:p>
            <a:pPr marL="0" indent="0">
              <a:buNone/>
            </a:pPr>
            <a:r>
              <a:rPr lang="en-US" dirty="0"/>
              <a:t>7.    Implementation of the constitutions</a:t>
            </a:r>
          </a:p>
          <a:p>
            <a:pPr marL="0" indent="0">
              <a:buNone/>
            </a:pPr>
            <a:r>
              <a:rPr lang="en-US" dirty="0"/>
              <a:t>8.    Continuity of fair elections</a:t>
            </a:r>
          </a:p>
          <a:p>
            <a:pPr marL="514350" indent="-514350">
              <a:buAutoNum type="arabicPeriod" startAt="9"/>
            </a:pPr>
            <a:r>
              <a:rPr lang="en-US" dirty="0" smtClean="0"/>
              <a:t>Protection </a:t>
            </a:r>
            <a:r>
              <a:rPr lang="en-US" dirty="0"/>
              <a:t>of minorities and civil </a:t>
            </a:r>
            <a:r>
              <a:rPr lang="en-US" dirty="0" smtClean="0"/>
              <a:t>liberties</a:t>
            </a:r>
          </a:p>
          <a:p>
            <a:pPr marL="0" indent="0" algn="ctr">
              <a:buNone/>
            </a:pPr>
            <a:r>
              <a:rPr lang="en-US" dirty="0" smtClean="0"/>
              <a:t>***</a:t>
            </a:r>
            <a:endParaRPr lang="en-US" dirty="0"/>
          </a:p>
          <a:p>
            <a:endParaRPr lang="en-US" dirty="0"/>
          </a:p>
        </p:txBody>
      </p:sp>
    </p:spTree>
    <p:extLst>
      <p:ext uri="{BB962C8B-B14F-4D97-AF65-F5344CB8AC3E}">
        <p14:creationId xmlns:p14="http://schemas.microsoft.com/office/powerpoint/2010/main" xmlns="" val="27653735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a:bodyPr>
          <a:lstStyle/>
          <a:p>
            <a:pPr algn="l"/>
            <a:r>
              <a:rPr lang="en-US" sz="2800" b="1" dirty="0"/>
              <a:t>Water Crisis </a:t>
            </a:r>
          </a:p>
        </p:txBody>
      </p:sp>
      <p:sp>
        <p:nvSpPr>
          <p:cNvPr id="3" name="Content Placeholder 2"/>
          <p:cNvSpPr>
            <a:spLocks noGrp="1"/>
          </p:cNvSpPr>
          <p:nvPr>
            <p:ph idx="1"/>
          </p:nvPr>
        </p:nvSpPr>
        <p:spPr>
          <a:xfrm>
            <a:off x="0" y="457200"/>
            <a:ext cx="9144000" cy="5486400"/>
          </a:xfrm>
        </p:spPr>
        <p:txBody>
          <a:bodyPr>
            <a:noAutofit/>
          </a:bodyPr>
          <a:lstStyle/>
          <a:p>
            <a:pPr algn="just"/>
            <a:r>
              <a:rPr lang="en-US" sz="2800" dirty="0" smtClean="0"/>
              <a:t>Pakistan is facing </a:t>
            </a:r>
            <a:r>
              <a:rPr lang="en-US" sz="2800" dirty="0"/>
              <a:t>the crisis of water nowadays. The increase in demand due to population growth, and infrequent rainfall, is aggravating the situation day by day . Insufficient no. of </a:t>
            </a:r>
            <a:r>
              <a:rPr lang="en-US" sz="2800" dirty="0" smtClean="0"/>
              <a:t>reservoir </a:t>
            </a:r>
            <a:r>
              <a:rPr lang="en-US" sz="2800" dirty="0"/>
              <a:t>is also one of the cause of water crisis. </a:t>
            </a:r>
            <a:r>
              <a:rPr lang="en-US" sz="2800" dirty="0" smtClean="0"/>
              <a:t>Continuous </a:t>
            </a:r>
            <a:r>
              <a:rPr lang="en-US" sz="2800" dirty="0"/>
              <a:t>silting of water reservoirs, lakes, canals, rivers and waterways is one of the major reasons of shrinking water storage capacity.</a:t>
            </a:r>
          </a:p>
          <a:p>
            <a:endParaRPr lang="en-US" sz="2800" dirty="0"/>
          </a:p>
        </p:txBody>
      </p:sp>
    </p:spTree>
    <p:extLst>
      <p:ext uri="{BB962C8B-B14F-4D97-AF65-F5344CB8AC3E}">
        <p14:creationId xmlns:p14="http://schemas.microsoft.com/office/powerpoint/2010/main" xmlns="" val="29282557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8991600" cy="4525963"/>
          </a:xfrm>
        </p:spPr>
        <p:txBody>
          <a:bodyPr>
            <a:normAutofit fontScale="92500" lnSpcReduction="10000"/>
          </a:bodyPr>
          <a:lstStyle/>
          <a:p>
            <a:r>
              <a:rPr lang="en-US" b="1" dirty="0"/>
              <a:t>Solution</a:t>
            </a:r>
            <a:r>
              <a:rPr lang="en-US" dirty="0"/>
              <a:t>: The problem has now reached a critical decision-making stage. There are two obvious solutions to the problem: </a:t>
            </a:r>
            <a:endParaRPr lang="en-US" dirty="0" smtClean="0"/>
          </a:p>
          <a:p>
            <a:r>
              <a:rPr lang="en-US" dirty="0" smtClean="0"/>
              <a:t>1</a:t>
            </a:r>
            <a:r>
              <a:rPr lang="en-US" dirty="0"/>
              <a:t>. Make new water reservoirs to make up for the </a:t>
            </a:r>
            <a:r>
              <a:rPr lang="en-US" dirty="0" smtClean="0"/>
              <a:t>reducing </a:t>
            </a:r>
            <a:r>
              <a:rPr lang="en-US" dirty="0"/>
              <a:t>capacity of old reservoirs, as well as to cater for increase in demand. </a:t>
            </a:r>
            <a:endParaRPr lang="en-US" dirty="0" smtClean="0"/>
          </a:p>
          <a:p>
            <a:r>
              <a:rPr lang="en-US" dirty="0" smtClean="0"/>
              <a:t>2</a:t>
            </a:r>
            <a:r>
              <a:rPr lang="en-US" dirty="0"/>
              <a:t>. Maintain the storage capacity of old reservoirs. Make new reservoirs only to meet the requirement of additional demand</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xmlns="" val="40464865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45"/>
            <a:ext cx="9144000" cy="551645"/>
          </a:xfrm>
        </p:spPr>
        <p:txBody>
          <a:bodyPr>
            <a:normAutofit fontScale="90000"/>
          </a:bodyPr>
          <a:lstStyle/>
          <a:p>
            <a:pPr algn="l"/>
            <a:r>
              <a:rPr lang="en-US" dirty="0" smtClean="0"/>
              <a:t/>
            </a:r>
            <a:br>
              <a:rPr lang="en-US" dirty="0" smtClean="0"/>
            </a:br>
            <a:r>
              <a:rPr lang="en-US" sz="3600" b="1" dirty="0" smtClean="0"/>
              <a:t>FUTURE </a:t>
            </a:r>
            <a:r>
              <a:rPr lang="en-US" sz="3600" b="1" dirty="0"/>
              <a:t>OF PAKISTAN</a:t>
            </a:r>
            <a:r>
              <a:rPr lang="en-US" dirty="0"/>
              <a:t/>
            </a:r>
            <a:br>
              <a:rPr lang="en-US" dirty="0"/>
            </a:br>
            <a:endParaRPr lang="en-US" dirty="0"/>
          </a:p>
        </p:txBody>
      </p:sp>
      <p:sp>
        <p:nvSpPr>
          <p:cNvPr id="3" name="Content Placeholder 2"/>
          <p:cNvSpPr>
            <a:spLocks noGrp="1"/>
          </p:cNvSpPr>
          <p:nvPr>
            <p:ph idx="1"/>
          </p:nvPr>
        </p:nvSpPr>
        <p:spPr>
          <a:xfrm>
            <a:off x="19318" y="609600"/>
            <a:ext cx="9124682" cy="4525963"/>
          </a:xfrm>
        </p:spPr>
        <p:txBody>
          <a:bodyPr>
            <a:normAutofit fontScale="92500" lnSpcReduction="10000"/>
          </a:bodyPr>
          <a:lstStyle/>
          <a:p>
            <a:r>
              <a:rPr lang="en-US" dirty="0" smtClean="0"/>
              <a:t>In the next few years Pakistan is need to make many significant choices otherwise international powers might dictate certain decisions as they see Pakistan as a failed state that is victim of  terrorists  and having nuclear weapons, has become a threat to world peace. </a:t>
            </a:r>
          </a:p>
          <a:p>
            <a:r>
              <a:rPr lang="en-US" dirty="0" smtClean="0"/>
              <a:t>If the British Empire can lose her colonies, the Berlin wall can come down and the Communist World can disintegrate, Pakistan can also divide further and the map of the Middle East can change in the next decade.</a:t>
            </a:r>
          </a:p>
          <a:p>
            <a:pPr marL="0" indent="0">
              <a:buNone/>
            </a:pPr>
            <a:r>
              <a:rPr lang="en-US" sz="1700" b="1" dirty="0" smtClean="0"/>
              <a:t>(</a:t>
            </a:r>
            <a:r>
              <a:rPr lang="en-US" sz="1700" b="1" dirty="0" err="1" smtClean="0"/>
              <a:t>ref:http</a:t>
            </a:r>
            <a:r>
              <a:rPr lang="en-US" sz="1700" b="1" dirty="0"/>
              <a:t>://www.chowk.com/Views/Pakistan-Crisis-Seven-Problem-Seven-Solutions</a:t>
            </a:r>
            <a:r>
              <a:rPr lang="en-US" sz="1700" dirty="0"/>
              <a:t>)</a:t>
            </a:r>
          </a:p>
          <a:p>
            <a:endParaRPr lang="en-US" dirty="0" smtClean="0"/>
          </a:p>
        </p:txBody>
      </p:sp>
    </p:spTree>
    <p:extLst>
      <p:ext uri="{BB962C8B-B14F-4D97-AF65-F5344CB8AC3E}">
        <p14:creationId xmlns:p14="http://schemas.microsoft.com/office/powerpoint/2010/main" xmlns="" val="26453026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2" y="9659"/>
            <a:ext cx="9133268" cy="676141"/>
          </a:xfrm>
        </p:spPr>
        <p:txBody>
          <a:bodyPr>
            <a:normAutofit fontScale="90000"/>
          </a:bodyPr>
          <a:lstStyle/>
          <a:p>
            <a:pPr algn="l"/>
            <a:r>
              <a:rPr lang="en-US" sz="2800" b="1" dirty="0" smtClean="0"/>
              <a:t/>
            </a:r>
            <a:br>
              <a:rPr lang="en-US" sz="2800" b="1" dirty="0" smtClean="0"/>
            </a:br>
            <a:r>
              <a:rPr lang="en-US" sz="2800" b="1" dirty="0" smtClean="0"/>
              <a:t>POSSIBLE </a:t>
            </a:r>
            <a:r>
              <a:rPr lang="en-US" sz="2800" b="1" dirty="0"/>
              <a:t>SOLUTIONS</a:t>
            </a:r>
            <a:br>
              <a:rPr lang="en-US" sz="2800" b="1" dirty="0"/>
            </a:br>
            <a:endParaRPr lang="en-US" sz="2800" b="1" dirty="0"/>
          </a:p>
        </p:txBody>
      </p:sp>
      <p:sp>
        <p:nvSpPr>
          <p:cNvPr id="3" name="Content Placeholder 2"/>
          <p:cNvSpPr>
            <a:spLocks noGrp="1"/>
          </p:cNvSpPr>
          <p:nvPr>
            <p:ph idx="1"/>
          </p:nvPr>
        </p:nvSpPr>
        <p:spPr>
          <a:xfrm>
            <a:off x="0" y="685800"/>
            <a:ext cx="9144000" cy="5029200"/>
          </a:xfrm>
        </p:spPr>
        <p:txBody>
          <a:bodyPr>
            <a:normAutofit fontScale="92500" lnSpcReduction="20000"/>
          </a:bodyPr>
          <a:lstStyle/>
          <a:p>
            <a:r>
              <a:rPr lang="en-US" dirty="0" smtClean="0"/>
              <a:t>For Pakistanis to make sure that Pakistan not only survives but also grows and thrives and joins the modern world by becoming a progressive and democratic state, they need to take following steps:</a:t>
            </a:r>
          </a:p>
          <a:p>
            <a:r>
              <a:rPr lang="en-US" dirty="0" smtClean="0"/>
              <a:t>1. The gap between the rich and the poor has to decrease.</a:t>
            </a:r>
          </a:p>
          <a:p>
            <a:r>
              <a:rPr lang="en-US" dirty="0" smtClean="0"/>
              <a:t>2. The curriculum of schools need to be reviewed so that children can receive scientific and balanced education in their mother tongue. In addition, they need to develop critical and creative thinking.</a:t>
            </a:r>
          </a:p>
          <a:p>
            <a:r>
              <a:rPr lang="en-US" dirty="0" smtClean="0"/>
              <a:t>3. Health care education and free health care needs to be provided to all citizens.</a:t>
            </a:r>
          </a:p>
        </p:txBody>
      </p:sp>
    </p:spTree>
    <p:extLst>
      <p:ext uri="{BB962C8B-B14F-4D97-AF65-F5344CB8AC3E}">
        <p14:creationId xmlns:p14="http://schemas.microsoft.com/office/powerpoint/2010/main" xmlns="" val="3531740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9660" y="685800"/>
            <a:ext cx="9153659" cy="4525963"/>
          </a:xfrm>
        </p:spPr>
        <p:txBody>
          <a:bodyPr>
            <a:normAutofit fontScale="92500" lnSpcReduction="10000"/>
          </a:bodyPr>
          <a:lstStyle/>
          <a:p>
            <a:r>
              <a:rPr lang="en-US" dirty="0"/>
              <a:t>4. The Pakistani Constitution has to fully implemented so that all citizens, especially women and minorities are to be given equal rights.</a:t>
            </a:r>
          </a:p>
          <a:p>
            <a:r>
              <a:rPr lang="en-US" dirty="0"/>
              <a:t>5. Pakistan need to become aware of their own cultural traditions and identity.</a:t>
            </a:r>
          </a:p>
          <a:p>
            <a:r>
              <a:rPr lang="en-US" dirty="0"/>
              <a:t>6. All political parties need to present their 5 to 10 year plan to deal with serious economic, religious and social problems so that people know which party will serve them the best</a:t>
            </a:r>
            <a:r>
              <a:rPr lang="en-US" dirty="0" smtClean="0"/>
              <a:t>.</a:t>
            </a:r>
          </a:p>
          <a:p>
            <a:pPr marL="0" indent="0" algn="ctr">
              <a:buNone/>
            </a:pP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xmlns="" val="22540228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8" y="33270"/>
            <a:ext cx="9137561" cy="652530"/>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762000"/>
            <a:ext cx="9144000" cy="4525963"/>
          </a:xfrm>
        </p:spPr>
        <p:txBody>
          <a:bodyPr>
            <a:normAutofit fontScale="85000" lnSpcReduction="20000"/>
          </a:bodyPr>
          <a:lstStyle/>
          <a:p>
            <a:r>
              <a:rPr lang="en-US" dirty="0" smtClean="0"/>
              <a:t>Terrorism</a:t>
            </a:r>
          </a:p>
          <a:p>
            <a:r>
              <a:rPr lang="en-US" dirty="0" smtClean="0"/>
              <a:t>Overpopulation</a:t>
            </a:r>
          </a:p>
          <a:p>
            <a:r>
              <a:rPr lang="en-US" dirty="0" smtClean="0"/>
              <a:t>Inflation</a:t>
            </a:r>
          </a:p>
          <a:p>
            <a:r>
              <a:rPr lang="en-US" dirty="0" smtClean="0"/>
              <a:t>Unemployment</a:t>
            </a:r>
          </a:p>
          <a:p>
            <a:r>
              <a:rPr lang="en-US" dirty="0" smtClean="0"/>
              <a:t>Economic Crisis</a:t>
            </a:r>
          </a:p>
          <a:p>
            <a:r>
              <a:rPr lang="en-US" dirty="0"/>
              <a:t>Food </a:t>
            </a:r>
            <a:r>
              <a:rPr lang="en-US" dirty="0" smtClean="0"/>
              <a:t>Crisis</a:t>
            </a:r>
          </a:p>
          <a:p>
            <a:r>
              <a:rPr lang="en-US" dirty="0" smtClean="0"/>
              <a:t>Political Problems</a:t>
            </a:r>
          </a:p>
          <a:p>
            <a:r>
              <a:rPr lang="en-US" dirty="0"/>
              <a:t>Water </a:t>
            </a:r>
            <a:r>
              <a:rPr lang="en-US" dirty="0" smtClean="0"/>
              <a:t>Crisis</a:t>
            </a:r>
          </a:p>
          <a:p>
            <a:r>
              <a:rPr lang="en-US" dirty="0" smtClean="0"/>
              <a:t> Future of Pakistan</a:t>
            </a:r>
          </a:p>
          <a:p>
            <a:r>
              <a:rPr lang="en-US" dirty="0" smtClean="0"/>
              <a:t>Possible solutions</a:t>
            </a:r>
            <a:r>
              <a:rPr lang="en-US" dirty="0"/>
              <a:t/>
            </a:r>
            <a:br>
              <a:rPr lang="en-US" dirty="0"/>
            </a:br>
            <a:endParaRPr lang="en-US" dirty="0"/>
          </a:p>
        </p:txBody>
      </p:sp>
    </p:spTree>
    <p:extLst>
      <p:ext uri="{BB962C8B-B14F-4D97-AF65-F5344CB8AC3E}">
        <p14:creationId xmlns:p14="http://schemas.microsoft.com/office/powerpoint/2010/main" xmlns="" val="28800155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838200"/>
            <a:ext cx="9144000" cy="4525963"/>
          </a:xfrm>
        </p:spPr>
        <p:txBody>
          <a:bodyPr/>
          <a:lstStyle/>
          <a:p>
            <a:pPr marL="0" indent="0" algn="ctr">
              <a:buNone/>
            </a:pPr>
            <a:endParaRPr lang="en-US" dirty="0" smtClean="0"/>
          </a:p>
          <a:p>
            <a:pPr marL="0" indent="0" algn="ctr">
              <a:buNone/>
            </a:pPr>
            <a:r>
              <a:rPr lang="en-US" dirty="0" smtClean="0"/>
              <a:t>I </a:t>
            </a:r>
            <a:r>
              <a:rPr lang="en-US" dirty="0"/>
              <a:t>believe that if you show people the problems and you show them the solutions they will be moved to act.</a:t>
            </a:r>
          </a:p>
          <a:p>
            <a:pPr marL="0" indent="0" algn="r">
              <a:buNone/>
            </a:pPr>
            <a:r>
              <a:rPr lang="en-US" sz="2400" b="1" dirty="0"/>
              <a:t>Bill </a:t>
            </a:r>
            <a:r>
              <a:rPr lang="en-US" sz="2400" b="1" dirty="0" smtClean="0"/>
              <a:t>Gates</a:t>
            </a:r>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18408376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2156</Words>
  <Application>Microsoft Office PowerPoint</Application>
  <PresentationFormat>On-screen Show (4:3)</PresentationFormat>
  <Paragraphs>146</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Lecture # 29     Current Issues and problems of Pakistan II </vt:lpstr>
      <vt:lpstr>Cont.</vt:lpstr>
      <vt:lpstr>Terrorism</vt:lpstr>
      <vt:lpstr> Cont. </vt:lpstr>
      <vt:lpstr>Cont.</vt:lpstr>
      <vt:lpstr>Cont.</vt:lpstr>
      <vt:lpstr>Cont.</vt:lpstr>
      <vt:lpstr>Gender discrimination</vt:lpstr>
      <vt:lpstr>Cont.</vt:lpstr>
      <vt:lpstr>Cont.</vt:lpstr>
      <vt:lpstr>Overpopulation</vt:lpstr>
      <vt:lpstr>Cont.</vt:lpstr>
      <vt:lpstr>Cont.</vt:lpstr>
      <vt:lpstr>Inflation</vt:lpstr>
      <vt:lpstr>Cont.</vt:lpstr>
      <vt:lpstr> Unemployment </vt:lpstr>
      <vt:lpstr>Cont.</vt:lpstr>
      <vt:lpstr> Economy Crisis </vt:lpstr>
      <vt:lpstr>Cont.</vt:lpstr>
      <vt:lpstr>Food Crisis </vt:lpstr>
      <vt:lpstr>Cont.</vt:lpstr>
      <vt:lpstr> POLITICAL PROBLEMS </vt:lpstr>
      <vt:lpstr>Cont. Solution</vt:lpstr>
      <vt:lpstr>Water Crisis </vt:lpstr>
      <vt:lpstr>Cont.</vt:lpstr>
      <vt:lpstr> FUTURE OF PAKISTAN </vt:lpstr>
      <vt:lpstr> POSSIBLE SOLUTIONS </vt:lpstr>
      <vt:lpstr>Cont.</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29    Current Issues and problems of Pakistan II </dc:title>
  <dc:creator>MyUserName</dc:creator>
  <cp:lastModifiedBy>NTS</cp:lastModifiedBy>
  <cp:revision>37</cp:revision>
  <dcterms:created xsi:type="dcterms:W3CDTF">2012-08-12T09:41:08Z</dcterms:created>
  <dcterms:modified xsi:type="dcterms:W3CDTF">2012-08-13T07:17:16Z</dcterms:modified>
</cp:coreProperties>
</file>