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8" r:id="rId12"/>
    <p:sldId id="277" r:id="rId13"/>
    <p:sldId id="276" r:id="rId14"/>
    <p:sldId id="269" r:id="rId15"/>
    <p:sldId id="278" r:id="rId16"/>
    <p:sldId id="270" r:id="rId17"/>
    <p:sldId id="279" r:id="rId18"/>
    <p:sldId id="271" r:id="rId19"/>
    <p:sldId id="272" r:id="rId20"/>
    <p:sldId id="273" r:id="rId21"/>
    <p:sldId id="280" r:id="rId22"/>
    <p:sldId id="274" r:id="rId23"/>
    <p:sldId id="275" r:id="rId24"/>
    <p:sldId id="281" r:id="rId25"/>
    <p:sldId id="282" r:id="rId26"/>
    <p:sldId id="283" r:id="rId27"/>
    <p:sldId id="284" r:id="rId28"/>
    <p:sldId id="285" r:id="rId29"/>
    <p:sldId id="286" r:id="rId30"/>
    <p:sldId id="287" r:id="rId31"/>
    <p:sldId id="288" r:id="rId32"/>
    <p:sldId id="289" r:id="rId33"/>
    <p:sldId id="290" r:id="rId34"/>
    <p:sldId id="291"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8193441-0DEC-4133-A03B-640659A3555C}" type="datetimeFigureOut">
              <a:rPr lang="en-US" smtClean="0"/>
              <a:t>12-Aug-12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12628-4707-4C0A-9CC2-B1BDEFA4E1D8}" type="slidenum">
              <a:rPr lang="en-US" smtClean="0"/>
              <a:t>‹#›</a:t>
            </a:fld>
            <a:endParaRPr lang="en-US"/>
          </a:p>
        </p:txBody>
      </p:sp>
    </p:spTree>
    <p:extLst>
      <p:ext uri="{BB962C8B-B14F-4D97-AF65-F5344CB8AC3E}">
        <p14:creationId xmlns:p14="http://schemas.microsoft.com/office/powerpoint/2010/main" val="506253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193441-0DEC-4133-A03B-640659A3555C}" type="datetimeFigureOut">
              <a:rPr lang="en-US" smtClean="0"/>
              <a:t>12-Aug-12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12628-4707-4C0A-9CC2-B1BDEFA4E1D8}" type="slidenum">
              <a:rPr lang="en-US" smtClean="0"/>
              <a:t>‹#›</a:t>
            </a:fld>
            <a:endParaRPr lang="en-US"/>
          </a:p>
        </p:txBody>
      </p:sp>
    </p:spTree>
    <p:extLst>
      <p:ext uri="{BB962C8B-B14F-4D97-AF65-F5344CB8AC3E}">
        <p14:creationId xmlns:p14="http://schemas.microsoft.com/office/powerpoint/2010/main" val="1674660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8193441-0DEC-4133-A03B-640659A3555C}" type="datetimeFigureOut">
              <a:rPr lang="en-US" smtClean="0"/>
              <a:t>12-Aug-12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12628-4707-4C0A-9CC2-B1BDEFA4E1D8}" type="slidenum">
              <a:rPr lang="en-US" smtClean="0"/>
              <a:t>‹#›</a:t>
            </a:fld>
            <a:endParaRPr lang="en-US"/>
          </a:p>
        </p:txBody>
      </p:sp>
    </p:spTree>
    <p:extLst>
      <p:ext uri="{BB962C8B-B14F-4D97-AF65-F5344CB8AC3E}">
        <p14:creationId xmlns:p14="http://schemas.microsoft.com/office/powerpoint/2010/main" val="1359493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8193441-0DEC-4133-A03B-640659A3555C}" type="datetimeFigureOut">
              <a:rPr lang="en-US" smtClean="0"/>
              <a:t>12-Aug-12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C12628-4707-4C0A-9CC2-B1BDEFA4E1D8}" type="slidenum">
              <a:rPr lang="en-US" smtClean="0"/>
              <a:t>‹#›</a:t>
            </a:fld>
            <a:endParaRPr lang="en-US"/>
          </a:p>
        </p:txBody>
      </p:sp>
    </p:spTree>
    <p:extLst>
      <p:ext uri="{BB962C8B-B14F-4D97-AF65-F5344CB8AC3E}">
        <p14:creationId xmlns:p14="http://schemas.microsoft.com/office/powerpoint/2010/main" val="2580905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8193441-0DEC-4133-A03B-640659A3555C}" type="datetimeFigureOut">
              <a:rPr lang="en-US" smtClean="0"/>
              <a:t>12-Aug-12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C12628-4707-4C0A-9CC2-B1BDEFA4E1D8}" type="slidenum">
              <a:rPr lang="en-US" smtClean="0"/>
              <a:t>‹#›</a:t>
            </a:fld>
            <a:endParaRPr lang="en-US"/>
          </a:p>
        </p:txBody>
      </p:sp>
    </p:spTree>
    <p:extLst>
      <p:ext uri="{BB962C8B-B14F-4D97-AF65-F5344CB8AC3E}">
        <p14:creationId xmlns:p14="http://schemas.microsoft.com/office/powerpoint/2010/main" val="1325876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8193441-0DEC-4133-A03B-640659A3555C}" type="datetimeFigureOut">
              <a:rPr lang="en-US" smtClean="0"/>
              <a:t>12-Aug-12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C12628-4707-4C0A-9CC2-B1BDEFA4E1D8}" type="slidenum">
              <a:rPr lang="en-US" smtClean="0"/>
              <a:t>‹#›</a:t>
            </a:fld>
            <a:endParaRPr lang="en-US"/>
          </a:p>
        </p:txBody>
      </p:sp>
    </p:spTree>
    <p:extLst>
      <p:ext uri="{BB962C8B-B14F-4D97-AF65-F5344CB8AC3E}">
        <p14:creationId xmlns:p14="http://schemas.microsoft.com/office/powerpoint/2010/main" val="3065737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193441-0DEC-4133-A03B-640659A3555C}" type="datetimeFigureOut">
              <a:rPr lang="en-US" smtClean="0"/>
              <a:t>12-Aug-12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C12628-4707-4C0A-9CC2-B1BDEFA4E1D8}" type="slidenum">
              <a:rPr lang="en-US" smtClean="0"/>
              <a:t>‹#›</a:t>
            </a:fld>
            <a:endParaRPr lang="en-US"/>
          </a:p>
        </p:txBody>
      </p:sp>
    </p:spTree>
    <p:extLst>
      <p:ext uri="{BB962C8B-B14F-4D97-AF65-F5344CB8AC3E}">
        <p14:creationId xmlns:p14="http://schemas.microsoft.com/office/powerpoint/2010/main" val="3711428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193441-0DEC-4133-A03B-640659A3555C}" type="datetimeFigureOut">
              <a:rPr lang="en-US" smtClean="0"/>
              <a:t>12-Aug-12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C12628-4707-4C0A-9CC2-B1BDEFA4E1D8}" type="slidenum">
              <a:rPr lang="en-US" smtClean="0"/>
              <a:t>‹#›</a:t>
            </a:fld>
            <a:endParaRPr lang="en-US"/>
          </a:p>
        </p:txBody>
      </p:sp>
    </p:spTree>
    <p:extLst>
      <p:ext uri="{BB962C8B-B14F-4D97-AF65-F5344CB8AC3E}">
        <p14:creationId xmlns:p14="http://schemas.microsoft.com/office/powerpoint/2010/main" val="687453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193441-0DEC-4133-A03B-640659A3555C}" type="datetimeFigureOut">
              <a:rPr lang="en-US" smtClean="0"/>
              <a:t>12-Aug-12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C12628-4707-4C0A-9CC2-B1BDEFA4E1D8}" type="slidenum">
              <a:rPr lang="en-US" smtClean="0"/>
              <a:t>‹#›</a:t>
            </a:fld>
            <a:endParaRPr lang="en-US"/>
          </a:p>
        </p:txBody>
      </p:sp>
    </p:spTree>
    <p:extLst>
      <p:ext uri="{BB962C8B-B14F-4D97-AF65-F5344CB8AC3E}">
        <p14:creationId xmlns:p14="http://schemas.microsoft.com/office/powerpoint/2010/main" val="1107727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193441-0DEC-4133-A03B-640659A3555C}" type="datetimeFigureOut">
              <a:rPr lang="en-US" smtClean="0"/>
              <a:t>12-Aug-12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12628-4707-4C0A-9CC2-B1BDEFA4E1D8}" type="slidenum">
              <a:rPr lang="en-US" smtClean="0"/>
              <a:t>‹#›</a:t>
            </a:fld>
            <a:endParaRPr lang="en-US"/>
          </a:p>
        </p:txBody>
      </p:sp>
    </p:spTree>
    <p:extLst>
      <p:ext uri="{BB962C8B-B14F-4D97-AF65-F5344CB8AC3E}">
        <p14:creationId xmlns:p14="http://schemas.microsoft.com/office/powerpoint/2010/main" val="81851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193441-0DEC-4133-A03B-640659A3555C}" type="datetimeFigureOut">
              <a:rPr lang="en-US" smtClean="0"/>
              <a:t>12-Aug-12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12628-4707-4C0A-9CC2-B1BDEFA4E1D8}" type="slidenum">
              <a:rPr lang="en-US" smtClean="0"/>
              <a:t>‹#›</a:t>
            </a:fld>
            <a:endParaRPr lang="en-US"/>
          </a:p>
        </p:txBody>
      </p:sp>
    </p:spTree>
    <p:extLst>
      <p:ext uri="{BB962C8B-B14F-4D97-AF65-F5344CB8AC3E}">
        <p14:creationId xmlns:p14="http://schemas.microsoft.com/office/powerpoint/2010/main" val="3893586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193441-0DEC-4133-A03B-640659A3555C}" type="datetimeFigureOut">
              <a:rPr lang="en-US" smtClean="0"/>
              <a:t>12-Aug-12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C12628-4707-4C0A-9CC2-B1BDEFA4E1D8}" type="slidenum">
              <a:rPr lang="en-US" smtClean="0"/>
              <a:t>‹#›</a:t>
            </a:fld>
            <a:endParaRPr lang="en-US"/>
          </a:p>
        </p:txBody>
      </p:sp>
    </p:spTree>
    <p:extLst>
      <p:ext uri="{BB962C8B-B14F-4D97-AF65-F5344CB8AC3E}">
        <p14:creationId xmlns:p14="http://schemas.microsoft.com/office/powerpoint/2010/main" val="28068504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4635"/>
            <a:ext cx="9144000" cy="872836"/>
          </a:xfrm>
        </p:spPr>
        <p:txBody>
          <a:bodyPr>
            <a:noAutofit/>
          </a:bodyPr>
          <a:lstStyle/>
          <a:p>
            <a:r>
              <a:rPr lang="en-US" sz="3200" b="1" dirty="0" smtClean="0"/>
              <a:t/>
            </a:r>
            <a:br>
              <a:rPr lang="en-US" sz="3200" b="1" dirty="0" smtClean="0"/>
            </a:br>
            <a:r>
              <a:rPr lang="en-US" sz="3200" b="1" dirty="0" smtClean="0"/>
              <a:t>Lecture # 27    </a:t>
            </a:r>
            <a:br>
              <a:rPr lang="en-US" sz="3200" b="1" dirty="0" smtClean="0"/>
            </a:br>
            <a:r>
              <a:rPr lang="en-US" sz="3200" b="1" dirty="0" smtClean="0"/>
              <a:t>Pakistan’s Foreign policy, Part II</a:t>
            </a:r>
            <a:br>
              <a:rPr lang="en-US" sz="3200" b="1" dirty="0" smtClean="0"/>
            </a:br>
            <a:endParaRPr lang="en-US" sz="3200" b="1" dirty="0"/>
          </a:p>
        </p:txBody>
      </p:sp>
      <p:sp>
        <p:nvSpPr>
          <p:cNvPr id="3" name="Subtitle 2"/>
          <p:cNvSpPr>
            <a:spLocks noGrp="1"/>
          </p:cNvSpPr>
          <p:nvPr>
            <p:ph type="subTitle" idx="1"/>
          </p:nvPr>
        </p:nvSpPr>
        <p:spPr>
          <a:xfrm>
            <a:off x="0" y="838200"/>
            <a:ext cx="9116291" cy="4267200"/>
          </a:xfrm>
        </p:spPr>
        <p:txBody>
          <a:bodyPr>
            <a:normAutofit fontScale="85000" lnSpcReduction="10000"/>
          </a:bodyPr>
          <a:lstStyle/>
          <a:p>
            <a:pPr algn="l"/>
            <a:r>
              <a:rPr lang="en-US" dirty="0" smtClean="0">
                <a:solidFill>
                  <a:schemeClr val="tx1"/>
                </a:solidFill>
              </a:rPr>
              <a:t>Recap of lecture # 26:</a:t>
            </a:r>
          </a:p>
          <a:p>
            <a:pPr algn="l"/>
            <a:r>
              <a:rPr lang="en-US" dirty="0" smtClean="0">
                <a:solidFill>
                  <a:schemeClr val="tx1"/>
                </a:solidFill>
              </a:rPr>
              <a:t>Topic: Pakistan's </a:t>
            </a:r>
            <a:r>
              <a:rPr lang="en-US" dirty="0">
                <a:solidFill>
                  <a:schemeClr val="tx1"/>
                </a:solidFill>
              </a:rPr>
              <a:t>Foreign </a:t>
            </a:r>
            <a:r>
              <a:rPr lang="en-US" dirty="0" smtClean="0">
                <a:solidFill>
                  <a:schemeClr val="tx1"/>
                </a:solidFill>
              </a:rPr>
              <a:t>policy. Part I</a:t>
            </a:r>
          </a:p>
          <a:p>
            <a:pPr marL="457200" indent="-457200" algn="l">
              <a:buFont typeface="Arial" pitchFamily="34" charset="0"/>
              <a:buChar char="•"/>
            </a:pPr>
            <a:r>
              <a:rPr lang="en-US" dirty="0" smtClean="0">
                <a:solidFill>
                  <a:schemeClr val="tx1"/>
                </a:solidFill>
              </a:rPr>
              <a:t>What </a:t>
            </a:r>
            <a:r>
              <a:rPr lang="en-US" dirty="0">
                <a:solidFill>
                  <a:schemeClr val="tx1"/>
                </a:solidFill>
              </a:rPr>
              <a:t>is the meaning of Foreign Policy?</a:t>
            </a:r>
          </a:p>
          <a:p>
            <a:pPr marL="457200" indent="-457200" algn="l">
              <a:buFont typeface="Arial" pitchFamily="34" charset="0"/>
              <a:buChar char="•"/>
            </a:pPr>
            <a:r>
              <a:rPr lang="en-US" dirty="0">
                <a:solidFill>
                  <a:schemeClr val="tx1"/>
                </a:solidFill>
              </a:rPr>
              <a:t>Pakistan’s foreign policy in light of Quaid </a:t>
            </a:r>
            <a:r>
              <a:rPr lang="en-US" dirty="0" err="1">
                <a:solidFill>
                  <a:schemeClr val="tx1"/>
                </a:solidFill>
              </a:rPr>
              <a:t>i</a:t>
            </a:r>
            <a:r>
              <a:rPr lang="en-US" dirty="0">
                <a:solidFill>
                  <a:schemeClr val="tx1"/>
                </a:solidFill>
              </a:rPr>
              <a:t> </a:t>
            </a:r>
            <a:r>
              <a:rPr lang="en-US" dirty="0" err="1">
                <a:solidFill>
                  <a:schemeClr val="tx1"/>
                </a:solidFill>
              </a:rPr>
              <a:t>Azam’s</a:t>
            </a:r>
            <a:r>
              <a:rPr lang="en-US" dirty="0">
                <a:solidFill>
                  <a:schemeClr val="tx1"/>
                </a:solidFill>
              </a:rPr>
              <a:t> words</a:t>
            </a:r>
          </a:p>
          <a:p>
            <a:pPr marL="457200" indent="-457200" algn="l">
              <a:buFont typeface="Arial" pitchFamily="34" charset="0"/>
              <a:buChar char="•"/>
            </a:pPr>
            <a:r>
              <a:rPr lang="en-US" dirty="0">
                <a:solidFill>
                  <a:schemeClr val="tx1"/>
                </a:solidFill>
              </a:rPr>
              <a:t>History of the formation of Foreign policy of Pakistan</a:t>
            </a:r>
          </a:p>
          <a:p>
            <a:pPr marL="457200" indent="-457200" algn="l">
              <a:buFont typeface="Arial" pitchFamily="34" charset="0"/>
              <a:buChar char="•"/>
            </a:pPr>
            <a:r>
              <a:rPr lang="en-US" dirty="0">
                <a:solidFill>
                  <a:schemeClr val="tx1"/>
                </a:solidFill>
              </a:rPr>
              <a:t>Foreign policy and Constitution of Pakistan</a:t>
            </a:r>
          </a:p>
          <a:p>
            <a:pPr marL="457200" indent="-457200" algn="l">
              <a:buFont typeface="Arial" pitchFamily="34" charset="0"/>
              <a:buChar char="•"/>
            </a:pPr>
            <a:r>
              <a:rPr lang="en-US" dirty="0">
                <a:solidFill>
                  <a:schemeClr val="tx1"/>
                </a:solidFill>
              </a:rPr>
              <a:t>Diplomatic Dynamics </a:t>
            </a:r>
          </a:p>
          <a:p>
            <a:pPr marL="457200" indent="-457200" algn="l">
              <a:buFont typeface="Arial" pitchFamily="34" charset="0"/>
              <a:buChar char="•"/>
            </a:pPr>
            <a:r>
              <a:rPr lang="en-US" dirty="0">
                <a:solidFill>
                  <a:schemeClr val="tx1"/>
                </a:solidFill>
              </a:rPr>
              <a:t>Basic </a:t>
            </a:r>
            <a:r>
              <a:rPr lang="en-US" dirty="0" smtClean="0">
                <a:solidFill>
                  <a:schemeClr val="tx1"/>
                </a:solidFill>
              </a:rPr>
              <a:t>goals </a:t>
            </a:r>
            <a:r>
              <a:rPr lang="en-US" dirty="0">
                <a:solidFill>
                  <a:schemeClr val="tx1"/>
                </a:solidFill>
              </a:rPr>
              <a:t>of Pakistan’s Foreign </a:t>
            </a:r>
            <a:r>
              <a:rPr lang="en-US" dirty="0" smtClean="0">
                <a:solidFill>
                  <a:schemeClr val="tx1"/>
                </a:solidFill>
              </a:rPr>
              <a:t>Policy</a:t>
            </a:r>
          </a:p>
          <a:p>
            <a:pPr marL="457200" indent="-457200" algn="l">
              <a:buFont typeface="Arial" pitchFamily="34" charset="0"/>
              <a:buChar char="•"/>
            </a:pPr>
            <a:r>
              <a:rPr lang="en-US" dirty="0" smtClean="0">
                <a:solidFill>
                  <a:schemeClr val="tx1"/>
                </a:solidFill>
              </a:rPr>
              <a:t>Today’s topic</a:t>
            </a:r>
            <a:r>
              <a:rPr lang="en-US" b="1" dirty="0" smtClean="0">
                <a:solidFill>
                  <a:schemeClr val="tx1"/>
                </a:solidFill>
              </a:rPr>
              <a:t>: Pakistan’s Foreign Policy, Part II</a:t>
            </a:r>
            <a:endParaRPr lang="en-US" b="1" dirty="0">
              <a:solidFill>
                <a:schemeClr val="tx1"/>
              </a:solidFill>
            </a:endParaRPr>
          </a:p>
        </p:txBody>
      </p:sp>
    </p:spTree>
    <p:extLst>
      <p:ext uri="{BB962C8B-B14F-4D97-AF65-F5344CB8AC3E}">
        <p14:creationId xmlns:p14="http://schemas.microsoft.com/office/powerpoint/2010/main" val="4375539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8" y="0"/>
            <a:ext cx="9150927" cy="762000"/>
          </a:xfrm>
        </p:spPr>
        <p:txBody>
          <a:bodyPr>
            <a:normAutofit/>
          </a:bodyPr>
          <a:lstStyle/>
          <a:p>
            <a:pPr algn="l"/>
            <a:r>
              <a:rPr lang="en-US" sz="3200" b="1" dirty="0" smtClean="0"/>
              <a:t>Guiding Principles of Pakistan‘s Foreign Policy</a:t>
            </a:r>
            <a:endParaRPr lang="en-US" sz="3200" b="1" dirty="0"/>
          </a:p>
        </p:txBody>
      </p:sp>
      <p:sp>
        <p:nvSpPr>
          <p:cNvPr id="3" name="Content Placeholder 2"/>
          <p:cNvSpPr>
            <a:spLocks noGrp="1"/>
          </p:cNvSpPr>
          <p:nvPr>
            <p:ph idx="1"/>
          </p:nvPr>
        </p:nvSpPr>
        <p:spPr>
          <a:xfrm>
            <a:off x="0" y="838200"/>
            <a:ext cx="9144000" cy="4525963"/>
          </a:xfrm>
        </p:spPr>
        <p:txBody>
          <a:bodyPr>
            <a:normAutofit/>
          </a:bodyPr>
          <a:lstStyle/>
          <a:p>
            <a:r>
              <a:rPr lang="en-US" b="1" dirty="0" smtClean="0"/>
              <a:t>1.Protection of freedom and sovereignty</a:t>
            </a:r>
          </a:p>
          <a:p>
            <a:pPr marL="0" indent="0" algn="just">
              <a:buNone/>
            </a:pPr>
            <a:r>
              <a:rPr lang="en-US" dirty="0" smtClean="0"/>
              <a:t>Pakistan came into being after great sacrifices of million of Muslims ,like any other country, she also considers with deep regard the need for preservation of its independence and does not allow any country to harm its freedom .Therefore, the principle of protection of independence and sovereignty is the corner stone of Pakistan's Foreign Policy.</a:t>
            </a:r>
            <a:endParaRPr lang="en-US" dirty="0"/>
          </a:p>
        </p:txBody>
      </p:sp>
    </p:spTree>
    <p:extLst>
      <p:ext uri="{BB962C8B-B14F-4D97-AF65-F5344CB8AC3E}">
        <p14:creationId xmlns:p14="http://schemas.microsoft.com/office/powerpoint/2010/main" val="2865660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pPr algn="l"/>
            <a:r>
              <a:rPr lang="en-US" sz="3200" b="1" dirty="0">
                <a:solidFill>
                  <a:prstClr val="black"/>
                </a:solidFill>
              </a:rPr>
              <a:t>Cont.</a:t>
            </a:r>
            <a:endParaRPr lang="en-US" dirty="0"/>
          </a:p>
        </p:txBody>
      </p:sp>
      <p:sp>
        <p:nvSpPr>
          <p:cNvPr id="3" name="Content Placeholder 2"/>
          <p:cNvSpPr>
            <a:spLocks noGrp="1"/>
          </p:cNvSpPr>
          <p:nvPr>
            <p:ph idx="1"/>
          </p:nvPr>
        </p:nvSpPr>
        <p:spPr>
          <a:xfrm>
            <a:off x="0" y="838201"/>
            <a:ext cx="9144000" cy="4343400"/>
          </a:xfrm>
        </p:spPr>
        <p:txBody>
          <a:bodyPr>
            <a:normAutofit lnSpcReduction="10000"/>
          </a:bodyPr>
          <a:lstStyle/>
          <a:p>
            <a:r>
              <a:rPr lang="en-US" b="1" dirty="0" smtClean="0"/>
              <a:t>2.Cordial Relations with Muslim Countries:</a:t>
            </a:r>
          </a:p>
          <a:p>
            <a:pPr marL="0" indent="0" algn="just">
              <a:buNone/>
            </a:pPr>
            <a:r>
              <a:rPr lang="en-US" dirty="0" smtClean="0"/>
              <a:t>Pakistan always tries to establish cordial and friendly relations with Muslim countries. It has always moved its concern against Israel, India and U.S.S.R capturing Palestine, Kashmir and Afghanistan respectively. She has shouldered high responsibilities and used her influence for safeguarding the rights of the Muslims. Pakistan is also an active member of the Islamic Conference.</a:t>
            </a:r>
            <a:endParaRPr lang="en-US" dirty="0"/>
          </a:p>
        </p:txBody>
      </p:sp>
    </p:spTree>
    <p:extLst>
      <p:ext uri="{BB962C8B-B14F-4D97-AF65-F5344CB8AC3E}">
        <p14:creationId xmlns:p14="http://schemas.microsoft.com/office/powerpoint/2010/main" val="1506349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8229600" cy="637309"/>
          </a:xfrm>
        </p:spPr>
        <p:txBody>
          <a:bodyPr/>
          <a:lstStyle/>
          <a:p>
            <a:pPr algn="l"/>
            <a:r>
              <a:rPr lang="en-US" sz="3200" b="1" dirty="0">
                <a:solidFill>
                  <a:prstClr val="black"/>
                </a:solidFill>
              </a:rPr>
              <a:t>Cont.</a:t>
            </a:r>
            <a:endParaRPr lang="en-US" dirty="0"/>
          </a:p>
        </p:txBody>
      </p:sp>
      <p:sp>
        <p:nvSpPr>
          <p:cNvPr id="3" name="Content Placeholder 2"/>
          <p:cNvSpPr>
            <a:spLocks noGrp="1"/>
          </p:cNvSpPr>
          <p:nvPr>
            <p:ph idx="1"/>
          </p:nvPr>
        </p:nvSpPr>
        <p:spPr>
          <a:xfrm>
            <a:off x="-6928" y="762001"/>
            <a:ext cx="9150927" cy="4343400"/>
          </a:xfrm>
        </p:spPr>
        <p:txBody>
          <a:bodyPr/>
          <a:lstStyle/>
          <a:p>
            <a:r>
              <a:rPr lang="en-US" b="1" dirty="0" smtClean="0"/>
              <a:t>3.Non Interference in Internal Affairs of Other countries :</a:t>
            </a:r>
          </a:p>
          <a:p>
            <a:pPr marL="0" indent="0" algn="just">
              <a:buNone/>
            </a:pPr>
            <a:r>
              <a:rPr lang="en-US" dirty="0" smtClean="0"/>
              <a:t>Pakistan has sought to establish normal and friendly relations with all countries especially its neighboring countries, on the basis of universally acknowledge the principle of national sovereignty, on use of force, on-interference in the internal affairs of state.</a:t>
            </a:r>
            <a:endParaRPr lang="en-US" dirty="0"/>
          </a:p>
        </p:txBody>
      </p:sp>
    </p:spTree>
    <p:extLst>
      <p:ext uri="{BB962C8B-B14F-4D97-AF65-F5344CB8AC3E}">
        <p14:creationId xmlns:p14="http://schemas.microsoft.com/office/powerpoint/2010/main" val="4072129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55"/>
            <a:ext cx="9144000" cy="671945"/>
          </a:xfrm>
        </p:spPr>
        <p:txBody>
          <a:bodyPr/>
          <a:lstStyle/>
          <a:p>
            <a:pPr algn="l"/>
            <a:r>
              <a:rPr lang="en-US" sz="3200" b="1" dirty="0">
                <a:solidFill>
                  <a:prstClr val="black"/>
                </a:solidFill>
              </a:rPr>
              <a:t>Cont.</a:t>
            </a:r>
            <a:endParaRPr lang="en-US" dirty="0"/>
          </a:p>
        </p:txBody>
      </p:sp>
      <p:sp>
        <p:nvSpPr>
          <p:cNvPr id="3" name="Content Placeholder 2"/>
          <p:cNvSpPr>
            <a:spLocks noGrp="1"/>
          </p:cNvSpPr>
          <p:nvPr>
            <p:ph idx="1"/>
          </p:nvPr>
        </p:nvSpPr>
        <p:spPr>
          <a:xfrm>
            <a:off x="0" y="762000"/>
            <a:ext cx="9144000" cy="4525963"/>
          </a:xfrm>
        </p:spPr>
        <p:txBody>
          <a:bodyPr/>
          <a:lstStyle/>
          <a:p>
            <a:r>
              <a:rPr lang="en-US" b="1" dirty="0" smtClean="0"/>
              <a:t>4.Implementation of U.N Charter:</a:t>
            </a:r>
          </a:p>
          <a:p>
            <a:pPr marL="0" indent="0" algn="just">
              <a:buNone/>
            </a:pPr>
            <a:r>
              <a:rPr lang="en-US" dirty="0" smtClean="0"/>
              <a:t>Pakistan's policy is to act upon UN Charter and to support all moves by the UN to implement it. Pakistan has been the member of UN since the year of its birth.</a:t>
            </a:r>
            <a:endParaRPr lang="en-US" dirty="0"/>
          </a:p>
        </p:txBody>
      </p:sp>
    </p:spTree>
    <p:extLst>
      <p:ext uri="{BB962C8B-B14F-4D97-AF65-F5344CB8AC3E}">
        <p14:creationId xmlns:p14="http://schemas.microsoft.com/office/powerpoint/2010/main" val="4241101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lstStyle/>
          <a:p>
            <a:pPr algn="l"/>
            <a:r>
              <a:rPr lang="en-US" sz="3200" b="1" dirty="0">
                <a:solidFill>
                  <a:prstClr val="black"/>
                </a:solidFill>
              </a:rPr>
              <a:t>Cont.</a:t>
            </a:r>
            <a:endParaRPr lang="en-US" dirty="0"/>
          </a:p>
        </p:txBody>
      </p:sp>
      <p:sp>
        <p:nvSpPr>
          <p:cNvPr id="3" name="Content Placeholder 2"/>
          <p:cNvSpPr>
            <a:spLocks noGrp="1"/>
          </p:cNvSpPr>
          <p:nvPr>
            <p:ph idx="1"/>
          </p:nvPr>
        </p:nvSpPr>
        <p:spPr>
          <a:xfrm>
            <a:off x="0" y="838200"/>
            <a:ext cx="9144000" cy="4525963"/>
          </a:xfrm>
        </p:spPr>
        <p:txBody>
          <a:bodyPr/>
          <a:lstStyle/>
          <a:p>
            <a:r>
              <a:rPr lang="en-US" b="1" dirty="0" smtClean="0"/>
              <a:t>5.Promotion of World Peace</a:t>
            </a:r>
          </a:p>
          <a:p>
            <a:pPr marL="0" indent="0" algn="just">
              <a:buNone/>
            </a:pPr>
            <a:r>
              <a:rPr lang="en-US" dirty="0" smtClean="0"/>
              <a:t>Pakistan policy is to promote peace among nations. It has no aggressive designs against any country. Neither does it support any such action. Pakistan has always held that the international disputes should be settled through negotiations rather than non-battlefield.</a:t>
            </a:r>
            <a:endParaRPr lang="en-US" dirty="0"/>
          </a:p>
        </p:txBody>
      </p:sp>
    </p:spTree>
    <p:extLst>
      <p:ext uri="{BB962C8B-B14F-4D97-AF65-F5344CB8AC3E}">
        <p14:creationId xmlns:p14="http://schemas.microsoft.com/office/powerpoint/2010/main" val="2815284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0"/>
            <a:ext cx="9178636" cy="762000"/>
          </a:xfrm>
        </p:spPr>
        <p:txBody>
          <a:bodyPr/>
          <a:lstStyle/>
          <a:p>
            <a:pPr algn="l"/>
            <a:r>
              <a:rPr lang="en-US" sz="3200" b="1" dirty="0">
                <a:solidFill>
                  <a:prstClr val="black"/>
                </a:solidFill>
              </a:rPr>
              <a:t>Cont.</a:t>
            </a:r>
            <a:endParaRPr lang="en-US" dirty="0"/>
          </a:p>
        </p:txBody>
      </p:sp>
      <p:sp>
        <p:nvSpPr>
          <p:cNvPr id="3" name="Content Placeholder 2"/>
          <p:cNvSpPr>
            <a:spLocks noGrp="1"/>
          </p:cNvSpPr>
          <p:nvPr>
            <p:ph idx="1"/>
          </p:nvPr>
        </p:nvSpPr>
        <p:spPr>
          <a:xfrm>
            <a:off x="0" y="762000"/>
            <a:ext cx="9144000" cy="4525963"/>
          </a:xfrm>
        </p:spPr>
        <p:txBody>
          <a:bodyPr/>
          <a:lstStyle/>
          <a:p>
            <a:r>
              <a:rPr lang="en-US" b="1" dirty="0" smtClean="0"/>
              <a:t>6.NON-ALIGNMENT:</a:t>
            </a:r>
          </a:p>
          <a:p>
            <a:pPr marL="0" indent="0" algn="just">
              <a:buNone/>
            </a:pPr>
            <a:r>
              <a:rPr lang="en-US" dirty="0" smtClean="0"/>
              <a:t>Pakistan follows the policy of Non-Alignment that is to keep away from alignment with any big power bloc and avoids taking sides in the cold war. It has also given up its association with SEATO and CENTO and was included in NAM in 1979.</a:t>
            </a:r>
            <a:endParaRPr lang="en-US" dirty="0"/>
          </a:p>
        </p:txBody>
      </p:sp>
    </p:spTree>
    <p:extLst>
      <p:ext uri="{BB962C8B-B14F-4D97-AF65-F5344CB8AC3E}">
        <p14:creationId xmlns:p14="http://schemas.microsoft.com/office/powerpoint/2010/main" val="3075805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pPr algn="l"/>
            <a:r>
              <a:rPr lang="en-US" sz="3200" b="1" dirty="0">
                <a:solidFill>
                  <a:prstClr val="black"/>
                </a:solidFill>
              </a:rPr>
              <a:t>Cont.</a:t>
            </a:r>
            <a:endParaRPr lang="en-US" dirty="0"/>
          </a:p>
        </p:txBody>
      </p:sp>
      <p:sp>
        <p:nvSpPr>
          <p:cNvPr id="3" name="Content Placeholder 2"/>
          <p:cNvSpPr>
            <a:spLocks noGrp="1"/>
          </p:cNvSpPr>
          <p:nvPr>
            <p:ph idx="1"/>
          </p:nvPr>
        </p:nvSpPr>
        <p:spPr>
          <a:xfrm>
            <a:off x="0" y="762000"/>
            <a:ext cx="9144000" cy="4525963"/>
          </a:xfrm>
        </p:spPr>
        <p:txBody>
          <a:bodyPr/>
          <a:lstStyle/>
          <a:p>
            <a:r>
              <a:rPr lang="en-US" b="1" dirty="0" smtClean="0"/>
              <a:t>7.Support for Self-Determination and Condemnation of Racial Discrimination:</a:t>
            </a:r>
          </a:p>
          <a:p>
            <a:pPr marL="0" indent="0" algn="just">
              <a:buNone/>
            </a:pPr>
            <a:r>
              <a:rPr lang="en-US" dirty="0" smtClean="0"/>
              <a:t>Pakistan is a staunch supporter of the right of self-determination and has been in the fore front of efforts to eliminate colonialism. It has advocated the right of self determination of Kashmir.</a:t>
            </a:r>
          </a:p>
          <a:p>
            <a:pPr marL="0" indent="0" algn="ctr">
              <a:buNone/>
            </a:pPr>
            <a:r>
              <a:rPr lang="en-US" dirty="0" smtClean="0"/>
              <a:t>***</a:t>
            </a:r>
            <a:endParaRPr lang="en-US" dirty="0"/>
          </a:p>
        </p:txBody>
      </p:sp>
    </p:spTree>
    <p:extLst>
      <p:ext uri="{BB962C8B-B14F-4D97-AF65-F5344CB8AC3E}">
        <p14:creationId xmlns:p14="http://schemas.microsoft.com/office/powerpoint/2010/main" val="431035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lstStyle/>
          <a:p>
            <a:pPr algn="l"/>
            <a:r>
              <a:rPr lang="en-US" sz="3200" b="1" dirty="0" smtClean="0">
                <a:solidFill>
                  <a:prstClr val="black"/>
                </a:solidFill>
              </a:rPr>
              <a:t>Analysis of Guiding Principles</a:t>
            </a:r>
            <a:endParaRPr lang="en-US" dirty="0"/>
          </a:p>
        </p:txBody>
      </p:sp>
      <p:sp>
        <p:nvSpPr>
          <p:cNvPr id="3" name="Content Placeholder 2"/>
          <p:cNvSpPr>
            <a:spLocks noGrp="1"/>
          </p:cNvSpPr>
          <p:nvPr>
            <p:ph idx="1"/>
          </p:nvPr>
        </p:nvSpPr>
        <p:spPr>
          <a:xfrm>
            <a:off x="0" y="762000"/>
            <a:ext cx="9144000" cy="4525963"/>
          </a:xfrm>
        </p:spPr>
        <p:txBody>
          <a:bodyPr>
            <a:normAutofit lnSpcReduction="10000"/>
          </a:bodyPr>
          <a:lstStyle/>
          <a:p>
            <a:r>
              <a:rPr lang="en-US" dirty="0" smtClean="0"/>
              <a:t>The guiding principles of Pakistan's Foreign Policy are rooted in the country's Islamic ideology, its rich cultural heritage and historical experience.</a:t>
            </a:r>
          </a:p>
          <a:p>
            <a:r>
              <a:rPr lang="en-US" dirty="0" smtClean="0"/>
              <a:t> As an Islamic and non-aligned country, Pakistan supports Islamic values and firmly upholds the above mentioned principles, which hold out the promotion of a just and unbiased world order in which nations can live in peace and security.</a:t>
            </a:r>
          </a:p>
          <a:p>
            <a:pPr marL="0" indent="0" algn="ctr">
              <a:buNone/>
            </a:pPr>
            <a:r>
              <a:rPr lang="en-US" dirty="0" smtClean="0"/>
              <a:t>***</a:t>
            </a:r>
            <a:endParaRPr lang="en-US" dirty="0"/>
          </a:p>
        </p:txBody>
      </p:sp>
    </p:spTree>
    <p:extLst>
      <p:ext uri="{BB962C8B-B14F-4D97-AF65-F5344CB8AC3E}">
        <p14:creationId xmlns:p14="http://schemas.microsoft.com/office/powerpoint/2010/main" val="2389342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Important Factors of Foreign policy</a:t>
            </a:r>
            <a:endParaRPr lang="en-US" sz="3200" b="1" dirty="0"/>
          </a:p>
        </p:txBody>
      </p:sp>
      <p:sp>
        <p:nvSpPr>
          <p:cNvPr id="3" name="Content Placeholder 2"/>
          <p:cNvSpPr>
            <a:spLocks noGrp="1"/>
          </p:cNvSpPr>
          <p:nvPr>
            <p:ph idx="1"/>
          </p:nvPr>
        </p:nvSpPr>
        <p:spPr>
          <a:xfrm>
            <a:off x="0" y="762000"/>
            <a:ext cx="9144000" cy="4800600"/>
          </a:xfrm>
        </p:spPr>
        <p:txBody>
          <a:bodyPr>
            <a:normAutofit fontScale="92500" lnSpcReduction="20000"/>
          </a:bodyPr>
          <a:lstStyle/>
          <a:p>
            <a:r>
              <a:rPr lang="en-US" b="1" dirty="0"/>
              <a:t>I</a:t>
            </a:r>
            <a:r>
              <a:rPr lang="en-US" b="1" dirty="0" smtClean="0"/>
              <a:t>nternal factors and External factors</a:t>
            </a:r>
          </a:p>
          <a:p>
            <a:r>
              <a:rPr lang="en-US" dirty="0" smtClean="0"/>
              <a:t>Internal factors included:</a:t>
            </a:r>
          </a:p>
          <a:p>
            <a:pPr marL="514350" indent="-514350">
              <a:buFont typeface="+mj-lt"/>
              <a:buAutoNum type="arabicPeriod"/>
            </a:pPr>
            <a:r>
              <a:rPr lang="en-US" dirty="0" smtClean="0"/>
              <a:t>Geographical location. </a:t>
            </a:r>
          </a:p>
          <a:p>
            <a:pPr marL="514350" indent="-514350">
              <a:buFont typeface="+mj-lt"/>
              <a:buAutoNum type="arabicPeriod"/>
            </a:pPr>
            <a:r>
              <a:rPr lang="en-US" dirty="0" smtClean="0"/>
              <a:t>Size  of the State </a:t>
            </a:r>
          </a:p>
          <a:p>
            <a:pPr marL="514350" indent="-514350">
              <a:buFont typeface="+mj-lt"/>
              <a:buAutoNum type="arabicPeriod"/>
            </a:pPr>
            <a:r>
              <a:rPr lang="en-US" dirty="0" smtClean="0"/>
              <a:t>Natural capacity.</a:t>
            </a:r>
          </a:p>
          <a:p>
            <a:pPr marL="0" indent="0">
              <a:buNone/>
            </a:pPr>
            <a:r>
              <a:rPr lang="en-US" dirty="0" smtClean="0"/>
              <a:t>External factors included:</a:t>
            </a:r>
          </a:p>
          <a:p>
            <a:pPr marL="514350" indent="-514350">
              <a:buFont typeface="+mj-lt"/>
              <a:buAutoNum type="arabicPeriod"/>
            </a:pPr>
            <a:r>
              <a:rPr lang="en-US" dirty="0" smtClean="0"/>
              <a:t>Alliances.</a:t>
            </a:r>
          </a:p>
          <a:p>
            <a:pPr marL="514350" indent="-514350">
              <a:buFont typeface="+mj-lt"/>
              <a:buAutoNum type="arabicPeriod"/>
            </a:pPr>
            <a:r>
              <a:rPr lang="en-US" dirty="0" smtClean="0"/>
              <a:t>Power structure.</a:t>
            </a:r>
          </a:p>
          <a:p>
            <a:pPr marL="514350" indent="-514350">
              <a:buFont typeface="+mj-lt"/>
              <a:buAutoNum type="arabicPeriod"/>
            </a:pPr>
            <a:r>
              <a:rPr lang="en-US" dirty="0" smtClean="0"/>
              <a:t>World opinion</a:t>
            </a:r>
          </a:p>
          <a:p>
            <a:pPr marL="0" indent="0" algn="ctr">
              <a:buNone/>
            </a:pPr>
            <a:r>
              <a:rPr lang="en-US" dirty="0" smtClean="0"/>
              <a:t>***</a:t>
            </a:r>
          </a:p>
          <a:p>
            <a:pPr marL="0" indent="0">
              <a:buNone/>
            </a:pPr>
            <a:endParaRPr lang="en-US" dirty="0" smtClean="0"/>
          </a:p>
          <a:p>
            <a:pPr marL="0" indent="0">
              <a:buNone/>
            </a:pPr>
            <a:endParaRPr lang="en-US" dirty="0" smtClean="0"/>
          </a:p>
          <a:p>
            <a:endParaRPr lang="en-US" dirty="0"/>
          </a:p>
        </p:txBody>
      </p:sp>
    </p:spTree>
    <p:extLst>
      <p:ext uri="{BB962C8B-B14F-4D97-AF65-F5344CB8AC3E}">
        <p14:creationId xmlns:p14="http://schemas.microsoft.com/office/powerpoint/2010/main" val="2934773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8" y="0"/>
            <a:ext cx="9150927" cy="762000"/>
          </a:xfrm>
        </p:spPr>
        <p:txBody>
          <a:bodyPr/>
          <a:lstStyle/>
          <a:p>
            <a:pPr algn="l"/>
            <a:r>
              <a:rPr lang="en-US" sz="3200" b="1" dirty="0" smtClean="0">
                <a:solidFill>
                  <a:prstClr val="black"/>
                </a:solidFill>
              </a:rPr>
              <a:t>Current Focusing points</a:t>
            </a:r>
            <a:endParaRPr lang="en-US" dirty="0"/>
          </a:p>
        </p:txBody>
      </p:sp>
      <p:sp>
        <p:nvSpPr>
          <p:cNvPr id="3" name="Content Placeholder 2"/>
          <p:cNvSpPr>
            <a:spLocks noGrp="1"/>
          </p:cNvSpPr>
          <p:nvPr>
            <p:ph idx="1"/>
          </p:nvPr>
        </p:nvSpPr>
        <p:spPr>
          <a:xfrm>
            <a:off x="-13854" y="838200"/>
            <a:ext cx="9171709" cy="4648200"/>
          </a:xfrm>
        </p:spPr>
        <p:txBody>
          <a:bodyPr>
            <a:noAutofit/>
          </a:bodyPr>
          <a:lstStyle/>
          <a:p>
            <a:pPr algn="just"/>
            <a:r>
              <a:rPr lang="en-US" sz="3000" dirty="0" smtClean="0"/>
              <a:t>The major focus of Pakistan's foreign policy is security against external and internal challenges to its national identity, territorial , integrity and independence. Another foreign policy interest is the cultivation of close and brotherly relations with the Muslim states. </a:t>
            </a:r>
          </a:p>
          <a:p>
            <a:pPr algn="just"/>
            <a:r>
              <a:rPr lang="en-US" sz="3000" dirty="0" smtClean="0"/>
              <a:t>Pakistan highlights sovereign equality of states, bilateralism, mutuality of interests, and non-interference in each other's domestic affairs as the cardinal features of its foreign policy.</a:t>
            </a:r>
          </a:p>
        </p:txBody>
      </p:sp>
    </p:spTree>
    <p:extLst>
      <p:ext uri="{BB962C8B-B14F-4D97-AF65-F5344CB8AC3E}">
        <p14:creationId xmlns:p14="http://schemas.microsoft.com/office/powerpoint/2010/main" val="1350380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6511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1"/>
            <a:ext cx="9144000" cy="4343400"/>
          </a:xfrm>
        </p:spPr>
        <p:txBody>
          <a:bodyPr>
            <a:normAutofit/>
          </a:bodyPr>
          <a:lstStyle/>
          <a:p>
            <a:pPr algn="just"/>
            <a:r>
              <a:rPr lang="en-US" dirty="0"/>
              <a:t>Pakistan firmly believes that it has to work within the norms and institutions of the international system but it supports their restructuring for brining them in line with the realities currently obtaining in the International system. </a:t>
            </a:r>
            <a:endParaRPr lang="en-US" dirty="0" smtClean="0"/>
          </a:p>
          <a:p>
            <a:pPr algn="just"/>
            <a:r>
              <a:rPr lang="en-US" dirty="0"/>
              <a:t>Pakistan also identifies with the political and economic concerns of the developing countries. </a:t>
            </a:r>
          </a:p>
          <a:p>
            <a:pPr algn="just"/>
            <a:endParaRPr lang="en-US" dirty="0"/>
          </a:p>
          <a:p>
            <a:endParaRPr lang="en-US" dirty="0"/>
          </a:p>
        </p:txBody>
      </p:sp>
    </p:spTree>
    <p:extLst>
      <p:ext uri="{BB962C8B-B14F-4D97-AF65-F5344CB8AC3E}">
        <p14:creationId xmlns:p14="http://schemas.microsoft.com/office/powerpoint/2010/main" val="1426364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724400"/>
          </a:xfrm>
        </p:spPr>
        <p:txBody>
          <a:bodyPr>
            <a:normAutofit fontScale="92500" lnSpcReduction="10000"/>
          </a:bodyPr>
          <a:lstStyle/>
          <a:p>
            <a:pPr algn="just"/>
            <a:r>
              <a:rPr lang="en-US" dirty="0"/>
              <a:t>Pakistan, therefore, maintains a strong faith in the principles enunciated in the United Nations Charter and takes an active part in the deliberations of the UN and other International and regional organizations. </a:t>
            </a:r>
          </a:p>
          <a:p>
            <a:pPr algn="just"/>
            <a:r>
              <a:rPr lang="en-US" dirty="0" smtClean="0"/>
              <a:t>Other </a:t>
            </a:r>
            <a:r>
              <a:rPr lang="en-US" dirty="0"/>
              <a:t>leading foreign policy goals include support to the right of self determination for the subjugated nations, oppositions to colonialism, peaceful resolution of inter-state disputes, arms control and nuclear non-proliferation, and promotion of peace and stability through international and regional cooperation.</a:t>
            </a:r>
          </a:p>
        </p:txBody>
      </p:sp>
    </p:spTree>
    <p:extLst>
      <p:ext uri="{BB962C8B-B14F-4D97-AF65-F5344CB8AC3E}">
        <p14:creationId xmlns:p14="http://schemas.microsoft.com/office/powerpoint/2010/main" val="445706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 y="-27709"/>
            <a:ext cx="9137073" cy="713509"/>
          </a:xfrm>
        </p:spPr>
        <p:txBody>
          <a:bodyPr>
            <a:normAutofit/>
          </a:bodyPr>
          <a:lstStyle/>
          <a:p>
            <a:pPr algn="l"/>
            <a:r>
              <a:rPr lang="en-US" sz="3200" b="1" dirty="0" smtClean="0"/>
              <a:t>Cont. </a:t>
            </a:r>
            <a:endParaRPr lang="en-US" sz="3200" b="1" dirty="0"/>
          </a:p>
        </p:txBody>
      </p:sp>
      <p:sp>
        <p:nvSpPr>
          <p:cNvPr id="3" name="Content Placeholder 2"/>
          <p:cNvSpPr>
            <a:spLocks noGrp="1"/>
          </p:cNvSpPr>
          <p:nvPr>
            <p:ph idx="1"/>
          </p:nvPr>
        </p:nvSpPr>
        <p:spPr>
          <a:xfrm>
            <a:off x="0" y="838200"/>
            <a:ext cx="9144000" cy="4525963"/>
          </a:xfrm>
        </p:spPr>
        <p:txBody>
          <a:bodyPr>
            <a:normAutofit fontScale="92500" lnSpcReduction="10000"/>
          </a:bodyPr>
          <a:lstStyle/>
          <a:p>
            <a:r>
              <a:rPr lang="en-US" dirty="0" smtClean="0"/>
              <a:t>Pakistan is the second largest Muslim country in terms of percentage of population (after Indonesia), and its status as a declared nuclear power, being the only Islamic nation to have that status, plays a part in its international role.</a:t>
            </a:r>
          </a:p>
          <a:p>
            <a:r>
              <a:rPr lang="en-US" dirty="0" smtClean="0"/>
              <a:t>Pakistan has a violent independent foreign policy, especially when it comes to issues such as development of nuclear weapons, construction of nuclear reactors, foreign military purchases and other issues that are vital to its national interests. </a:t>
            </a:r>
          </a:p>
        </p:txBody>
      </p:sp>
    </p:spTree>
    <p:extLst>
      <p:ext uri="{BB962C8B-B14F-4D97-AF65-F5344CB8AC3E}">
        <p14:creationId xmlns:p14="http://schemas.microsoft.com/office/powerpoint/2010/main" val="1702670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6511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lnSpcReduction="10000"/>
          </a:bodyPr>
          <a:lstStyle/>
          <a:p>
            <a:pPr algn="just"/>
            <a:r>
              <a:rPr lang="en-US" dirty="0"/>
              <a:t>Pakistan has a strategic geo-political location at the corridor of world major maritime oil supply lines, and has close proximity to the resource and oil rich central Asian countries. </a:t>
            </a:r>
          </a:p>
          <a:p>
            <a:pPr algn="just"/>
            <a:r>
              <a:rPr lang="en-US" dirty="0"/>
              <a:t>Pakistan is an important member of the Organization of Islamic Cooperation (OIC), a major non-NATO ally of the war against terrorism, and has a highly disciplined military, which is the world's eighth-largest standing military force.</a:t>
            </a:r>
          </a:p>
        </p:txBody>
      </p:sp>
    </p:spTree>
    <p:extLst>
      <p:ext uri="{BB962C8B-B14F-4D97-AF65-F5344CB8AC3E}">
        <p14:creationId xmlns:p14="http://schemas.microsoft.com/office/powerpoint/2010/main" val="9452232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7" y="0"/>
            <a:ext cx="8229600" cy="1143000"/>
          </a:xfrm>
        </p:spPr>
        <p:txBody>
          <a:bodyPr/>
          <a:lstStyle/>
          <a:p>
            <a:pPr algn="l"/>
            <a:r>
              <a:rPr lang="en-US" sz="3200" b="1" dirty="0">
                <a:solidFill>
                  <a:prstClr val="black"/>
                </a:solidFill>
              </a:rPr>
              <a:t>Cont.</a:t>
            </a:r>
            <a:endParaRPr lang="en-US" dirty="0"/>
          </a:p>
        </p:txBody>
      </p:sp>
      <p:sp>
        <p:nvSpPr>
          <p:cNvPr id="3" name="Content Placeholder 2"/>
          <p:cNvSpPr>
            <a:spLocks noGrp="1"/>
          </p:cNvSpPr>
          <p:nvPr>
            <p:ph idx="1"/>
          </p:nvPr>
        </p:nvSpPr>
        <p:spPr>
          <a:xfrm>
            <a:off x="0" y="838200"/>
            <a:ext cx="9144000" cy="4525963"/>
          </a:xfrm>
        </p:spPr>
        <p:txBody>
          <a:bodyPr>
            <a:normAutofit fontScale="92500"/>
          </a:bodyPr>
          <a:lstStyle/>
          <a:p>
            <a:pPr algn="just"/>
            <a:r>
              <a:rPr lang="en-US" dirty="0" smtClean="0"/>
              <a:t>Historically, Pakistan's foreign policy has encompassed difficult relations with the Republic of India; especially on the core-issue of Kashmir, over which it has fought three wars. </a:t>
            </a:r>
          </a:p>
          <a:p>
            <a:pPr algn="just"/>
            <a:r>
              <a:rPr lang="en-US" dirty="0" smtClean="0"/>
              <a:t>However it has had long-standing close relations with its other neighbors Afghanistan, Iran and China, extensive security and economic interests in the Persian Gulf and wide-ranging bilateral relations with the United States and other Western countries.</a:t>
            </a:r>
          </a:p>
          <a:p>
            <a:endParaRPr lang="en-US" dirty="0"/>
          </a:p>
        </p:txBody>
      </p:sp>
    </p:spTree>
    <p:extLst>
      <p:ext uri="{BB962C8B-B14F-4D97-AF65-F5344CB8AC3E}">
        <p14:creationId xmlns:p14="http://schemas.microsoft.com/office/powerpoint/2010/main" val="2772266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067800" cy="4525963"/>
          </a:xfrm>
        </p:spPr>
        <p:txBody>
          <a:bodyPr/>
          <a:lstStyle/>
          <a:p>
            <a:pPr algn="just"/>
            <a:r>
              <a:rPr lang="en-US" dirty="0" smtClean="0"/>
              <a:t>Due to intention </a:t>
            </a:r>
            <a:r>
              <a:rPr lang="en-US" dirty="0"/>
              <a:t>of Soviet expansion, Pakistan has strong relations with the People's Republic of China during much of the Cold War and good relations with the United States of America . Today, the People's Republic of China remain Pakistan's closest ally</a:t>
            </a:r>
            <a:r>
              <a:rPr lang="en-US" dirty="0" smtClean="0"/>
              <a:t>.</a:t>
            </a:r>
          </a:p>
          <a:p>
            <a:pPr marL="0" indent="0" algn="ctr">
              <a:buNone/>
            </a:pPr>
            <a:r>
              <a:rPr lang="en-US" dirty="0" smtClean="0"/>
              <a:t>***</a:t>
            </a:r>
            <a:endParaRPr lang="en-US" dirty="0"/>
          </a:p>
        </p:txBody>
      </p:sp>
    </p:spTree>
    <p:extLst>
      <p:ext uri="{BB962C8B-B14F-4D97-AF65-F5344CB8AC3E}">
        <p14:creationId xmlns:p14="http://schemas.microsoft.com/office/powerpoint/2010/main" val="1338786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55"/>
            <a:ext cx="8229600" cy="1143000"/>
          </a:xfrm>
        </p:spPr>
        <p:txBody>
          <a:bodyPr>
            <a:normAutofit/>
          </a:bodyPr>
          <a:lstStyle/>
          <a:p>
            <a:pPr algn="l"/>
            <a:r>
              <a:rPr lang="en-US" sz="3200" b="1" dirty="0" smtClean="0"/>
              <a:t>Major Alliance</a:t>
            </a:r>
            <a:endParaRPr lang="en-US" sz="3200" b="1" dirty="0"/>
          </a:p>
        </p:txBody>
      </p:sp>
      <p:sp>
        <p:nvSpPr>
          <p:cNvPr id="3" name="Content Placeholder 2"/>
          <p:cNvSpPr>
            <a:spLocks noGrp="1"/>
          </p:cNvSpPr>
          <p:nvPr>
            <p:ph idx="1"/>
          </p:nvPr>
        </p:nvSpPr>
        <p:spPr>
          <a:xfrm>
            <a:off x="0" y="990600"/>
            <a:ext cx="9144000" cy="4525963"/>
          </a:xfrm>
        </p:spPr>
        <p:txBody>
          <a:bodyPr/>
          <a:lstStyle/>
          <a:p>
            <a:pPr algn="just"/>
            <a:r>
              <a:rPr lang="en-US" dirty="0" smtClean="0"/>
              <a:t>Pakistan has historically maintained brotherly and friendly relations with all the Arab and Muslim countries under the banner of OIC.</a:t>
            </a:r>
          </a:p>
          <a:p>
            <a:pPr algn="just"/>
            <a:r>
              <a:rPr lang="en-US" dirty="0" smtClean="0"/>
              <a:t> Apart from friendly relations with Muslim countries, China and USA are also seen as major partners.</a:t>
            </a:r>
            <a:endParaRPr lang="en-US" dirty="0"/>
          </a:p>
        </p:txBody>
      </p:sp>
    </p:spTree>
    <p:extLst>
      <p:ext uri="{BB962C8B-B14F-4D97-AF65-F5344CB8AC3E}">
        <p14:creationId xmlns:p14="http://schemas.microsoft.com/office/powerpoint/2010/main" val="40762413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5" y="-27709"/>
            <a:ext cx="8610600" cy="1143000"/>
          </a:xfrm>
        </p:spPr>
        <p:txBody>
          <a:bodyPr>
            <a:normAutofit/>
          </a:bodyPr>
          <a:lstStyle/>
          <a:p>
            <a:pPr algn="l"/>
            <a:r>
              <a:rPr lang="en-US" sz="3200" b="1" dirty="0" smtClean="0"/>
              <a:t>Major Rivalries</a:t>
            </a:r>
            <a:endParaRPr lang="en-US" sz="3200" b="1" dirty="0"/>
          </a:p>
        </p:txBody>
      </p:sp>
      <p:sp>
        <p:nvSpPr>
          <p:cNvPr id="3" name="Content Placeholder 2"/>
          <p:cNvSpPr>
            <a:spLocks noGrp="1"/>
          </p:cNvSpPr>
          <p:nvPr>
            <p:ph idx="1"/>
          </p:nvPr>
        </p:nvSpPr>
        <p:spPr>
          <a:xfrm>
            <a:off x="0" y="914400"/>
            <a:ext cx="9144000" cy="4525963"/>
          </a:xfrm>
        </p:spPr>
        <p:txBody>
          <a:bodyPr/>
          <a:lstStyle/>
          <a:p>
            <a:r>
              <a:rPr lang="en-US" dirty="0" smtClean="0"/>
              <a:t>Pakistan and India have fought 3 wars in the past. The continuing dispute over the status of Kashmir inflames opinion in both nations and makes friendly relations difficult.</a:t>
            </a:r>
          </a:p>
          <a:p>
            <a:r>
              <a:rPr lang="en-US" dirty="0" smtClean="0"/>
              <a:t>Also, Pakistan and Israel maintain no diplomatic relations.</a:t>
            </a:r>
            <a:endParaRPr lang="en-US" dirty="0"/>
          </a:p>
        </p:txBody>
      </p:sp>
    </p:spTree>
    <p:extLst>
      <p:ext uri="{BB962C8B-B14F-4D97-AF65-F5344CB8AC3E}">
        <p14:creationId xmlns:p14="http://schemas.microsoft.com/office/powerpoint/2010/main" val="1531218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02436" cy="762000"/>
          </a:xfrm>
        </p:spPr>
        <p:txBody>
          <a:bodyPr>
            <a:normAutofit/>
          </a:bodyPr>
          <a:lstStyle/>
          <a:p>
            <a:pPr algn="l"/>
            <a:r>
              <a:rPr lang="en-US" sz="3200" b="1" dirty="0" smtClean="0"/>
              <a:t>International Organization &amp; Foreign policy</a:t>
            </a:r>
            <a:endParaRPr lang="en-US" sz="3200" b="1" dirty="0"/>
          </a:p>
        </p:txBody>
      </p:sp>
      <p:sp>
        <p:nvSpPr>
          <p:cNvPr id="3" name="Content Placeholder 2"/>
          <p:cNvSpPr>
            <a:spLocks noGrp="1"/>
          </p:cNvSpPr>
          <p:nvPr>
            <p:ph idx="1"/>
          </p:nvPr>
        </p:nvSpPr>
        <p:spPr>
          <a:xfrm>
            <a:off x="6927" y="914400"/>
            <a:ext cx="9137073" cy="4525963"/>
          </a:xfrm>
        </p:spPr>
        <p:txBody>
          <a:bodyPr>
            <a:normAutofit fontScale="92500" lnSpcReduction="10000"/>
          </a:bodyPr>
          <a:lstStyle/>
          <a:p>
            <a:pPr algn="just"/>
            <a:r>
              <a:rPr lang="en-US" dirty="0" smtClean="0"/>
              <a:t>Pakistan is an active member of the United Nations. It was a member of the CENTO and SEATO military alliances. Its alliance with the United States was especially close after the Soviets invaded the neighboring country of Afghanistan.</a:t>
            </a:r>
          </a:p>
          <a:p>
            <a:pPr algn="just"/>
            <a:r>
              <a:rPr lang="en-US" dirty="0" smtClean="0"/>
              <a:t> In 1964, Pakistan signed the Regional Cooperation for Development (RCD) Pact with Turkey and Iran, when all three countries were closely allied with the U.S., and as neighbors of the Soviet Union, worried about the expansion policy of USSR in</a:t>
            </a:r>
          </a:p>
        </p:txBody>
      </p:sp>
    </p:spTree>
    <p:extLst>
      <p:ext uri="{BB962C8B-B14F-4D97-AF65-F5344CB8AC3E}">
        <p14:creationId xmlns:p14="http://schemas.microsoft.com/office/powerpoint/2010/main" val="1720746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0"/>
            <a:ext cx="9164782"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3854" y="762000"/>
            <a:ext cx="9130145" cy="4525963"/>
          </a:xfrm>
        </p:spPr>
        <p:txBody>
          <a:bodyPr/>
          <a:lstStyle/>
          <a:p>
            <a:pPr algn="just"/>
            <a:r>
              <a:rPr lang="en-US" dirty="0"/>
              <a:t>To this day, Pakistan has a close relationship with Turkey. RCD became </a:t>
            </a:r>
            <a:r>
              <a:rPr lang="en-US" dirty="0" smtClean="0"/>
              <a:t>obsolete </a:t>
            </a:r>
            <a:r>
              <a:rPr lang="en-US" dirty="0"/>
              <a:t>after the Iranian Revolution, and a Pakistani-Turkish initiative led to the founding of the Economic Cooperation </a:t>
            </a:r>
            <a:r>
              <a:rPr lang="en-US" dirty="0" smtClean="0"/>
              <a:t>Organization </a:t>
            </a:r>
            <a:r>
              <a:rPr lang="en-US" dirty="0"/>
              <a:t>(ECO) in 1985.</a:t>
            </a:r>
          </a:p>
          <a:p>
            <a:pPr algn="just"/>
            <a:r>
              <a:rPr lang="en-US" dirty="0"/>
              <a:t>Pakistan is the leading member of the Coffee Club to oppose Indian membership in the United Nations Security Council.</a:t>
            </a:r>
          </a:p>
          <a:p>
            <a:endParaRPr lang="en-US" dirty="0"/>
          </a:p>
        </p:txBody>
      </p:sp>
    </p:spTree>
    <p:extLst>
      <p:ext uri="{BB962C8B-B14F-4D97-AF65-F5344CB8AC3E}">
        <p14:creationId xmlns:p14="http://schemas.microsoft.com/office/powerpoint/2010/main" val="31713734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l"/>
            <a:r>
              <a:rPr lang="en-US" sz="3200" b="1" dirty="0">
                <a:solidFill>
                  <a:prstClr val="black"/>
                </a:solidFill>
              </a:rPr>
              <a:t>Cont.</a:t>
            </a:r>
            <a:endParaRPr lang="en-US" dirty="0"/>
          </a:p>
        </p:txBody>
      </p:sp>
      <p:sp>
        <p:nvSpPr>
          <p:cNvPr id="3" name="Content Placeholder 2"/>
          <p:cNvSpPr>
            <a:spLocks noGrp="1"/>
          </p:cNvSpPr>
          <p:nvPr>
            <p:ph idx="1"/>
          </p:nvPr>
        </p:nvSpPr>
        <p:spPr>
          <a:xfrm>
            <a:off x="0" y="838200"/>
            <a:ext cx="9144000" cy="4724400"/>
          </a:xfrm>
        </p:spPr>
        <p:txBody>
          <a:bodyPr>
            <a:normAutofit fontScale="92500" lnSpcReduction="20000"/>
          </a:bodyPr>
          <a:lstStyle/>
          <a:p>
            <a:pPr algn="just"/>
            <a:r>
              <a:rPr lang="en-US" dirty="0" smtClean="0"/>
              <a:t>Pakistan began with an independent foreign policy in 1947. However, it tilted towards the West in a period of 7 years due to serious economic and security pressures</a:t>
            </a:r>
            <a:r>
              <a:rPr lang="en-US" dirty="0"/>
              <a:t>. It pursued independent to non-aligned foreign policy from mid-60s to the end of the 1970s and assigned a great importance to its interaction with the Muslim states and the issues and problems of the developing world. </a:t>
            </a:r>
            <a:endParaRPr lang="en-US" dirty="0" smtClean="0"/>
          </a:p>
          <a:p>
            <a:pPr algn="just"/>
            <a:r>
              <a:rPr lang="en-US" dirty="0" smtClean="0"/>
              <a:t>It maintained a policy of close interaction in the security and economic fields with the West in general and the U.S. in particular in the mid and late 1950s, the 1980s, and now since 2012.</a:t>
            </a:r>
          </a:p>
          <a:p>
            <a:pPr algn="just"/>
            <a:endParaRPr lang="en-US" dirty="0"/>
          </a:p>
        </p:txBody>
      </p:sp>
    </p:spTree>
    <p:extLst>
      <p:ext uri="{BB962C8B-B14F-4D97-AF65-F5344CB8AC3E}">
        <p14:creationId xmlns:p14="http://schemas.microsoft.com/office/powerpoint/2010/main" val="7732910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lstStyle/>
          <a:p>
            <a:pPr algn="l"/>
            <a:r>
              <a:rPr lang="en-US" sz="3200" b="1" dirty="0">
                <a:solidFill>
                  <a:prstClr val="black"/>
                </a:solidFill>
              </a:rPr>
              <a:t>Cont.</a:t>
            </a:r>
            <a:endParaRPr lang="en-US" dirty="0"/>
          </a:p>
        </p:txBody>
      </p:sp>
      <p:sp>
        <p:nvSpPr>
          <p:cNvPr id="3" name="Content Placeholder 2"/>
          <p:cNvSpPr>
            <a:spLocks noGrp="1"/>
          </p:cNvSpPr>
          <p:nvPr>
            <p:ph idx="1"/>
          </p:nvPr>
        </p:nvSpPr>
        <p:spPr>
          <a:xfrm>
            <a:off x="0" y="762000"/>
            <a:ext cx="9144000" cy="5105400"/>
          </a:xfrm>
        </p:spPr>
        <p:txBody>
          <a:bodyPr>
            <a:normAutofit fontScale="92500" lnSpcReduction="20000"/>
          </a:bodyPr>
          <a:lstStyle/>
          <a:p>
            <a:pPr algn="just"/>
            <a:r>
              <a:rPr lang="en-US" dirty="0" smtClean="0"/>
              <a:t>Pakistan is currently an active player in the global efforts for combating religious extremism and terrorism with a policy that extremism and terrorism pose serious threats to global security as well as to Pakistan's internal peace, stability and economic development. </a:t>
            </a:r>
          </a:p>
          <a:p>
            <a:pPr algn="just"/>
            <a:r>
              <a:rPr lang="en-US" dirty="0" smtClean="0"/>
              <a:t>Pakistan has made some difficult decisions in pursuing counter terrorism and for ensuring peace and stability in the immediate neighborhood in order to boost its image at the international level, restore international confidence in the ability of the Pakistani state and government to put their socio-economic house in order. </a:t>
            </a:r>
            <a:endParaRPr lang="en-US" dirty="0"/>
          </a:p>
        </p:txBody>
      </p:sp>
    </p:spTree>
    <p:extLst>
      <p:ext uri="{BB962C8B-B14F-4D97-AF65-F5344CB8AC3E}">
        <p14:creationId xmlns:p14="http://schemas.microsoft.com/office/powerpoint/2010/main" val="28866322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0"/>
            <a:ext cx="9116291"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3854" y="685800"/>
            <a:ext cx="9130145" cy="4525963"/>
          </a:xfrm>
        </p:spPr>
        <p:txBody>
          <a:bodyPr/>
          <a:lstStyle/>
          <a:p>
            <a:r>
              <a:rPr lang="en-US" dirty="0" smtClean="0"/>
              <a:t>And </a:t>
            </a:r>
            <a:r>
              <a:rPr lang="en-US" dirty="0"/>
              <a:t>shape up as a democratically oriented, modern and enlightened Muslim </a:t>
            </a:r>
            <a:r>
              <a:rPr lang="en-US" dirty="0" smtClean="0"/>
              <a:t>state </a:t>
            </a:r>
            <a:r>
              <a:rPr lang="en-US" dirty="0"/>
              <a:t>that does not allow its territory to be used by extremist </a:t>
            </a:r>
            <a:r>
              <a:rPr lang="en-US" dirty="0" smtClean="0"/>
              <a:t>groups.</a:t>
            </a:r>
          </a:p>
          <a:p>
            <a:pPr marL="0" indent="0" algn="ctr">
              <a:buNone/>
            </a:pPr>
            <a:r>
              <a:rPr lang="en-US" dirty="0" smtClean="0"/>
              <a:t>***</a:t>
            </a:r>
            <a:endParaRPr lang="en-US" dirty="0"/>
          </a:p>
        </p:txBody>
      </p:sp>
    </p:spTree>
    <p:extLst>
      <p:ext uri="{BB962C8B-B14F-4D97-AF65-F5344CB8AC3E}">
        <p14:creationId xmlns:p14="http://schemas.microsoft.com/office/powerpoint/2010/main" val="5424190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20782"/>
            <a:ext cx="9130145" cy="817418"/>
          </a:xfrm>
        </p:spPr>
        <p:txBody>
          <a:bodyPr>
            <a:normAutofit fontScale="90000"/>
          </a:bodyPr>
          <a:lstStyle/>
          <a:p>
            <a:pPr algn="l"/>
            <a:r>
              <a:rPr lang="en-US" sz="3200" b="1" dirty="0" smtClean="0"/>
              <a:t>Overview of different phases of Pakistan’s Foreign Policy</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lnSpcReduction="20000"/>
          </a:bodyPr>
          <a:lstStyle/>
          <a:p>
            <a:r>
              <a:rPr lang="en-US" dirty="0" smtClean="0"/>
              <a:t>From 1947-1960</a:t>
            </a:r>
          </a:p>
          <a:p>
            <a:pPr marL="0" indent="0">
              <a:buNone/>
            </a:pPr>
            <a:r>
              <a:rPr lang="en-US" dirty="0" smtClean="0"/>
              <a:t>As we got independence there were Indian threat on our Eastern borders. Pakistan opted non-aligned and independent foreign policy.</a:t>
            </a:r>
          </a:p>
          <a:p>
            <a:r>
              <a:rPr lang="en-US" dirty="0" smtClean="0"/>
              <a:t>At that time other Muslim countries were not strong enough to extend any military help.</a:t>
            </a:r>
          </a:p>
          <a:p>
            <a:r>
              <a:rPr lang="en-US" dirty="0" smtClean="0"/>
              <a:t>It was cold war era and the big power’s rivalry made the country territorially unprotected.</a:t>
            </a:r>
          </a:p>
          <a:p>
            <a:r>
              <a:rPr lang="en-US" dirty="0" smtClean="0"/>
              <a:t>However Pakistani political leaders visited USA in search of ties to have guarantees of borders, but of no use.</a:t>
            </a:r>
          </a:p>
          <a:p>
            <a:pPr marL="0" indent="0">
              <a:buNone/>
            </a:pPr>
            <a:endParaRPr lang="en-US" dirty="0"/>
          </a:p>
        </p:txBody>
      </p:sp>
    </p:spTree>
    <p:extLst>
      <p:ext uri="{BB962C8B-B14F-4D97-AF65-F5344CB8AC3E}">
        <p14:creationId xmlns:p14="http://schemas.microsoft.com/office/powerpoint/2010/main" val="4209713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5888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lnSpcReduction="10000"/>
          </a:bodyPr>
          <a:lstStyle/>
          <a:p>
            <a:pPr algn="just"/>
            <a:r>
              <a:rPr lang="en-US" dirty="0" smtClean="0"/>
              <a:t>Pakistan lived on developing with meager resources till 1955 and 1959 when Pakistan entered into a multilateral alliance system initiated by USA to contain communism.</a:t>
            </a:r>
          </a:p>
          <a:p>
            <a:pPr algn="just"/>
            <a:r>
              <a:rPr lang="en-US" dirty="0" smtClean="0"/>
              <a:t>They were South-East Asian Treaty </a:t>
            </a:r>
            <a:r>
              <a:rPr lang="en-US" dirty="0"/>
              <a:t>O</a:t>
            </a:r>
            <a:r>
              <a:rPr lang="en-US" dirty="0" smtClean="0"/>
              <a:t>rganization (SEATO-1955) and Central </a:t>
            </a:r>
            <a:r>
              <a:rPr lang="en-US" dirty="0"/>
              <a:t>T</a:t>
            </a:r>
            <a:r>
              <a:rPr lang="en-US" dirty="0" smtClean="0"/>
              <a:t>reaty </a:t>
            </a:r>
            <a:r>
              <a:rPr lang="en-US" dirty="0"/>
              <a:t>O</a:t>
            </a:r>
            <a:r>
              <a:rPr lang="en-US" dirty="0" smtClean="0"/>
              <a:t>rganization (CENTO-1959).</a:t>
            </a:r>
          </a:p>
          <a:p>
            <a:pPr algn="just"/>
            <a:r>
              <a:rPr lang="en-US" dirty="0" smtClean="0"/>
              <a:t>Pakistan felt secure because one of the clauses of both the agreements was “attack on one will be considered attack on all”.</a:t>
            </a:r>
          </a:p>
        </p:txBody>
      </p:sp>
    </p:spTree>
    <p:extLst>
      <p:ext uri="{BB962C8B-B14F-4D97-AF65-F5344CB8AC3E}">
        <p14:creationId xmlns:p14="http://schemas.microsoft.com/office/powerpoint/2010/main" val="10638572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34636" y="762000"/>
            <a:ext cx="9109364" cy="4525963"/>
          </a:xfrm>
        </p:spPr>
        <p:txBody>
          <a:bodyPr>
            <a:normAutofit/>
          </a:bodyPr>
          <a:lstStyle/>
          <a:p>
            <a:r>
              <a:rPr lang="en-US" dirty="0" smtClean="0"/>
              <a:t>These agreements turned out to be useless when Pakistan-India clashed in 1965 and 1971.</a:t>
            </a:r>
          </a:p>
          <a:p>
            <a:r>
              <a:rPr lang="en-US" dirty="0" smtClean="0"/>
              <a:t>No country came to Pakistan’s rescue.</a:t>
            </a:r>
          </a:p>
          <a:p>
            <a:r>
              <a:rPr lang="en-US" dirty="0" smtClean="0"/>
              <a:t>After it’s defeat in 1971 Pakistan instead on depending on any one power began a massive venture of arms shopping.</a:t>
            </a:r>
          </a:p>
          <a:p>
            <a:r>
              <a:rPr lang="en-US" dirty="0" smtClean="0"/>
              <a:t>Due to this defense policy, expenditure raised and socio-economic needs of the country suffered.</a:t>
            </a:r>
            <a:endParaRPr lang="en-US" dirty="0"/>
          </a:p>
        </p:txBody>
      </p:sp>
    </p:spTree>
    <p:extLst>
      <p:ext uri="{BB962C8B-B14F-4D97-AF65-F5344CB8AC3E}">
        <p14:creationId xmlns:p14="http://schemas.microsoft.com/office/powerpoint/2010/main" val="930379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0782" y="685800"/>
            <a:ext cx="9164782" cy="4525963"/>
          </a:xfrm>
        </p:spPr>
        <p:txBody>
          <a:bodyPr>
            <a:normAutofit lnSpcReduction="10000"/>
          </a:bodyPr>
          <a:lstStyle/>
          <a:p>
            <a:r>
              <a:rPr lang="en-US" dirty="0" smtClean="0"/>
              <a:t>The nuclear and missile system program was started to maintain the balance of power in the region.</a:t>
            </a:r>
          </a:p>
          <a:p>
            <a:r>
              <a:rPr lang="en-US" dirty="0" smtClean="0"/>
              <a:t>Pak-China relations were promoted due to unsafe borders and to counter the power imbalance of South-Asia.</a:t>
            </a:r>
          </a:p>
          <a:p>
            <a:r>
              <a:rPr lang="en-US" dirty="0" smtClean="0"/>
              <a:t>During the past three decades the Afghanistan issue, Kashmir struggle for freedom and Pakistan’s nuclear policy has made the borders of the country more open to problems.</a:t>
            </a:r>
          </a:p>
        </p:txBody>
      </p:sp>
    </p:spTree>
    <p:extLst>
      <p:ext uri="{BB962C8B-B14F-4D97-AF65-F5344CB8AC3E}">
        <p14:creationId xmlns:p14="http://schemas.microsoft.com/office/powerpoint/2010/main" val="37776583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6650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lstStyle/>
          <a:p>
            <a:pPr algn="just"/>
            <a:r>
              <a:rPr lang="en-US" dirty="0" smtClean="0"/>
              <a:t>Recent development in the world has put the country in the hot water.</a:t>
            </a:r>
          </a:p>
          <a:p>
            <a:pPr algn="just"/>
            <a:r>
              <a:rPr lang="en-US" dirty="0" smtClean="0"/>
              <a:t>Due to continues political disturbance and wars in Afghanistan has created serious socio-economic issues for Pakistan.</a:t>
            </a:r>
          </a:p>
          <a:p>
            <a:pPr algn="just"/>
            <a:r>
              <a:rPr lang="en-US" dirty="0" smtClean="0"/>
              <a:t>Pakistan has been over burdened by unnecessary foreign aid which has only turned out to be a trap.</a:t>
            </a:r>
            <a:endParaRPr lang="en-US" dirty="0"/>
          </a:p>
        </p:txBody>
      </p:sp>
    </p:spTree>
    <p:extLst>
      <p:ext uri="{BB962C8B-B14F-4D97-AF65-F5344CB8AC3E}">
        <p14:creationId xmlns:p14="http://schemas.microsoft.com/office/powerpoint/2010/main" val="37535597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8312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lstStyle/>
          <a:p>
            <a:pPr algn="just"/>
            <a:r>
              <a:rPr lang="en-US" dirty="0" smtClean="0"/>
              <a:t>Consequently, Pakistan is included among the poor countries of the world therefore the country still requires to design its foreign policy to fulfill its economic needs and to ensure stable economy and cultivate capabilities by which the country comes out of the un kind clutches of loans.</a:t>
            </a:r>
            <a:endParaRPr lang="en-US" dirty="0"/>
          </a:p>
        </p:txBody>
      </p:sp>
    </p:spTree>
    <p:extLst>
      <p:ext uri="{BB962C8B-B14F-4D97-AF65-F5344CB8AC3E}">
        <p14:creationId xmlns:p14="http://schemas.microsoft.com/office/powerpoint/2010/main" val="16220744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6" y="0"/>
            <a:ext cx="9157855" cy="838200"/>
          </a:xfrm>
        </p:spPr>
        <p:txBody>
          <a:bodyPr>
            <a:normAutofit/>
          </a:bodyPr>
          <a:lstStyle/>
          <a:p>
            <a:pPr algn="l"/>
            <a:r>
              <a:rPr lang="en-US" sz="3200" b="1" dirty="0" smtClean="0"/>
              <a:t>Pak-US Relations</a:t>
            </a:r>
            <a:endParaRPr lang="en-US" sz="3200" b="1" dirty="0"/>
          </a:p>
        </p:txBody>
      </p:sp>
      <p:sp>
        <p:nvSpPr>
          <p:cNvPr id="3" name="Content Placeholder 2"/>
          <p:cNvSpPr>
            <a:spLocks noGrp="1"/>
          </p:cNvSpPr>
          <p:nvPr>
            <p:ph idx="1"/>
          </p:nvPr>
        </p:nvSpPr>
        <p:spPr>
          <a:xfrm>
            <a:off x="0" y="914400"/>
            <a:ext cx="9144000" cy="4525963"/>
          </a:xfrm>
        </p:spPr>
        <p:txBody>
          <a:bodyPr>
            <a:normAutofit fontScale="92500" lnSpcReduction="10000"/>
          </a:bodyPr>
          <a:lstStyle/>
          <a:p>
            <a:r>
              <a:rPr lang="en-US" dirty="0" smtClean="0"/>
              <a:t>Pak-US relations are based on two-dimensions: 1)Historical prospective 2) Issue related context.</a:t>
            </a:r>
          </a:p>
          <a:p>
            <a:r>
              <a:rPr lang="en-US" dirty="0" smtClean="0"/>
              <a:t>1947- 1953 Explanations of friendship with all</a:t>
            </a:r>
          </a:p>
          <a:p>
            <a:r>
              <a:rPr lang="en-US" dirty="0" smtClean="0"/>
              <a:t>1953-1962 Alignment with the west </a:t>
            </a:r>
          </a:p>
          <a:p>
            <a:r>
              <a:rPr lang="en-US" dirty="0" smtClean="0"/>
              <a:t>1962-1971 transition</a:t>
            </a:r>
          </a:p>
          <a:p>
            <a:r>
              <a:rPr lang="en-US" dirty="0" smtClean="0"/>
              <a:t>1972-1979 Bilateralism and non-alignment</a:t>
            </a:r>
          </a:p>
          <a:p>
            <a:r>
              <a:rPr lang="en-US" dirty="0" smtClean="0"/>
              <a:t>1980-1988 Afghanistan and tilted non-alignment</a:t>
            </a:r>
          </a:p>
          <a:p>
            <a:r>
              <a:rPr lang="en-US" dirty="0" smtClean="0"/>
              <a:t>1989-1998 the search of alternatives</a:t>
            </a:r>
            <a:endParaRPr lang="en-US" dirty="0"/>
          </a:p>
          <a:p>
            <a:r>
              <a:rPr lang="en-US" dirty="0" smtClean="0"/>
              <a:t>1998-2002 re-strengthening ties</a:t>
            </a:r>
            <a:endParaRPr lang="en-US" dirty="0"/>
          </a:p>
        </p:txBody>
      </p:sp>
    </p:spTree>
    <p:extLst>
      <p:ext uri="{BB962C8B-B14F-4D97-AF65-F5344CB8AC3E}">
        <p14:creationId xmlns:p14="http://schemas.microsoft.com/office/powerpoint/2010/main" val="5404060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smtClean="0"/>
              <a:t>Pak-China Relations and foreign policy</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lnSpcReduction="10000"/>
          </a:bodyPr>
          <a:lstStyle/>
          <a:p>
            <a:pPr algn="just"/>
            <a:r>
              <a:rPr lang="en-US" dirty="0" smtClean="0"/>
              <a:t>Both countries are interested to promote development and progress in their economies.</a:t>
            </a:r>
          </a:p>
          <a:p>
            <a:pPr algn="just"/>
            <a:r>
              <a:rPr lang="en-US" dirty="0" smtClean="0"/>
              <a:t>China’s great achievements and its rich experience in all spheres of economic and technical developments provide a good example for Pakistan to follow.</a:t>
            </a:r>
          </a:p>
          <a:p>
            <a:pPr algn="just"/>
            <a:r>
              <a:rPr lang="en-US" dirty="0" smtClean="0"/>
              <a:t>Since our progress have been less impressive on account of internal and external factors so we need to reshape our foreign policy according to our finical requirements and social developments.</a:t>
            </a:r>
          </a:p>
          <a:p>
            <a:pPr marL="0" indent="0" algn="ctr">
              <a:buNone/>
            </a:pPr>
            <a:r>
              <a:rPr lang="en-US" dirty="0" smtClean="0"/>
              <a:t>***</a:t>
            </a:r>
            <a:endParaRPr lang="en-US" dirty="0"/>
          </a:p>
        </p:txBody>
      </p:sp>
    </p:spTree>
    <p:extLst>
      <p:ext uri="{BB962C8B-B14F-4D97-AF65-F5344CB8AC3E}">
        <p14:creationId xmlns:p14="http://schemas.microsoft.com/office/powerpoint/2010/main" val="11377064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20782"/>
            <a:ext cx="9130146" cy="665018"/>
          </a:xfrm>
        </p:spPr>
        <p:txBody>
          <a:bodyPr>
            <a:normAutofit/>
          </a:bodyPr>
          <a:lstStyle/>
          <a:p>
            <a:r>
              <a:rPr lang="en-US" sz="3200" b="1" dirty="0" smtClean="0"/>
              <a:t>Summary</a:t>
            </a:r>
            <a:endParaRPr lang="en-US" sz="3200" b="1" dirty="0"/>
          </a:p>
        </p:txBody>
      </p:sp>
      <p:sp>
        <p:nvSpPr>
          <p:cNvPr id="3" name="Content Placeholder 2"/>
          <p:cNvSpPr>
            <a:spLocks noGrp="1"/>
          </p:cNvSpPr>
          <p:nvPr>
            <p:ph idx="1"/>
          </p:nvPr>
        </p:nvSpPr>
        <p:spPr>
          <a:xfrm>
            <a:off x="0" y="533400"/>
            <a:ext cx="9144000" cy="5029200"/>
          </a:xfrm>
        </p:spPr>
        <p:txBody>
          <a:bodyPr>
            <a:normAutofit fontScale="92500" lnSpcReduction="20000"/>
          </a:bodyPr>
          <a:lstStyle/>
          <a:p>
            <a:r>
              <a:rPr lang="en-US" dirty="0"/>
              <a:t>Guiding Principles of Pakistan‘s Foreign </a:t>
            </a:r>
            <a:r>
              <a:rPr lang="en-US" dirty="0" smtClean="0"/>
              <a:t>Policy</a:t>
            </a:r>
          </a:p>
          <a:p>
            <a:r>
              <a:rPr lang="en-US" dirty="0"/>
              <a:t>Analysis of Guiding </a:t>
            </a:r>
            <a:r>
              <a:rPr lang="en-US" dirty="0" smtClean="0"/>
              <a:t>Principles</a:t>
            </a:r>
          </a:p>
          <a:p>
            <a:r>
              <a:rPr lang="en-US" dirty="0"/>
              <a:t>Important Factors of Foreign </a:t>
            </a:r>
            <a:r>
              <a:rPr lang="en-US" dirty="0" smtClean="0"/>
              <a:t>policy</a:t>
            </a:r>
          </a:p>
          <a:p>
            <a:r>
              <a:rPr lang="en-US" dirty="0"/>
              <a:t>Current Focusing </a:t>
            </a:r>
            <a:r>
              <a:rPr lang="en-US" dirty="0" smtClean="0"/>
              <a:t>points</a:t>
            </a:r>
          </a:p>
          <a:p>
            <a:r>
              <a:rPr lang="en-US" dirty="0"/>
              <a:t>Major </a:t>
            </a:r>
            <a:r>
              <a:rPr lang="en-US" dirty="0" smtClean="0"/>
              <a:t>Alliance</a:t>
            </a:r>
          </a:p>
          <a:p>
            <a:r>
              <a:rPr lang="en-US" dirty="0"/>
              <a:t>Major </a:t>
            </a:r>
            <a:r>
              <a:rPr lang="en-US" dirty="0" smtClean="0"/>
              <a:t>Rivalries</a:t>
            </a:r>
          </a:p>
          <a:p>
            <a:r>
              <a:rPr lang="en-US" dirty="0"/>
              <a:t>International </a:t>
            </a:r>
            <a:r>
              <a:rPr lang="en-US" dirty="0" smtClean="0"/>
              <a:t>Organizations </a:t>
            </a:r>
            <a:r>
              <a:rPr lang="en-US" dirty="0"/>
              <a:t>&amp; Foreign </a:t>
            </a:r>
            <a:r>
              <a:rPr lang="en-US" dirty="0" smtClean="0"/>
              <a:t>policy</a:t>
            </a:r>
          </a:p>
          <a:p>
            <a:r>
              <a:rPr lang="en-US" dirty="0"/>
              <a:t>Overview of different phases of Pakistan’s Foreign </a:t>
            </a:r>
            <a:r>
              <a:rPr lang="en-US" dirty="0" smtClean="0"/>
              <a:t>Policy</a:t>
            </a:r>
          </a:p>
          <a:p>
            <a:r>
              <a:rPr lang="en-US" dirty="0"/>
              <a:t>Pak-US </a:t>
            </a:r>
            <a:r>
              <a:rPr lang="en-US" dirty="0" smtClean="0"/>
              <a:t>Relations</a:t>
            </a:r>
          </a:p>
          <a:p>
            <a:r>
              <a:rPr lang="en-US" dirty="0"/>
              <a:t>Pak-China Relations and foreign policy</a:t>
            </a:r>
            <a:endParaRPr lang="en-US" dirty="0" smtClean="0"/>
          </a:p>
          <a:p>
            <a:endParaRPr lang="en-US" dirty="0"/>
          </a:p>
        </p:txBody>
      </p:sp>
    </p:spTree>
    <p:extLst>
      <p:ext uri="{BB962C8B-B14F-4D97-AF65-F5344CB8AC3E}">
        <p14:creationId xmlns:p14="http://schemas.microsoft.com/office/powerpoint/2010/main" val="33659076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sz="3200" b="1" dirty="0" smtClean="0"/>
              <a:t>Quotation</a:t>
            </a:r>
            <a:endParaRPr lang="en-US" sz="3200" b="1" dirty="0"/>
          </a:p>
        </p:txBody>
      </p:sp>
      <p:sp>
        <p:nvSpPr>
          <p:cNvPr id="3" name="Content Placeholder 2"/>
          <p:cNvSpPr>
            <a:spLocks noGrp="1"/>
          </p:cNvSpPr>
          <p:nvPr>
            <p:ph idx="1"/>
          </p:nvPr>
        </p:nvSpPr>
        <p:spPr>
          <a:xfrm>
            <a:off x="0" y="762000"/>
            <a:ext cx="9144000" cy="4525963"/>
          </a:xfrm>
        </p:spPr>
        <p:txBody>
          <a:bodyPr/>
          <a:lstStyle/>
          <a:p>
            <a:pPr marL="0" indent="0" algn="ctr">
              <a:buNone/>
            </a:pPr>
            <a:r>
              <a:rPr lang="en-US" dirty="0"/>
              <a:t>Let us more and more insist on raising funds of love, of kindness, of understanding, of peace. Money will come if we seek first the Kingdom of God - the rest will be given.</a:t>
            </a:r>
          </a:p>
          <a:p>
            <a:pPr marL="0" indent="0" algn="r">
              <a:buNone/>
            </a:pPr>
            <a:r>
              <a:rPr lang="en-US" sz="2400" b="1" dirty="0"/>
              <a:t>Mother </a:t>
            </a:r>
            <a:r>
              <a:rPr lang="en-US" sz="2400" b="1" dirty="0" smtClean="0"/>
              <a:t>Teresa</a:t>
            </a:r>
          </a:p>
          <a:p>
            <a:pPr marL="0" indent="0" algn="r">
              <a:buNone/>
            </a:pPr>
            <a:endParaRPr lang="en-US" sz="2400" b="1" dirty="0"/>
          </a:p>
          <a:p>
            <a:pPr marL="0" indent="0" algn="ctr">
              <a:buNone/>
            </a:pPr>
            <a:r>
              <a:rPr lang="en-US" b="1" dirty="0" smtClean="0"/>
              <a:t>Thank you</a:t>
            </a:r>
            <a:endParaRPr lang="en-US" b="1" dirty="0"/>
          </a:p>
        </p:txBody>
      </p:sp>
    </p:spTree>
    <p:extLst>
      <p:ext uri="{BB962C8B-B14F-4D97-AF65-F5344CB8AC3E}">
        <p14:creationId xmlns:p14="http://schemas.microsoft.com/office/powerpoint/2010/main" val="30917145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TotalTime>
  <Words>2099</Words>
  <Application>Microsoft Office PowerPoint</Application>
  <PresentationFormat>On-screen Show (4:3)</PresentationFormat>
  <Paragraphs>145</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 Lecture # 27     Pakistan’s Foreign policy, Part II </vt:lpstr>
      <vt:lpstr>Guiding Principles of Pakistan‘s Foreign Policy</vt:lpstr>
      <vt:lpstr>Cont.</vt:lpstr>
      <vt:lpstr>Cont.</vt:lpstr>
      <vt:lpstr>Cont.</vt:lpstr>
      <vt:lpstr>Cont.</vt:lpstr>
      <vt:lpstr>Cont.</vt:lpstr>
      <vt:lpstr>Cont.</vt:lpstr>
      <vt:lpstr>Analysis of Guiding Principles</vt:lpstr>
      <vt:lpstr>Important Factors of Foreign policy</vt:lpstr>
      <vt:lpstr>Current Focusing points</vt:lpstr>
      <vt:lpstr>Cont.</vt:lpstr>
      <vt:lpstr>Cont.</vt:lpstr>
      <vt:lpstr>Cont. </vt:lpstr>
      <vt:lpstr>Cont.</vt:lpstr>
      <vt:lpstr>Cont.</vt:lpstr>
      <vt:lpstr>Cont.</vt:lpstr>
      <vt:lpstr>Major Alliance</vt:lpstr>
      <vt:lpstr>Major Rivalries</vt:lpstr>
      <vt:lpstr>International Organization &amp; Foreign policy</vt:lpstr>
      <vt:lpstr>Cont.</vt:lpstr>
      <vt:lpstr>Cont.</vt:lpstr>
      <vt:lpstr>Cont.</vt:lpstr>
      <vt:lpstr>Cont.</vt:lpstr>
      <vt:lpstr>Overview of different phases of Pakistan’s Foreign Policy</vt:lpstr>
      <vt:lpstr>Cont.</vt:lpstr>
      <vt:lpstr>Cont.</vt:lpstr>
      <vt:lpstr>Cont.</vt:lpstr>
      <vt:lpstr>Cont.</vt:lpstr>
      <vt:lpstr>Cont.</vt:lpstr>
      <vt:lpstr>Pak-US Relations</vt:lpstr>
      <vt:lpstr>Pak-China Relations and foreign policy</vt:lpstr>
      <vt:lpstr>Summary</vt:lpstr>
      <vt:lpstr>Quotation</vt:lpstr>
    </vt:vector>
  </TitlesOfParts>
  <Company>MyCompanyName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27    Pakistan’s Foreign policy II </dc:title>
  <dc:creator>MyUserName</dc:creator>
  <cp:lastModifiedBy>MyUserName</cp:lastModifiedBy>
  <cp:revision>44</cp:revision>
  <dcterms:created xsi:type="dcterms:W3CDTF">2012-08-11T10:39:09Z</dcterms:created>
  <dcterms:modified xsi:type="dcterms:W3CDTF">2012-08-12T04:15:35Z</dcterms:modified>
</cp:coreProperties>
</file>