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63" r:id="rId4"/>
    <p:sldId id="270" r:id="rId5"/>
    <p:sldId id="271" r:id="rId6"/>
    <p:sldId id="282" r:id="rId7"/>
    <p:sldId id="283" r:id="rId8"/>
    <p:sldId id="284" r:id="rId9"/>
    <p:sldId id="285" r:id="rId10"/>
    <p:sldId id="286" r:id="rId11"/>
    <p:sldId id="287" r:id="rId12"/>
    <p:sldId id="288" r:id="rId13"/>
    <p:sldId id="289" r:id="rId14"/>
    <p:sldId id="303" r:id="rId15"/>
    <p:sldId id="290" r:id="rId16"/>
    <p:sldId id="304" r:id="rId17"/>
    <p:sldId id="291" r:id="rId18"/>
    <p:sldId id="292" r:id="rId19"/>
    <p:sldId id="293" r:id="rId20"/>
    <p:sldId id="294" r:id="rId21"/>
    <p:sldId id="295" r:id="rId22"/>
    <p:sldId id="296" r:id="rId23"/>
    <p:sldId id="297" r:id="rId24"/>
    <p:sldId id="298" r:id="rId25"/>
    <p:sldId id="305" r:id="rId26"/>
    <p:sldId id="299" r:id="rId27"/>
    <p:sldId id="301" r:id="rId28"/>
    <p:sldId id="302" r:id="rId29"/>
    <p:sldId id="306" r:id="rId30"/>
    <p:sldId id="307" r:id="rId31"/>
    <p:sldId id="273" r:id="rId32"/>
    <p:sldId id="308" r:id="rId33"/>
    <p:sldId id="309"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15B45B62-7FCE-42CA-866D-09CCC3F85BF6}">
          <p14:sldIdLst>
            <p14:sldId id="256"/>
            <p14:sldId id="272"/>
            <p14:sldId id="263"/>
            <p14:sldId id="270"/>
            <p14:sldId id="271"/>
            <p14:sldId id="282"/>
            <p14:sldId id="283"/>
            <p14:sldId id="284"/>
            <p14:sldId id="285"/>
            <p14:sldId id="286"/>
            <p14:sldId id="287"/>
            <p14:sldId id="288"/>
            <p14:sldId id="289"/>
            <p14:sldId id="303"/>
            <p14:sldId id="290"/>
            <p14:sldId id="304"/>
            <p14:sldId id="291"/>
            <p14:sldId id="292"/>
            <p14:sldId id="293"/>
            <p14:sldId id="294"/>
            <p14:sldId id="295"/>
            <p14:sldId id="296"/>
            <p14:sldId id="297"/>
            <p14:sldId id="298"/>
            <p14:sldId id="305"/>
            <p14:sldId id="299"/>
            <p14:sldId id="301"/>
            <p14:sldId id="302"/>
            <p14:sldId id="306"/>
            <p14:sldId id="307"/>
            <p14:sldId id="273"/>
            <p14:sldId id="308"/>
            <p14:sldId id="309"/>
          </p14:sldIdLst>
        </p14:section>
        <p14:section name="Untitled Section" id="{0679598E-63FC-4F59-8D02-FAF9C30AE9E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51573C-F31C-4BAA-85D4-BC4A892388F6}"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3058245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51573C-F31C-4BAA-85D4-BC4A892388F6}"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14709921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151573C-F31C-4BAA-85D4-BC4A892388F6}"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2303182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51573C-F31C-4BAA-85D4-BC4A892388F6}" type="datetimeFigureOut">
              <a:rPr lang="en-US" smtClean="0"/>
              <a:pPr/>
              <a:t>8/12/2012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387105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51573C-F31C-4BAA-85D4-BC4A892388F6}" type="datetimeFigureOut">
              <a:rPr lang="en-US" smtClean="0"/>
              <a:pPr/>
              <a:t>8/12/2012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175860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51573C-F31C-4BAA-85D4-BC4A892388F6}" type="datetimeFigureOut">
              <a:rPr lang="en-US" smtClean="0"/>
              <a:pPr/>
              <a:t>8/12/2012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115853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51573C-F31C-4BAA-85D4-BC4A892388F6}" type="datetimeFigureOut">
              <a:rPr lang="en-US" smtClean="0"/>
              <a:pPr/>
              <a:t>8/12/2012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3854813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51573C-F31C-4BAA-85D4-BC4A892388F6}" type="datetimeFigureOut">
              <a:rPr lang="en-US" smtClean="0"/>
              <a:pPr/>
              <a:t>8/12/2012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805007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51573C-F31C-4BAA-85D4-BC4A892388F6}" type="datetimeFigureOut">
              <a:rPr lang="en-US" smtClean="0"/>
              <a:pPr/>
              <a:t>8/12/2012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2245751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51573C-F31C-4BAA-85D4-BC4A892388F6}"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2625973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51573C-F31C-4BAA-85D4-BC4A892388F6}" type="datetimeFigureOut">
              <a:rPr lang="en-US" smtClean="0"/>
              <a:pPr/>
              <a:t>8/12/2012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1321445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51573C-F31C-4BAA-85D4-BC4A892388F6}" type="datetimeFigureOut">
              <a:rPr lang="en-US" smtClean="0"/>
              <a:pPr/>
              <a:t>8/12/2012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82449F-2BCD-43CC-AA38-1C3767CD03DE}" type="slidenum">
              <a:rPr lang="en-US" smtClean="0"/>
              <a:pPr/>
              <a:t>‹#›</a:t>
            </a:fld>
            <a:endParaRPr lang="en-US"/>
          </a:p>
        </p:txBody>
      </p:sp>
    </p:spTree>
    <p:extLst>
      <p:ext uri="{BB962C8B-B14F-4D97-AF65-F5344CB8AC3E}">
        <p14:creationId xmlns:p14="http://schemas.microsoft.com/office/powerpoint/2010/main" xmlns="" val="1780888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2999"/>
          </a:xfrm>
        </p:spPr>
        <p:txBody>
          <a:bodyPr>
            <a:normAutofit/>
          </a:bodyPr>
          <a:lstStyle/>
          <a:p>
            <a:r>
              <a:rPr lang="en-US" sz="3200" b="1" dirty="0" smtClean="0"/>
              <a:t>Lecture # 26    </a:t>
            </a:r>
            <a:br>
              <a:rPr lang="en-US" sz="3200" b="1" dirty="0" smtClean="0"/>
            </a:br>
            <a:r>
              <a:rPr lang="en-US" sz="3200" b="1" dirty="0" smtClean="0"/>
              <a:t>Pakistan’s Foreign policy, Part I</a:t>
            </a:r>
            <a:endParaRPr lang="en-US" sz="3200" b="1" dirty="0"/>
          </a:p>
        </p:txBody>
      </p:sp>
      <p:sp>
        <p:nvSpPr>
          <p:cNvPr id="3" name="Subtitle 2"/>
          <p:cNvSpPr>
            <a:spLocks noGrp="1"/>
          </p:cNvSpPr>
          <p:nvPr>
            <p:ph type="subTitle" idx="1"/>
          </p:nvPr>
        </p:nvSpPr>
        <p:spPr>
          <a:xfrm>
            <a:off x="27708" y="1143000"/>
            <a:ext cx="9116291" cy="4267200"/>
          </a:xfrm>
        </p:spPr>
        <p:txBody>
          <a:bodyPr>
            <a:normAutofit fontScale="92500" lnSpcReduction="20000"/>
          </a:bodyPr>
          <a:lstStyle/>
          <a:p>
            <a:pPr algn="l"/>
            <a:r>
              <a:rPr lang="fi-FI" dirty="0" smtClean="0">
                <a:solidFill>
                  <a:schemeClr val="tx1"/>
                </a:solidFill>
              </a:rPr>
              <a:t>Recap of lecture # 25</a:t>
            </a:r>
          </a:p>
          <a:p>
            <a:pPr algn="l"/>
            <a:r>
              <a:rPr lang="fi-FI" b="1" dirty="0" smtClean="0">
                <a:solidFill>
                  <a:schemeClr val="tx1"/>
                </a:solidFill>
              </a:rPr>
              <a:t>Topic: Pakistan ’s relatins to Muslim Countries</a:t>
            </a:r>
          </a:p>
          <a:p>
            <a:pPr marL="457200" indent="-457200" algn="l">
              <a:buFont typeface="Arial" pitchFamily="34" charset="0"/>
              <a:buChar char="•"/>
            </a:pPr>
            <a:r>
              <a:rPr lang="fi-FI" dirty="0" smtClean="0">
                <a:solidFill>
                  <a:schemeClr val="tx1"/>
                </a:solidFill>
              </a:rPr>
              <a:t>Pakistan &amp; Syria </a:t>
            </a:r>
          </a:p>
          <a:p>
            <a:pPr marL="457200" indent="-457200" algn="l">
              <a:buFont typeface="Arial" pitchFamily="34" charset="0"/>
              <a:buChar char="•"/>
            </a:pPr>
            <a:r>
              <a:rPr lang="fi-FI" dirty="0" smtClean="0">
                <a:solidFill>
                  <a:schemeClr val="tx1"/>
                </a:solidFill>
              </a:rPr>
              <a:t>Pakistan &amp; Lebanon</a:t>
            </a:r>
          </a:p>
          <a:p>
            <a:pPr marL="457200" indent="-457200" algn="l">
              <a:buFont typeface="Arial" pitchFamily="34" charset="0"/>
              <a:buChar char="•"/>
            </a:pPr>
            <a:r>
              <a:rPr lang="fi-FI" dirty="0" smtClean="0">
                <a:solidFill>
                  <a:schemeClr val="tx1"/>
                </a:solidFill>
              </a:rPr>
              <a:t>Pakistan &amp; Bangladesh</a:t>
            </a:r>
          </a:p>
          <a:p>
            <a:pPr marL="457200" indent="-457200" algn="l">
              <a:buFont typeface="Arial" pitchFamily="34" charset="0"/>
              <a:buChar char="•"/>
            </a:pPr>
            <a:r>
              <a:rPr lang="fi-FI" dirty="0" smtClean="0">
                <a:solidFill>
                  <a:schemeClr val="tx1"/>
                </a:solidFill>
              </a:rPr>
              <a:t>Indonesia &amp; Pakistan</a:t>
            </a:r>
          </a:p>
          <a:p>
            <a:pPr marL="457200" indent="-457200" algn="l">
              <a:buFont typeface="Arial" pitchFamily="34" charset="0"/>
              <a:buChar char="•"/>
            </a:pPr>
            <a:r>
              <a:rPr lang="fi-FI" dirty="0" smtClean="0">
                <a:solidFill>
                  <a:schemeClr val="tx1"/>
                </a:solidFill>
              </a:rPr>
              <a:t>Pakistan &amp; Malaysia</a:t>
            </a:r>
          </a:p>
          <a:p>
            <a:pPr marL="457200" indent="-457200" algn="l">
              <a:buFont typeface="Arial" pitchFamily="34" charset="0"/>
              <a:buChar char="•"/>
            </a:pPr>
            <a:r>
              <a:rPr lang="fi-FI" dirty="0" smtClean="0">
                <a:solidFill>
                  <a:schemeClr val="tx1"/>
                </a:solidFill>
              </a:rPr>
              <a:t>Analysis</a:t>
            </a:r>
          </a:p>
          <a:p>
            <a:pPr marL="457200" indent="-457200" algn="l">
              <a:buFont typeface="Arial" pitchFamily="34" charset="0"/>
              <a:buChar char="•"/>
            </a:pPr>
            <a:r>
              <a:rPr lang="fi-FI" dirty="0" smtClean="0">
                <a:solidFill>
                  <a:schemeClr val="tx1"/>
                </a:solidFill>
              </a:rPr>
              <a:t>Today’s topic: </a:t>
            </a:r>
            <a:r>
              <a:rPr lang="fi-FI" b="1" dirty="0" smtClean="0">
                <a:solidFill>
                  <a:schemeClr val="tx1"/>
                </a:solidFill>
              </a:rPr>
              <a:t>Pakistan’s Foreign Policy, Part I</a:t>
            </a:r>
            <a:endParaRPr lang="fi-FI" b="1" dirty="0">
              <a:solidFill>
                <a:schemeClr val="tx1"/>
              </a:solidFill>
            </a:endParaRPr>
          </a:p>
        </p:txBody>
      </p:sp>
    </p:spTree>
    <p:extLst>
      <p:ext uri="{BB962C8B-B14F-4D97-AF65-F5344CB8AC3E}">
        <p14:creationId xmlns:p14="http://schemas.microsoft.com/office/powerpoint/2010/main" xmlns="" val="25644995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498764"/>
          </a:xfrm>
        </p:spPr>
        <p:txBody>
          <a:bodyPr>
            <a:normAutofit fontScale="90000"/>
          </a:bodyPr>
          <a:lstStyle/>
          <a:p>
            <a:pPr algn="l"/>
            <a:r>
              <a:rPr lang="en-US" sz="3200" b="1" dirty="0" smtClean="0"/>
              <a:t>Introduction</a:t>
            </a:r>
            <a:endParaRPr lang="en-US" sz="3200" b="1" dirty="0"/>
          </a:p>
        </p:txBody>
      </p:sp>
      <p:sp>
        <p:nvSpPr>
          <p:cNvPr id="3" name="Content Placeholder 2"/>
          <p:cNvSpPr>
            <a:spLocks noGrp="1"/>
          </p:cNvSpPr>
          <p:nvPr>
            <p:ph idx="1"/>
          </p:nvPr>
        </p:nvSpPr>
        <p:spPr>
          <a:xfrm>
            <a:off x="0" y="609600"/>
            <a:ext cx="9144000" cy="5105400"/>
          </a:xfrm>
        </p:spPr>
        <p:txBody>
          <a:bodyPr>
            <a:normAutofit/>
          </a:bodyPr>
          <a:lstStyle/>
          <a:p>
            <a:pPr algn="just"/>
            <a:r>
              <a:rPr lang="en-US" sz="2800" dirty="0" smtClean="0"/>
              <a:t>Definitely  lik</a:t>
            </a:r>
            <a:r>
              <a:rPr lang="en-US" sz="2800" dirty="0"/>
              <a:t>e</a:t>
            </a:r>
            <a:r>
              <a:rPr lang="en-US" sz="2800" dirty="0" smtClean="0"/>
              <a:t> men,  states  also require neighbors and friends in order to fulfill their  social, economical, and political </a:t>
            </a:r>
            <a:r>
              <a:rPr lang="en-US" sz="2800" b="1" dirty="0" smtClean="0"/>
              <a:t>needs.</a:t>
            </a:r>
          </a:p>
          <a:p>
            <a:pPr algn="just"/>
            <a:r>
              <a:rPr lang="en-US" sz="2800" dirty="0" smtClean="0"/>
              <a:t> Foreign Policy can be defined as : "Relations between sovereign states. It is reflection of domestic politics and an </a:t>
            </a:r>
            <a:r>
              <a:rPr lang="en-US" sz="2800" b="1" dirty="0" smtClean="0"/>
              <a:t>interaction</a:t>
            </a:r>
            <a:r>
              <a:rPr lang="en-US" sz="2800" dirty="0" smtClean="0"/>
              <a:t> among sovereign states. </a:t>
            </a:r>
          </a:p>
          <a:p>
            <a:pPr algn="just"/>
            <a:r>
              <a:rPr lang="en-US" sz="2800" dirty="0" smtClean="0"/>
              <a:t>It indicates the principles and </a:t>
            </a:r>
            <a:r>
              <a:rPr lang="en-US" sz="2800" b="1" dirty="0" smtClean="0"/>
              <a:t>preferences</a:t>
            </a:r>
            <a:r>
              <a:rPr lang="en-US" sz="2800" dirty="0" smtClean="0"/>
              <a:t> on which a country desire to establish relations with another country.“</a:t>
            </a:r>
          </a:p>
          <a:p>
            <a:pPr algn="just"/>
            <a:r>
              <a:rPr lang="en-US" sz="2800" dirty="0" smtClean="0"/>
              <a:t>General objectives that guide the activities and </a:t>
            </a:r>
            <a:r>
              <a:rPr lang="en-US" sz="2800" b="1" dirty="0" smtClean="0"/>
              <a:t>relationships</a:t>
            </a:r>
            <a:r>
              <a:rPr lang="en-US" sz="2800" dirty="0" smtClean="0"/>
              <a:t> of one state in its interactions with other states. </a:t>
            </a:r>
          </a:p>
          <a:p>
            <a:pPr marL="0" indent="0" algn="just">
              <a:buNone/>
            </a:pPr>
            <a:endParaRPr lang="en-US" sz="2800" dirty="0"/>
          </a:p>
        </p:txBody>
      </p:sp>
    </p:spTree>
    <p:extLst>
      <p:ext uri="{BB962C8B-B14F-4D97-AF65-F5344CB8AC3E}">
        <p14:creationId xmlns:p14="http://schemas.microsoft.com/office/powerpoint/2010/main" xmlns="" val="3173639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810491"/>
          </a:xfrm>
        </p:spPr>
        <p:txBody>
          <a:bodyPr>
            <a:normAutofit/>
          </a:bodyPr>
          <a:lstStyle/>
          <a:p>
            <a:pPr algn="l"/>
            <a:r>
              <a:rPr lang="en-US" sz="3200" b="1" dirty="0" smtClean="0"/>
              <a:t>What is the meaning of Foreign Policy?</a:t>
            </a:r>
            <a:endParaRPr lang="en-US" sz="3200" b="1" dirty="0"/>
          </a:p>
        </p:txBody>
      </p:sp>
      <p:sp>
        <p:nvSpPr>
          <p:cNvPr id="3" name="Content Placeholder 2"/>
          <p:cNvSpPr>
            <a:spLocks noGrp="1"/>
          </p:cNvSpPr>
          <p:nvPr>
            <p:ph idx="1"/>
          </p:nvPr>
        </p:nvSpPr>
        <p:spPr>
          <a:xfrm>
            <a:off x="0" y="838200"/>
            <a:ext cx="9144000" cy="4525963"/>
          </a:xfrm>
        </p:spPr>
        <p:txBody>
          <a:bodyPr>
            <a:normAutofit fontScale="92500" lnSpcReduction="10000"/>
          </a:bodyPr>
          <a:lstStyle/>
          <a:p>
            <a:pPr algn="just"/>
            <a:r>
              <a:rPr lang="en-US" dirty="0" smtClean="0"/>
              <a:t>A foreign policy is the dealing with the </a:t>
            </a:r>
            <a:r>
              <a:rPr lang="en-US" b="1" dirty="0" smtClean="0"/>
              <a:t>external environment</a:t>
            </a:r>
            <a:r>
              <a:rPr lang="en-US" dirty="0" smtClean="0"/>
              <a:t>, it is the collection of </a:t>
            </a:r>
            <a:r>
              <a:rPr lang="en-US" b="1" dirty="0" smtClean="0"/>
              <a:t>official document </a:t>
            </a:r>
            <a:r>
              <a:rPr lang="en-US" dirty="0" smtClean="0"/>
              <a:t>and </a:t>
            </a:r>
            <a:r>
              <a:rPr lang="en-US" b="1" dirty="0" smtClean="0"/>
              <a:t>formal records </a:t>
            </a:r>
            <a:r>
              <a:rPr lang="en-US" dirty="0" smtClean="0"/>
              <a:t>of action and </a:t>
            </a:r>
            <a:r>
              <a:rPr lang="en-US" b="1" dirty="0" smtClean="0"/>
              <a:t>public statements</a:t>
            </a:r>
            <a:r>
              <a:rPr lang="en-US" dirty="0" smtClean="0"/>
              <a:t>.</a:t>
            </a:r>
          </a:p>
          <a:p>
            <a:pPr algn="just"/>
            <a:r>
              <a:rPr lang="en-US" dirty="0" smtClean="0"/>
              <a:t>A foreign policy is the </a:t>
            </a:r>
            <a:r>
              <a:rPr lang="en-US" b="1" dirty="0" smtClean="0"/>
              <a:t>approach </a:t>
            </a:r>
            <a:r>
              <a:rPr lang="en-US" dirty="0" smtClean="0"/>
              <a:t>to establish foreign relations, consists on </a:t>
            </a:r>
            <a:r>
              <a:rPr lang="en-US" b="1" dirty="0" smtClean="0"/>
              <a:t>state-interest </a:t>
            </a:r>
            <a:r>
              <a:rPr lang="en-US" dirty="0" smtClean="0"/>
              <a:t>and to safeguard national interests and to achieve its goals.</a:t>
            </a:r>
          </a:p>
          <a:p>
            <a:pPr algn="just"/>
            <a:r>
              <a:rPr lang="en-US" dirty="0" smtClean="0"/>
              <a:t>The development of foreign policy is influenced by </a:t>
            </a:r>
            <a:r>
              <a:rPr lang="en-US" b="1" dirty="0" smtClean="0"/>
              <a:t>domestic considerations</a:t>
            </a:r>
            <a:r>
              <a:rPr lang="en-US" dirty="0" smtClean="0"/>
              <a:t>, the policies or behavior of other states, or plans to advance specific geopolitical designs. </a:t>
            </a:r>
          </a:p>
          <a:p>
            <a:pPr algn="just"/>
            <a:endParaRPr lang="en-US" dirty="0" smtClean="0"/>
          </a:p>
          <a:p>
            <a:pPr marL="0" indent="0" algn="just">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xmlns="" val="3157712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a:bodyPr>
          <a:lstStyle/>
          <a:p>
            <a:r>
              <a:rPr lang="en-US" dirty="0" smtClean="0"/>
              <a:t>Leopold von Ranke emphasized the primacy of geography and external threats in shaping foreign policy.</a:t>
            </a:r>
          </a:p>
          <a:p>
            <a:r>
              <a:rPr lang="en-US" dirty="0"/>
              <a:t>B</a:t>
            </a:r>
            <a:r>
              <a:rPr lang="en-US" dirty="0" smtClean="0"/>
              <a:t>ut other writers emphasized domestic factors. </a:t>
            </a:r>
            <a:r>
              <a:rPr lang="en-US" b="1" dirty="0" smtClean="0"/>
              <a:t>Diplomacy</a:t>
            </a:r>
            <a:r>
              <a:rPr lang="en-US" dirty="0" smtClean="0"/>
              <a:t> is the tool of foreign policy, and </a:t>
            </a:r>
            <a:r>
              <a:rPr lang="en-US" b="1" dirty="0" smtClean="0"/>
              <a:t>war</a:t>
            </a:r>
            <a:r>
              <a:rPr lang="en-US" dirty="0" smtClean="0"/>
              <a:t>, </a:t>
            </a:r>
            <a:r>
              <a:rPr lang="en-US" b="1" dirty="0" smtClean="0"/>
              <a:t>alliances</a:t>
            </a:r>
            <a:r>
              <a:rPr lang="en-US" dirty="0" smtClean="0"/>
              <a:t>, and </a:t>
            </a:r>
            <a:r>
              <a:rPr lang="en-US" b="1" dirty="0" smtClean="0"/>
              <a:t>international trade </a:t>
            </a:r>
            <a:r>
              <a:rPr lang="en-US" dirty="0" smtClean="0"/>
              <a:t>may all be manifestations of it.</a:t>
            </a:r>
          </a:p>
          <a:p>
            <a:pPr marL="0" indent="0" algn="ctr">
              <a:buNone/>
            </a:pPr>
            <a:r>
              <a:rPr lang="en-US" dirty="0" smtClean="0"/>
              <a:t>***</a:t>
            </a:r>
            <a:endParaRPr lang="en-US" dirty="0"/>
          </a:p>
        </p:txBody>
      </p:sp>
    </p:spTree>
    <p:extLst>
      <p:ext uri="{BB962C8B-B14F-4D97-AF65-F5344CB8AC3E}">
        <p14:creationId xmlns:p14="http://schemas.microsoft.com/office/powerpoint/2010/main" xmlns="" val="1616976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fontScale="90000"/>
          </a:bodyPr>
          <a:lstStyle/>
          <a:p>
            <a:pPr algn="l"/>
            <a:r>
              <a:rPr lang="en-US" sz="3600" b="1" dirty="0" smtClean="0"/>
              <a:t/>
            </a:r>
            <a:br>
              <a:rPr lang="en-US" sz="3600" b="1" dirty="0" smtClean="0"/>
            </a:br>
            <a:r>
              <a:rPr lang="en-US" sz="3100" b="1" dirty="0" smtClean="0"/>
              <a:t>Pakistan’s foreign policy in light of Quaid </a:t>
            </a:r>
            <a:r>
              <a:rPr lang="en-US" sz="3100" b="1" dirty="0" err="1" smtClean="0"/>
              <a:t>i</a:t>
            </a:r>
            <a:r>
              <a:rPr lang="en-US" sz="3100" b="1" dirty="0" smtClean="0"/>
              <a:t> </a:t>
            </a:r>
            <a:r>
              <a:rPr lang="en-US" sz="3100" b="1" dirty="0" err="1" smtClean="0"/>
              <a:t>Azam’s</a:t>
            </a:r>
            <a:r>
              <a:rPr lang="en-US" sz="3100" b="1" dirty="0" smtClean="0"/>
              <a:t> words</a:t>
            </a:r>
            <a:br>
              <a:rPr lang="en-US" sz="3100" b="1" dirty="0" smtClean="0"/>
            </a:br>
            <a:endParaRPr lang="en-US" sz="3100" b="1" dirty="0"/>
          </a:p>
        </p:txBody>
      </p:sp>
      <p:sp>
        <p:nvSpPr>
          <p:cNvPr id="3" name="Content Placeholder 2"/>
          <p:cNvSpPr>
            <a:spLocks noGrp="1"/>
          </p:cNvSpPr>
          <p:nvPr>
            <p:ph idx="1"/>
          </p:nvPr>
        </p:nvSpPr>
        <p:spPr>
          <a:xfrm>
            <a:off x="6927" y="762000"/>
            <a:ext cx="9137073" cy="4953000"/>
          </a:xfrm>
        </p:spPr>
        <p:txBody>
          <a:bodyPr>
            <a:normAutofit fontScale="92500" lnSpcReduction="20000"/>
          </a:bodyPr>
          <a:lstStyle/>
          <a:p>
            <a:pPr algn="just"/>
            <a:r>
              <a:rPr lang="en-US" dirty="0" smtClean="0"/>
              <a:t>The father of the nation, Quaid-e-</a:t>
            </a:r>
            <a:r>
              <a:rPr lang="en-US" dirty="0" err="1" smtClean="0"/>
              <a:t>Azam</a:t>
            </a:r>
            <a:r>
              <a:rPr lang="en-US" dirty="0" smtClean="0"/>
              <a:t> defined Foreign Policy towards other countries of the world in 1948, as follows:</a:t>
            </a:r>
          </a:p>
          <a:p>
            <a:pPr marL="0" indent="0" algn="just">
              <a:buNone/>
            </a:pPr>
            <a:r>
              <a:rPr lang="en-US" dirty="0" smtClean="0"/>
              <a:t>" Our Foreign Policy is one of friendliness and good-will towards all the nations of the world. We do not cherish aggressive designs against any country or nation. We believe in the policy of honesty and fair play in national and international dealings and are prepared to make our outmost contribution to the promotion of peace and prosperity among the nations of the world. Pakistan will never be found lacking in extending its material and moral support to the oppressed and suppressed of the United Nations Charter."</a:t>
            </a:r>
            <a:endParaRPr lang="en-US" dirty="0"/>
          </a:p>
        </p:txBody>
      </p:sp>
    </p:spTree>
    <p:extLst>
      <p:ext uri="{BB962C8B-B14F-4D97-AF65-F5344CB8AC3E}">
        <p14:creationId xmlns:p14="http://schemas.microsoft.com/office/powerpoint/2010/main" xmlns="" val="3182844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533400"/>
            <a:ext cx="9144000" cy="5410200"/>
          </a:xfrm>
        </p:spPr>
        <p:txBody>
          <a:bodyPr>
            <a:normAutofit fontScale="85000" lnSpcReduction="10000"/>
          </a:bodyPr>
          <a:lstStyle/>
          <a:p>
            <a:r>
              <a:rPr lang="en-US" dirty="0" smtClean="0"/>
              <a:t>It was not possible for such an ideological state to set aside its ideology while framing its foreign policy. Thus Pakistan from the very first day started working for good relations with the Muslim world. Unity of </a:t>
            </a:r>
            <a:r>
              <a:rPr lang="en-US" dirty="0" err="1" smtClean="0"/>
              <a:t>Ummah</a:t>
            </a:r>
            <a:r>
              <a:rPr lang="en-US" dirty="0" smtClean="0"/>
              <a:t>, from the outset has been a corner stone of the foreign policy of Pakistan. As early as in 1948, while delivering a message on the occasion of </a:t>
            </a:r>
            <a:r>
              <a:rPr lang="en-US" dirty="0" err="1" smtClean="0"/>
              <a:t>Eid-ul-Fitr</a:t>
            </a:r>
            <a:r>
              <a:rPr lang="en-US" dirty="0" smtClean="0"/>
              <a:t>, Quaid-</a:t>
            </a:r>
            <a:r>
              <a:rPr lang="en-US" dirty="0" err="1" smtClean="0"/>
              <a:t>i</a:t>
            </a:r>
            <a:r>
              <a:rPr lang="en-US" dirty="0" smtClean="0"/>
              <a:t>-</a:t>
            </a:r>
            <a:r>
              <a:rPr lang="en-US" dirty="0" err="1" smtClean="0"/>
              <a:t>Azam</a:t>
            </a:r>
            <a:r>
              <a:rPr lang="en-US" dirty="0" smtClean="0"/>
              <a:t> advised:</a:t>
            </a:r>
          </a:p>
          <a:p>
            <a:pPr algn="just"/>
            <a:r>
              <a:rPr lang="en-US" dirty="0" smtClean="0"/>
              <a:t>“My </a:t>
            </a:r>
            <a:r>
              <a:rPr lang="en-US" dirty="0" err="1" smtClean="0"/>
              <a:t>Eid</a:t>
            </a:r>
            <a:r>
              <a:rPr lang="en-US" dirty="0" smtClean="0"/>
              <a:t> message to our brother Muslim states is one of friendship and goodwill. We are all passing through perilous times. The drama of power politics that is being staged in Palestine, Indonesia and Kashmir should serve an eye opener to us. It is only by putting up a united front that we can make our voice felt in the council of the world.”</a:t>
            </a:r>
            <a:endParaRPr lang="en-US" dirty="0"/>
          </a:p>
        </p:txBody>
      </p:sp>
    </p:spTree>
    <p:extLst>
      <p:ext uri="{BB962C8B-B14F-4D97-AF65-F5344CB8AC3E}">
        <p14:creationId xmlns:p14="http://schemas.microsoft.com/office/powerpoint/2010/main" xmlns="" val="25348857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History of the formation of Foreign policy of Pakistan</a:t>
            </a:r>
            <a:endParaRPr lang="en-US" sz="3200" dirty="0"/>
          </a:p>
        </p:txBody>
      </p:sp>
      <p:sp>
        <p:nvSpPr>
          <p:cNvPr id="3" name="Content Placeholder 2"/>
          <p:cNvSpPr>
            <a:spLocks noGrp="1"/>
          </p:cNvSpPr>
          <p:nvPr>
            <p:ph idx="1"/>
          </p:nvPr>
        </p:nvSpPr>
        <p:spPr>
          <a:xfrm>
            <a:off x="0" y="685800"/>
            <a:ext cx="9144000" cy="4876800"/>
          </a:xfrm>
        </p:spPr>
        <p:txBody>
          <a:bodyPr>
            <a:normAutofit fontScale="92500" lnSpcReduction="20000"/>
          </a:bodyPr>
          <a:lstStyle/>
          <a:p>
            <a:pPr algn="just"/>
            <a:r>
              <a:rPr lang="en-US" dirty="0" smtClean="0"/>
              <a:t>Soon after independence, Pakistan appointed six representatives abroad out of, which three were sent to the Muslim countries, i.e. Afghanistan, Iran and Egypt.</a:t>
            </a:r>
          </a:p>
          <a:p>
            <a:pPr algn="just"/>
            <a:r>
              <a:rPr lang="en-US" dirty="0" smtClean="0"/>
              <a:t>The first foreign policy issue which engaged the attention of the newly born dominion of Pakistan was the Palestine question which had come before the UN General Assembly in April 1947</a:t>
            </a:r>
          </a:p>
          <a:p>
            <a:pPr algn="just"/>
            <a:r>
              <a:rPr lang="en-US" dirty="0" smtClean="0"/>
              <a:t> By the end of 1948, Pakistan had established diplomatic relations with almost all the Muslim countries of the world. Pakistan also gave complete moral support to the Muslims who were struggling for their independence in different parts of the world.</a:t>
            </a:r>
            <a:endParaRPr lang="en-US" dirty="0"/>
          </a:p>
        </p:txBody>
      </p:sp>
    </p:spTree>
    <p:extLst>
      <p:ext uri="{BB962C8B-B14F-4D97-AF65-F5344CB8AC3E}">
        <p14:creationId xmlns:p14="http://schemas.microsoft.com/office/powerpoint/2010/main" xmlns="" val="41690455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6868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69273" y="762000"/>
            <a:ext cx="9144000" cy="4525963"/>
          </a:xfrm>
        </p:spPr>
        <p:txBody>
          <a:bodyPr>
            <a:normAutofit fontScale="92500" lnSpcReduction="20000"/>
          </a:bodyPr>
          <a:lstStyle/>
          <a:p>
            <a:r>
              <a:rPr lang="en-US" dirty="0" smtClean="0"/>
              <a:t>Pakistan took the position that the Balfour Declaration and the mandate of the League of Nations were contrary to the wishes of the Palestinians and in disregard of the pledges of independence given to the Arabs. </a:t>
            </a:r>
          </a:p>
          <a:p>
            <a:r>
              <a:rPr lang="en-US" dirty="0" smtClean="0"/>
              <a:t>Pakistan suggested that the UN should strive to find a solution, which would be in accordance with the freely expressed wishes of the people concerned. </a:t>
            </a:r>
          </a:p>
          <a:p>
            <a:r>
              <a:rPr lang="en-US" dirty="0" smtClean="0"/>
              <a:t>Pakistan opposed the partition of Palestine and warned the UN that, the partition of Palestine might provoke a conflict which the UN might find difficult to contain.</a:t>
            </a:r>
            <a:endParaRPr lang="en-US" dirty="0"/>
          </a:p>
        </p:txBody>
      </p:sp>
    </p:spTree>
    <p:extLst>
      <p:ext uri="{BB962C8B-B14F-4D97-AF65-F5344CB8AC3E}">
        <p14:creationId xmlns:p14="http://schemas.microsoft.com/office/powerpoint/2010/main" xmlns="" val="3868070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699655"/>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34636" y="838201"/>
            <a:ext cx="9178636" cy="4343400"/>
          </a:xfrm>
        </p:spPr>
        <p:txBody>
          <a:bodyPr>
            <a:normAutofit lnSpcReduction="10000"/>
          </a:bodyPr>
          <a:lstStyle/>
          <a:p>
            <a:pPr algn="just"/>
            <a:r>
              <a:rPr lang="en-US" dirty="0" smtClean="0"/>
              <a:t>Pakistan supported Libya, Tunisia, Morocco and Algeria in their struggle for independence and gave them all possible support in the United Nations.</a:t>
            </a:r>
          </a:p>
          <a:p>
            <a:pPr algn="just"/>
            <a:r>
              <a:rPr lang="en-US" dirty="0" smtClean="0"/>
              <a:t>Pakistan tried to develop good relations with Iran, Turkey and Indonesia. But, in spite of its efforts to remove the misunderstanding on the issue of Durand line, Pakistan failed to develop cordial relations with the Muslim neighboring state of Afghanistan.</a:t>
            </a:r>
            <a:endParaRPr lang="en-US" dirty="0"/>
          </a:p>
        </p:txBody>
      </p:sp>
    </p:spTree>
    <p:extLst>
      <p:ext uri="{BB962C8B-B14F-4D97-AF65-F5344CB8AC3E}">
        <p14:creationId xmlns:p14="http://schemas.microsoft.com/office/powerpoint/2010/main" xmlns="" val="12189865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34636"/>
            <a:ext cx="9130145" cy="1143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838200"/>
            <a:ext cx="9144000" cy="4525963"/>
          </a:xfrm>
        </p:spPr>
        <p:txBody>
          <a:bodyPr>
            <a:normAutofit lnSpcReduction="10000"/>
          </a:bodyPr>
          <a:lstStyle/>
          <a:p>
            <a:pPr algn="just"/>
            <a:r>
              <a:rPr lang="en-US" dirty="0" smtClean="0"/>
              <a:t> Later in 1951, a resolution was adopted that declared aggression against any Muslim country to be treated as aggression against the entire world of Islam. </a:t>
            </a:r>
          </a:p>
          <a:p>
            <a:pPr algn="just"/>
            <a:r>
              <a:rPr lang="en-US" dirty="0" smtClean="0"/>
              <a:t>During 1950s Pakistan took many initiatives at the UN in favor of independence of those Muslim countries which were still under European colonial domination. Pakistan supported the cause of Indonesia at the UN .</a:t>
            </a:r>
            <a:endParaRPr lang="en-US" dirty="0"/>
          </a:p>
        </p:txBody>
      </p:sp>
    </p:spTree>
    <p:extLst>
      <p:ext uri="{BB962C8B-B14F-4D97-AF65-F5344CB8AC3E}">
        <p14:creationId xmlns:p14="http://schemas.microsoft.com/office/powerpoint/2010/main" xmlns="" val="56742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838200"/>
            <a:ext cx="9144000" cy="4525963"/>
          </a:xfrm>
        </p:spPr>
        <p:txBody>
          <a:bodyPr>
            <a:normAutofit lnSpcReduction="10000"/>
          </a:bodyPr>
          <a:lstStyle/>
          <a:p>
            <a:r>
              <a:rPr lang="en-US" dirty="0" smtClean="0"/>
              <a:t>In early 1950 Pakistan decided to join the Western camp because the other option, as USSR, was not ready to supply arms to any non-communist country. </a:t>
            </a:r>
          </a:p>
          <a:p>
            <a:pPr algn="just"/>
            <a:r>
              <a:rPr lang="en-US" dirty="0" smtClean="0"/>
              <a:t>Moreover Pakistan emphasis on religion was in direct ideological conflict with the anti-religion policy of the Soviet Union. Hence Pakistan gradually drifted towards the West and became the most allied ally of USA.</a:t>
            </a:r>
            <a:endParaRPr lang="en-US" dirty="0"/>
          </a:p>
        </p:txBody>
      </p:sp>
    </p:spTree>
    <p:extLst>
      <p:ext uri="{BB962C8B-B14F-4D97-AF65-F5344CB8AC3E}">
        <p14:creationId xmlns:p14="http://schemas.microsoft.com/office/powerpoint/2010/main" xmlns="" val="2920563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 y="0"/>
            <a:ext cx="9144000" cy="685800"/>
          </a:xfrm>
        </p:spPr>
        <p:txBody>
          <a:bodyPr>
            <a:normAutofit/>
          </a:bodyPr>
          <a:lstStyle/>
          <a:p>
            <a:pPr algn="l"/>
            <a:r>
              <a:rPr lang="en-US" sz="3200" b="1" dirty="0" smtClean="0"/>
              <a:t>Cont.</a:t>
            </a:r>
            <a:endParaRPr lang="en-US" sz="3200"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smtClean="0"/>
              <a:t>Baghdad Pact and CENTO was opposed by the Arab countries and Pakistan by joining the pact tense its relations particularly with Egypt. </a:t>
            </a:r>
          </a:p>
          <a:p>
            <a:r>
              <a:rPr lang="en-US" dirty="0" smtClean="0"/>
              <a:t>The mishandling of the situation during the Suez Canal crises adversely effected the credibility of Pakistan in the Arab World. </a:t>
            </a:r>
          </a:p>
          <a:p>
            <a:r>
              <a:rPr lang="en-US" dirty="0" smtClean="0"/>
              <a:t>However by joining the Baghdad Pact Pakistan got the required military assistance and came closer to Turkey and Iran. The two countries proved to be the best of the friends of Pakistan and helped it in the times of peace as well as war.</a:t>
            </a:r>
            <a:endParaRPr lang="en-US" dirty="0"/>
          </a:p>
        </p:txBody>
      </p:sp>
    </p:spTree>
    <p:extLst>
      <p:ext uri="{BB962C8B-B14F-4D97-AF65-F5344CB8AC3E}">
        <p14:creationId xmlns:p14="http://schemas.microsoft.com/office/powerpoint/2010/main" xmlns="" val="2563927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dirty="0"/>
          </a:p>
        </p:txBody>
      </p:sp>
      <p:sp>
        <p:nvSpPr>
          <p:cNvPr id="3" name="Content Placeholder 2"/>
          <p:cNvSpPr>
            <a:spLocks noGrp="1"/>
          </p:cNvSpPr>
          <p:nvPr>
            <p:ph idx="1"/>
          </p:nvPr>
        </p:nvSpPr>
        <p:spPr>
          <a:xfrm>
            <a:off x="0" y="762000"/>
            <a:ext cx="9144000" cy="4419599"/>
          </a:xfrm>
        </p:spPr>
        <p:txBody>
          <a:bodyPr>
            <a:normAutofit lnSpcReduction="10000"/>
          </a:bodyPr>
          <a:lstStyle/>
          <a:p>
            <a:r>
              <a:rPr lang="en-US" dirty="0" smtClean="0"/>
              <a:t>During the days of </a:t>
            </a:r>
            <a:r>
              <a:rPr lang="en-US" dirty="0" err="1" smtClean="0"/>
              <a:t>Ayub</a:t>
            </a:r>
            <a:r>
              <a:rPr lang="en-US" dirty="0" smtClean="0"/>
              <a:t> Khan, Pakistan adopted a policy of developing good relations with the Muslim countries on bilateral basis. </a:t>
            </a:r>
          </a:p>
          <a:p>
            <a:r>
              <a:rPr lang="en-US" dirty="0" smtClean="0"/>
              <a:t>Pakistan made efforts to remove its differences with the Arab countries. The relations between Pakistan and Egypt normalized. During the 1967 Arab-Israel war, Pakistan succeeded in removing misunderstandings and imparting the feeling of solidarity. </a:t>
            </a:r>
          </a:p>
        </p:txBody>
      </p:sp>
    </p:spTree>
    <p:extLst>
      <p:ext uri="{BB962C8B-B14F-4D97-AF65-F5344CB8AC3E}">
        <p14:creationId xmlns:p14="http://schemas.microsoft.com/office/powerpoint/2010/main" xmlns="" val="346718806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651164"/>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pPr algn="just"/>
            <a:r>
              <a:rPr lang="en-US" dirty="0" smtClean="0"/>
              <a:t>Pakistan strongly condemned the Israeli aggression. Apart from the public sympathy in Pakistan, the country gave diplomatic support to the Arabs and played a positive role in UN. </a:t>
            </a:r>
          </a:p>
          <a:p>
            <a:pPr algn="just"/>
            <a:r>
              <a:rPr lang="en-US" dirty="0" smtClean="0"/>
              <a:t>Two resolutions, condemning Israel, submitted by Pakistan were adopted on July 4 and July 14, by a vast majority in the General Assembly of the United Nations. </a:t>
            </a:r>
          </a:p>
          <a:p>
            <a:pPr algn="just"/>
            <a:r>
              <a:rPr lang="en-US" dirty="0" smtClean="0"/>
              <a:t>Pakistan also condemned the 1969 Israeli aggressive design to damage Masjid Al-Aqsa and offered the Arab Muslims its complete support. </a:t>
            </a:r>
          </a:p>
          <a:p>
            <a:endParaRPr lang="en-US" dirty="0"/>
          </a:p>
        </p:txBody>
      </p:sp>
    </p:spTree>
    <p:extLst>
      <p:ext uri="{BB962C8B-B14F-4D97-AF65-F5344CB8AC3E}">
        <p14:creationId xmlns:p14="http://schemas.microsoft.com/office/powerpoint/2010/main" xmlns="" val="781874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 y="-27709"/>
            <a:ext cx="9143999" cy="713509"/>
          </a:xfrm>
        </p:spPr>
        <p:txBody>
          <a:bodyPr>
            <a:normAutofit/>
          </a:bodyPr>
          <a:lstStyle/>
          <a:p>
            <a:pPr algn="l"/>
            <a:r>
              <a:rPr lang="en-US" sz="3200" b="1" dirty="0" smtClean="0"/>
              <a:t>Cont.</a:t>
            </a:r>
            <a:endParaRPr lang="en-US" sz="3200" dirty="0"/>
          </a:p>
        </p:txBody>
      </p:sp>
      <p:sp>
        <p:nvSpPr>
          <p:cNvPr id="3" name="Content Placeholder 2"/>
          <p:cNvSpPr>
            <a:spLocks noGrp="1"/>
          </p:cNvSpPr>
          <p:nvPr>
            <p:ph idx="1"/>
          </p:nvPr>
        </p:nvSpPr>
        <p:spPr>
          <a:xfrm>
            <a:off x="0" y="609600"/>
            <a:ext cx="9144000" cy="5410200"/>
          </a:xfrm>
        </p:spPr>
        <p:txBody>
          <a:bodyPr>
            <a:normAutofit/>
          </a:bodyPr>
          <a:lstStyle/>
          <a:p>
            <a:r>
              <a:rPr lang="en-US" dirty="0" smtClean="0"/>
              <a:t>Pakistan made attempts to develop close relations with Iran and Turkey in the Socio-economic field. On the initiative of the president of Pakistan the three Muslim members of the CENTO decided to form a new organization. </a:t>
            </a:r>
          </a:p>
          <a:p>
            <a:r>
              <a:rPr lang="en-US" dirty="0" smtClean="0"/>
              <a:t>The Presidents of Pakistan and Turkey and the Shah of Iran met at Istanbul and Regional Co-operation for Development (RCD) was launched on July 22, 1964. </a:t>
            </a:r>
          </a:p>
        </p:txBody>
      </p:sp>
    </p:spTree>
    <p:extLst>
      <p:ext uri="{BB962C8B-B14F-4D97-AF65-F5344CB8AC3E}">
        <p14:creationId xmlns:p14="http://schemas.microsoft.com/office/powerpoint/2010/main" xmlns="" val="14098616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20782" y="685800"/>
            <a:ext cx="9164782" cy="4525963"/>
          </a:xfrm>
        </p:spPr>
        <p:txBody>
          <a:bodyPr>
            <a:normAutofit lnSpcReduction="10000"/>
          </a:bodyPr>
          <a:lstStyle/>
          <a:p>
            <a:pPr algn="just"/>
            <a:r>
              <a:rPr lang="en-US" dirty="0" smtClean="0"/>
              <a:t>Pakistan tried to involve Afghanistan in the organization but all its efforts failed. The main aim of the organization was to develop cultural and economic ties between the three Muslim countries of the same geographical region.</a:t>
            </a:r>
          </a:p>
          <a:p>
            <a:pPr algn="just"/>
            <a:r>
              <a:rPr lang="en-US" dirty="0" smtClean="0"/>
              <a:t> In spite of its limitations, RCD brought Pakistan closer to Turkey and Iran and it was considered a step forward towards the unity of the Muslim world.</a:t>
            </a:r>
          </a:p>
          <a:p>
            <a:endParaRPr lang="en-US" dirty="0"/>
          </a:p>
        </p:txBody>
      </p:sp>
    </p:spTree>
    <p:extLst>
      <p:ext uri="{BB962C8B-B14F-4D97-AF65-F5344CB8AC3E}">
        <p14:creationId xmlns:p14="http://schemas.microsoft.com/office/powerpoint/2010/main" xmlns="" val="5413067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smtClean="0"/>
              <a:t>Pakistan also developed good ties with Indonesia. In September 1964, the two Islamic countries signed a pact for economic and cultural co-operation. The basic purpose of this pact was to promote co-operation in the economic and cultural fields on the lines of RCD pact. </a:t>
            </a:r>
          </a:p>
          <a:p>
            <a:r>
              <a:rPr lang="en-US" dirty="0" smtClean="0"/>
              <a:t>Apart from the ideological factor, the reasons for the promotion of relations between the two countries were the beginning of Indonesia tension with India and the start of Pakistan good relations with China. Indonesia and China were already good friends.</a:t>
            </a:r>
            <a:endParaRPr lang="en-US" dirty="0"/>
          </a:p>
        </p:txBody>
      </p:sp>
    </p:spTree>
    <p:extLst>
      <p:ext uri="{BB962C8B-B14F-4D97-AF65-F5344CB8AC3E}">
        <p14:creationId xmlns:p14="http://schemas.microsoft.com/office/powerpoint/2010/main" xmlns="" val="3604690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34636"/>
            <a:ext cx="8229600" cy="11430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smtClean="0"/>
              <a:t>The policies adopted by the foreign policy makers of Pakistan towards the Muslim countries in 1960 paid its dividends. </a:t>
            </a:r>
          </a:p>
          <a:p>
            <a:r>
              <a:rPr lang="en-US" dirty="0" smtClean="0"/>
              <a:t>During the Indo-Pakistan war of 1965, all the Arab countries gave moral support to Pakistan. Egypt was the only exception, who remained neutral. Brotherly countries like Indonesia, Turkey and Iran also gave material support to Pakistan during the war.</a:t>
            </a:r>
            <a:endParaRPr lang="en-US" dirty="0"/>
          </a:p>
        </p:txBody>
      </p:sp>
    </p:spTree>
    <p:extLst>
      <p:ext uri="{BB962C8B-B14F-4D97-AF65-F5344CB8AC3E}">
        <p14:creationId xmlns:p14="http://schemas.microsoft.com/office/powerpoint/2010/main" xmlns="" val="1553801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11430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914400"/>
            <a:ext cx="9144000" cy="4525963"/>
          </a:xfrm>
        </p:spPr>
        <p:txBody>
          <a:bodyPr>
            <a:normAutofit lnSpcReduction="10000"/>
          </a:bodyPr>
          <a:lstStyle/>
          <a:p>
            <a:r>
              <a:rPr lang="en-US" dirty="0" smtClean="0"/>
              <a:t>The burning of Al-Aqsa Masjid on August 21, 1969 sent a wave of irritation throughout the Muslim world including Pakistan. On the initiative of King Faisal of Saudi Arabia, Muslim countries of the world decided to hold a Summit. </a:t>
            </a:r>
          </a:p>
          <a:p>
            <a:r>
              <a:rPr lang="en-US" dirty="0" smtClean="0"/>
              <a:t>Thus the idea of holding a conference of the Muslim heads of the states, which was proposed by Pakistan in 1952 was finally implemented after the delay of seventeen years.</a:t>
            </a:r>
            <a:endParaRPr lang="en-US" dirty="0"/>
          </a:p>
        </p:txBody>
      </p:sp>
    </p:spTree>
    <p:extLst>
      <p:ext uri="{BB962C8B-B14F-4D97-AF65-F5344CB8AC3E}">
        <p14:creationId xmlns:p14="http://schemas.microsoft.com/office/powerpoint/2010/main" xmlns="" val="4066739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636" y="0"/>
            <a:ext cx="9178636" cy="685800"/>
          </a:xfrm>
        </p:spPr>
        <p:txBody>
          <a:bodyPr>
            <a:normAutofit/>
          </a:bodyPr>
          <a:lstStyle/>
          <a:p>
            <a:pPr algn="l"/>
            <a:r>
              <a:rPr lang="en-US" sz="3200" b="1" dirty="0" smtClean="0"/>
              <a:t>Cont.</a:t>
            </a:r>
            <a:endParaRPr lang="en-US" sz="3200" dirty="0"/>
          </a:p>
        </p:txBody>
      </p:sp>
      <p:sp>
        <p:nvSpPr>
          <p:cNvPr id="3" name="Content Placeholder 2"/>
          <p:cNvSpPr>
            <a:spLocks noGrp="1"/>
          </p:cNvSpPr>
          <p:nvPr>
            <p:ph idx="1"/>
          </p:nvPr>
        </p:nvSpPr>
        <p:spPr>
          <a:xfrm>
            <a:off x="0" y="838200"/>
            <a:ext cx="9144000" cy="4525963"/>
          </a:xfrm>
        </p:spPr>
        <p:txBody>
          <a:bodyPr/>
          <a:lstStyle/>
          <a:p>
            <a:r>
              <a:rPr lang="en-US" dirty="0" smtClean="0"/>
              <a:t>After the separation of East Pakistan in 1971, Pakistan tried to cultivate close relations with the Islamic World and China and tried to maintain an equidistant relationship with the superpowers. </a:t>
            </a:r>
            <a:r>
              <a:rPr lang="en-US" dirty="0" err="1" smtClean="0"/>
              <a:t>Zulfiqar</a:t>
            </a:r>
            <a:r>
              <a:rPr lang="en-US" dirty="0" smtClean="0"/>
              <a:t> Ali Bhutto, the president of Pakistan made a whirlwind tour of twenty countries, including many Muslim countries of the Middle East and Africa and tried to develop cordial relations with them. </a:t>
            </a:r>
            <a:endParaRPr lang="en-US" dirty="0"/>
          </a:p>
        </p:txBody>
      </p:sp>
    </p:spTree>
    <p:extLst>
      <p:ext uri="{BB962C8B-B14F-4D97-AF65-F5344CB8AC3E}">
        <p14:creationId xmlns:p14="http://schemas.microsoft.com/office/powerpoint/2010/main" xmlns="" val="5668672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713509"/>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838200"/>
            <a:ext cx="9144000" cy="4800600"/>
          </a:xfrm>
        </p:spPr>
        <p:txBody>
          <a:bodyPr>
            <a:normAutofit fontScale="92500" lnSpcReduction="20000"/>
          </a:bodyPr>
          <a:lstStyle/>
          <a:p>
            <a:r>
              <a:rPr lang="en-US" dirty="0" smtClean="0"/>
              <a:t>Pakistan tried to strengthen ties with the countries of the Arab World. New avenues were explored for economic and technical co-operation between Pakistan and the Arab countries. </a:t>
            </a:r>
          </a:p>
          <a:p>
            <a:r>
              <a:rPr lang="en-US" dirty="0" smtClean="0"/>
              <a:t>On the outbreak of the Arab-Israel War in October 1973, Pakistan openly sided with the Arabs and condemned Israel. </a:t>
            </a:r>
          </a:p>
          <a:p>
            <a:r>
              <a:rPr lang="en-US" dirty="0" smtClean="0"/>
              <a:t>Holding of the Second Islamic Summit Conference under the sponsorship of the Organization of Islamic Conference at Lahore from February 22, to February 24, 1974 was a landmark in the history of Pakistan relations with the Muslim countries</a:t>
            </a:r>
            <a:endParaRPr lang="en-US" dirty="0"/>
          </a:p>
        </p:txBody>
      </p:sp>
    </p:spTree>
    <p:extLst>
      <p:ext uri="{BB962C8B-B14F-4D97-AF65-F5344CB8AC3E}">
        <p14:creationId xmlns:p14="http://schemas.microsoft.com/office/powerpoint/2010/main" xmlns="" val="34138387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533400"/>
          </a:xfrm>
        </p:spPr>
        <p:txBody>
          <a:bodyPr>
            <a:normAutofit fontScale="90000"/>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685800"/>
            <a:ext cx="9144000" cy="5181600"/>
          </a:xfrm>
        </p:spPr>
        <p:txBody>
          <a:bodyPr>
            <a:normAutofit fontScale="92500" lnSpcReduction="20000"/>
          </a:bodyPr>
          <a:lstStyle/>
          <a:p>
            <a:pPr algn="just"/>
            <a:r>
              <a:rPr lang="en-US" dirty="0" smtClean="0"/>
              <a:t>Not only all the 30 invited states attended the conference but some new members also joined it, bringing the total number of participants to thirty-eight. </a:t>
            </a:r>
          </a:p>
          <a:p>
            <a:pPr algn="just"/>
            <a:r>
              <a:rPr lang="en-US" dirty="0" smtClean="0"/>
              <a:t>The Lahore summit recognized P.L.O. as the sole legitimate representative of the Palestine nation. P.L.O was admitted as a full member of the OIC.</a:t>
            </a:r>
          </a:p>
          <a:p>
            <a:pPr algn="just"/>
            <a:r>
              <a:rPr lang="en-US" dirty="0" smtClean="0"/>
              <a:t>When Soviet Union attacked Afghanistan, Pakistan forgot its old tense relations with the neighboring Muslim country. Motivated by security needs coupled with ideological sympathy, Pakistan decided to support the </a:t>
            </a:r>
            <a:r>
              <a:rPr lang="en-US" dirty="0" err="1" smtClean="0"/>
              <a:t>Mujahideen</a:t>
            </a:r>
            <a:r>
              <a:rPr lang="en-US" dirty="0" smtClean="0"/>
              <a:t>, who had declared Jihad against the Soviets. </a:t>
            </a:r>
          </a:p>
          <a:p>
            <a:endParaRPr lang="en-US" dirty="0"/>
          </a:p>
        </p:txBody>
      </p:sp>
    </p:spTree>
    <p:extLst>
      <p:ext uri="{BB962C8B-B14F-4D97-AF65-F5344CB8AC3E}">
        <p14:creationId xmlns:p14="http://schemas.microsoft.com/office/powerpoint/2010/main" xmlns="" val="11610710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82782"/>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pPr algn="just"/>
            <a:r>
              <a:rPr lang="en-US" dirty="0" smtClean="0"/>
              <a:t>Pakistan had two options i.e. either to fight a war by proxy in Afghanistan or to face the Soviet forces directly in the years to come. Pakistan opted for the former.</a:t>
            </a:r>
          </a:p>
          <a:p>
            <a:pPr algn="just"/>
            <a:r>
              <a:rPr lang="en-US" dirty="0" smtClean="0"/>
              <a:t>Pakistan provided military assistance to the </a:t>
            </a:r>
            <a:r>
              <a:rPr lang="en-US" dirty="0" err="1" smtClean="0"/>
              <a:t>Mujahideen</a:t>
            </a:r>
            <a:r>
              <a:rPr lang="en-US" dirty="0" smtClean="0"/>
              <a:t> fighting in Afghanistan and gave refuge to the thousands of Afghan brothers and sister who were passing through the worst period in their history. </a:t>
            </a:r>
          </a:p>
          <a:p>
            <a:pPr algn="just"/>
            <a:r>
              <a:rPr lang="en-US" dirty="0" smtClean="0"/>
              <a:t>Some Pakistanis, voluntarily fought shoulder by shoulder with their Afghan brothers in the Jihad. Some of them lost their lives and many others lost their limbs.</a:t>
            </a:r>
            <a:endParaRPr lang="en-US" dirty="0"/>
          </a:p>
        </p:txBody>
      </p:sp>
    </p:spTree>
    <p:extLst>
      <p:ext uri="{BB962C8B-B14F-4D97-AF65-F5344CB8AC3E}">
        <p14:creationId xmlns:p14="http://schemas.microsoft.com/office/powerpoint/2010/main" xmlns="" val="12554891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8229600" cy="678873"/>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4525963"/>
          </a:xfrm>
        </p:spPr>
        <p:txBody>
          <a:bodyPr>
            <a:normAutofit fontScale="92500" lnSpcReduction="10000"/>
          </a:bodyPr>
          <a:lstStyle/>
          <a:p>
            <a:r>
              <a:rPr lang="en-US" dirty="0" smtClean="0"/>
              <a:t>The 1979, revolution in Iran greatly affected the relations between the two brethren Islamic states. Although Pakistan was the first county to recognize the revolutionary government in Iran yet the relations between the two countries suffered a set back during the early phase of the post revolutionary Iran. </a:t>
            </a:r>
          </a:p>
          <a:p>
            <a:r>
              <a:rPr lang="en-US" dirty="0" smtClean="0"/>
              <a:t>They took divergent stands on various issues. Both states faced a variety of actual and potential friction points. The foreign policy of both underwent a tremendous change in the post revolution period. </a:t>
            </a:r>
            <a:endParaRPr lang="en-US" dirty="0"/>
          </a:p>
        </p:txBody>
      </p:sp>
    </p:spTree>
    <p:extLst>
      <p:ext uri="{BB962C8B-B14F-4D97-AF65-F5344CB8AC3E}">
        <p14:creationId xmlns:p14="http://schemas.microsoft.com/office/powerpoint/2010/main" xmlns="" val="14435431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7620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dirty="0" smtClean="0"/>
              <a:t>Pakistan was apprehensive of the Iranian intention to export revolution to Pakistan and the Muslim world in general. Iran considered Pakistan as the ally of the US, which was conceived by Iran as their greatest enemy.</a:t>
            </a:r>
          </a:p>
          <a:p>
            <a:r>
              <a:rPr lang="en-US" dirty="0" smtClean="0"/>
              <a:t>During the Gulf war, Pakistan was in a dilemma. While the public sympathies were with Iraq, the government followed a pro West policy. </a:t>
            </a:r>
          </a:p>
          <a:p>
            <a:r>
              <a:rPr lang="en-US" dirty="0" smtClean="0"/>
              <a:t>However, Pakistan did not involve itself directly in the conflict and remained contented with sending troops to Saudi Arabia which remained away from the main theater of the war. </a:t>
            </a:r>
            <a:endParaRPr lang="en-US" dirty="0"/>
          </a:p>
        </p:txBody>
      </p:sp>
    </p:spTree>
    <p:extLst>
      <p:ext uri="{BB962C8B-B14F-4D97-AF65-F5344CB8AC3E}">
        <p14:creationId xmlns:p14="http://schemas.microsoft.com/office/powerpoint/2010/main" xmlns="" val="8226576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6" y="0"/>
            <a:ext cx="9157855" cy="6096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5029200"/>
          </a:xfrm>
        </p:spPr>
        <p:txBody>
          <a:bodyPr>
            <a:normAutofit lnSpcReduction="10000"/>
          </a:bodyPr>
          <a:lstStyle/>
          <a:p>
            <a:pPr algn="just"/>
            <a:r>
              <a:rPr lang="en-US" dirty="0" smtClean="0"/>
              <a:t>On the other hand, Pakistan government has practically stopped military assistance to Kashmiri </a:t>
            </a:r>
            <a:r>
              <a:rPr lang="en-US" dirty="0" err="1" smtClean="0"/>
              <a:t>Mujahideen</a:t>
            </a:r>
            <a:r>
              <a:rPr lang="en-US" dirty="0" smtClean="0"/>
              <a:t> and has limited itself to diplomatic and verbal support. </a:t>
            </a:r>
          </a:p>
          <a:p>
            <a:pPr algn="just"/>
            <a:r>
              <a:rPr lang="en-US" dirty="0" smtClean="0"/>
              <a:t>The Kashmir problem has been presented more as an issue of the violation of Human Rights rather than the incomplete agenda of the partition of the sub-continent and denial of the right of self determination to the people of Jammu and Kashmir.</a:t>
            </a:r>
          </a:p>
          <a:p>
            <a:pPr marL="0" indent="0" algn="ctr">
              <a:buNone/>
            </a:pPr>
            <a:r>
              <a:rPr lang="en-US" dirty="0" smtClean="0"/>
              <a:t>***</a:t>
            </a:r>
          </a:p>
          <a:p>
            <a:endParaRPr lang="en-US" dirty="0"/>
          </a:p>
        </p:txBody>
      </p:sp>
    </p:spTree>
    <p:extLst>
      <p:ext uri="{BB962C8B-B14F-4D97-AF65-F5344CB8AC3E}">
        <p14:creationId xmlns:p14="http://schemas.microsoft.com/office/powerpoint/2010/main" xmlns="" val="237060624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solidFill>
                  <a:prstClr val="black"/>
                </a:solidFill>
              </a:rPr>
              <a:t>Foreign policy and Constitution of Pakistan</a:t>
            </a:r>
            <a:endParaRPr lang="en-US" dirty="0"/>
          </a:p>
        </p:txBody>
      </p:sp>
      <p:sp>
        <p:nvSpPr>
          <p:cNvPr id="3" name="Content Placeholder 2"/>
          <p:cNvSpPr>
            <a:spLocks noGrp="1"/>
          </p:cNvSpPr>
          <p:nvPr>
            <p:ph idx="1"/>
          </p:nvPr>
        </p:nvSpPr>
        <p:spPr>
          <a:xfrm>
            <a:off x="-34636" y="762000"/>
            <a:ext cx="9178636" cy="4525963"/>
          </a:xfrm>
        </p:spPr>
        <p:txBody>
          <a:bodyPr>
            <a:normAutofit fontScale="85000" lnSpcReduction="10000"/>
          </a:bodyPr>
          <a:lstStyle/>
          <a:p>
            <a:r>
              <a:rPr lang="en-US" dirty="0" smtClean="0"/>
              <a:t>All the three constitutions of Pakistan stressed on the good relations with the Muslim world. Article 24 of the 1956 Constitution provided that the State should try to strengthen the bond of unity among Muslim countries.</a:t>
            </a:r>
          </a:p>
          <a:p>
            <a:r>
              <a:rPr lang="en-US" dirty="0" smtClean="0"/>
              <a:t>Article 21 of the 1962 Constitution provided that the bonds of unity among Muslim countries should be ensured. </a:t>
            </a:r>
          </a:p>
          <a:p>
            <a:r>
              <a:rPr lang="en-US" dirty="0" smtClean="0"/>
              <a:t>In the 1973 constitution, Article 40 among other things, lays down a principle of policy that the state shall try to preserve and strengthen brotherly relations among Muslim countries based on Islamic unity.</a:t>
            </a:r>
          </a:p>
          <a:p>
            <a:pPr marL="0" indent="0" algn="ctr">
              <a:buNone/>
            </a:pPr>
            <a:r>
              <a:rPr lang="en-US" dirty="0" smtClean="0"/>
              <a:t>***</a:t>
            </a:r>
            <a:endParaRPr lang="en-US" dirty="0"/>
          </a:p>
        </p:txBody>
      </p:sp>
    </p:spTree>
    <p:extLst>
      <p:ext uri="{BB962C8B-B14F-4D97-AF65-F5344CB8AC3E}">
        <p14:creationId xmlns:p14="http://schemas.microsoft.com/office/powerpoint/2010/main" xmlns="" val="40090572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lstStyle/>
          <a:p>
            <a:pPr algn="l"/>
            <a:r>
              <a:rPr lang="en-US" sz="3200" b="1" dirty="0">
                <a:solidFill>
                  <a:prstClr val="black"/>
                </a:solidFill>
              </a:rPr>
              <a:t>Cont.</a:t>
            </a:r>
            <a:endParaRPr lang="en-US" dirty="0"/>
          </a:p>
        </p:txBody>
      </p:sp>
      <p:sp>
        <p:nvSpPr>
          <p:cNvPr id="3" name="Content Placeholder 2"/>
          <p:cNvSpPr>
            <a:spLocks noGrp="1"/>
          </p:cNvSpPr>
          <p:nvPr>
            <p:ph idx="1"/>
          </p:nvPr>
        </p:nvSpPr>
        <p:spPr>
          <a:xfrm>
            <a:off x="0" y="762000"/>
            <a:ext cx="9144000" cy="4525963"/>
          </a:xfrm>
        </p:spPr>
        <p:txBody>
          <a:bodyPr>
            <a:normAutofit fontScale="85000" lnSpcReduction="20000"/>
          </a:bodyPr>
          <a:lstStyle/>
          <a:p>
            <a:pPr algn="just"/>
            <a:r>
              <a:rPr lang="en-US" dirty="0" smtClean="0"/>
              <a:t>A study of the 65 years of Pakistan foreign policy shows that its </a:t>
            </a:r>
            <a:r>
              <a:rPr lang="en-US" b="1" dirty="0" smtClean="0"/>
              <a:t>ideological</a:t>
            </a:r>
            <a:r>
              <a:rPr lang="en-US" dirty="0" smtClean="0"/>
              <a:t> aspect has been an integral part of the political culture of Pakistan.</a:t>
            </a:r>
          </a:p>
          <a:p>
            <a:pPr algn="just"/>
            <a:r>
              <a:rPr lang="en-US" dirty="0" smtClean="0"/>
              <a:t>Since the demise of the U.S.S.R, a new-world order is emerging which has given the United States immense influence in international politics.</a:t>
            </a:r>
          </a:p>
          <a:p>
            <a:pPr algn="just"/>
            <a:r>
              <a:rPr lang="en-US" dirty="0" smtClean="0"/>
              <a:t> The United States is trying to impose its own brand of new-world order and Pakistan like most of the third world countries is under pressure to accept it. The political instability since mid eighties has further weakened the position of Pakistan.</a:t>
            </a:r>
          </a:p>
          <a:p>
            <a:pPr marL="0" indent="0" algn="ctr">
              <a:buNone/>
            </a:pPr>
            <a:r>
              <a:rPr lang="en-US" dirty="0" smtClean="0"/>
              <a:t>***</a:t>
            </a:r>
            <a:endParaRPr lang="en-US" dirty="0"/>
          </a:p>
        </p:txBody>
      </p:sp>
    </p:spTree>
    <p:extLst>
      <p:ext uri="{BB962C8B-B14F-4D97-AF65-F5344CB8AC3E}">
        <p14:creationId xmlns:p14="http://schemas.microsoft.com/office/powerpoint/2010/main" xmlns="" val="232630409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92727"/>
          </a:xfrm>
        </p:spPr>
        <p:txBody>
          <a:bodyPr>
            <a:normAutofit/>
          </a:bodyPr>
          <a:lstStyle/>
          <a:p>
            <a:pPr algn="l"/>
            <a:r>
              <a:rPr lang="en-US" sz="3200" b="1" dirty="0" smtClean="0"/>
              <a:t>Diplomatic Dynamics </a:t>
            </a:r>
            <a:endParaRPr lang="en-US" sz="3200" b="1" dirty="0"/>
          </a:p>
        </p:txBody>
      </p:sp>
      <p:sp>
        <p:nvSpPr>
          <p:cNvPr id="3" name="Content Placeholder 2"/>
          <p:cNvSpPr>
            <a:spLocks noGrp="1"/>
          </p:cNvSpPr>
          <p:nvPr>
            <p:ph idx="1"/>
          </p:nvPr>
        </p:nvSpPr>
        <p:spPr>
          <a:xfrm>
            <a:off x="0" y="762000"/>
            <a:ext cx="9067800" cy="4648199"/>
          </a:xfrm>
        </p:spPr>
        <p:txBody>
          <a:bodyPr>
            <a:normAutofit fontScale="92500" lnSpcReduction="20000"/>
          </a:bodyPr>
          <a:lstStyle/>
          <a:p>
            <a:pPr algn="just"/>
            <a:r>
              <a:rPr lang="en-US" dirty="0" smtClean="0"/>
              <a:t>Diplomatic dynamics is dependent upon foreign policy in </a:t>
            </a:r>
            <a:r>
              <a:rPr lang="en-US" b="1" dirty="0" smtClean="0"/>
              <a:t>structural </a:t>
            </a:r>
            <a:r>
              <a:rPr lang="en-US" dirty="0" smtClean="0"/>
              <a:t>and </a:t>
            </a:r>
            <a:r>
              <a:rPr lang="en-US" b="1" dirty="0" smtClean="0"/>
              <a:t>functional </a:t>
            </a:r>
            <a:r>
              <a:rPr lang="en-US" dirty="0" smtClean="0"/>
              <a:t>context.</a:t>
            </a:r>
          </a:p>
          <a:p>
            <a:pPr algn="just"/>
            <a:r>
              <a:rPr lang="en-US" dirty="0" smtClean="0"/>
              <a:t> Foreign policy is the process of regulating </a:t>
            </a:r>
            <a:r>
              <a:rPr lang="en-US" b="1" dirty="0" smtClean="0"/>
              <a:t>state behavior</a:t>
            </a:r>
            <a:r>
              <a:rPr lang="en-US" dirty="0" smtClean="0"/>
              <a:t> in the global community according to </a:t>
            </a:r>
            <a:r>
              <a:rPr lang="en-US" b="1" dirty="0" smtClean="0"/>
              <a:t>specific objectives</a:t>
            </a:r>
            <a:r>
              <a:rPr lang="en-US" dirty="0" smtClean="0"/>
              <a:t>. </a:t>
            </a:r>
            <a:r>
              <a:rPr lang="en-US" dirty="0" err="1" smtClean="0"/>
              <a:t>Henery</a:t>
            </a:r>
            <a:r>
              <a:rPr lang="en-US" dirty="0" smtClean="0"/>
              <a:t> Kissinger is of the opinion that foreign policy is state relations to achieve well defined objectives.</a:t>
            </a:r>
          </a:p>
          <a:p>
            <a:pPr algn="just"/>
            <a:r>
              <a:rPr lang="en-US" dirty="0" smtClean="0"/>
              <a:t>The foreign policy is formulated on two points as follows:</a:t>
            </a:r>
          </a:p>
          <a:p>
            <a:pPr algn="just"/>
            <a:r>
              <a:rPr lang="en-US" dirty="0" smtClean="0"/>
              <a:t>The objectives the countries want to achieve.</a:t>
            </a:r>
          </a:p>
          <a:p>
            <a:pPr algn="just"/>
            <a:r>
              <a:rPr lang="en-US" dirty="0" smtClean="0"/>
              <a:t>Variables that contribute to shape external relations.</a:t>
            </a:r>
            <a:endParaRPr lang="en-US" dirty="0"/>
          </a:p>
        </p:txBody>
      </p:sp>
    </p:spTree>
    <p:extLst>
      <p:ext uri="{BB962C8B-B14F-4D97-AF65-F5344CB8AC3E}">
        <p14:creationId xmlns:p14="http://schemas.microsoft.com/office/powerpoint/2010/main" xmlns="" val="38458617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762000"/>
            <a:ext cx="9144000" cy="4648200"/>
          </a:xfrm>
        </p:spPr>
        <p:txBody>
          <a:bodyPr>
            <a:noAutofit/>
          </a:bodyPr>
          <a:lstStyle/>
          <a:p>
            <a:r>
              <a:rPr lang="en-US" sz="3000" dirty="0" smtClean="0"/>
              <a:t>Pakistan being no exception , has clearly spelled out objectives. Pakistan stands for peace, cooperation, and interdependence. Similarly, Three conspicuous variables have helped in developing and shaping its foreign policy. These are: </a:t>
            </a:r>
          </a:p>
          <a:p>
            <a:r>
              <a:rPr lang="en-US" sz="3000" dirty="0" smtClean="0"/>
              <a:t>1- National Security,</a:t>
            </a:r>
          </a:p>
          <a:p>
            <a:r>
              <a:rPr lang="en-US" sz="3000" dirty="0" smtClean="0"/>
              <a:t>2- Economic interest and </a:t>
            </a:r>
          </a:p>
          <a:p>
            <a:r>
              <a:rPr lang="en-US" sz="3000" dirty="0" smtClean="0"/>
              <a:t>3-ideology.</a:t>
            </a:r>
          </a:p>
          <a:p>
            <a:pPr marL="0" indent="0" algn="ctr">
              <a:buNone/>
            </a:pPr>
            <a:r>
              <a:rPr lang="en-US" sz="3000" dirty="0" smtClean="0"/>
              <a:t>***</a:t>
            </a:r>
            <a:endParaRPr lang="en-US" sz="3000" dirty="0"/>
          </a:p>
        </p:txBody>
      </p:sp>
    </p:spTree>
    <p:extLst>
      <p:ext uri="{BB962C8B-B14F-4D97-AF65-F5344CB8AC3E}">
        <p14:creationId xmlns:p14="http://schemas.microsoft.com/office/powerpoint/2010/main" xmlns="" val="7788928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pPr algn="l"/>
            <a:r>
              <a:rPr lang="en-US" sz="3200" b="1" dirty="0" smtClean="0"/>
              <a:t/>
            </a:r>
            <a:br>
              <a:rPr lang="en-US" sz="3200" b="1" dirty="0" smtClean="0"/>
            </a:br>
            <a:r>
              <a:rPr lang="en-US" sz="3600" b="1" dirty="0" smtClean="0"/>
              <a:t>Basic Goals of Pakistan’s Foreign Policy</a:t>
            </a:r>
            <a:br>
              <a:rPr lang="en-US" sz="3600" b="1" dirty="0" smtClean="0"/>
            </a:br>
            <a:endParaRPr lang="en-US" sz="3600" b="1" dirty="0"/>
          </a:p>
        </p:txBody>
      </p:sp>
      <p:sp>
        <p:nvSpPr>
          <p:cNvPr id="3" name="Content Placeholder 2"/>
          <p:cNvSpPr>
            <a:spLocks noGrp="1"/>
          </p:cNvSpPr>
          <p:nvPr>
            <p:ph idx="1"/>
          </p:nvPr>
        </p:nvSpPr>
        <p:spPr>
          <a:xfrm>
            <a:off x="0" y="762000"/>
            <a:ext cx="9144000" cy="4525963"/>
          </a:xfrm>
        </p:spPr>
        <p:txBody>
          <a:bodyPr/>
          <a:lstStyle/>
          <a:p>
            <a:r>
              <a:rPr lang="en-US" dirty="0" smtClean="0"/>
              <a:t>1.Maintenance of territorial integrity.</a:t>
            </a:r>
          </a:p>
          <a:p>
            <a:r>
              <a:rPr lang="en-US" dirty="0" smtClean="0"/>
              <a:t>2.Maintenance of its political independence.</a:t>
            </a:r>
          </a:p>
          <a:p>
            <a:r>
              <a:rPr lang="en-US" dirty="0" smtClean="0"/>
              <a:t>3.Acceleration of social and economic development.</a:t>
            </a:r>
          </a:p>
          <a:p>
            <a:r>
              <a:rPr lang="en-US" dirty="0" smtClean="0"/>
              <a:t>4.Strengthening Pakistan’s status on the globe.</a:t>
            </a:r>
          </a:p>
          <a:p>
            <a:r>
              <a:rPr lang="en-US" dirty="0" smtClean="0"/>
              <a:t>5.Keeping cordial and friendly relations with all countries.</a:t>
            </a:r>
          </a:p>
          <a:p>
            <a:pPr marL="0" indent="0" algn="ctr">
              <a:buNone/>
            </a:pPr>
            <a:r>
              <a:rPr lang="en-US" dirty="0" smtClean="0"/>
              <a:t>***</a:t>
            </a:r>
          </a:p>
          <a:p>
            <a:endParaRPr lang="en-US" dirty="0"/>
          </a:p>
        </p:txBody>
      </p:sp>
    </p:spTree>
    <p:extLst>
      <p:ext uri="{BB962C8B-B14F-4D97-AF65-F5344CB8AC3E}">
        <p14:creationId xmlns:p14="http://schemas.microsoft.com/office/powerpoint/2010/main" xmlns="" val="16382995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665018"/>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990601"/>
            <a:ext cx="9144000" cy="4114800"/>
          </a:xfrm>
        </p:spPr>
        <p:txBody>
          <a:bodyPr>
            <a:normAutofit fontScale="92500"/>
          </a:bodyPr>
          <a:lstStyle/>
          <a:p>
            <a:r>
              <a:rPr lang="en-US" dirty="0" smtClean="0"/>
              <a:t>What is the meaning of Foreign Policy?</a:t>
            </a:r>
          </a:p>
          <a:p>
            <a:r>
              <a:rPr lang="en-US" dirty="0" smtClean="0"/>
              <a:t>Pakistan’s foreign policy in light of </a:t>
            </a:r>
            <a:r>
              <a:rPr lang="en-US" dirty="0"/>
              <a:t>Q</a:t>
            </a:r>
            <a:r>
              <a:rPr lang="en-US" dirty="0" smtClean="0"/>
              <a:t>uaid </a:t>
            </a:r>
            <a:r>
              <a:rPr lang="en-US" dirty="0"/>
              <a:t>i</a:t>
            </a:r>
            <a:r>
              <a:rPr lang="en-US" dirty="0" smtClean="0"/>
              <a:t> </a:t>
            </a:r>
            <a:r>
              <a:rPr lang="en-US" dirty="0" err="1" smtClean="0"/>
              <a:t>Azam’s</a:t>
            </a:r>
            <a:r>
              <a:rPr lang="en-US" dirty="0" smtClean="0"/>
              <a:t> words</a:t>
            </a:r>
          </a:p>
          <a:p>
            <a:r>
              <a:rPr lang="en-US" dirty="0" smtClean="0"/>
              <a:t>History of the formation of Foreign policy of Pakistan</a:t>
            </a:r>
          </a:p>
          <a:p>
            <a:r>
              <a:rPr lang="en-US" dirty="0" smtClean="0"/>
              <a:t>Foreign policy and Constitution of Pakistan</a:t>
            </a:r>
          </a:p>
          <a:p>
            <a:r>
              <a:rPr lang="en-US" dirty="0" smtClean="0"/>
              <a:t>Diplomatic Dynamics </a:t>
            </a:r>
          </a:p>
          <a:p>
            <a:r>
              <a:rPr lang="en-US" dirty="0" smtClean="0"/>
              <a:t>Basic </a:t>
            </a:r>
            <a:r>
              <a:rPr lang="en-US" dirty="0" err="1" smtClean="0"/>
              <a:t>doals</a:t>
            </a:r>
            <a:r>
              <a:rPr lang="en-US" dirty="0" smtClean="0"/>
              <a:t> of Pakistan’s Foreign Policy</a:t>
            </a:r>
            <a:br>
              <a:rPr lang="en-US" dirty="0" smtClean="0"/>
            </a:br>
            <a:endParaRPr lang="en-US" dirty="0"/>
          </a:p>
        </p:txBody>
      </p:sp>
    </p:spTree>
    <p:extLst>
      <p:ext uri="{BB962C8B-B14F-4D97-AF65-F5344CB8AC3E}">
        <p14:creationId xmlns:p14="http://schemas.microsoft.com/office/powerpoint/2010/main" xmlns="" val="2093696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normAutofit/>
          </a:bodyPr>
          <a:lstStyle/>
          <a:p>
            <a:r>
              <a:rPr lang="en-US" sz="3200" b="1" dirty="0" smtClean="0"/>
              <a:t>Quotation</a:t>
            </a:r>
            <a:endParaRPr lang="en-US" sz="3200" b="1" dirty="0"/>
          </a:p>
        </p:txBody>
      </p:sp>
      <p:sp>
        <p:nvSpPr>
          <p:cNvPr id="3" name="Content Placeholder 2"/>
          <p:cNvSpPr>
            <a:spLocks noGrp="1"/>
          </p:cNvSpPr>
          <p:nvPr>
            <p:ph idx="1"/>
          </p:nvPr>
        </p:nvSpPr>
        <p:spPr>
          <a:xfrm>
            <a:off x="0" y="914400"/>
            <a:ext cx="9144000" cy="4602163"/>
          </a:xfrm>
        </p:spPr>
        <p:txBody>
          <a:bodyPr/>
          <a:lstStyle/>
          <a:p>
            <a:pPr marL="0" indent="0" algn="ctr">
              <a:buNone/>
            </a:pPr>
            <a:r>
              <a:rPr lang="en-US" dirty="0" smtClean="0"/>
              <a:t>“A country that demands moral perfection in its foreign policy will achieve neither perfection nor security” </a:t>
            </a:r>
          </a:p>
          <a:p>
            <a:pPr marL="0" indent="0" algn="r">
              <a:buNone/>
            </a:pPr>
            <a:r>
              <a:rPr lang="en-US" sz="2400" b="1" dirty="0" smtClean="0"/>
              <a:t>Henry Kissinger</a:t>
            </a:r>
          </a:p>
          <a:p>
            <a:pPr marL="0" indent="0" algn="ctr">
              <a:buNone/>
            </a:pPr>
            <a:endParaRPr lang="en-US" sz="2400" b="1" dirty="0"/>
          </a:p>
          <a:p>
            <a:pPr marL="0" indent="0" algn="ctr">
              <a:buNone/>
            </a:pPr>
            <a:r>
              <a:rPr lang="en-US" b="1" dirty="0" smtClean="0"/>
              <a:t>Thank you</a:t>
            </a:r>
            <a:endParaRPr lang="en-US" b="1" dirty="0"/>
          </a:p>
        </p:txBody>
      </p:sp>
    </p:spTree>
    <p:extLst>
      <p:ext uri="{BB962C8B-B14F-4D97-AF65-F5344CB8AC3E}">
        <p14:creationId xmlns:p14="http://schemas.microsoft.com/office/powerpoint/2010/main" xmlns="" val="362217046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424</TotalTime>
  <Words>2595</Words>
  <Application>Microsoft Office PowerPoint</Application>
  <PresentationFormat>On-screen Show (4:3)</PresentationFormat>
  <Paragraphs>140</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Lecture # 26     Pakistan’s Foreign policy, Part I</vt:lpstr>
      <vt:lpstr>Introduction</vt:lpstr>
      <vt:lpstr>What is the meaning of Foreign Policy?</vt:lpstr>
      <vt:lpstr>Cont.</vt:lpstr>
      <vt:lpstr> Pakistan’s foreign policy in light of Quaid i Azam’s words </vt:lpstr>
      <vt:lpstr>Cont.</vt:lpstr>
      <vt:lpstr>History of the formation of Foreign policy of Pakistan</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Cont.</vt:lpstr>
      <vt:lpstr>Foreign policy and Constitution of Pakistan</vt:lpstr>
      <vt:lpstr>Cont.</vt:lpstr>
      <vt:lpstr>Diplomatic Dynamics </vt:lpstr>
      <vt:lpstr>Cont.</vt:lpstr>
      <vt:lpstr> Basic Goals of Pakistan’s Foreign Policy </vt:lpstr>
      <vt:lpstr>Summary</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26     Pakistan’s Foreign policy I</dc:title>
  <dc:creator>MyUserName</dc:creator>
  <cp:lastModifiedBy>NTS</cp:lastModifiedBy>
  <cp:revision>65</cp:revision>
  <dcterms:created xsi:type="dcterms:W3CDTF">2012-08-11T10:38:46Z</dcterms:created>
  <dcterms:modified xsi:type="dcterms:W3CDTF">2012-08-12T06:42:43Z</dcterms:modified>
</cp:coreProperties>
</file>