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0" r:id="rId4"/>
    <p:sldId id="273" r:id="rId5"/>
    <p:sldId id="271" r:id="rId6"/>
    <p:sldId id="274" r:id="rId7"/>
    <p:sldId id="275" r:id="rId8"/>
    <p:sldId id="258" r:id="rId9"/>
    <p:sldId id="276" r:id="rId10"/>
    <p:sldId id="277" r:id="rId11"/>
    <p:sldId id="278" r:id="rId12"/>
    <p:sldId id="279" r:id="rId13"/>
    <p:sldId id="260" r:id="rId14"/>
    <p:sldId id="280" r:id="rId15"/>
    <p:sldId id="281" r:id="rId16"/>
    <p:sldId id="283" r:id="rId17"/>
    <p:sldId id="282" r:id="rId18"/>
    <p:sldId id="284" r:id="rId19"/>
    <p:sldId id="285" r:id="rId20"/>
    <p:sldId id="287" r:id="rId21"/>
    <p:sldId id="288" r:id="rId22"/>
    <p:sldId id="263" r:id="rId23"/>
    <p:sldId id="286" r:id="rId24"/>
    <p:sldId id="289" r:id="rId25"/>
    <p:sldId id="265" r:id="rId26"/>
    <p:sldId id="290" r:id="rId27"/>
    <p:sldId id="291" r:id="rId28"/>
    <p:sldId id="292" r:id="rId29"/>
    <p:sldId id="259" r:id="rId30"/>
    <p:sldId id="267" r:id="rId31"/>
    <p:sldId id="268" r:id="rId32"/>
    <p:sldId id="29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F0B5DC8-CD19-4B19-898F-FED0A875FC8D}" type="datetimeFigureOut">
              <a:rPr lang="en-US" smtClean="0"/>
              <a:pPr/>
              <a:t>8/11/2012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5E08-FAFC-4A58-82F2-0FBF7A76ECAC}" type="slidenum">
              <a:rPr lang="en-US" smtClean="0"/>
              <a:pPr/>
              <a:t>‹#›</a:t>
            </a:fld>
            <a:endParaRPr lang="en-US"/>
          </a:p>
        </p:txBody>
      </p:sp>
    </p:spTree>
    <p:extLst>
      <p:ext uri="{BB962C8B-B14F-4D97-AF65-F5344CB8AC3E}">
        <p14:creationId xmlns:p14="http://schemas.microsoft.com/office/powerpoint/2010/main" xmlns="" val="2459404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0B5DC8-CD19-4B19-898F-FED0A875FC8D}" type="datetimeFigureOut">
              <a:rPr lang="en-US" smtClean="0"/>
              <a:pPr/>
              <a:t>8/11/2012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5E08-FAFC-4A58-82F2-0FBF7A76ECAC}" type="slidenum">
              <a:rPr lang="en-US" smtClean="0"/>
              <a:pPr/>
              <a:t>‹#›</a:t>
            </a:fld>
            <a:endParaRPr lang="en-US"/>
          </a:p>
        </p:txBody>
      </p:sp>
    </p:spTree>
    <p:extLst>
      <p:ext uri="{BB962C8B-B14F-4D97-AF65-F5344CB8AC3E}">
        <p14:creationId xmlns:p14="http://schemas.microsoft.com/office/powerpoint/2010/main" xmlns="" val="3758345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0B5DC8-CD19-4B19-898F-FED0A875FC8D}" type="datetimeFigureOut">
              <a:rPr lang="en-US" smtClean="0"/>
              <a:pPr/>
              <a:t>8/11/2012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5E08-FAFC-4A58-82F2-0FBF7A76ECAC}" type="slidenum">
              <a:rPr lang="en-US" smtClean="0"/>
              <a:pPr/>
              <a:t>‹#›</a:t>
            </a:fld>
            <a:endParaRPr lang="en-US"/>
          </a:p>
        </p:txBody>
      </p:sp>
    </p:spTree>
    <p:extLst>
      <p:ext uri="{BB962C8B-B14F-4D97-AF65-F5344CB8AC3E}">
        <p14:creationId xmlns:p14="http://schemas.microsoft.com/office/powerpoint/2010/main" xmlns="" val="1405635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0B5DC8-CD19-4B19-898F-FED0A875FC8D}" type="datetimeFigureOut">
              <a:rPr lang="en-US" smtClean="0"/>
              <a:pPr/>
              <a:t>8/11/2012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155E08-FAFC-4A58-82F2-0FBF7A76ECAC}" type="slidenum">
              <a:rPr lang="en-US" smtClean="0"/>
              <a:pPr/>
              <a:t>‹#›</a:t>
            </a:fld>
            <a:endParaRPr lang="en-US"/>
          </a:p>
        </p:txBody>
      </p:sp>
    </p:spTree>
    <p:extLst>
      <p:ext uri="{BB962C8B-B14F-4D97-AF65-F5344CB8AC3E}">
        <p14:creationId xmlns:p14="http://schemas.microsoft.com/office/powerpoint/2010/main" xmlns="" val="3893656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0B5DC8-CD19-4B19-898F-FED0A875FC8D}" type="datetimeFigureOut">
              <a:rPr lang="en-US" smtClean="0"/>
              <a:pPr/>
              <a:t>8/11/2012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155E08-FAFC-4A58-82F2-0FBF7A76ECAC}" type="slidenum">
              <a:rPr lang="en-US" smtClean="0"/>
              <a:pPr/>
              <a:t>‹#›</a:t>
            </a:fld>
            <a:endParaRPr lang="en-US"/>
          </a:p>
        </p:txBody>
      </p:sp>
    </p:spTree>
    <p:extLst>
      <p:ext uri="{BB962C8B-B14F-4D97-AF65-F5344CB8AC3E}">
        <p14:creationId xmlns:p14="http://schemas.microsoft.com/office/powerpoint/2010/main" xmlns="" val="1527639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F0B5DC8-CD19-4B19-898F-FED0A875FC8D}" type="datetimeFigureOut">
              <a:rPr lang="en-US" smtClean="0"/>
              <a:pPr/>
              <a:t>8/11/2012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155E08-FAFC-4A58-82F2-0FBF7A76ECAC}" type="slidenum">
              <a:rPr lang="en-US" smtClean="0"/>
              <a:pPr/>
              <a:t>‹#›</a:t>
            </a:fld>
            <a:endParaRPr lang="en-US"/>
          </a:p>
        </p:txBody>
      </p:sp>
    </p:spTree>
    <p:extLst>
      <p:ext uri="{BB962C8B-B14F-4D97-AF65-F5344CB8AC3E}">
        <p14:creationId xmlns:p14="http://schemas.microsoft.com/office/powerpoint/2010/main" xmlns="" val="368715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0B5DC8-CD19-4B19-898F-FED0A875FC8D}" type="datetimeFigureOut">
              <a:rPr lang="en-US" smtClean="0"/>
              <a:pPr/>
              <a:t>8/11/2012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155E08-FAFC-4A58-82F2-0FBF7A76ECAC}" type="slidenum">
              <a:rPr lang="en-US" smtClean="0"/>
              <a:pPr/>
              <a:t>‹#›</a:t>
            </a:fld>
            <a:endParaRPr lang="en-US"/>
          </a:p>
        </p:txBody>
      </p:sp>
    </p:spTree>
    <p:extLst>
      <p:ext uri="{BB962C8B-B14F-4D97-AF65-F5344CB8AC3E}">
        <p14:creationId xmlns:p14="http://schemas.microsoft.com/office/powerpoint/2010/main" xmlns="" val="1091049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0B5DC8-CD19-4B19-898F-FED0A875FC8D}" type="datetimeFigureOut">
              <a:rPr lang="en-US" smtClean="0"/>
              <a:pPr/>
              <a:t>8/11/2012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155E08-FAFC-4A58-82F2-0FBF7A76ECAC}" type="slidenum">
              <a:rPr lang="en-US" smtClean="0"/>
              <a:pPr/>
              <a:t>‹#›</a:t>
            </a:fld>
            <a:endParaRPr lang="en-US"/>
          </a:p>
        </p:txBody>
      </p:sp>
    </p:spTree>
    <p:extLst>
      <p:ext uri="{BB962C8B-B14F-4D97-AF65-F5344CB8AC3E}">
        <p14:creationId xmlns:p14="http://schemas.microsoft.com/office/powerpoint/2010/main" xmlns="" val="3242530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0B5DC8-CD19-4B19-898F-FED0A875FC8D}" type="datetimeFigureOut">
              <a:rPr lang="en-US" smtClean="0"/>
              <a:pPr/>
              <a:t>8/11/2012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155E08-FAFC-4A58-82F2-0FBF7A76ECAC}" type="slidenum">
              <a:rPr lang="en-US" smtClean="0"/>
              <a:pPr/>
              <a:t>‹#›</a:t>
            </a:fld>
            <a:endParaRPr lang="en-US"/>
          </a:p>
        </p:txBody>
      </p:sp>
    </p:spTree>
    <p:extLst>
      <p:ext uri="{BB962C8B-B14F-4D97-AF65-F5344CB8AC3E}">
        <p14:creationId xmlns:p14="http://schemas.microsoft.com/office/powerpoint/2010/main" xmlns="" val="4292021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0B5DC8-CD19-4B19-898F-FED0A875FC8D}" type="datetimeFigureOut">
              <a:rPr lang="en-US" smtClean="0"/>
              <a:pPr/>
              <a:t>8/11/2012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5E08-FAFC-4A58-82F2-0FBF7A76ECAC}" type="slidenum">
              <a:rPr lang="en-US" smtClean="0"/>
              <a:pPr/>
              <a:t>‹#›</a:t>
            </a:fld>
            <a:endParaRPr lang="en-US"/>
          </a:p>
        </p:txBody>
      </p:sp>
    </p:spTree>
    <p:extLst>
      <p:ext uri="{BB962C8B-B14F-4D97-AF65-F5344CB8AC3E}">
        <p14:creationId xmlns:p14="http://schemas.microsoft.com/office/powerpoint/2010/main" xmlns="" val="4003473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0B5DC8-CD19-4B19-898F-FED0A875FC8D}" type="datetimeFigureOut">
              <a:rPr lang="en-US" smtClean="0"/>
              <a:pPr/>
              <a:t>8/11/2012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5E08-FAFC-4A58-82F2-0FBF7A76ECAC}" type="slidenum">
              <a:rPr lang="en-US" smtClean="0"/>
              <a:pPr/>
              <a:t>‹#›</a:t>
            </a:fld>
            <a:endParaRPr lang="en-US"/>
          </a:p>
        </p:txBody>
      </p:sp>
    </p:spTree>
    <p:extLst>
      <p:ext uri="{BB962C8B-B14F-4D97-AF65-F5344CB8AC3E}">
        <p14:creationId xmlns:p14="http://schemas.microsoft.com/office/powerpoint/2010/main" xmlns="" val="1396183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0B5DC8-CD19-4B19-898F-FED0A875FC8D}" type="datetimeFigureOut">
              <a:rPr lang="en-US" smtClean="0"/>
              <a:pPr/>
              <a:t>8/11/2012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155E08-FAFC-4A58-82F2-0FBF7A76ECAC}" type="slidenum">
              <a:rPr lang="en-US" smtClean="0"/>
              <a:pPr/>
              <a:t>‹#›</a:t>
            </a:fld>
            <a:endParaRPr lang="en-US"/>
          </a:p>
        </p:txBody>
      </p:sp>
    </p:spTree>
    <p:extLst>
      <p:ext uri="{BB962C8B-B14F-4D97-AF65-F5344CB8AC3E}">
        <p14:creationId xmlns:p14="http://schemas.microsoft.com/office/powerpoint/2010/main" xmlns="" val="2425227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782" y="1"/>
            <a:ext cx="9123218" cy="1066799"/>
          </a:xfrm>
        </p:spPr>
        <p:txBody>
          <a:bodyPr>
            <a:noAutofit/>
          </a:bodyPr>
          <a:lstStyle/>
          <a:p>
            <a:r>
              <a:rPr lang="en-US" sz="3200" b="1" dirty="0" smtClean="0"/>
              <a:t/>
            </a:r>
            <a:br>
              <a:rPr lang="en-US" sz="3200" b="1" dirty="0" smtClean="0"/>
            </a:br>
            <a:r>
              <a:rPr lang="en-US" sz="3200" b="1" dirty="0" smtClean="0"/>
              <a:t>Lecture # 25    </a:t>
            </a:r>
            <a:br>
              <a:rPr lang="en-US" sz="3200" b="1" dirty="0" smtClean="0"/>
            </a:br>
            <a:r>
              <a:rPr lang="en-US" sz="3200" b="1" dirty="0" smtClean="0"/>
              <a:t>Pakistan and the Muslim world II</a:t>
            </a:r>
            <a:br>
              <a:rPr lang="en-US" sz="3200" b="1" dirty="0" smtClean="0"/>
            </a:br>
            <a:endParaRPr lang="en-US" sz="3200" b="1" dirty="0"/>
          </a:p>
        </p:txBody>
      </p:sp>
      <p:sp>
        <p:nvSpPr>
          <p:cNvPr id="3" name="Subtitle 2"/>
          <p:cNvSpPr>
            <a:spLocks noGrp="1"/>
          </p:cNvSpPr>
          <p:nvPr>
            <p:ph type="subTitle" idx="1"/>
          </p:nvPr>
        </p:nvSpPr>
        <p:spPr>
          <a:xfrm>
            <a:off x="41564" y="1066800"/>
            <a:ext cx="9102436" cy="4572000"/>
          </a:xfrm>
        </p:spPr>
        <p:txBody>
          <a:bodyPr/>
          <a:lstStyle/>
          <a:p>
            <a:pPr algn="l"/>
            <a:r>
              <a:rPr lang="en-US" dirty="0" smtClean="0">
                <a:solidFill>
                  <a:schemeClr val="tx1"/>
                </a:solidFill>
              </a:rPr>
              <a:t>Recap of lecture # 24</a:t>
            </a:r>
          </a:p>
          <a:p>
            <a:pPr marL="457200" indent="-457200" algn="l">
              <a:buFont typeface="Arial" pitchFamily="34" charset="0"/>
              <a:buChar char="•"/>
            </a:pPr>
            <a:r>
              <a:rPr lang="en-US" dirty="0" smtClean="0">
                <a:solidFill>
                  <a:schemeClr val="tx1"/>
                </a:solidFill>
              </a:rPr>
              <a:t>Pakistan- Saudi Arabia</a:t>
            </a:r>
          </a:p>
          <a:p>
            <a:pPr marL="457200" indent="-457200" algn="l">
              <a:buFont typeface="Arial" pitchFamily="34" charset="0"/>
              <a:buChar char="•"/>
            </a:pPr>
            <a:r>
              <a:rPr lang="en-US" dirty="0" smtClean="0">
                <a:solidFill>
                  <a:schemeClr val="tx1"/>
                </a:solidFill>
              </a:rPr>
              <a:t>Pakistan and Turkey</a:t>
            </a:r>
          </a:p>
          <a:p>
            <a:pPr marL="457200" indent="-457200" algn="l">
              <a:buFont typeface="Arial" pitchFamily="34" charset="0"/>
              <a:buChar char="•"/>
            </a:pPr>
            <a:r>
              <a:rPr lang="en-US" dirty="0" smtClean="0">
                <a:solidFill>
                  <a:schemeClr val="tx1"/>
                </a:solidFill>
              </a:rPr>
              <a:t>Pakistan and Egypt</a:t>
            </a:r>
          </a:p>
          <a:p>
            <a:pPr marL="457200" indent="-457200" algn="l">
              <a:buFont typeface="Arial" pitchFamily="34" charset="0"/>
              <a:buChar char="•"/>
            </a:pPr>
            <a:r>
              <a:rPr lang="en-US" dirty="0" smtClean="0">
                <a:solidFill>
                  <a:schemeClr val="tx1"/>
                </a:solidFill>
              </a:rPr>
              <a:t>Pakistan and Libya</a:t>
            </a:r>
          </a:p>
          <a:p>
            <a:pPr marL="457200" indent="-457200" algn="l">
              <a:buFont typeface="Arial" pitchFamily="34" charset="0"/>
              <a:buChar char="•"/>
            </a:pPr>
            <a:r>
              <a:rPr lang="en-US" dirty="0" smtClean="0">
                <a:solidFill>
                  <a:schemeClr val="tx1"/>
                </a:solidFill>
              </a:rPr>
              <a:t>Pakistan and Jordon</a:t>
            </a:r>
            <a:br>
              <a:rPr lang="en-US" dirty="0" smtClean="0">
                <a:solidFill>
                  <a:schemeClr val="tx1"/>
                </a:solidFill>
              </a:rPr>
            </a:br>
            <a:r>
              <a:rPr lang="en-US" dirty="0" smtClean="0"/>
              <a:t/>
            </a:r>
            <a:br>
              <a:rPr lang="en-US" dirty="0" smtClean="0"/>
            </a:br>
            <a:endParaRPr lang="en-US" dirty="0" smtClean="0"/>
          </a:p>
          <a:p>
            <a:pPr algn="l"/>
            <a:endParaRPr lang="en-US" dirty="0"/>
          </a:p>
        </p:txBody>
      </p:sp>
    </p:spTree>
    <p:extLst>
      <p:ext uri="{BB962C8B-B14F-4D97-AF65-F5344CB8AC3E}">
        <p14:creationId xmlns:p14="http://schemas.microsoft.com/office/powerpoint/2010/main" xmlns="" val="33778527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0782"/>
            <a:ext cx="9130145" cy="817418"/>
          </a:xfrm>
        </p:spPr>
        <p:txBody>
          <a:bodyPr>
            <a:normAutofit/>
          </a:bodyPr>
          <a:lstStyle/>
          <a:p>
            <a:pPr algn="l"/>
            <a:r>
              <a:rPr lang="en-US" sz="3200" b="1" dirty="0" smtClean="0"/>
              <a:t>Pakistan &amp; Syria </a:t>
            </a:r>
            <a:endParaRPr lang="en-US" sz="3200" b="1" dirty="0"/>
          </a:p>
        </p:txBody>
      </p:sp>
      <p:sp>
        <p:nvSpPr>
          <p:cNvPr id="3" name="Content Placeholder 2"/>
          <p:cNvSpPr>
            <a:spLocks noGrp="1"/>
          </p:cNvSpPr>
          <p:nvPr>
            <p:ph idx="1"/>
          </p:nvPr>
        </p:nvSpPr>
        <p:spPr>
          <a:xfrm>
            <a:off x="13854" y="685800"/>
            <a:ext cx="9130145" cy="4525963"/>
          </a:xfrm>
        </p:spPr>
        <p:txBody>
          <a:bodyPr/>
          <a:lstStyle/>
          <a:p>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419600" y="685800"/>
            <a:ext cx="4724400" cy="548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685800"/>
            <a:ext cx="4419600" cy="548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038942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7620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762000"/>
            <a:ext cx="9144000" cy="4724400"/>
          </a:xfrm>
        </p:spPr>
        <p:txBody>
          <a:bodyPr>
            <a:normAutofit fontScale="85000" lnSpcReduction="10000"/>
          </a:bodyPr>
          <a:lstStyle/>
          <a:p>
            <a:r>
              <a:rPr lang="en-US" dirty="0" smtClean="0"/>
              <a:t>Pakistan–Syria relations are the relations between Syria and Pakistan are historic where the two have ancient civilizational ties. Both countries were on the silk route through which civilizational exchanges took place for centuries,</a:t>
            </a:r>
          </a:p>
          <a:p>
            <a:r>
              <a:rPr lang="en-US" dirty="0" smtClean="0"/>
              <a:t>Damascus has been one of the great power centers of the Muslim world. It is a matter of satisfaction to Pakistan that its relations with Syria have always been cordial. </a:t>
            </a:r>
          </a:p>
          <a:p>
            <a:r>
              <a:rPr lang="en-US" dirty="0" smtClean="0"/>
              <a:t> In 2005 Syria and Pakistan agreed on mutual cooperation in the fields of science and technology.</a:t>
            </a:r>
          </a:p>
          <a:p>
            <a:pPr marL="0" indent="0" algn="ctr">
              <a:buNone/>
            </a:pPr>
            <a:r>
              <a:rPr lang="en-US" dirty="0" smtClean="0"/>
              <a:t>***</a:t>
            </a:r>
          </a:p>
        </p:txBody>
      </p:sp>
    </p:spTree>
    <p:extLst>
      <p:ext uri="{BB962C8B-B14F-4D97-AF65-F5344CB8AC3E}">
        <p14:creationId xmlns:p14="http://schemas.microsoft.com/office/powerpoint/2010/main" xmlns="" val="14855199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Pakistan &amp; Lebanon</a:t>
            </a:r>
            <a:endParaRPr lang="en-US" sz="3200" b="1" dirty="0"/>
          </a:p>
        </p:txBody>
      </p:sp>
      <p:sp>
        <p:nvSpPr>
          <p:cNvPr id="3" name="Content Placeholder 2"/>
          <p:cNvSpPr>
            <a:spLocks noGrp="1"/>
          </p:cNvSpPr>
          <p:nvPr>
            <p:ph idx="1"/>
          </p:nvPr>
        </p:nvSpPr>
        <p:spPr>
          <a:xfrm>
            <a:off x="0" y="785017"/>
            <a:ext cx="9144000" cy="4525963"/>
          </a:xfrm>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2000"/>
            <a:ext cx="4038600" cy="556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038600" y="762000"/>
            <a:ext cx="5105400" cy="556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152665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838200"/>
            <a:ext cx="9144000" cy="4525963"/>
          </a:xfrm>
        </p:spPr>
        <p:txBody>
          <a:bodyPr>
            <a:normAutofit fontScale="92500" lnSpcReduction="10000"/>
          </a:bodyPr>
          <a:lstStyle/>
          <a:p>
            <a:r>
              <a:rPr lang="en-US" dirty="0" smtClean="0"/>
              <a:t>Historically, Lebanon has been a meeting place of the empires and civilizations of Asia and Europe. The Lebanese have been a great sense of business. Their ancestors demonstrated a remarkable genius for trade &amp;commerce.</a:t>
            </a:r>
          </a:p>
          <a:p>
            <a:r>
              <a:rPr lang="en-US" dirty="0" smtClean="0"/>
              <a:t>Contacts between Pakistan and Lebanon have greatly expanded in recent years with the introduction of direct air service.  Now the exchange of visits between  scholars, businessmen and others will prove mutually beneficial.</a:t>
            </a:r>
          </a:p>
          <a:p>
            <a:pPr marL="0" indent="0">
              <a:buNone/>
            </a:pPr>
            <a:endParaRPr lang="en-US" dirty="0"/>
          </a:p>
        </p:txBody>
      </p:sp>
    </p:spTree>
    <p:extLst>
      <p:ext uri="{BB962C8B-B14F-4D97-AF65-F5344CB8AC3E}">
        <p14:creationId xmlns:p14="http://schemas.microsoft.com/office/powerpoint/2010/main" xmlns="" val="35346497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6927"/>
            <a:ext cx="9137073" cy="6788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953000"/>
          </a:xfrm>
        </p:spPr>
        <p:txBody>
          <a:bodyPr>
            <a:normAutofit lnSpcReduction="10000"/>
          </a:bodyPr>
          <a:lstStyle/>
          <a:p>
            <a:r>
              <a:rPr lang="en-US" dirty="0" smtClean="0"/>
              <a:t>Lebanon–Pakistan relations are the relations between Lebanon and Pakistan. Pakistan and Lebanon are bound by deep ties of amity and friendship and relations between the two brotherly countries have always been close and friendly.[1] Pakistan has an embassy in Beirut. Lebanon has an embassy in Islamabad.</a:t>
            </a:r>
          </a:p>
          <a:p>
            <a:r>
              <a:rPr lang="en-US" dirty="0" smtClean="0"/>
              <a:t>Bilateral trade between the two nations currently stands at $35.4 million in 2005-06.</a:t>
            </a:r>
          </a:p>
          <a:p>
            <a:pPr marL="0" indent="0" algn="ctr">
              <a:buNone/>
            </a:pPr>
            <a:r>
              <a:rPr lang="en-US" dirty="0" smtClean="0"/>
              <a:t>***</a:t>
            </a:r>
            <a:endParaRPr lang="en-US" dirty="0"/>
          </a:p>
        </p:txBody>
      </p:sp>
    </p:spTree>
    <p:extLst>
      <p:ext uri="{BB962C8B-B14F-4D97-AF65-F5344CB8AC3E}">
        <p14:creationId xmlns:p14="http://schemas.microsoft.com/office/powerpoint/2010/main" xmlns="" val="20900914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Pakistan &amp; Bangladesh</a:t>
            </a:r>
            <a:endParaRPr lang="en-US" sz="3200" b="1" dirty="0"/>
          </a:p>
        </p:txBody>
      </p:sp>
      <p:sp>
        <p:nvSpPr>
          <p:cNvPr id="3" name="Content Placeholder 2"/>
          <p:cNvSpPr>
            <a:spLocks noGrp="1"/>
          </p:cNvSpPr>
          <p:nvPr>
            <p:ph idx="1"/>
          </p:nvPr>
        </p:nvSpPr>
        <p:spPr>
          <a:xfrm>
            <a:off x="0" y="762001"/>
            <a:ext cx="9144000" cy="4800600"/>
          </a:xfrm>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114800" y="685800"/>
            <a:ext cx="5029200" cy="510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762000"/>
            <a:ext cx="4343400" cy="502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686142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838200"/>
            <a:ext cx="9144000" cy="4525963"/>
          </a:xfrm>
        </p:spPr>
        <p:txBody>
          <a:bodyPr>
            <a:normAutofit fontScale="92500" lnSpcReduction="20000"/>
          </a:bodyPr>
          <a:lstStyle/>
          <a:p>
            <a:pPr algn="just"/>
            <a:r>
              <a:rPr lang="en-US" dirty="0" smtClean="0"/>
              <a:t>Bangladesh came into existence in December 1971 in a situation which created a lot of bitterness in Bangladesh against Pakistan and in Pakistan against Bangladesh. </a:t>
            </a:r>
          </a:p>
          <a:p>
            <a:pPr algn="just"/>
            <a:r>
              <a:rPr lang="en-US" dirty="0" smtClean="0"/>
              <a:t>So in the initial years there was a lot of bitterness between the two countries. Bangladesh was East Pakistan but the internal instability and external conspiracies gave birth to Bangladesh. Pakistan had initially bitter relations but recognized it in February 1974 and from that time its relation with Bangladesh have gradually improved. </a:t>
            </a:r>
          </a:p>
          <a:p>
            <a:pPr marL="0" indent="0">
              <a:buNone/>
            </a:pPr>
            <a:endParaRPr lang="en-US" dirty="0"/>
          </a:p>
        </p:txBody>
      </p:sp>
    </p:spTree>
    <p:extLst>
      <p:ext uri="{BB962C8B-B14F-4D97-AF65-F5344CB8AC3E}">
        <p14:creationId xmlns:p14="http://schemas.microsoft.com/office/powerpoint/2010/main" xmlns="" val="10849762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3999" cy="4267200"/>
          </a:xfrm>
        </p:spPr>
        <p:txBody>
          <a:bodyPr>
            <a:noAutofit/>
          </a:bodyPr>
          <a:lstStyle/>
          <a:p>
            <a:r>
              <a:rPr lang="en-US" dirty="0" smtClean="0"/>
              <a:t>Despite the fact that in the initial years both the countries have complaints against each other. In the present day context countries have cordial relations, trade has improved and the visits of senior official and political leaders has been there. </a:t>
            </a:r>
          </a:p>
          <a:p>
            <a:r>
              <a:rPr lang="en-US" dirty="0" smtClean="0"/>
              <a:t>Both worked together within the framework of SAARC, OIC. With the passage of time the relations of both these countries are going to expand.</a:t>
            </a:r>
          </a:p>
        </p:txBody>
      </p:sp>
    </p:spTree>
    <p:extLst>
      <p:ext uri="{BB962C8B-B14F-4D97-AF65-F5344CB8AC3E}">
        <p14:creationId xmlns:p14="http://schemas.microsoft.com/office/powerpoint/2010/main" xmlns="" val="3557674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normAutofit lnSpcReduction="10000"/>
          </a:bodyPr>
          <a:lstStyle/>
          <a:p>
            <a:r>
              <a:rPr lang="en-US" dirty="0" smtClean="0"/>
              <a:t>An issue of continuing controversy is the status and return of </a:t>
            </a:r>
            <a:r>
              <a:rPr lang="en-US" dirty="0" err="1" smtClean="0"/>
              <a:t>Biharis</a:t>
            </a:r>
            <a:r>
              <a:rPr lang="en-US" dirty="0" smtClean="0"/>
              <a:t>, also called Stranded Pakistanis to Pakistan. Numbered around 540,000, these communities had migrated to what became East Pakistan from the Indian state of Bihar after the partition of India in 1947.</a:t>
            </a:r>
          </a:p>
          <a:p>
            <a:r>
              <a:rPr lang="en-US" dirty="0" smtClean="0"/>
              <a:t>During the liberation war, these communities supported the Pakistani government and later wanted to emigrate to Pakistan.</a:t>
            </a:r>
          </a:p>
          <a:p>
            <a:pPr marL="0" indent="0">
              <a:buNone/>
            </a:pPr>
            <a:endParaRPr lang="en-US" dirty="0"/>
          </a:p>
        </p:txBody>
      </p:sp>
    </p:spTree>
    <p:extLst>
      <p:ext uri="{BB962C8B-B14F-4D97-AF65-F5344CB8AC3E}">
        <p14:creationId xmlns:p14="http://schemas.microsoft.com/office/powerpoint/2010/main" xmlns="" val="41503549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27708" y="609600"/>
            <a:ext cx="9116291" cy="5181600"/>
          </a:xfrm>
        </p:spPr>
        <p:txBody>
          <a:bodyPr>
            <a:normAutofit fontScale="92500" lnSpcReduction="20000"/>
          </a:bodyPr>
          <a:lstStyle/>
          <a:p>
            <a:r>
              <a:rPr lang="en-US" dirty="0" smtClean="0"/>
              <a:t>Relations improved considerably under the military regimes of </a:t>
            </a:r>
            <a:r>
              <a:rPr lang="en-US" dirty="0" err="1" smtClean="0"/>
              <a:t>Ziaur</a:t>
            </a:r>
            <a:r>
              <a:rPr lang="en-US" dirty="0" smtClean="0"/>
              <a:t> </a:t>
            </a:r>
            <a:r>
              <a:rPr lang="en-US" dirty="0" err="1" smtClean="0"/>
              <a:t>Rahman</a:t>
            </a:r>
            <a:r>
              <a:rPr lang="en-US" dirty="0" smtClean="0"/>
              <a:t> and </a:t>
            </a:r>
            <a:r>
              <a:rPr lang="en-US" dirty="0" err="1" smtClean="0"/>
              <a:t>Hossain</a:t>
            </a:r>
            <a:r>
              <a:rPr lang="en-US" dirty="0" smtClean="0"/>
              <a:t> Mohammad </a:t>
            </a:r>
            <a:r>
              <a:rPr lang="en-US" dirty="0" err="1" smtClean="0"/>
              <a:t>Ershad</a:t>
            </a:r>
            <a:r>
              <a:rPr lang="en-US" dirty="0" smtClean="0"/>
              <a:t> in Bangladesh, which had grown more distant from its war ally, India.</a:t>
            </a:r>
          </a:p>
          <a:p>
            <a:r>
              <a:rPr lang="en-US" dirty="0" smtClean="0"/>
              <a:t>Five Pakistani heads of government made official visits to Bangladesh since the 1980s and numerous trade and cultural agreements have been signed.</a:t>
            </a:r>
          </a:p>
          <a:p>
            <a:r>
              <a:rPr lang="en-US" dirty="0" smtClean="0"/>
              <a:t>Common concerns over India's regional power have influenced strategic cooperation leading to a gift of several squadrons of F-6 fighter aircraft to the Bangladesh Air Force in the late 1980s.</a:t>
            </a:r>
          </a:p>
          <a:p>
            <a:pPr marL="0" indent="0" algn="ctr">
              <a:buNone/>
            </a:pPr>
            <a:r>
              <a:rPr lang="en-US" dirty="0" smtClean="0"/>
              <a:t>***</a:t>
            </a:r>
            <a:endParaRPr lang="en-US" dirty="0"/>
          </a:p>
        </p:txBody>
      </p:sp>
    </p:spTree>
    <p:extLst>
      <p:ext uri="{BB962C8B-B14F-4D97-AF65-F5344CB8AC3E}">
        <p14:creationId xmlns:p14="http://schemas.microsoft.com/office/powerpoint/2010/main" xmlns="" val="3959343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a:bodyPr>
          <a:lstStyle/>
          <a:p>
            <a:pPr algn="l"/>
            <a:r>
              <a:rPr lang="en-US" sz="3200" b="1" dirty="0" smtClean="0"/>
              <a:t>Indonesia &amp; Pakistan</a:t>
            </a:r>
            <a:endParaRPr lang="en-US" sz="3200" b="1" dirty="0"/>
          </a:p>
        </p:txBody>
      </p:sp>
      <p:sp>
        <p:nvSpPr>
          <p:cNvPr id="3" name="Content Placeholder 2"/>
          <p:cNvSpPr>
            <a:spLocks noGrp="1"/>
          </p:cNvSpPr>
          <p:nvPr>
            <p:ph idx="1"/>
          </p:nvPr>
        </p:nvSpPr>
        <p:spPr>
          <a:xfrm>
            <a:off x="6926" y="718343"/>
            <a:ext cx="9137073" cy="4525963"/>
          </a:xfrm>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2000"/>
            <a:ext cx="4419600"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19600" y="762000"/>
            <a:ext cx="4724400"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699988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6" y="762000"/>
            <a:ext cx="9137073" cy="4525963"/>
          </a:xfrm>
        </p:spPr>
        <p:txBody>
          <a:bodyPr>
            <a:normAutofit fontScale="55000" lnSpcReduction="20000"/>
          </a:bodyPr>
          <a:lstStyle/>
          <a:p>
            <a:r>
              <a:rPr lang="en-US" dirty="0" smtClean="0"/>
              <a:t> </a:t>
            </a:r>
            <a:r>
              <a:rPr lang="en-US" sz="5100" dirty="0" smtClean="0"/>
              <a:t>Pakistan-Indonesia relationship are particularly special, founded on common mutual religious outlook. Indonesia is the world largest Muslim country in terms of its population, whereas Pakistan is the world second largest Muslim country.</a:t>
            </a:r>
          </a:p>
          <a:p>
            <a:r>
              <a:rPr lang="en-US" sz="5100" dirty="0" smtClean="0"/>
              <a:t>Both countries are members of the Organization of Islamic Cooperation. Pakistan has an embassy in Jakarta, whereas Indonesia has a embassy in </a:t>
            </a:r>
            <a:r>
              <a:rPr lang="en-US" sz="5100" dirty="0" err="1" smtClean="0"/>
              <a:t>Islamabad,and</a:t>
            </a:r>
            <a:r>
              <a:rPr lang="en-US" sz="5100" dirty="0" smtClean="0"/>
              <a:t> a Consulate General in Karachi.</a:t>
            </a:r>
          </a:p>
          <a:p>
            <a:r>
              <a:rPr lang="en-US" sz="5100" dirty="0" smtClean="0"/>
              <a:t>Pakistan’s policy of good relations and friendship has extended eastwards to the islands of Indonesia. </a:t>
            </a:r>
          </a:p>
        </p:txBody>
      </p:sp>
    </p:spTree>
    <p:extLst>
      <p:ext uri="{BB962C8B-B14F-4D97-AF65-F5344CB8AC3E}">
        <p14:creationId xmlns:p14="http://schemas.microsoft.com/office/powerpoint/2010/main" xmlns="" val="1843821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026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876800"/>
          </a:xfrm>
        </p:spPr>
        <p:txBody>
          <a:bodyPr>
            <a:normAutofit lnSpcReduction="10000"/>
          </a:bodyPr>
          <a:lstStyle/>
          <a:p>
            <a:pPr algn="just"/>
            <a:r>
              <a:rPr lang="en-US" sz="2800" dirty="0" smtClean="0"/>
              <a:t>The history of Pakistan’s relations with Indonesia is also based on the unfailing support of the Muslims of this sub-continent for their brothers in other countries. </a:t>
            </a:r>
          </a:p>
          <a:p>
            <a:pPr algn="just"/>
            <a:r>
              <a:rPr lang="en-US" sz="2800" dirty="0" smtClean="0"/>
              <a:t>The people of Indonesia in their struggle for freedom had all the sympathy and support of the people of Pakistan. </a:t>
            </a:r>
          </a:p>
          <a:p>
            <a:pPr algn="just"/>
            <a:r>
              <a:rPr lang="en-US" sz="2800" dirty="0" smtClean="0"/>
              <a:t>Pakistan residents in Indonesia fought side by side with their Indonesian brethren in their war of liberation. The newborn State of Pakistan in those days extended its whole-hearted support to their cause both within and outside the United Nations and rejoiced when their struggle came to a successful end with the establishment of Indonesia. </a:t>
            </a:r>
            <a:endParaRPr lang="en-US" sz="2800" dirty="0"/>
          </a:p>
        </p:txBody>
      </p:sp>
    </p:spTree>
    <p:extLst>
      <p:ext uri="{BB962C8B-B14F-4D97-AF65-F5344CB8AC3E}">
        <p14:creationId xmlns:p14="http://schemas.microsoft.com/office/powerpoint/2010/main" xmlns="" val="19167394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533400"/>
            <a:ext cx="9144000" cy="4724400"/>
          </a:xfrm>
        </p:spPr>
        <p:txBody>
          <a:bodyPr>
            <a:normAutofit lnSpcReduction="10000"/>
          </a:bodyPr>
          <a:lstStyle/>
          <a:p>
            <a:pPr algn="just"/>
            <a:r>
              <a:rPr lang="en-US" sz="3000" dirty="0" smtClean="0"/>
              <a:t>During the Indonesian National Revolution, Muhammad Ali Jinnah encouraged Muslim soldiers serving in British Indian army to join hands with Indonesians against their fight against the Dutch Empire colonization of Indonesia. </a:t>
            </a:r>
          </a:p>
          <a:p>
            <a:pPr algn="just"/>
            <a:r>
              <a:rPr lang="en-US" sz="3000" dirty="0" smtClean="0"/>
              <a:t>As a result 600-Muslim soldiers of the British Indian Army deserted the colonial forces putting their lot at stake, allied with Indonesians. Out of these 600 soldiers, 500 of them died in war; while the remaining returned to Pakistan or continued to live in Indonesia. </a:t>
            </a:r>
          </a:p>
        </p:txBody>
      </p:sp>
    </p:spTree>
    <p:extLst>
      <p:ext uri="{BB962C8B-B14F-4D97-AF65-F5344CB8AC3E}">
        <p14:creationId xmlns:p14="http://schemas.microsoft.com/office/powerpoint/2010/main" xmlns="" val="235882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20000"/>
          </a:bodyPr>
          <a:lstStyle/>
          <a:p>
            <a:r>
              <a:rPr lang="en-US" dirty="0" smtClean="0"/>
              <a:t>As a recognition of Muslim soldiers from Pakistan, during Indonesia Golden Jubilee celebration on August 17, 1995, Indonesia grants Independence War Awards to the living ex Pakistan soldiers and awarded the highest honor </a:t>
            </a:r>
            <a:r>
              <a:rPr lang="en-US" dirty="0" err="1" smtClean="0"/>
              <a:t>Adipura</a:t>
            </a:r>
            <a:r>
              <a:rPr lang="en-US" dirty="0" smtClean="0"/>
              <a:t> to the Founding Father of Pakistan Mohammad All Jinnah and the Government of Pakistan.</a:t>
            </a:r>
          </a:p>
          <a:p>
            <a:r>
              <a:rPr lang="en-US" dirty="0" smtClean="0"/>
              <a:t>Pakistan's relationship with Indonesia greatly developed under Gen </a:t>
            </a:r>
            <a:r>
              <a:rPr lang="en-US" dirty="0" err="1" smtClean="0"/>
              <a:t>Ayub</a:t>
            </a:r>
            <a:r>
              <a:rPr lang="en-US" dirty="0" smtClean="0"/>
              <a:t> Khan. During the 1965 war with India, Indonesia offered to provide Pakistan with military help.</a:t>
            </a:r>
          </a:p>
          <a:p>
            <a:endParaRPr lang="en-US" dirty="0"/>
          </a:p>
        </p:txBody>
      </p:sp>
    </p:spTree>
    <p:extLst>
      <p:ext uri="{BB962C8B-B14F-4D97-AF65-F5344CB8AC3E}">
        <p14:creationId xmlns:p14="http://schemas.microsoft.com/office/powerpoint/2010/main" xmlns="" val="42136904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8312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r>
              <a:rPr lang="en-US" dirty="0" smtClean="0"/>
              <a:t>Indonesia’s President Megawati Sukarnoputri paid a 3-days official visit to Islamabad in Dec 2003.</a:t>
            </a:r>
          </a:p>
          <a:p>
            <a:r>
              <a:rPr lang="en-US" dirty="0" smtClean="0"/>
              <a:t>Indonesian president </a:t>
            </a:r>
            <a:r>
              <a:rPr lang="en-US" dirty="0" err="1" smtClean="0"/>
              <a:t>Susilo</a:t>
            </a:r>
            <a:r>
              <a:rPr lang="en-US" dirty="0" smtClean="0"/>
              <a:t> </a:t>
            </a:r>
            <a:r>
              <a:rPr lang="en-US" dirty="0" err="1" smtClean="0"/>
              <a:t>Bambang</a:t>
            </a:r>
            <a:r>
              <a:rPr lang="en-US" dirty="0" smtClean="0"/>
              <a:t> </a:t>
            </a:r>
            <a:r>
              <a:rPr lang="en-US" dirty="0" err="1" smtClean="0"/>
              <a:t>Yudhoyono</a:t>
            </a:r>
            <a:r>
              <a:rPr lang="en-US" dirty="0" smtClean="0"/>
              <a:t> visited Pakistan in 2005.</a:t>
            </a:r>
          </a:p>
          <a:p>
            <a:r>
              <a:rPr lang="en-US" dirty="0" smtClean="0"/>
              <a:t> Former Pakistani president Pervez Musharraf visited Indonesia in Jan 2007. </a:t>
            </a:r>
          </a:p>
          <a:p>
            <a:r>
              <a:rPr lang="en-US" dirty="0" smtClean="0"/>
              <a:t>In Nov 2010, Pakistan Foreign Minister Shah </a:t>
            </a:r>
            <a:r>
              <a:rPr lang="en-US" dirty="0" err="1" smtClean="0"/>
              <a:t>Mehmood</a:t>
            </a:r>
            <a:r>
              <a:rPr lang="en-US" dirty="0" smtClean="0"/>
              <a:t> </a:t>
            </a:r>
            <a:r>
              <a:rPr lang="en-US" dirty="0" err="1" smtClean="0"/>
              <a:t>Qureshi</a:t>
            </a:r>
            <a:r>
              <a:rPr lang="en-US" dirty="0" smtClean="0"/>
              <a:t> visited Indonesia and held bilateral talks on trade, terrorism and current situation in Afghanistan and Middle East.</a:t>
            </a:r>
            <a:endParaRPr lang="en-US" dirty="0"/>
          </a:p>
        </p:txBody>
      </p:sp>
    </p:spTree>
    <p:extLst>
      <p:ext uri="{BB962C8B-B14F-4D97-AF65-F5344CB8AC3E}">
        <p14:creationId xmlns:p14="http://schemas.microsoft.com/office/powerpoint/2010/main" xmlns="" val="10849184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27708" y="609600"/>
            <a:ext cx="9116291" cy="5181600"/>
          </a:xfrm>
        </p:spPr>
        <p:txBody>
          <a:bodyPr>
            <a:normAutofit fontScale="92500" lnSpcReduction="10000"/>
          </a:bodyPr>
          <a:lstStyle/>
          <a:p>
            <a:pPr algn="just"/>
            <a:r>
              <a:rPr lang="en-US" dirty="0" smtClean="0"/>
              <a:t>It was in the context of our mutual support for just causes and the dedication of the two countries to the implementation of the right of self-determination of all peoples that Indonesia extended its unequivocal support to Pakistan with regard to the Jammu and Kashmir dispute.</a:t>
            </a:r>
          </a:p>
          <a:p>
            <a:pPr algn="just"/>
            <a:r>
              <a:rPr lang="en-US" dirty="0" smtClean="0"/>
              <a:t>In the development of even closer relations between Indonesia and Pakistan, a historic event took place when at a conference held in Karachi in March, 1965 “IPECC” (Indonesia-Pakistan  Economic and Cultural Cooperation) was established. </a:t>
            </a:r>
          </a:p>
          <a:p>
            <a:endParaRPr lang="en-US" dirty="0"/>
          </a:p>
        </p:txBody>
      </p:sp>
    </p:spTree>
    <p:extLst>
      <p:ext uri="{BB962C8B-B14F-4D97-AF65-F5344CB8AC3E}">
        <p14:creationId xmlns:p14="http://schemas.microsoft.com/office/powerpoint/2010/main" xmlns="" val="22031934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4" y="685800"/>
            <a:ext cx="9130145" cy="4525963"/>
          </a:xfrm>
        </p:spPr>
        <p:txBody>
          <a:bodyPr>
            <a:normAutofit fontScale="85000" lnSpcReduction="10000"/>
          </a:bodyPr>
          <a:lstStyle/>
          <a:p>
            <a:pPr algn="just"/>
            <a:r>
              <a:rPr lang="en-US" dirty="0" smtClean="0"/>
              <a:t>This provided for RCD-type Co-operation between the two countries in order to maximize trade and promote joint ventures in industry and cooperation in communications for their mutual benefit. It also provided for development of cultural contacts to cement existing ties between peoples of the two countries. </a:t>
            </a:r>
          </a:p>
          <a:p>
            <a:pPr algn="just"/>
            <a:r>
              <a:rPr lang="en-US" dirty="0" smtClean="0"/>
              <a:t>There has been significant economic cooperation between the two countries with the largest Muslim populations in the World. Co-operation between Pakistan and Indonesia has extended to various fields, particularly in international affairs.</a:t>
            </a:r>
          </a:p>
          <a:p>
            <a:pPr marL="0" indent="0" algn="ctr">
              <a:buNone/>
            </a:pPr>
            <a:r>
              <a:rPr lang="en-US" dirty="0" smtClean="0"/>
              <a:t>***</a:t>
            </a:r>
            <a:endParaRPr lang="en-US" dirty="0"/>
          </a:p>
        </p:txBody>
      </p:sp>
    </p:spTree>
    <p:extLst>
      <p:ext uri="{BB962C8B-B14F-4D97-AF65-F5344CB8AC3E}">
        <p14:creationId xmlns:p14="http://schemas.microsoft.com/office/powerpoint/2010/main" xmlns="" val="42849333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90" y="20782"/>
            <a:ext cx="9095509" cy="741218"/>
          </a:xfrm>
        </p:spPr>
        <p:txBody>
          <a:bodyPr>
            <a:normAutofit/>
          </a:bodyPr>
          <a:lstStyle/>
          <a:p>
            <a:pPr algn="l"/>
            <a:r>
              <a:rPr lang="en-US" sz="3200" b="1" dirty="0" smtClean="0"/>
              <a:t>Pakistan &amp; Malaysia</a:t>
            </a:r>
            <a:endParaRPr lang="en-US" sz="3200" b="1" dirty="0"/>
          </a:p>
        </p:txBody>
      </p:sp>
      <p:sp>
        <p:nvSpPr>
          <p:cNvPr id="3" name="Content Placeholder 2"/>
          <p:cNvSpPr>
            <a:spLocks noGrp="1"/>
          </p:cNvSpPr>
          <p:nvPr>
            <p:ph idx="1"/>
          </p:nvPr>
        </p:nvSpPr>
        <p:spPr>
          <a:xfrm>
            <a:off x="0" y="762000"/>
            <a:ext cx="9144000" cy="4525963"/>
          </a:xfrm>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0" y="762000"/>
            <a:ext cx="4572000"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762000"/>
            <a:ext cx="4572000"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369751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08" y="685800"/>
            <a:ext cx="9116291" cy="4953000"/>
          </a:xfrm>
        </p:spPr>
        <p:txBody>
          <a:bodyPr>
            <a:normAutofit fontScale="92500" lnSpcReduction="20000"/>
          </a:bodyPr>
          <a:lstStyle/>
          <a:p>
            <a:pPr algn="just"/>
            <a:r>
              <a:rPr lang="en-US" dirty="0" smtClean="0"/>
              <a:t>Pakistan </a:t>
            </a:r>
            <a:r>
              <a:rPr lang="en-US" dirty="0"/>
              <a:t>has brotherly relations with Malaysia. Both are members of Organization of Islamic Conference (O.I.C) and the Commonwealth of Nations. </a:t>
            </a:r>
            <a:endParaRPr lang="en-US" dirty="0" smtClean="0"/>
          </a:p>
          <a:p>
            <a:pPr algn="just"/>
            <a:r>
              <a:rPr lang="en-US" dirty="0" smtClean="0"/>
              <a:t>There </a:t>
            </a:r>
            <a:r>
              <a:rPr lang="en-US" dirty="0"/>
              <a:t>is a trade and cultural pact between the two countries, under which the import and export of various goods is done on fairly large scale. </a:t>
            </a:r>
            <a:endParaRPr lang="en-US" dirty="0" smtClean="0"/>
          </a:p>
          <a:p>
            <a:pPr algn="just"/>
            <a:r>
              <a:rPr lang="en-US" dirty="0" smtClean="0"/>
              <a:t>The </a:t>
            </a:r>
            <a:r>
              <a:rPr lang="en-US" dirty="0"/>
              <a:t>President and the Prime Minister of Pakistan along with other high officials visited Malaysia many times and Malaysian officials also paid a good will visit to Pakistan. Both the countries enjoy close relations and links of mutual friendship and the cooperation has further strengthened.</a:t>
            </a:r>
          </a:p>
        </p:txBody>
      </p:sp>
    </p:spTree>
    <p:extLst>
      <p:ext uri="{BB962C8B-B14F-4D97-AF65-F5344CB8AC3E}">
        <p14:creationId xmlns:p14="http://schemas.microsoft.com/office/powerpoint/2010/main" xmlns="" val="30746594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6" y="762000"/>
            <a:ext cx="9137073" cy="4800600"/>
          </a:xfrm>
        </p:spPr>
        <p:txBody>
          <a:bodyPr>
            <a:noAutofit/>
          </a:bodyPr>
          <a:lstStyle/>
          <a:p>
            <a:pPr algn="just"/>
            <a:r>
              <a:rPr lang="en-US" sz="2800" dirty="0" smtClean="0"/>
              <a:t>Even before the independence of Malaya there was  contact between the leaders of Pakistan and Malaya. In 1955 </a:t>
            </a:r>
            <a:r>
              <a:rPr lang="en-US" sz="2800" dirty="0" err="1" smtClean="0"/>
              <a:t>Tunku</a:t>
            </a:r>
            <a:r>
              <a:rPr lang="en-US" sz="2800" dirty="0" smtClean="0"/>
              <a:t> </a:t>
            </a:r>
            <a:r>
              <a:rPr lang="en-US" sz="2800" dirty="0" err="1" smtClean="0"/>
              <a:t>Abdur</a:t>
            </a:r>
            <a:r>
              <a:rPr lang="en-US" sz="2800" dirty="0" smtClean="0"/>
              <a:t> </a:t>
            </a:r>
            <a:r>
              <a:rPr lang="en-US" sz="2800" dirty="0" err="1" smtClean="0"/>
              <a:t>Rahman</a:t>
            </a:r>
            <a:r>
              <a:rPr lang="en-US" sz="2800" dirty="0" smtClean="0"/>
              <a:t> on his way to the independence talks in London broke journey in Karachi for consultations with the Pakistani Prime Minister. </a:t>
            </a:r>
          </a:p>
          <a:p>
            <a:pPr algn="just"/>
            <a:r>
              <a:rPr lang="en-US" sz="2800" dirty="0"/>
              <a:t>T</a:t>
            </a:r>
            <a:r>
              <a:rPr lang="en-US" sz="2800" dirty="0" smtClean="0"/>
              <a:t>he most notable of which were the visits to Pakistan of the Chief Ruler of Malaya in December, 1961, and Prime Minister </a:t>
            </a:r>
            <a:r>
              <a:rPr lang="en-US" sz="2800" dirty="0" err="1" smtClean="0"/>
              <a:t>Tunku</a:t>
            </a:r>
            <a:r>
              <a:rPr lang="en-US" sz="2800" dirty="0" smtClean="0"/>
              <a:t> </a:t>
            </a:r>
            <a:r>
              <a:rPr lang="en-US" sz="2800" dirty="0" err="1" smtClean="0"/>
              <a:t>Abdur</a:t>
            </a:r>
            <a:r>
              <a:rPr lang="en-US" sz="2800" dirty="0" smtClean="0"/>
              <a:t> </a:t>
            </a:r>
            <a:r>
              <a:rPr lang="en-US" sz="2800" dirty="0" err="1" smtClean="0"/>
              <a:t>Rahman’s</a:t>
            </a:r>
            <a:r>
              <a:rPr lang="en-US" sz="2800" dirty="0" smtClean="0"/>
              <a:t> visit in October, 1962. These visits have  helped to maintain close political, commercial and cultural relations between the two countries. </a:t>
            </a:r>
          </a:p>
        </p:txBody>
      </p:sp>
    </p:spTree>
    <p:extLst>
      <p:ext uri="{BB962C8B-B14F-4D97-AF65-F5344CB8AC3E}">
        <p14:creationId xmlns:p14="http://schemas.microsoft.com/office/powerpoint/2010/main" xmlns="" val="35362977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724400"/>
          </a:xfrm>
        </p:spPr>
        <p:txBody>
          <a:bodyPr>
            <a:normAutofit fontScale="92500" lnSpcReduction="20000"/>
          </a:bodyPr>
          <a:lstStyle/>
          <a:p>
            <a:pPr algn="just"/>
            <a:r>
              <a:rPr lang="en-US" dirty="0"/>
              <a:t>Indonesia, Malaysia and the Philippines, expressing his concern. Again in April, 1964, </a:t>
            </a:r>
            <a:r>
              <a:rPr lang="en-US" dirty="0" smtClean="0"/>
              <a:t>the </a:t>
            </a:r>
            <a:r>
              <a:rPr lang="en-US" dirty="0"/>
              <a:t>President offered to the three parties facilities for holding a Conference in </a:t>
            </a:r>
            <a:r>
              <a:rPr lang="en-US" dirty="0" smtClean="0"/>
              <a:t>Pakistan.</a:t>
            </a:r>
          </a:p>
          <a:p>
            <a:pPr algn="just"/>
            <a:r>
              <a:rPr lang="en-US" dirty="0" smtClean="0"/>
              <a:t>1964</a:t>
            </a:r>
            <a:r>
              <a:rPr lang="en-US" dirty="0"/>
              <a:t>, the President gave a statement in London expressing the hope that Indonesia and </a:t>
            </a:r>
            <a:r>
              <a:rPr lang="en-US" dirty="0" smtClean="0"/>
              <a:t>Malaysia </a:t>
            </a:r>
            <a:r>
              <a:rPr lang="en-US" dirty="0"/>
              <a:t>would continue to explore possibilities of an </a:t>
            </a:r>
            <a:r>
              <a:rPr lang="en-US" dirty="0" smtClean="0"/>
              <a:t>cordial </a:t>
            </a:r>
            <a:r>
              <a:rPr lang="en-US" dirty="0"/>
              <a:t>settlement</a:t>
            </a:r>
            <a:r>
              <a:rPr lang="en-US" dirty="0" smtClean="0"/>
              <a:t>.</a:t>
            </a:r>
          </a:p>
          <a:p>
            <a:pPr algn="just"/>
            <a:r>
              <a:rPr lang="en-US" dirty="0"/>
              <a:t>Malaysia and Pakistan have signed a Free Trade Agreement known as Malaysia-Pakistan Closer Economic Partnership Agreement (MPCEPA) in Jan </a:t>
            </a:r>
            <a:r>
              <a:rPr lang="en-US" dirty="0" smtClean="0"/>
              <a:t>2008.</a:t>
            </a:r>
            <a:endParaRPr lang="en-US" dirty="0"/>
          </a:p>
        </p:txBody>
      </p:sp>
    </p:spTree>
    <p:extLst>
      <p:ext uri="{BB962C8B-B14F-4D97-AF65-F5344CB8AC3E}">
        <p14:creationId xmlns:p14="http://schemas.microsoft.com/office/powerpoint/2010/main" xmlns="" val="3488588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6927"/>
            <a:ext cx="9157855" cy="6788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lnSpcReduction="10000"/>
          </a:bodyPr>
          <a:lstStyle/>
          <a:p>
            <a:r>
              <a:rPr lang="en-US" dirty="0"/>
              <a:t> </a:t>
            </a:r>
            <a:r>
              <a:rPr lang="en-US" dirty="0" smtClean="0"/>
              <a:t>In </a:t>
            </a:r>
            <a:r>
              <a:rPr lang="en-US" dirty="0"/>
              <a:t>a very short span of </a:t>
            </a:r>
            <a:r>
              <a:rPr lang="en-US" dirty="0" smtClean="0"/>
              <a:t>time, relations between the two countries established as </a:t>
            </a:r>
            <a:r>
              <a:rPr lang="en-US" dirty="0"/>
              <a:t>a useful platform, dedicated to the promotion of bilateral relationship and </a:t>
            </a:r>
            <a:r>
              <a:rPr lang="en-US" dirty="0" smtClean="0"/>
              <a:t>friendship. </a:t>
            </a:r>
          </a:p>
          <a:p>
            <a:r>
              <a:rPr lang="en-US" dirty="0" smtClean="0"/>
              <a:t>This </a:t>
            </a:r>
            <a:r>
              <a:rPr lang="en-US" dirty="0"/>
              <a:t>relationship is not restricted to any one area or field, but it </a:t>
            </a:r>
            <a:r>
              <a:rPr lang="en-US" dirty="0" smtClean="0"/>
              <a:t>covers </a:t>
            </a:r>
            <a:r>
              <a:rPr lang="en-US" dirty="0"/>
              <a:t>every aspect of bilateral cooperation i.e. trade, commerce, industry, tourism, culture, education, health, etc</a:t>
            </a:r>
            <a:r>
              <a:rPr lang="en-US" dirty="0" smtClean="0"/>
              <a:t>.</a:t>
            </a:r>
          </a:p>
          <a:p>
            <a:pPr marL="0" indent="0" algn="ctr">
              <a:buNone/>
            </a:pPr>
            <a:r>
              <a:rPr lang="en-US" dirty="0" smtClean="0"/>
              <a:t>***</a:t>
            </a:r>
            <a:endParaRPr lang="en-US" dirty="0"/>
          </a:p>
        </p:txBody>
      </p:sp>
    </p:spTree>
    <p:extLst>
      <p:ext uri="{BB962C8B-B14F-4D97-AF65-F5344CB8AC3E}">
        <p14:creationId xmlns:p14="http://schemas.microsoft.com/office/powerpoint/2010/main" xmlns="" val="36425777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b="1" dirty="0" smtClean="0"/>
              <a:t>Analysis</a:t>
            </a:r>
            <a:endParaRPr lang="en-US" sz="3200" b="1" dirty="0"/>
          </a:p>
        </p:txBody>
      </p:sp>
      <p:sp>
        <p:nvSpPr>
          <p:cNvPr id="3" name="Content Placeholder 2"/>
          <p:cNvSpPr>
            <a:spLocks noGrp="1"/>
          </p:cNvSpPr>
          <p:nvPr>
            <p:ph idx="1"/>
          </p:nvPr>
        </p:nvSpPr>
        <p:spPr>
          <a:xfrm>
            <a:off x="0" y="838200"/>
            <a:ext cx="9144000" cy="4525963"/>
          </a:xfrm>
        </p:spPr>
        <p:txBody>
          <a:bodyPr>
            <a:normAutofit fontScale="85000" lnSpcReduction="10000"/>
          </a:bodyPr>
          <a:lstStyle/>
          <a:p>
            <a:r>
              <a:rPr lang="en-US" dirty="0" smtClean="0"/>
              <a:t>Muslim countries are not based on desire for gain or for gratitude. It is based on much more fundamental considerations and compulsions. Even before the beginning of the Pakistan movement, the leaders of Muslim revival in the sub-continent had identified themselves with the greater cause of an awakening of the Islamic world as a whole. </a:t>
            </a:r>
          </a:p>
          <a:p>
            <a:r>
              <a:rPr lang="en-US" dirty="0" smtClean="0"/>
              <a:t>The ideology of Pakistan was not only confined to the need for the freedom of the Muslims of the sub-continent. It was extremely concerned with the display in the twenty first century of Islamic values of social Justice and universal brotherhood. </a:t>
            </a:r>
          </a:p>
          <a:p>
            <a:endParaRPr lang="en-US" dirty="0"/>
          </a:p>
        </p:txBody>
      </p:sp>
    </p:spTree>
    <p:extLst>
      <p:ext uri="{BB962C8B-B14F-4D97-AF65-F5344CB8AC3E}">
        <p14:creationId xmlns:p14="http://schemas.microsoft.com/office/powerpoint/2010/main" xmlns="" val="7186340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34636"/>
            <a:ext cx="9157855" cy="651164"/>
          </a:xfrm>
        </p:spPr>
        <p:txBody>
          <a:bodyPr>
            <a:normAutofit fontScale="90000"/>
          </a:bodyPr>
          <a:lstStyle/>
          <a:p>
            <a:pPr algn="l"/>
            <a:r>
              <a:rPr lang="en-US" b="1" dirty="0" smtClean="0"/>
              <a:t>Cont.</a:t>
            </a:r>
            <a:endParaRPr lang="en-US" b="1"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r>
              <a:rPr lang="en-US" dirty="0" smtClean="0"/>
              <a:t>The </a:t>
            </a:r>
            <a:r>
              <a:rPr lang="en-US" dirty="0"/>
              <a:t>promotion of </a:t>
            </a:r>
            <a:r>
              <a:rPr lang="en-US" dirty="0" smtClean="0"/>
              <a:t>harmony</a:t>
            </a:r>
            <a:r>
              <a:rPr lang="en-US" dirty="0"/>
              <a:t>, peace and justice in international affairs has, therefore, been an important principle </a:t>
            </a:r>
            <a:r>
              <a:rPr lang="en-US" dirty="0" smtClean="0"/>
              <a:t>with </a:t>
            </a:r>
            <a:r>
              <a:rPr lang="en-US" dirty="0"/>
              <a:t>Pakistan in the conduct of its foreign policy. </a:t>
            </a:r>
          </a:p>
          <a:p>
            <a:r>
              <a:rPr lang="en-US" dirty="0"/>
              <a:t>Its ideological basis, its dedication to the cause of freedom, solidarity and progress of Islam in the twentieth century, and its keen mission for peace with justice and equity and for the fulfillment of its purpose in </a:t>
            </a:r>
            <a:r>
              <a:rPr lang="en-US" dirty="0" smtClean="0"/>
              <a:t>the </a:t>
            </a:r>
            <a:r>
              <a:rPr lang="en-US" dirty="0"/>
              <a:t>scheme of things in the Muslim world were critical </a:t>
            </a:r>
            <a:r>
              <a:rPr lang="en-US" dirty="0" smtClean="0"/>
              <a:t>factors. </a:t>
            </a:r>
            <a:endParaRPr lang="en-US" dirty="0"/>
          </a:p>
          <a:p>
            <a:endParaRPr lang="en-US" dirty="0"/>
          </a:p>
        </p:txBody>
      </p:sp>
    </p:spTree>
    <p:extLst>
      <p:ext uri="{BB962C8B-B14F-4D97-AF65-F5344CB8AC3E}">
        <p14:creationId xmlns:p14="http://schemas.microsoft.com/office/powerpoint/2010/main" xmlns="" val="36489068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92727"/>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r>
              <a:rPr lang="en-US" dirty="0"/>
              <a:t>Pakistan has a role of the </a:t>
            </a:r>
            <a:r>
              <a:rPr lang="en-US" dirty="0" smtClean="0"/>
              <a:t>greatest </a:t>
            </a:r>
            <a:r>
              <a:rPr lang="en-US" dirty="0"/>
              <a:t>importance to play in this evolutionary phase. Its </a:t>
            </a:r>
            <a:r>
              <a:rPr lang="en-US" dirty="0" smtClean="0"/>
              <a:t>situation </a:t>
            </a:r>
            <a:r>
              <a:rPr lang="en-US" dirty="0"/>
              <a:t>on the </a:t>
            </a:r>
            <a:r>
              <a:rPr lang="en-US" dirty="0" smtClean="0"/>
              <a:t>edges </a:t>
            </a:r>
            <a:r>
              <a:rPr lang="en-US" dirty="0"/>
              <a:t>of the Middle East on the one hand and the Far East on the </a:t>
            </a:r>
            <a:r>
              <a:rPr lang="en-US" dirty="0" smtClean="0"/>
              <a:t>other </a:t>
            </a:r>
            <a:r>
              <a:rPr lang="en-US" dirty="0"/>
              <a:t>is in itself a compelling factor</a:t>
            </a:r>
            <a:r>
              <a:rPr lang="en-US" dirty="0" smtClean="0"/>
              <a:t>.</a:t>
            </a:r>
          </a:p>
          <a:p>
            <a:r>
              <a:rPr lang="en-US" dirty="0" smtClean="0"/>
              <a:t> </a:t>
            </a:r>
            <a:r>
              <a:rPr lang="en-US" dirty="0"/>
              <a:t>Its ideological basis provides the motive power. It is </a:t>
            </a:r>
            <a:r>
              <a:rPr lang="en-US" dirty="0" smtClean="0"/>
              <a:t>the </a:t>
            </a:r>
            <a:r>
              <a:rPr lang="en-US" dirty="0"/>
              <a:t>particular heritage of Pakistan, however, which remains the most </a:t>
            </a:r>
            <a:r>
              <a:rPr lang="en-US" dirty="0" smtClean="0"/>
              <a:t>strong </a:t>
            </a:r>
            <a:r>
              <a:rPr lang="en-US" dirty="0"/>
              <a:t>factor in the </a:t>
            </a:r>
            <a:r>
              <a:rPr lang="en-US" dirty="0" smtClean="0"/>
              <a:t>determination </a:t>
            </a:r>
            <a:r>
              <a:rPr lang="en-US" dirty="0"/>
              <a:t>of both the nature and scope of its role. </a:t>
            </a:r>
            <a:endParaRPr lang="en-US" dirty="0" smtClean="0"/>
          </a:p>
          <a:p>
            <a:r>
              <a:rPr lang="en-US" dirty="0" smtClean="0"/>
              <a:t>The </a:t>
            </a:r>
            <a:r>
              <a:rPr lang="en-US" dirty="0"/>
              <a:t>Muslims of Pakistan have </a:t>
            </a:r>
            <a:r>
              <a:rPr lang="en-US" dirty="0" smtClean="0"/>
              <a:t>inherited</a:t>
            </a:r>
            <a:r>
              <a:rPr lang="en-US" dirty="0"/>
              <a:t>, along with their Islamic </a:t>
            </a:r>
            <a:r>
              <a:rPr lang="en-US" dirty="0" smtClean="0"/>
              <a:t>zeal </a:t>
            </a:r>
            <a:r>
              <a:rPr lang="en-US" dirty="0"/>
              <a:t>an admixture of all the other great </a:t>
            </a:r>
          </a:p>
          <a:p>
            <a:pPr marL="0" indent="0">
              <a:buNone/>
            </a:pPr>
            <a:r>
              <a:rPr lang="en-US" dirty="0" smtClean="0"/>
              <a:t>    civilizations </a:t>
            </a:r>
            <a:r>
              <a:rPr lang="en-US" dirty="0"/>
              <a:t>that have helped to shape human </a:t>
            </a:r>
            <a:r>
              <a:rPr lang="en-US" dirty="0" smtClean="0"/>
              <a:t>destiny.</a:t>
            </a:r>
            <a:endParaRPr lang="en-US" dirty="0"/>
          </a:p>
        </p:txBody>
      </p:sp>
    </p:spTree>
    <p:extLst>
      <p:ext uri="{BB962C8B-B14F-4D97-AF65-F5344CB8AC3E}">
        <p14:creationId xmlns:p14="http://schemas.microsoft.com/office/powerpoint/2010/main" xmlns="" val="38837052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a:bodyPr>
          <a:lstStyle/>
          <a:p>
            <a:r>
              <a:rPr lang="en-US" dirty="0"/>
              <a:t>Pakistan will carry for the world the lifeblood of  its future generations with all the </a:t>
            </a:r>
            <a:r>
              <a:rPr lang="en-US" dirty="0" smtClean="0"/>
              <a:t>promise </a:t>
            </a:r>
            <a:r>
              <a:rPr lang="en-US" dirty="0"/>
              <a:t>of peace, brotherhood, progress </a:t>
            </a:r>
            <a:r>
              <a:rPr lang="en-US" dirty="0" smtClean="0"/>
              <a:t>and enlightenment—in </a:t>
            </a:r>
            <a:r>
              <a:rPr lang="en-US" dirty="0"/>
              <a:t>fact the true ingredients </a:t>
            </a:r>
            <a:r>
              <a:rPr lang="en-US" dirty="0" smtClean="0"/>
              <a:t>of </a:t>
            </a:r>
            <a:r>
              <a:rPr lang="en-US" dirty="0"/>
              <a:t>a better world. </a:t>
            </a:r>
            <a:endParaRPr lang="en-US" dirty="0" smtClean="0"/>
          </a:p>
          <a:p>
            <a:r>
              <a:rPr lang="en-US" dirty="0"/>
              <a:t>If mankind is to avoid the many </a:t>
            </a:r>
            <a:r>
              <a:rPr lang="en-US" dirty="0" smtClean="0"/>
              <a:t>drawbacks </a:t>
            </a:r>
            <a:r>
              <a:rPr lang="en-US" dirty="0"/>
              <a:t>which lie in its path, many a bridge will have to </a:t>
            </a:r>
            <a:r>
              <a:rPr lang="en-US" dirty="0" smtClean="0"/>
              <a:t>be </a:t>
            </a:r>
            <a:r>
              <a:rPr lang="en-US" dirty="0"/>
              <a:t>established in the world of the future. A </a:t>
            </a:r>
            <a:r>
              <a:rPr lang="en-US" dirty="0" smtClean="0"/>
              <a:t>simple </a:t>
            </a:r>
            <a:r>
              <a:rPr lang="en-US" dirty="0"/>
              <a:t>glance at the human, political and </a:t>
            </a:r>
            <a:r>
              <a:rPr lang="en-US" dirty="0" smtClean="0"/>
              <a:t>physical </a:t>
            </a:r>
            <a:r>
              <a:rPr lang="en-US" dirty="0"/>
              <a:t>geography of the world will show the importance of the situation of Pakistan. </a:t>
            </a:r>
          </a:p>
          <a:p>
            <a:endParaRPr lang="en-US" dirty="0"/>
          </a:p>
        </p:txBody>
      </p:sp>
    </p:spTree>
    <p:extLst>
      <p:ext uri="{BB962C8B-B14F-4D97-AF65-F5344CB8AC3E}">
        <p14:creationId xmlns:p14="http://schemas.microsoft.com/office/powerpoint/2010/main" xmlns="" val="12428828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normAutofit/>
          </a:bodyPr>
          <a:lstStyle/>
          <a:p>
            <a:pPr algn="just"/>
            <a:r>
              <a:rPr lang="en-US" sz="2800" dirty="0" smtClean="0"/>
              <a:t>Then there are other Muslim countries with which Pakistan has good and friendly relations. </a:t>
            </a:r>
            <a:r>
              <a:rPr lang="en-US" sz="2800" dirty="0"/>
              <a:t>T</a:t>
            </a:r>
            <a:r>
              <a:rPr lang="en-US" sz="2800" dirty="0" smtClean="0"/>
              <a:t>here are Muslim countries in Africa like Algeria, Tunis, Morocco and Sudan. With all these countries  Pakistan has close and cordial relations. This reflects Pakistan’s effort to maintain close relations with the Muslim World which is an important feature of Pakistan’s foreign policy. </a:t>
            </a:r>
          </a:p>
          <a:p>
            <a:pPr algn="just"/>
            <a:r>
              <a:rPr lang="en-US" sz="2800" dirty="0" smtClean="0"/>
              <a:t>This reflects the aspiration of the people of Pakistan who have been great supporter of Pakistan’s relations with the Muslim countries. </a:t>
            </a:r>
          </a:p>
        </p:txBody>
      </p:sp>
    </p:spTree>
    <p:extLst>
      <p:ext uri="{BB962C8B-B14F-4D97-AF65-F5344CB8AC3E}">
        <p14:creationId xmlns:p14="http://schemas.microsoft.com/office/powerpoint/2010/main" xmlns="" val="17858140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06582"/>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724400"/>
          </a:xfrm>
        </p:spPr>
        <p:txBody>
          <a:bodyPr>
            <a:normAutofit lnSpcReduction="10000"/>
          </a:bodyPr>
          <a:lstStyle/>
          <a:p>
            <a:r>
              <a:rPr lang="en-US" sz="3000" dirty="0"/>
              <a:t>Whenever there is a problem in the Muslim World the people of Pakistan have always stood by them and supported them in all respects therefore the govt. of Pakistan has always been doing the same thing because this is </a:t>
            </a:r>
            <a:r>
              <a:rPr lang="en-US" sz="3000" dirty="0" smtClean="0"/>
              <a:t>motto of </a:t>
            </a:r>
            <a:r>
              <a:rPr lang="en-US" sz="3000" dirty="0"/>
              <a:t>the govt. from the </a:t>
            </a:r>
            <a:r>
              <a:rPr lang="en-US" sz="3000" dirty="0" smtClean="0"/>
              <a:t>constitution.</a:t>
            </a:r>
          </a:p>
          <a:p>
            <a:r>
              <a:rPr lang="en-US" sz="3000" dirty="0"/>
              <a:t>T</a:t>
            </a:r>
            <a:r>
              <a:rPr lang="en-US" sz="3000" dirty="0" smtClean="0"/>
              <a:t>his </a:t>
            </a:r>
            <a:r>
              <a:rPr lang="en-US" sz="3000" dirty="0"/>
              <a:t>is also part of Pakistan’s political heritage, this also fits in Pakistani identity derived from and based on Islam that it must reflect these values in its foreign </a:t>
            </a:r>
            <a:r>
              <a:rPr lang="en-US" sz="3000" dirty="0" smtClean="0"/>
              <a:t>policy and relations with Islamic world.</a:t>
            </a:r>
          </a:p>
          <a:p>
            <a:pPr marL="0" indent="0" algn="ctr">
              <a:buNone/>
            </a:pPr>
            <a:r>
              <a:rPr lang="en-US" sz="3000" smtClean="0"/>
              <a:t>***</a:t>
            </a:r>
            <a:endParaRPr lang="en-US" sz="3000" dirty="0" smtClean="0"/>
          </a:p>
          <a:p>
            <a:pPr marL="0" indent="0">
              <a:buNone/>
            </a:pPr>
            <a:endParaRPr lang="en-US" sz="3000" dirty="0" smtClean="0"/>
          </a:p>
          <a:p>
            <a:endParaRPr lang="en-US" dirty="0"/>
          </a:p>
        </p:txBody>
      </p:sp>
    </p:spTree>
    <p:extLst>
      <p:ext uri="{BB962C8B-B14F-4D97-AF65-F5344CB8AC3E}">
        <p14:creationId xmlns:p14="http://schemas.microsoft.com/office/powerpoint/2010/main" xmlns="" val="22333739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normAutofit/>
          </a:bodyPr>
          <a:lstStyle/>
          <a:p>
            <a:r>
              <a:rPr lang="en-US" sz="3200" b="1" dirty="0" smtClean="0"/>
              <a:t>Summary</a:t>
            </a:r>
            <a:endParaRPr lang="en-US" sz="3200" b="1" dirty="0"/>
          </a:p>
        </p:txBody>
      </p:sp>
      <p:sp>
        <p:nvSpPr>
          <p:cNvPr id="3" name="Content Placeholder 2"/>
          <p:cNvSpPr>
            <a:spLocks noGrp="1"/>
          </p:cNvSpPr>
          <p:nvPr>
            <p:ph idx="1"/>
          </p:nvPr>
        </p:nvSpPr>
        <p:spPr>
          <a:xfrm>
            <a:off x="0" y="762000"/>
            <a:ext cx="9144000" cy="4525963"/>
          </a:xfrm>
        </p:spPr>
        <p:txBody>
          <a:bodyPr/>
          <a:lstStyle/>
          <a:p>
            <a:r>
              <a:rPr lang="en-US" dirty="0"/>
              <a:t>Pakistan &amp; Syria </a:t>
            </a:r>
            <a:endParaRPr lang="en-US" dirty="0" smtClean="0"/>
          </a:p>
          <a:p>
            <a:r>
              <a:rPr lang="en-US" dirty="0"/>
              <a:t>Pakistan &amp; </a:t>
            </a:r>
            <a:r>
              <a:rPr lang="en-US" dirty="0" smtClean="0"/>
              <a:t>Lebanon</a:t>
            </a:r>
          </a:p>
          <a:p>
            <a:r>
              <a:rPr lang="en-US" dirty="0"/>
              <a:t>Pakistan &amp; </a:t>
            </a:r>
            <a:r>
              <a:rPr lang="en-US" dirty="0" smtClean="0"/>
              <a:t>Bangladesh</a:t>
            </a:r>
          </a:p>
          <a:p>
            <a:r>
              <a:rPr lang="en-US" dirty="0"/>
              <a:t>Indonesia &amp; </a:t>
            </a:r>
            <a:r>
              <a:rPr lang="en-US" dirty="0" smtClean="0"/>
              <a:t>Pakistan</a:t>
            </a:r>
          </a:p>
          <a:p>
            <a:r>
              <a:rPr lang="en-US" dirty="0"/>
              <a:t>Pakistan &amp; </a:t>
            </a:r>
            <a:r>
              <a:rPr lang="en-US" dirty="0" smtClean="0"/>
              <a:t>Malaysia</a:t>
            </a:r>
          </a:p>
          <a:p>
            <a:r>
              <a:rPr lang="en-US" dirty="0"/>
              <a:t>Analysis</a:t>
            </a:r>
          </a:p>
        </p:txBody>
      </p:sp>
    </p:spTree>
    <p:extLst>
      <p:ext uri="{BB962C8B-B14F-4D97-AF65-F5344CB8AC3E}">
        <p14:creationId xmlns:p14="http://schemas.microsoft.com/office/powerpoint/2010/main" xmlns="" val="25285664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r>
              <a:rPr lang="en-US" sz="3200" b="1" dirty="0" smtClean="0"/>
              <a:t>Quotation</a:t>
            </a:r>
            <a:endParaRPr lang="en-US" sz="3200" b="1" dirty="0"/>
          </a:p>
        </p:txBody>
      </p:sp>
      <p:sp>
        <p:nvSpPr>
          <p:cNvPr id="3" name="Content Placeholder 2"/>
          <p:cNvSpPr>
            <a:spLocks noGrp="1"/>
          </p:cNvSpPr>
          <p:nvPr>
            <p:ph idx="1"/>
          </p:nvPr>
        </p:nvSpPr>
        <p:spPr>
          <a:xfrm>
            <a:off x="0" y="838200"/>
            <a:ext cx="9144000" cy="4525963"/>
          </a:xfrm>
        </p:spPr>
        <p:txBody>
          <a:bodyPr/>
          <a:lstStyle/>
          <a:p>
            <a:pPr marL="0" indent="0" algn="ctr">
              <a:buNone/>
            </a:pPr>
            <a:endParaRPr lang="en-US" dirty="0" smtClean="0"/>
          </a:p>
          <a:p>
            <a:pPr marL="0" indent="0" algn="ctr">
              <a:buNone/>
            </a:pPr>
            <a:r>
              <a:rPr lang="en-US" dirty="0" smtClean="0"/>
              <a:t>Peace </a:t>
            </a:r>
            <a:r>
              <a:rPr lang="en-US" dirty="0"/>
              <a:t>and friendship with all mankind is our wisest policy, and I wish we may be permitted to pursue it.</a:t>
            </a:r>
          </a:p>
          <a:p>
            <a:pPr marL="0" indent="0" algn="r">
              <a:buNone/>
            </a:pPr>
            <a:r>
              <a:rPr lang="en-US" sz="2400" b="1" dirty="0"/>
              <a:t>Thomas </a:t>
            </a:r>
            <a:r>
              <a:rPr lang="en-US" sz="2400" b="1" dirty="0" smtClean="0"/>
              <a:t>Jefferson</a:t>
            </a:r>
          </a:p>
          <a:p>
            <a:pPr marL="0" indent="0" algn="ctr">
              <a:buNone/>
            </a:pPr>
            <a:endParaRPr lang="en-US" b="1" dirty="0" smtClean="0"/>
          </a:p>
          <a:p>
            <a:pPr marL="0" indent="0" algn="ctr">
              <a:buNone/>
            </a:pPr>
            <a:r>
              <a:rPr lang="en-US" b="1" dirty="0" smtClean="0"/>
              <a:t>Thank you</a:t>
            </a:r>
            <a:endParaRPr lang="en-US" b="1" dirty="0"/>
          </a:p>
        </p:txBody>
      </p:sp>
    </p:spTree>
    <p:extLst>
      <p:ext uri="{BB962C8B-B14F-4D97-AF65-F5344CB8AC3E}">
        <p14:creationId xmlns:p14="http://schemas.microsoft.com/office/powerpoint/2010/main" xmlns="" val="35852907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524</TotalTime>
  <Words>2136</Words>
  <Application>Microsoft Office PowerPoint</Application>
  <PresentationFormat>On-screen Show (4:3)</PresentationFormat>
  <Paragraphs>113</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 Lecture # 25     Pakistan and the Muslim world II </vt:lpstr>
      <vt:lpstr>Pakistan &amp; Syria </vt:lpstr>
      <vt:lpstr>Cont.</vt:lpstr>
      <vt:lpstr>Pakistan &amp; Lebanon</vt:lpstr>
      <vt:lpstr>Cont.</vt:lpstr>
      <vt:lpstr>Cont.</vt:lpstr>
      <vt:lpstr>Pakistan &amp; Bangladesh</vt:lpstr>
      <vt:lpstr>Cont.</vt:lpstr>
      <vt:lpstr>Cont.</vt:lpstr>
      <vt:lpstr>Cont.</vt:lpstr>
      <vt:lpstr>Cont.</vt:lpstr>
      <vt:lpstr>Indonesia &amp; Pakistan</vt:lpstr>
      <vt:lpstr>Cont.</vt:lpstr>
      <vt:lpstr>Cont.</vt:lpstr>
      <vt:lpstr>Cont.</vt:lpstr>
      <vt:lpstr>Cont.</vt:lpstr>
      <vt:lpstr>Cont.</vt:lpstr>
      <vt:lpstr>Cont.</vt:lpstr>
      <vt:lpstr>Cont.</vt:lpstr>
      <vt:lpstr>Pakistan &amp; Malaysia</vt:lpstr>
      <vt:lpstr>Cont.</vt:lpstr>
      <vt:lpstr>Cont.</vt:lpstr>
      <vt:lpstr>Cont.</vt:lpstr>
      <vt:lpstr>Cont.</vt:lpstr>
      <vt:lpstr>Analysis</vt:lpstr>
      <vt:lpstr>Cont.</vt:lpstr>
      <vt:lpstr>Cont.</vt:lpstr>
      <vt:lpstr>Cont.</vt:lpstr>
      <vt:lpstr>Cont.</vt:lpstr>
      <vt:lpstr>Cont.</vt:lpstr>
      <vt:lpstr>Summary</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25    Pakistan and the Muslim world II</dc:title>
  <dc:creator>MyUserName</dc:creator>
  <cp:lastModifiedBy>NTS</cp:lastModifiedBy>
  <cp:revision>35</cp:revision>
  <dcterms:created xsi:type="dcterms:W3CDTF">2012-08-10T11:33:55Z</dcterms:created>
  <dcterms:modified xsi:type="dcterms:W3CDTF">2012-08-11T06:44:48Z</dcterms:modified>
</cp:coreProperties>
</file>