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5" r:id="rId4"/>
    <p:sldId id="266" r:id="rId5"/>
    <p:sldId id="258" r:id="rId6"/>
    <p:sldId id="282" r:id="rId7"/>
    <p:sldId id="267" r:id="rId8"/>
    <p:sldId id="259" r:id="rId9"/>
    <p:sldId id="260" r:id="rId10"/>
    <p:sldId id="268" r:id="rId11"/>
    <p:sldId id="269" r:id="rId12"/>
    <p:sldId id="283" r:id="rId13"/>
    <p:sldId id="270" r:id="rId14"/>
    <p:sldId id="284" r:id="rId15"/>
    <p:sldId id="271" r:id="rId16"/>
    <p:sldId id="273" r:id="rId17"/>
    <p:sldId id="285" r:id="rId18"/>
    <p:sldId id="286" r:id="rId19"/>
    <p:sldId id="264" r:id="rId20"/>
    <p:sldId id="272" r:id="rId21"/>
    <p:sldId id="287" r:id="rId22"/>
    <p:sldId id="288" r:id="rId23"/>
    <p:sldId id="289" r:id="rId24"/>
    <p:sldId id="274" r:id="rId25"/>
    <p:sldId id="275" r:id="rId26"/>
    <p:sldId id="290" r:id="rId27"/>
    <p:sldId id="276" r:id="rId28"/>
    <p:sldId id="278" r:id="rId29"/>
    <p:sldId id="291" r:id="rId30"/>
    <p:sldId id="292" r:id="rId31"/>
    <p:sldId id="293"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xmlns="">
        <p14:section name="Default Section" id="{289E2182-B679-4BD5-8FCD-F71EA28F735F}">
          <p14:sldIdLst>
            <p14:sldId id="256"/>
            <p14:sldId id="257"/>
            <p14:sldId id="265"/>
            <p14:sldId id="266"/>
            <p14:sldId id="258"/>
            <p14:sldId id="282"/>
            <p14:sldId id="267"/>
            <p14:sldId id="259"/>
            <p14:sldId id="260"/>
            <p14:sldId id="268"/>
            <p14:sldId id="269"/>
            <p14:sldId id="283"/>
            <p14:sldId id="270"/>
            <p14:sldId id="284"/>
            <p14:sldId id="271"/>
            <p14:sldId id="273"/>
            <p14:sldId id="285"/>
            <p14:sldId id="286"/>
            <p14:sldId id="264"/>
            <p14:sldId id="272"/>
            <p14:sldId id="287"/>
            <p14:sldId id="288"/>
            <p14:sldId id="289"/>
            <p14:sldId id="274"/>
            <p14:sldId id="275"/>
            <p14:sldId id="290"/>
            <p14:sldId id="276"/>
            <p14:sldId id="278"/>
            <p14:sldId id="291"/>
            <p14:sldId id="292"/>
            <p14:sldId id="293"/>
          </p14:sldIdLst>
        </p14:section>
        <p14:section name="Untitled Section" id="{BA1489B4-B2D0-4C4F-A6C2-23E6F4488551}">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8803BA9-8E4C-4AE7-968E-E503F6A7786C}" type="datetimeFigureOut">
              <a:rPr lang="en-US" smtClean="0"/>
              <a:pPr/>
              <a:t>8/11/2012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9C89A8-4F42-49D9-8A01-1592CCCE86C4}" type="slidenum">
              <a:rPr lang="en-US" smtClean="0"/>
              <a:pPr/>
              <a:t>‹#›</a:t>
            </a:fld>
            <a:endParaRPr lang="en-US"/>
          </a:p>
        </p:txBody>
      </p:sp>
    </p:spTree>
    <p:extLst>
      <p:ext uri="{BB962C8B-B14F-4D97-AF65-F5344CB8AC3E}">
        <p14:creationId xmlns:p14="http://schemas.microsoft.com/office/powerpoint/2010/main" xmlns="" val="7430149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803BA9-8E4C-4AE7-968E-E503F6A7786C}" type="datetimeFigureOut">
              <a:rPr lang="en-US" smtClean="0"/>
              <a:pPr/>
              <a:t>8/11/2012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9C89A8-4F42-49D9-8A01-1592CCCE86C4}" type="slidenum">
              <a:rPr lang="en-US" smtClean="0"/>
              <a:pPr/>
              <a:t>‹#›</a:t>
            </a:fld>
            <a:endParaRPr lang="en-US"/>
          </a:p>
        </p:txBody>
      </p:sp>
    </p:spTree>
    <p:extLst>
      <p:ext uri="{BB962C8B-B14F-4D97-AF65-F5344CB8AC3E}">
        <p14:creationId xmlns:p14="http://schemas.microsoft.com/office/powerpoint/2010/main" xmlns="" val="36845165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8803BA9-8E4C-4AE7-968E-E503F6A7786C}" type="datetimeFigureOut">
              <a:rPr lang="en-US" smtClean="0"/>
              <a:pPr/>
              <a:t>8/11/2012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9C89A8-4F42-49D9-8A01-1592CCCE86C4}" type="slidenum">
              <a:rPr lang="en-US" smtClean="0"/>
              <a:pPr/>
              <a:t>‹#›</a:t>
            </a:fld>
            <a:endParaRPr lang="en-US"/>
          </a:p>
        </p:txBody>
      </p:sp>
    </p:spTree>
    <p:extLst>
      <p:ext uri="{BB962C8B-B14F-4D97-AF65-F5344CB8AC3E}">
        <p14:creationId xmlns:p14="http://schemas.microsoft.com/office/powerpoint/2010/main" xmlns="" val="33550387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8803BA9-8E4C-4AE7-968E-E503F6A7786C}" type="datetimeFigureOut">
              <a:rPr lang="en-US" smtClean="0"/>
              <a:pPr/>
              <a:t>8/11/2012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9C89A8-4F42-49D9-8A01-1592CCCE86C4}" type="slidenum">
              <a:rPr lang="en-US" smtClean="0"/>
              <a:pPr/>
              <a:t>‹#›</a:t>
            </a:fld>
            <a:endParaRPr lang="en-US"/>
          </a:p>
        </p:txBody>
      </p:sp>
    </p:spTree>
    <p:extLst>
      <p:ext uri="{BB962C8B-B14F-4D97-AF65-F5344CB8AC3E}">
        <p14:creationId xmlns:p14="http://schemas.microsoft.com/office/powerpoint/2010/main" xmlns="" val="35141135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8803BA9-8E4C-4AE7-968E-E503F6A7786C}" type="datetimeFigureOut">
              <a:rPr lang="en-US" smtClean="0"/>
              <a:pPr/>
              <a:t>8/11/2012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59C89A8-4F42-49D9-8A01-1592CCCE86C4}" type="slidenum">
              <a:rPr lang="en-US" smtClean="0"/>
              <a:pPr/>
              <a:t>‹#›</a:t>
            </a:fld>
            <a:endParaRPr lang="en-US"/>
          </a:p>
        </p:txBody>
      </p:sp>
    </p:spTree>
    <p:extLst>
      <p:ext uri="{BB962C8B-B14F-4D97-AF65-F5344CB8AC3E}">
        <p14:creationId xmlns:p14="http://schemas.microsoft.com/office/powerpoint/2010/main" xmlns="" val="14231471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8803BA9-8E4C-4AE7-968E-E503F6A7786C}" type="datetimeFigureOut">
              <a:rPr lang="en-US" smtClean="0"/>
              <a:pPr/>
              <a:t>8/11/2012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59C89A8-4F42-49D9-8A01-1592CCCE86C4}" type="slidenum">
              <a:rPr lang="en-US" smtClean="0"/>
              <a:pPr/>
              <a:t>‹#›</a:t>
            </a:fld>
            <a:endParaRPr lang="en-US"/>
          </a:p>
        </p:txBody>
      </p:sp>
    </p:spTree>
    <p:extLst>
      <p:ext uri="{BB962C8B-B14F-4D97-AF65-F5344CB8AC3E}">
        <p14:creationId xmlns:p14="http://schemas.microsoft.com/office/powerpoint/2010/main" xmlns="" val="6786445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803BA9-8E4C-4AE7-968E-E503F6A7786C}" type="datetimeFigureOut">
              <a:rPr lang="en-US" smtClean="0"/>
              <a:pPr/>
              <a:t>8/11/2012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59C89A8-4F42-49D9-8A01-1592CCCE86C4}" type="slidenum">
              <a:rPr lang="en-US" smtClean="0"/>
              <a:pPr/>
              <a:t>‹#›</a:t>
            </a:fld>
            <a:endParaRPr lang="en-US"/>
          </a:p>
        </p:txBody>
      </p:sp>
    </p:spTree>
    <p:extLst>
      <p:ext uri="{BB962C8B-B14F-4D97-AF65-F5344CB8AC3E}">
        <p14:creationId xmlns:p14="http://schemas.microsoft.com/office/powerpoint/2010/main" xmlns="" val="3277247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8803BA9-8E4C-4AE7-968E-E503F6A7786C}" type="datetimeFigureOut">
              <a:rPr lang="en-US" smtClean="0"/>
              <a:pPr/>
              <a:t>8/11/2012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9C89A8-4F42-49D9-8A01-1592CCCE86C4}" type="slidenum">
              <a:rPr lang="en-US" smtClean="0"/>
              <a:pPr/>
              <a:t>‹#›</a:t>
            </a:fld>
            <a:endParaRPr lang="en-US"/>
          </a:p>
        </p:txBody>
      </p:sp>
    </p:spTree>
    <p:extLst>
      <p:ext uri="{BB962C8B-B14F-4D97-AF65-F5344CB8AC3E}">
        <p14:creationId xmlns:p14="http://schemas.microsoft.com/office/powerpoint/2010/main" xmlns="" val="900998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8803BA9-8E4C-4AE7-968E-E503F6A7786C}" type="datetimeFigureOut">
              <a:rPr lang="en-US" smtClean="0"/>
              <a:pPr/>
              <a:t>8/11/2012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9C89A8-4F42-49D9-8A01-1592CCCE86C4}" type="slidenum">
              <a:rPr lang="en-US" smtClean="0"/>
              <a:pPr/>
              <a:t>‹#›</a:t>
            </a:fld>
            <a:endParaRPr lang="en-US"/>
          </a:p>
        </p:txBody>
      </p:sp>
    </p:spTree>
    <p:extLst>
      <p:ext uri="{BB962C8B-B14F-4D97-AF65-F5344CB8AC3E}">
        <p14:creationId xmlns:p14="http://schemas.microsoft.com/office/powerpoint/2010/main" xmlns="" val="26183903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803BA9-8E4C-4AE7-968E-E503F6A7786C}" type="datetimeFigureOut">
              <a:rPr lang="en-US" smtClean="0"/>
              <a:pPr/>
              <a:t>8/11/2012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9C89A8-4F42-49D9-8A01-1592CCCE86C4}" type="slidenum">
              <a:rPr lang="en-US" smtClean="0"/>
              <a:pPr/>
              <a:t>‹#›</a:t>
            </a:fld>
            <a:endParaRPr lang="en-US"/>
          </a:p>
        </p:txBody>
      </p:sp>
    </p:spTree>
    <p:extLst>
      <p:ext uri="{BB962C8B-B14F-4D97-AF65-F5344CB8AC3E}">
        <p14:creationId xmlns:p14="http://schemas.microsoft.com/office/powerpoint/2010/main" xmlns="" val="41899746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803BA9-8E4C-4AE7-968E-E503F6A7786C}" type="datetimeFigureOut">
              <a:rPr lang="en-US" smtClean="0"/>
              <a:pPr/>
              <a:t>8/11/2012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9C89A8-4F42-49D9-8A01-1592CCCE86C4}" type="slidenum">
              <a:rPr lang="en-US" smtClean="0"/>
              <a:pPr/>
              <a:t>‹#›</a:t>
            </a:fld>
            <a:endParaRPr lang="en-US"/>
          </a:p>
        </p:txBody>
      </p:sp>
    </p:spTree>
    <p:extLst>
      <p:ext uri="{BB962C8B-B14F-4D97-AF65-F5344CB8AC3E}">
        <p14:creationId xmlns:p14="http://schemas.microsoft.com/office/powerpoint/2010/main" xmlns="" val="15483079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803BA9-8E4C-4AE7-968E-E503F6A7786C}" type="datetimeFigureOut">
              <a:rPr lang="en-US" smtClean="0"/>
              <a:pPr/>
              <a:t>8/11/2012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9C89A8-4F42-49D9-8A01-1592CCCE86C4}" type="slidenum">
              <a:rPr lang="en-US" smtClean="0"/>
              <a:pPr/>
              <a:t>‹#›</a:t>
            </a:fld>
            <a:endParaRPr lang="en-US"/>
          </a:p>
        </p:txBody>
      </p:sp>
    </p:spTree>
    <p:extLst>
      <p:ext uri="{BB962C8B-B14F-4D97-AF65-F5344CB8AC3E}">
        <p14:creationId xmlns:p14="http://schemas.microsoft.com/office/powerpoint/2010/main" xmlns="" val="33539918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4636" y="-6927"/>
            <a:ext cx="9109364" cy="1073727"/>
          </a:xfrm>
        </p:spPr>
        <p:txBody>
          <a:bodyPr>
            <a:noAutofit/>
          </a:bodyPr>
          <a:lstStyle/>
          <a:p>
            <a:r>
              <a:rPr lang="en-US" sz="3200" b="1" smtClean="0"/>
              <a:t>Lecture # </a:t>
            </a:r>
            <a:r>
              <a:rPr lang="en-US" sz="3200" b="1" dirty="0" smtClean="0"/>
              <a:t>24  </a:t>
            </a:r>
            <a:br>
              <a:rPr lang="en-US" sz="3200" b="1" dirty="0" smtClean="0"/>
            </a:br>
            <a:r>
              <a:rPr lang="en-US" sz="3200" b="1" dirty="0" smtClean="0"/>
              <a:t>Pakistan and the Muslim world I</a:t>
            </a:r>
            <a:endParaRPr lang="en-US" sz="3200" b="1" dirty="0"/>
          </a:p>
        </p:txBody>
      </p:sp>
      <p:sp>
        <p:nvSpPr>
          <p:cNvPr id="3" name="Subtitle 2"/>
          <p:cNvSpPr>
            <a:spLocks noGrp="1"/>
          </p:cNvSpPr>
          <p:nvPr>
            <p:ph type="subTitle" idx="1"/>
          </p:nvPr>
        </p:nvSpPr>
        <p:spPr>
          <a:xfrm>
            <a:off x="0" y="990600"/>
            <a:ext cx="9144000" cy="4572000"/>
          </a:xfrm>
        </p:spPr>
        <p:txBody>
          <a:bodyPr>
            <a:normAutofit lnSpcReduction="10000"/>
          </a:bodyPr>
          <a:lstStyle/>
          <a:p>
            <a:pPr marL="457200" indent="-457200" algn="l">
              <a:buFont typeface="Arial" pitchFamily="34" charset="0"/>
              <a:buChar char="•"/>
            </a:pPr>
            <a:r>
              <a:rPr lang="en-US" dirty="0" smtClean="0">
                <a:solidFill>
                  <a:schemeClr val="tx1"/>
                </a:solidFill>
              </a:rPr>
              <a:t>Lecture # 23    </a:t>
            </a:r>
            <a:br>
              <a:rPr lang="en-US" dirty="0" smtClean="0">
                <a:solidFill>
                  <a:schemeClr val="tx1"/>
                </a:solidFill>
              </a:rPr>
            </a:br>
            <a:r>
              <a:rPr lang="en-US" b="1" dirty="0" smtClean="0">
                <a:solidFill>
                  <a:schemeClr val="tx1"/>
                </a:solidFill>
              </a:rPr>
              <a:t>Topic: Pakistan’s Role in Regional &amp;  International  Organizations , Part II: SAARC, ECO</a:t>
            </a:r>
            <a:r>
              <a:rPr lang="en-US" dirty="0" smtClean="0">
                <a:solidFill>
                  <a:schemeClr val="tx1"/>
                </a:solidFill>
              </a:rPr>
              <a:t>	</a:t>
            </a:r>
          </a:p>
          <a:p>
            <a:pPr marL="457200" indent="-457200" algn="l">
              <a:buFont typeface="Arial" pitchFamily="34" charset="0"/>
              <a:buChar char="•"/>
            </a:pPr>
            <a:r>
              <a:rPr lang="en-US" dirty="0" smtClean="0">
                <a:solidFill>
                  <a:schemeClr val="tx1"/>
                </a:solidFill>
              </a:rPr>
              <a:t>Definition and Types of Organizations</a:t>
            </a:r>
          </a:p>
          <a:p>
            <a:pPr marL="457200" indent="-457200" algn="l">
              <a:buFont typeface="Arial" pitchFamily="34" charset="0"/>
              <a:buChar char="•"/>
            </a:pPr>
            <a:r>
              <a:rPr lang="en-US" dirty="0" smtClean="0">
                <a:solidFill>
                  <a:schemeClr val="tx1"/>
                </a:solidFill>
              </a:rPr>
              <a:t>South Asian Association for Regional  Cooperation(SAARC)</a:t>
            </a:r>
          </a:p>
          <a:p>
            <a:pPr marL="457200" indent="-457200" algn="l">
              <a:buFont typeface="Arial" pitchFamily="34" charset="0"/>
              <a:buChar char="•"/>
            </a:pPr>
            <a:r>
              <a:rPr lang="en-US" dirty="0" smtClean="0">
                <a:solidFill>
                  <a:schemeClr val="tx1"/>
                </a:solidFill>
              </a:rPr>
              <a:t>SAARC : Member-States</a:t>
            </a:r>
          </a:p>
          <a:p>
            <a:pPr marL="457200" indent="-457200" algn="l">
              <a:buFont typeface="Arial" pitchFamily="34" charset="0"/>
              <a:buChar char="•"/>
            </a:pPr>
            <a:r>
              <a:rPr lang="en-US" dirty="0" smtClean="0">
                <a:solidFill>
                  <a:schemeClr val="tx1"/>
                </a:solidFill>
              </a:rPr>
              <a:t>History, Objectives, organs</a:t>
            </a:r>
          </a:p>
          <a:p>
            <a:pPr marL="457200" indent="-457200" algn="l">
              <a:buFont typeface="Arial" pitchFamily="34" charset="0"/>
              <a:buChar char="•"/>
            </a:pPr>
            <a:r>
              <a:rPr lang="en-US" dirty="0" smtClean="0">
                <a:solidFill>
                  <a:schemeClr val="tx1"/>
                </a:solidFill>
              </a:rPr>
              <a:t>Role of Pakistan</a:t>
            </a:r>
          </a:p>
          <a:p>
            <a:endParaRPr lang="en-US" dirty="0"/>
          </a:p>
        </p:txBody>
      </p:sp>
    </p:spTree>
    <p:extLst>
      <p:ext uri="{BB962C8B-B14F-4D97-AF65-F5344CB8AC3E}">
        <p14:creationId xmlns:p14="http://schemas.microsoft.com/office/powerpoint/2010/main" xmlns="" val="27044027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a:bodyPr>
          <a:lstStyle/>
          <a:p>
            <a:pPr algn="l"/>
            <a:r>
              <a:rPr lang="en-US" sz="2800" b="1" dirty="0" smtClean="0"/>
              <a:t>Cont.</a:t>
            </a:r>
            <a:endParaRPr lang="en-US" sz="2800" b="1" dirty="0"/>
          </a:p>
        </p:txBody>
      </p:sp>
      <p:sp>
        <p:nvSpPr>
          <p:cNvPr id="3" name="Content Placeholder 2"/>
          <p:cNvSpPr>
            <a:spLocks noGrp="1"/>
          </p:cNvSpPr>
          <p:nvPr>
            <p:ph idx="1"/>
          </p:nvPr>
        </p:nvSpPr>
        <p:spPr>
          <a:xfrm>
            <a:off x="0" y="685800"/>
            <a:ext cx="9144000" cy="4525963"/>
          </a:xfrm>
        </p:spPr>
        <p:txBody>
          <a:bodyPr/>
          <a:lstStyle/>
          <a:p>
            <a:r>
              <a:rPr lang="en-US" dirty="0" smtClean="0"/>
              <a:t>Economic Cooperation Organization (ECO)</a:t>
            </a:r>
          </a:p>
          <a:p>
            <a:r>
              <a:rPr lang="en-US" dirty="0" smtClean="0"/>
              <a:t>History &amp; background</a:t>
            </a:r>
          </a:p>
          <a:p>
            <a:r>
              <a:rPr lang="en-US" dirty="0" smtClean="0"/>
              <a:t>Sustainable Economic Development of Member States</a:t>
            </a:r>
          </a:p>
          <a:p>
            <a:r>
              <a:rPr lang="en-US" dirty="0" smtClean="0"/>
              <a:t>Activities</a:t>
            </a:r>
          </a:p>
          <a:p>
            <a:r>
              <a:rPr lang="en-US" dirty="0" smtClean="0"/>
              <a:t>Pakistan’s role in ECO</a:t>
            </a:r>
          </a:p>
          <a:p>
            <a:r>
              <a:rPr lang="en-US" dirty="0" smtClean="0"/>
              <a:t>Now today’s topic: Pakistan &amp; Islamic World</a:t>
            </a:r>
            <a:endParaRPr lang="en-US" dirty="0"/>
          </a:p>
        </p:txBody>
      </p:sp>
    </p:spTree>
    <p:extLst>
      <p:ext uri="{BB962C8B-B14F-4D97-AF65-F5344CB8AC3E}">
        <p14:creationId xmlns:p14="http://schemas.microsoft.com/office/powerpoint/2010/main" xmlns="" val="16800970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2000"/>
          </a:xfrm>
        </p:spPr>
        <p:txBody>
          <a:bodyPr>
            <a:normAutofit/>
          </a:bodyPr>
          <a:lstStyle/>
          <a:p>
            <a:pPr algn="l"/>
            <a:r>
              <a:rPr lang="en-US" sz="3200" b="1" dirty="0" smtClean="0"/>
              <a:t>Pakistan and the Muslim world (MAP)</a:t>
            </a:r>
            <a:endParaRPr lang="en-US" sz="3200" b="1" dirty="0"/>
          </a:p>
        </p:txBody>
      </p:sp>
      <p:sp>
        <p:nvSpPr>
          <p:cNvPr id="3" name="Content Placeholder 2"/>
          <p:cNvSpPr>
            <a:spLocks noGrp="1"/>
          </p:cNvSpPr>
          <p:nvPr>
            <p:ph idx="1"/>
          </p:nvPr>
        </p:nvSpPr>
        <p:spPr>
          <a:xfrm>
            <a:off x="0" y="838200"/>
            <a:ext cx="9144000" cy="4525963"/>
          </a:xfrm>
        </p:spPr>
        <p:txBody>
          <a:bodyPr/>
          <a:lstStyle/>
          <a:p>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831273"/>
            <a:ext cx="9144000" cy="4572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38150247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a:bodyPr>
          <a:lstStyle/>
          <a:p>
            <a:pPr algn="l"/>
            <a:r>
              <a:rPr lang="en-US" sz="3200" b="1" dirty="0" smtClean="0"/>
              <a:t>Muslim World (Map)</a:t>
            </a:r>
            <a:endParaRPr lang="en-US" sz="3200" b="1" dirty="0"/>
          </a:p>
        </p:txBody>
      </p:sp>
      <p:sp>
        <p:nvSpPr>
          <p:cNvPr id="3" name="Content Placeholder 2"/>
          <p:cNvSpPr>
            <a:spLocks noGrp="1"/>
          </p:cNvSpPr>
          <p:nvPr>
            <p:ph idx="1"/>
          </p:nvPr>
        </p:nvSpPr>
        <p:spPr>
          <a:xfrm>
            <a:off x="34637" y="762000"/>
            <a:ext cx="9109364" cy="4929981"/>
          </a:xfrm>
        </p:spPr>
        <p:txBody>
          <a:bodyPr/>
          <a:lstStyle/>
          <a:p>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685800"/>
            <a:ext cx="9144000" cy="5029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304059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4636"/>
            <a:ext cx="9144000" cy="651164"/>
          </a:xfrm>
        </p:spPr>
        <p:txBody>
          <a:bodyPr>
            <a:normAutofit fontScale="90000"/>
          </a:bodyPr>
          <a:lstStyle/>
          <a:p>
            <a:pPr algn="l"/>
            <a:r>
              <a:rPr lang="en-US" sz="3200" b="1" dirty="0" smtClean="0"/>
              <a:t/>
            </a:r>
            <a:br>
              <a:rPr lang="en-US" sz="3200" b="1" dirty="0" smtClean="0"/>
            </a:br>
            <a:r>
              <a:rPr lang="en-US" sz="3200" b="1" dirty="0" smtClean="0"/>
              <a:t>Pakistan- Saudi Arabia: Historical background</a:t>
            </a:r>
            <a:br>
              <a:rPr lang="en-US" sz="3200" b="1" dirty="0" smtClean="0"/>
            </a:br>
            <a:endParaRPr lang="en-US" sz="3200" b="1" dirty="0"/>
          </a:p>
        </p:txBody>
      </p:sp>
      <p:sp>
        <p:nvSpPr>
          <p:cNvPr id="3" name="Content Placeholder 2"/>
          <p:cNvSpPr>
            <a:spLocks noGrp="1"/>
          </p:cNvSpPr>
          <p:nvPr>
            <p:ph idx="1"/>
          </p:nvPr>
        </p:nvSpPr>
        <p:spPr>
          <a:xfrm>
            <a:off x="34636" y="914400"/>
            <a:ext cx="9109364" cy="4525963"/>
          </a:xfrm>
        </p:spPr>
        <p:txBody>
          <a:bodyPr>
            <a:normAutofit lnSpcReduction="10000"/>
          </a:bodyPr>
          <a:lstStyle/>
          <a:p>
            <a:pPr algn="just"/>
            <a:r>
              <a:rPr lang="en-US" dirty="0" smtClean="0"/>
              <a:t>Arab traders were the main supplier for chain of silk, spices, cotton and other goods between Pakistan and Europe through the silk route, over centuries of history exist in relations between the two lands.</a:t>
            </a:r>
          </a:p>
          <a:p>
            <a:pPr algn="just"/>
            <a:r>
              <a:rPr lang="en-US" dirty="0" smtClean="0"/>
              <a:t>Importance of KSA </a:t>
            </a:r>
          </a:p>
          <a:p>
            <a:pPr marL="514350" indent="-514350" algn="just">
              <a:buFont typeface="+mj-lt"/>
              <a:buAutoNum type="arabicPeriod"/>
            </a:pPr>
            <a:r>
              <a:rPr lang="en-US" dirty="0" smtClean="0"/>
              <a:t>Two Holy Cities </a:t>
            </a:r>
            <a:r>
              <a:rPr lang="en-US" dirty="0" err="1" smtClean="0"/>
              <a:t>Makkah</a:t>
            </a:r>
            <a:r>
              <a:rPr lang="en-US" dirty="0" smtClean="0"/>
              <a:t> &amp; </a:t>
            </a:r>
            <a:r>
              <a:rPr lang="en-US" dirty="0" err="1" smtClean="0"/>
              <a:t>Madina</a:t>
            </a:r>
            <a:endParaRPr lang="en-US" dirty="0"/>
          </a:p>
          <a:p>
            <a:pPr marL="514350" indent="-514350" algn="just">
              <a:buFont typeface="+mj-lt"/>
              <a:buAutoNum type="arabicPeriod"/>
            </a:pPr>
            <a:r>
              <a:rPr lang="en-US" dirty="0" smtClean="0"/>
              <a:t>1965 &amp; 1971 Wars Domestic and Financial help</a:t>
            </a:r>
          </a:p>
          <a:p>
            <a:pPr marL="514350" indent="-514350" algn="just">
              <a:buFont typeface="+mj-lt"/>
              <a:buAutoNum type="arabicPeriod"/>
            </a:pPr>
            <a:r>
              <a:rPr lang="en-US" dirty="0" smtClean="0"/>
              <a:t>Golden Era of Shah Faisal</a:t>
            </a:r>
          </a:p>
        </p:txBody>
      </p:sp>
    </p:spTree>
    <p:extLst>
      <p:ext uri="{BB962C8B-B14F-4D97-AF65-F5344CB8AC3E}">
        <p14:creationId xmlns:p14="http://schemas.microsoft.com/office/powerpoint/2010/main" xmlns="" val="21055535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08" y="-27709"/>
            <a:ext cx="9116291" cy="713509"/>
          </a:xfrm>
        </p:spPr>
        <p:txBody>
          <a:bodyPr>
            <a:normAutofit/>
          </a:bodyPr>
          <a:lstStyle/>
          <a:p>
            <a:pPr algn="l"/>
            <a:r>
              <a:rPr lang="en-US" sz="2800" b="1" dirty="0" smtClean="0"/>
              <a:t>Cont.</a:t>
            </a:r>
            <a:endParaRPr lang="en-US" sz="2800" b="1" dirty="0"/>
          </a:p>
        </p:txBody>
      </p:sp>
      <p:sp>
        <p:nvSpPr>
          <p:cNvPr id="3" name="Content Placeholder 2"/>
          <p:cNvSpPr>
            <a:spLocks noGrp="1"/>
          </p:cNvSpPr>
          <p:nvPr>
            <p:ph idx="1"/>
          </p:nvPr>
        </p:nvSpPr>
        <p:spPr>
          <a:xfrm>
            <a:off x="0" y="685800"/>
            <a:ext cx="9144000" cy="4525963"/>
          </a:xfrm>
        </p:spPr>
        <p:txBody>
          <a:bodyPr/>
          <a:lstStyle/>
          <a:p>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343400" y="762000"/>
            <a:ext cx="4800600" cy="4419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0" y="762000"/>
            <a:ext cx="4343400" cy="4419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7065534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096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6926" y="609600"/>
            <a:ext cx="9137073" cy="4525963"/>
          </a:xfrm>
        </p:spPr>
        <p:txBody>
          <a:bodyPr>
            <a:normAutofit fontScale="92500"/>
          </a:bodyPr>
          <a:lstStyle/>
          <a:p>
            <a:r>
              <a:rPr lang="en-US" dirty="0" smtClean="0"/>
              <a:t>Role of Pakistan in development of Saudi Arabia.</a:t>
            </a:r>
          </a:p>
          <a:p>
            <a:r>
              <a:rPr lang="en-US" dirty="0" smtClean="0"/>
              <a:t>Pakistan has provided assistance in the field of Science &amp; Technology , infrastructure development and many more fields </a:t>
            </a:r>
          </a:p>
          <a:p>
            <a:r>
              <a:rPr lang="en-US" dirty="0" smtClean="0"/>
              <a:t>Pakistan is providing training facilities to Saudi Armed forces.</a:t>
            </a:r>
          </a:p>
          <a:p>
            <a:r>
              <a:rPr lang="en-US" dirty="0" smtClean="0"/>
              <a:t> Gulf War some 5,000 Pakistani troops were stationed in Saudi Arabia and the United Arab Emirates as part of the U.S.-led Persian Gulf War efforts in 1990</a:t>
            </a:r>
          </a:p>
          <a:p>
            <a:endParaRPr lang="en-US" dirty="0" smtClean="0"/>
          </a:p>
          <a:p>
            <a:endParaRPr lang="en-US" dirty="0"/>
          </a:p>
        </p:txBody>
      </p:sp>
    </p:spTree>
    <p:extLst>
      <p:ext uri="{BB962C8B-B14F-4D97-AF65-F5344CB8AC3E}">
        <p14:creationId xmlns:p14="http://schemas.microsoft.com/office/powerpoint/2010/main" xmlns="" val="139301544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08" y="6927"/>
            <a:ext cx="9116291" cy="678873"/>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685800"/>
            <a:ext cx="9144000" cy="4525963"/>
          </a:xfrm>
        </p:spPr>
        <p:txBody>
          <a:bodyPr>
            <a:normAutofit fontScale="92500"/>
          </a:bodyPr>
          <a:lstStyle/>
          <a:p>
            <a:r>
              <a:rPr lang="en-US" dirty="0" smtClean="0"/>
              <a:t>Pakistan has provided military aid and expertise to the kingdom for decades-close ties between militaries</a:t>
            </a:r>
          </a:p>
          <a:p>
            <a:r>
              <a:rPr lang="en-US" dirty="0" smtClean="0"/>
              <a:t>Saudi Arabia is one of the supporter of Afghan Mujahedeen during Afghan war against USSR and European and US arms suppliers, all were supporting Taliban however in 2001 Saudi broke ties with Taliban.</a:t>
            </a:r>
          </a:p>
          <a:p>
            <a:r>
              <a:rPr lang="en-US" dirty="0" smtClean="0"/>
              <a:t>SA also supported Afghan </a:t>
            </a:r>
            <a:r>
              <a:rPr lang="en-US" dirty="0" err="1" smtClean="0"/>
              <a:t>Muhajreen</a:t>
            </a:r>
            <a:r>
              <a:rPr lang="en-US" dirty="0" smtClean="0"/>
              <a:t> during that War.</a:t>
            </a:r>
            <a:endParaRPr lang="en-US" dirty="0"/>
          </a:p>
        </p:txBody>
      </p:sp>
    </p:spTree>
    <p:extLst>
      <p:ext uri="{BB962C8B-B14F-4D97-AF65-F5344CB8AC3E}">
        <p14:creationId xmlns:p14="http://schemas.microsoft.com/office/powerpoint/2010/main" xmlns="" val="4081203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20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762000"/>
            <a:ext cx="9144000" cy="4525963"/>
          </a:xfrm>
        </p:spPr>
        <p:txBody>
          <a:bodyPr>
            <a:normAutofit fontScale="92500"/>
          </a:bodyPr>
          <a:lstStyle/>
          <a:p>
            <a:r>
              <a:rPr lang="en-US" dirty="0" smtClean="0"/>
              <a:t>2005 earthquake -Saudi Arabia topped the list of donor countries. Official aid followed by large investments from Saudi princes and from religious institutions.</a:t>
            </a:r>
          </a:p>
          <a:p>
            <a:r>
              <a:rPr lang="en-US" dirty="0" smtClean="0"/>
              <a:t>Pakistani madrassa educational system, for instance, is Saudi funded by private donors.</a:t>
            </a:r>
          </a:p>
          <a:p>
            <a:r>
              <a:rPr lang="en-US" dirty="0" smtClean="0"/>
              <a:t>The two countries Pakistan and Saudi Arabia shared views on major international and regional issues. Both countries consult each other on regional and international issues from time to time. </a:t>
            </a:r>
          </a:p>
          <a:p>
            <a:pPr marL="0" indent="0">
              <a:buNone/>
            </a:pPr>
            <a:endParaRPr lang="en-US" dirty="0"/>
          </a:p>
        </p:txBody>
      </p:sp>
    </p:spTree>
    <p:extLst>
      <p:ext uri="{BB962C8B-B14F-4D97-AF65-F5344CB8AC3E}">
        <p14:creationId xmlns:p14="http://schemas.microsoft.com/office/powerpoint/2010/main" xmlns="" val="42146291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4636"/>
            <a:ext cx="9144000" cy="11430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838200"/>
            <a:ext cx="9144000" cy="4525963"/>
          </a:xfrm>
        </p:spPr>
        <p:txBody>
          <a:bodyPr>
            <a:normAutofit fontScale="92500" lnSpcReduction="10000"/>
          </a:bodyPr>
          <a:lstStyle/>
          <a:p>
            <a:pPr algn="just"/>
            <a:r>
              <a:rPr lang="en-US" dirty="0" smtClean="0"/>
              <a:t>They work together on Organization of Islamic Conference. Saudi Arabia supported Pakistan in all its wars with India and its position on Kashmir is supportive of Pakistan. </a:t>
            </a:r>
          </a:p>
          <a:p>
            <a:pPr algn="just"/>
            <a:r>
              <a:rPr lang="en-US" dirty="0" smtClean="0"/>
              <a:t>Saudi Arabia and Pakistan have an extensive economic relationship that expanded rapidly after 1972. SA had always provided economic assistance and loans to Pakistan and it had also invested capital in Pakistan in various projects. An important aspect of relationship is oil supply to Pakistan from Saudi Arabia. </a:t>
            </a:r>
            <a:endParaRPr lang="en-US" dirty="0"/>
          </a:p>
        </p:txBody>
      </p:sp>
    </p:spTree>
    <p:extLst>
      <p:ext uri="{BB962C8B-B14F-4D97-AF65-F5344CB8AC3E}">
        <p14:creationId xmlns:p14="http://schemas.microsoft.com/office/powerpoint/2010/main" xmlns="" val="253154779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709"/>
            <a:ext cx="9144000" cy="713509"/>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685800"/>
            <a:ext cx="9144000" cy="4876800"/>
          </a:xfrm>
        </p:spPr>
        <p:txBody>
          <a:bodyPr>
            <a:normAutofit fontScale="92500" lnSpcReduction="20000"/>
          </a:bodyPr>
          <a:lstStyle/>
          <a:p>
            <a:pPr algn="just"/>
            <a:r>
              <a:rPr lang="en-US" dirty="0" smtClean="0"/>
              <a:t>Since 1998 SA had been supplying crude oil to Pakistan on deferred payment bases which mean that to get the oil now but  make the payment  later on gradually. </a:t>
            </a:r>
          </a:p>
          <a:p>
            <a:pPr algn="just"/>
            <a:r>
              <a:rPr lang="en-US" dirty="0" smtClean="0"/>
              <a:t>This has help to ease economic pressure on Pakistan and Pakistan has been able to obtain oil. </a:t>
            </a:r>
          </a:p>
          <a:p>
            <a:pPr algn="just"/>
            <a:r>
              <a:rPr lang="en-US" dirty="0" smtClean="0"/>
              <a:t>SA is the biggest oil supplier to Pakistan at the moment. This relationship is going to expand over the years because both have been expanding the area of cooperation for example latest addition to this cooperation is counter terrorism and both countries are cooperating to contain terrorism in the region. </a:t>
            </a:r>
          </a:p>
          <a:p>
            <a:pPr marL="0" indent="0" algn="ctr">
              <a:buNone/>
            </a:pPr>
            <a:r>
              <a:rPr lang="en-US" dirty="0" smtClean="0"/>
              <a:t>***</a:t>
            </a:r>
          </a:p>
          <a:p>
            <a:endParaRPr lang="en-US" dirty="0"/>
          </a:p>
        </p:txBody>
      </p:sp>
    </p:spTree>
    <p:extLst>
      <p:ext uri="{BB962C8B-B14F-4D97-AF65-F5344CB8AC3E}">
        <p14:creationId xmlns:p14="http://schemas.microsoft.com/office/powerpoint/2010/main" xmlns="" val="326879119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2000"/>
          </a:xfrm>
        </p:spPr>
        <p:txBody>
          <a:bodyPr>
            <a:normAutofit/>
          </a:bodyPr>
          <a:lstStyle/>
          <a:p>
            <a:pPr algn="l"/>
            <a:r>
              <a:rPr lang="en-US" sz="2800" b="1" dirty="0" smtClean="0"/>
              <a:t>Pakistan and Turkey</a:t>
            </a:r>
            <a:endParaRPr lang="en-US" sz="2800" b="1" dirty="0"/>
          </a:p>
        </p:txBody>
      </p:sp>
      <p:sp>
        <p:nvSpPr>
          <p:cNvPr id="3" name="Content Placeholder 2"/>
          <p:cNvSpPr>
            <a:spLocks noGrp="1"/>
          </p:cNvSpPr>
          <p:nvPr>
            <p:ph idx="1"/>
          </p:nvPr>
        </p:nvSpPr>
        <p:spPr>
          <a:xfrm>
            <a:off x="0" y="762000"/>
            <a:ext cx="9144000" cy="4525963"/>
          </a:xfrm>
        </p:spPr>
        <p:txBody>
          <a:bodyPr/>
          <a:lstStyle/>
          <a:p>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114800" y="762000"/>
            <a:ext cx="5029200" cy="4572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0" y="762000"/>
            <a:ext cx="4114800" cy="4572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02132067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782"/>
            <a:ext cx="9144000" cy="817418"/>
          </a:xfrm>
        </p:spPr>
        <p:txBody>
          <a:bodyPr>
            <a:normAutofit fontScale="90000"/>
          </a:bodyPr>
          <a:lstStyle/>
          <a:p>
            <a:pPr algn="l"/>
            <a:r>
              <a:rPr lang="en-US" sz="3200" b="1" dirty="0" smtClean="0"/>
              <a:t/>
            </a:r>
            <a:br>
              <a:rPr lang="en-US" sz="3200" b="1" dirty="0" smtClean="0"/>
            </a:br>
            <a:r>
              <a:rPr lang="en-US" sz="3200" b="1" dirty="0" smtClean="0"/>
              <a:t>PAKISTAN AND TURKEY</a:t>
            </a:r>
            <a:br>
              <a:rPr lang="en-US" sz="3200" b="1" dirty="0" smtClean="0"/>
            </a:br>
            <a:endParaRPr lang="en-US" sz="3200" b="1" dirty="0"/>
          </a:p>
        </p:txBody>
      </p:sp>
      <p:sp>
        <p:nvSpPr>
          <p:cNvPr id="3" name="Content Placeholder 2"/>
          <p:cNvSpPr>
            <a:spLocks noGrp="1"/>
          </p:cNvSpPr>
          <p:nvPr>
            <p:ph idx="1"/>
          </p:nvPr>
        </p:nvSpPr>
        <p:spPr>
          <a:xfrm>
            <a:off x="0" y="838200"/>
            <a:ext cx="9144000" cy="4724400"/>
          </a:xfrm>
        </p:spPr>
        <p:txBody>
          <a:bodyPr>
            <a:normAutofit fontScale="92500" lnSpcReduction="20000"/>
          </a:bodyPr>
          <a:lstStyle/>
          <a:p>
            <a:pPr algn="just"/>
            <a:r>
              <a:rPr lang="en-US" sz="3100" dirty="0" smtClean="0"/>
              <a:t>Turkey is another Muslim country with a long history of close and cordial relations with Pakistan. Turkey had stood by Pakistan in all kinds of situations in wars or in peace. Turkey has always supported Pakistan. </a:t>
            </a:r>
          </a:p>
          <a:p>
            <a:pPr algn="just"/>
            <a:r>
              <a:rPr lang="en-US" sz="3100" dirty="0" smtClean="0"/>
              <a:t>Turkey established diplomatic relations soon after the independence of Pakistan in 1947 and bilateral relations became increasingly close owing to cultural, religious and geopolitical links between the two countries.</a:t>
            </a:r>
          </a:p>
          <a:p>
            <a:pPr algn="just"/>
            <a:r>
              <a:rPr lang="en-US" sz="3100" dirty="0" smtClean="0"/>
              <a:t> Pakistan's founder Muhammad Ali Jinnah expressed admiration for Turkey's founding leader Mustafa Kemal Atatürk and also a desire to develop Pakistan on the Turkish model of modernism </a:t>
            </a:r>
          </a:p>
          <a:p>
            <a:pPr marL="0" indent="0">
              <a:buNone/>
            </a:pPr>
            <a:endParaRPr lang="en-US" dirty="0" smtClean="0"/>
          </a:p>
        </p:txBody>
      </p:sp>
    </p:spTree>
    <p:extLst>
      <p:ext uri="{BB962C8B-B14F-4D97-AF65-F5344CB8AC3E}">
        <p14:creationId xmlns:p14="http://schemas.microsoft.com/office/powerpoint/2010/main" xmlns="" val="22212358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4636"/>
            <a:ext cx="9144000" cy="727364"/>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609600"/>
            <a:ext cx="9144000" cy="4525963"/>
          </a:xfrm>
        </p:spPr>
        <p:txBody>
          <a:bodyPr>
            <a:normAutofit fontScale="92500"/>
          </a:bodyPr>
          <a:lstStyle/>
          <a:p>
            <a:r>
              <a:rPr lang="en-US" dirty="0" smtClean="0"/>
              <a:t>Pakistan, Turkey and Iran established the RCD in 1964. Turkey supports Pakistan on the Kashmir dispute and Pakistan supports them on the Cyprus conflict.</a:t>
            </a:r>
          </a:p>
          <a:p>
            <a:r>
              <a:rPr lang="en-US" dirty="0" smtClean="0"/>
              <a:t>There have been high level civil and military visits, in fact their top military leaders visited Pakistan and Pakistani top military leaders responded to that and go back to Turkey for similar visits.</a:t>
            </a:r>
          </a:p>
          <a:p>
            <a:r>
              <a:rPr lang="en-US" dirty="0" smtClean="0"/>
              <a:t>Both have great contribution in the multilateral arrangements of CENTO, RCD, ECO, etc.</a:t>
            </a:r>
          </a:p>
          <a:p>
            <a:endParaRPr lang="en-US" dirty="0" smtClean="0"/>
          </a:p>
          <a:p>
            <a:endParaRPr lang="en-US" dirty="0" smtClean="0"/>
          </a:p>
          <a:p>
            <a:endParaRPr lang="en-US" dirty="0"/>
          </a:p>
        </p:txBody>
      </p:sp>
    </p:spTree>
    <p:extLst>
      <p:ext uri="{BB962C8B-B14F-4D97-AF65-F5344CB8AC3E}">
        <p14:creationId xmlns:p14="http://schemas.microsoft.com/office/powerpoint/2010/main" xmlns="" val="40285562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4" y="20782"/>
            <a:ext cx="9130145" cy="665018"/>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685800"/>
            <a:ext cx="9144000" cy="5029200"/>
          </a:xfrm>
        </p:spPr>
        <p:txBody>
          <a:bodyPr>
            <a:normAutofit lnSpcReduction="10000"/>
          </a:bodyPr>
          <a:lstStyle/>
          <a:p>
            <a:r>
              <a:rPr lang="en-US" dirty="0" smtClean="0"/>
              <a:t>In 80’s the RCD was replaced by ECO (economic cooperation organization) in 1985. It was initiated by Pakistan, Iran and Turkey but now it has 10 members which includes 7 Asian and 3 Eurasian nations and it is an ad-hoc organization to UN.</a:t>
            </a:r>
          </a:p>
          <a:p>
            <a:r>
              <a:rPr lang="en-US" dirty="0" smtClean="0"/>
              <a:t>In 90’s, present ECO cultural institute was signed at Islamabad in 1995 to foster rich culture heritage of Turkey, Iran and 10 other Asian states mid 1990’s. </a:t>
            </a:r>
          </a:p>
          <a:p>
            <a:r>
              <a:rPr lang="en-US" dirty="0" smtClean="0"/>
              <a:t>The hero of the nation, Dr. A Q Khan visited turkey for technological cooperation. </a:t>
            </a:r>
          </a:p>
          <a:p>
            <a:endParaRPr lang="en-US" dirty="0"/>
          </a:p>
        </p:txBody>
      </p:sp>
    </p:spTree>
    <p:extLst>
      <p:ext uri="{BB962C8B-B14F-4D97-AF65-F5344CB8AC3E}">
        <p14:creationId xmlns:p14="http://schemas.microsoft.com/office/powerpoint/2010/main" xmlns="" val="58462351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4" y="13855"/>
            <a:ext cx="9130145" cy="671945"/>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609600"/>
            <a:ext cx="9144000" cy="4800600"/>
          </a:xfrm>
        </p:spPr>
        <p:txBody>
          <a:bodyPr>
            <a:normAutofit fontScale="92500" lnSpcReduction="10000"/>
          </a:bodyPr>
          <a:lstStyle/>
          <a:p>
            <a:pPr algn="just"/>
            <a:r>
              <a:rPr lang="en-US" dirty="0" smtClean="0"/>
              <a:t>In 2004, President Gen Pervez Musharraf visited Turkey.</a:t>
            </a:r>
          </a:p>
          <a:p>
            <a:pPr algn="just"/>
            <a:r>
              <a:rPr lang="en-US" dirty="0" smtClean="0"/>
              <a:t>In 2005 Kashmir earthquake, Turkey stepped up its efforts to help the Pakistani people of the affected areas.</a:t>
            </a:r>
          </a:p>
          <a:p>
            <a:pPr algn="just"/>
            <a:r>
              <a:rPr lang="en-US" dirty="0" smtClean="0"/>
              <a:t>President </a:t>
            </a:r>
            <a:r>
              <a:rPr lang="en-US" dirty="0" err="1" smtClean="0"/>
              <a:t>Zardari</a:t>
            </a:r>
            <a:r>
              <a:rPr lang="en-US" dirty="0" smtClean="0"/>
              <a:t> visited Turkey in 2008. Turkish PM, Mr. </a:t>
            </a:r>
            <a:r>
              <a:rPr lang="en-US" dirty="0" err="1" smtClean="0"/>
              <a:t>Erdogan</a:t>
            </a:r>
            <a:r>
              <a:rPr lang="en-US" dirty="0" smtClean="0"/>
              <a:t> addressed a joint session of two houses of the parliament of Pakistan during his visit 2012.</a:t>
            </a:r>
          </a:p>
          <a:p>
            <a:pPr algn="just"/>
            <a:r>
              <a:rPr lang="en-US" dirty="0" smtClean="0"/>
              <a:t>Turkey and Pakistan are founding members of the Economic Cooperation Organization and part of the Developing 8 Countries (D-8) organization. </a:t>
            </a:r>
          </a:p>
          <a:p>
            <a:pPr algn="just"/>
            <a:endParaRPr lang="en-US" dirty="0" smtClean="0"/>
          </a:p>
          <a:p>
            <a:pPr algn="just"/>
            <a:endParaRPr lang="en-US" dirty="0" smtClean="0"/>
          </a:p>
        </p:txBody>
      </p:sp>
    </p:spTree>
    <p:extLst>
      <p:ext uri="{BB962C8B-B14F-4D97-AF65-F5344CB8AC3E}">
        <p14:creationId xmlns:p14="http://schemas.microsoft.com/office/powerpoint/2010/main" xmlns="" val="127047976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13854" y="685800"/>
            <a:ext cx="9130145" cy="4525963"/>
          </a:xfrm>
        </p:spPr>
        <p:txBody>
          <a:bodyPr>
            <a:normAutofit lnSpcReduction="10000"/>
          </a:bodyPr>
          <a:lstStyle/>
          <a:p>
            <a:r>
              <a:rPr lang="en-US" dirty="0" smtClean="0"/>
              <a:t>Both nations have worked to negotiate on trading agreement, aiming to increase trade and investments, especially in transport, telecommunications, manufacturing, tourism and other industries. </a:t>
            </a:r>
          </a:p>
          <a:p>
            <a:r>
              <a:rPr lang="en-US" dirty="0" smtClean="0"/>
              <a:t>Pakistani exports include rice, sesame seeds, leather, textiles, fabrics, sports goods, and medical equipment. </a:t>
            </a:r>
          </a:p>
          <a:p>
            <a:pPr marL="0" indent="0" algn="ctr">
              <a:buNone/>
            </a:pPr>
            <a:r>
              <a:rPr lang="en-US" dirty="0" smtClean="0"/>
              <a:t>***                                                 </a:t>
            </a:r>
            <a:endParaRPr lang="en-US" dirty="0"/>
          </a:p>
        </p:txBody>
      </p:sp>
    </p:spTree>
    <p:extLst>
      <p:ext uri="{BB962C8B-B14F-4D97-AF65-F5344CB8AC3E}">
        <p14:creationId xmlns:p14="http://schemas.microsoft.com/office/powerpoint/2010/main" xmlns="" val="189380957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09600"/>
          </a:xfrm>
        </p:spPr>
        <p:txBody>
          <a:bodyPr>
            <a:normAutofit/>
          </a:bodyPr>
          <a:lstStyle/>
          <a:p>
            <a:pPr algn="l"/>
            <a:r>
              <a:rPr lang="en-US" sz="2800" b="1" dirty="0" smtClean="0"/>
              <a:t>Pakistan and Egypt</a:t>
            </a:r>
            <a:endParaRPr lang="en-US" sz="2800" b="1" dirty="0"/>
          </a:p>
        </p:txBody>
      </p:sp>
      <p:sp>
        <p:nvSpPr>
          <p:cNvPr id="3" name="Content Placeholder 2"/>
          <p:cNvSpPr>
            <a:spLocks noGrp="1"/>
          </p:cNvSpPr>
          <p:nvPr>
            <p:ph idx="1"/>
          </p:nvPr>
        </p:nvSpPr>
        <p:spPr>
          <a:xfrm>
            <a:off x="0" y="762000"/>
            <a:ext cx="9144000" cy="4525963"/>
          </a:xfrm>
        </p:spPr>
        <p:txBody>
          <a:bodyPr/>
          <a:lstStyle/>
          <a:p>
            <a:endParaRPr lang="en-US"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419600" y="762000"/>
            <a:ext cx="4724400" cy="4495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905000" y="762000"/>
            <a:ext cx="2514600" cy="4495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0" y="762000"/>
            <a:ext cx="1905000" cy="4495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32865044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08" y="27709"/>
            <a:ext cx="9116291" cy="810491"/>
          </a:xfrm>
        </p:spPr>
        <p:txBody>
          <a:bodyPr>
            <a:normAutofit/>
          </a:bodyPr>
          <a:lstStyle/>
          <a:p>
            <a:pPr algn="l"/>
            <a:r>
              <a:rPr lang="en-US" sz="3200" b="1" dirty="0" smtClean="0"/>
              <a:t>Pakistan’s relations with Egypt</a:t>
            </a:r>
            <a:endParaRPr lang="en-US" sz="3200" b="1" dirty="0"/>
          </a:p>
        </p:txBody>
      </p:sp>
      <p:sp>
        <p:nvSpPr>
          <p:cNvPr id="3" name="Content Placeholder 2"/>
          <p:cNvSpPr>
            <a:spLocks noGrp="1"/>
          </p:cNvSpPr>
          <p:nvPr>
            <p:ph idx="1"/>
          </p:nvPr>
        </p:nvSpPr>
        <p:spPr>
          <a:xfrm>
            <a:off x="0" y="838200"/>
            <a:ext cx="9144000" cy="4525963"/>
          </a:xfrm>
        </p:spPr>
        <p:txBody>
          <a:bodyPr>
            <a:normAutofit fontScale="92500" lnSpcReduction="20000"/>
          </a:bodyPr>
          <a:lstStyle/>
          <a:p>
            <a:pPr algn="just"/>
            <a:r>
              <a:rPr lang="en-US" dirty="0" smtClean="0"/>
              <a:t>Egypt Pakistan relations are normal and cordial. currently they exchanged views on regional and international issues. However in the past in the 50s and 60s there was a problem in Pakistan’s relation with the Egypt. Egypt under Nasser had some reservations due to Pakistan’s ties with the West. </a:t>
            </a:r>
          </a:p>
          <a:p>
            <a:pPr algn="just"/>
            <a:r>
              <a:rPr lang="en-US" dirty="0" smtClean="0"/>
              <a:t>The relations began to improve and the cordiality has increased since 1967 and especially after the death of Nasser in 1970.</a:t>
            </a:r>
          </a:p>
          <a:p>
            <a:pPr algn="just"/>
            <a:r>
              <a:rPr lang="en-US" dirty="0" smtClean="0"/>
              <a:t>Pakistan supported Egypt when it was attacked by Israel in 1956, 1967, 1973. </a:t>
            </a:r>
            <a:endParaRPr lang="en-US" dirty="0"/>
          </a:p>
        </p:txBody>
      </p:sp>
    </p:spTree>
    <p:extLst>
      <p:ext uri="{BB962C8B-B14F-4D97-AF65-F5344CB8AC3E}">
        <p14:creationId xmlns:p14="http://schemas.microsoft.com/office/powerpoint/2010/main" xmlns="" val="334808255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782"/>
            <a:ext cx="9144000" cy="741218"/>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609600"/>
            <a:ext cx="9144000" cy="5334000"/>
          </a:xfrm>
        </p:spPr>
        <p:txBody>
          <a:bodyPr>
            <a:noAutofit/>
          </a:bodyPr>
          <a:lstStyle/>
          <a:p>
            <a:r>
              <a:rPr lang="en-US" sz="2800" dirty="0" smtClean="0"/>
              <a:t>Pakistan and Egypt both are members of OIC.</a:t>
            </a:r>
          </a:p>
          <a:p>
            <a:r>
              <a:rPr lang="en-US" sz="2800" dirty="0" smtClean="0"/>
              <a:t>During Arab-Israel wars Anwar </a:t>
            </a:r>
            <a:r>
              <a:rPr lang="en-US" sz="2800" dirty="0" err="1"/>
              <a:t>S</a:t>
            </a:r>
            <a:r>
              <a:rPr lang="en-US" sz="2800" dirty="0" err="1" smtClean="0"/>
              <a:t>addat</a:t>
            </a:r>
            <a:r>
              <a:rPr lang="en-US" sz="2800" dirty="0" smtClean="0"/>
              <a:t> recognized Pakistan’s services in OIC in 1974. </a:t>
            </a:r>
          </a:p>
          <a:p>
            <a:r>
              <a:rPr lang="en-US" sz="2800" dirty="0"/>
              <a:t>Egypt also played a vital role in Soviet war in Afghanistan where Egypt widely provided manpower (see Afghan Arabs) and military </a:t>
            </a:r>
            <a:r>
              <a:rPr lang="en-US" sz="2800" dirty="0" smtClean="0"/>
              <a:t>equipment </a:t>
            </a:r>
            <a:r>
              <a:rPr lang="en-US" sz="2800" dirty="0"/>
              <a:t>to Afghan </a:t>
            </a:r>
            <a:r>
              <a:rPr lang="en-US" sz="2800" dirty="0" smtClean="0"/>
              <a:t>mujahedeen </a:t>
            </a:r>
            <a:r>
              <a:rPr lang="en-US" sz="2800" dirty="0"/>
              <a:t>in their fight against the Soviets.</a:t>
            </a:r>
            <a:endParaRPr lang="en-US" sz="2800" dirty="0" smtClean="0"/>
          </a:p>
          <a:p>
            <a:r>
              <a:rPr lang="en-US" sz="2800" dirty="0" smtClean="0"/>
              <a:t>Al-AZHAR university is one of the first preference of Pakistani student for the education of Islamic Law, Sharia and Jurisprudence</a:t>
            </a:r>
            <a:r>
              <a:rPr lang="en-US" sz="2800" dirty="0"/>
              <a:t>. Al-</a:t>
            </a:r>
            <a:r>
              <a:rPr lang="en-US" sz="2800" dirty="0" err="1"/>
              <a:t>Azhar</a:t>
            </a:r>
            <a:r>
              <a:rPr lang="en-US" sz="2800" dirty="0"/>
              <a:t> University continues to offer its 30 scholarships to the Pakistani students each year, this number will rise to 50 soon</a:t>
            </a:r>
            <a:endParaRPr lang="en-US" sz="2800" dirty="0" smtClean="0"/>
          </a:p>
          <a:p>
            <a:pPr marL="0" indent="0">
              <a:buNone/>
            </a:pPr>
            <a:r>
              <a:rPr lang="en-US" sz="2800" dirty="0"/>
              <a:t> </a:t>
            </a:r>
            <a:endParaRPr lang="en-US" sz="2800" dirty="0" smtClean="0"/>
          </a:p>
        </p:txBody>
      </p:sp>
    </p:spTree>
    <p:extLst>
      <p:ext uri="{BB962C8B-B14F-4D97-AF65-F5344CB8AC3E}">
        <p14:creationId xmlns:p14="http://schemas.microsoft.com/office/powerpoint/2010/main" xmlns="" val="38041673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20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685800"/>
            <a:ext cx="9144000" cy="4525963"/>
          </a:xfrm>
        </p:spPr>
        <p:txBody>
          <a:bodyPr>
            <a:normAutofit fontScale="92500"/>
          </a:bodyPr>
          <a:lstStyle/>
          <a:p>
            <a:r>
              <a:rPr lang="en-US" dirty="0"/>
              <a:t>Since 2001, Egypt continues to support Pakistan in its war against terrorism</a:t>
            </a:r>
            <a:r>
              <a:rPr lang="en-US" dirty="0" smtClean="0"/>
              <a:t>.</a:t>
            </a:r>
          </a:p>
          <a:p>
            <a:r>
              <a:rPr lang="en-US" dirty="0" smtClean="0"/>
              <a:t> </a:t>
            </a:r>
            <a:r>
              <a:rPr lang="en-US" dirty="0"/>
              <a:t>In May 2009, Egyptian Assistant Foreign Minister visited Islamabad to show Egypt’s support and solidarity with the people and government of Pakistan</a:t>
            </a:r>
            <a:r>
              <a:rPr lang="en-US" dirty="0" smtClean="0"/>
              <a:t>.</a:t>
            </a:r>
          </a:p>
          <a:p>
            <a:r>
              <a:rPr lang="en-US" dirty="0" smtClean="0"/>
              <a:t>Pakistan </a:t>
            </a:r>
            <a:r>
              <a:rPr lang="en-US" dirty="0"/>
              <a:t>Prime Minister, Yusuf </a:t>
            </a:r>
            <a:r>
              <a:rPr lang="en-US" dirty="0" err="1"/>
              <a:t>Raza</a:t>
            </a:r>
            <a:r>
              <a:rPr lang="en-US" dirty="0"/>
              <a:t> </a:t>
            </a:r>
            <a:r>
              <a:rPr lang="en-US" dirty="0" err="1"/>
              <a:t>Gilani</a:t>
            </a:r>
            <a:r>
              <a:rPr lang="en-US" dirty="0"/>
              <a:t>, on assuming his office, made his first trip abroad to Egypt, within a year time, </a:t>
            </a:r>
            <a:r>
              <a:rPr lang="en-US" dirty="0" err="1"/>
              <a:t>Gilani</a:t>
            </a:r>
            <a:r>
              <a:rPr lang="en-US" dirty="0"/>
              <a:t> visited Egypt again in July </a:t>
            </a:r>
            <a:r>
              <a:rPr lang="en-US" dirty="0" smtClean="0"/>
              <a:t>2009.</a:t>
            </a:r>
          </a:p>
          <a:p>
            <a:pPr marL="0" indent="0" algn="ctr">
              <a:buNone/>
            </a:pPr>
            <a:r>
              <a:rPr lang="en-US" dirty="0" smtClean="0"/>
              <a:t>***</a:t>
            </a:r>
            <a:endParaRPr lang="en-US" dirty="0"/>
          </a:p>
        </p:txBody>
      </p:sp>
    </p:spTree>
    <p:extLst>
      <p:ext uri="{BB962C8B-B14F-4D97-AF65-F5344CB8AC3E}">
        <p14:creationId xmlns:p14="http://schemas.microsoft.com/office/powerpoint/2010/main" xmlns="" val="338274376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4636"/>
            <a:ext cx="9144000" cy="651164"/>
          </a:xfrm>
        </p:spPr>
        <p:txBody>
          <a:bodyPr>
            <a:normAutofit fontScale="90000"/>
          </a:bodyPr>
          <a:lstStyle/>
          <a:p>
            <a:pPr algn="l"/>
            <a:r>
              <a:rPr lang="en-US" dirty="0" smtClean="0"/>
              <a:t/>
            </a:r>
            <a:br>
              <a:rPr lang="en-US" dirty="0" smtClean="0"/>
            </a:br>
            <a:r>
              <a:rPr lang="en-US" sz="3600" b="1" dirty="0" smtClean="0"/>
              <a:t>Pakistan </a:t>
            </a:r>
            <a:r>
              <a:rPr lang="en-US" sz="3600" b="1" dirty="0"/>
              <a:t>and Libya</a:t>
            </a:r>
            <a:br>
              <a:rPr lang="en-US" sz="3600" b="1" dirty="0"/>
            </a:br>
            <a:endParaRPr lang="en-US" sz="3600" b="1" dirty="0"/>
          </a:p>
        </p:txBody>
      </p:sp>
      <p:sp>
        <p:nvSpPr>
          <p:cNvPr id="3" name="Content Placeholder 2"/>
          <p:cNvSpPr>
            <a:spLocks noGrp="1"/>
          </p:cNvSpPr>
          <p:nvPr>
            <p:ph idx="1"/>
          </p:nvPr>
        </p:nvSpPr>
        <p:spPr>
          <a:xfrm>
            <a:off x="0" y="762000"/>
            <a:ext cx="9144000" cy="4525963"/>
          </a:xfrm>
        </p:spPr>
        <p:txBody>
          <a:bodyPr/>
          <a:lstStyle/>
          <a:p>
            <a:endParaRPr lang="en-US" dirty="0"/>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419598" y="762000"/>
            <a:ext cx="4724401" cy="4495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0" y="762000"/>
            <a:ext cx="4572000" cy="4495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32290267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782"/>
            <a:ext cx="9144000" cy="817418"/>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762000"/>
            <a:ext cx="9144000" cy="4648200"/>
          </a:xfrm>
        </p:spPr>
        <p:txBody>
          <a:bodyPr>
            <a:normAutofit fontScale="85000" lnSpcReduction="20000"/>
          </a:bodyPr>
          <a:lstStyle/>
          <a:p>
            <a:r>
              <a:rPr lang="en-US" dirty="0"/>
              <a:t>The early 1970s were the first time the Pakistani populace began to notice Muammar Gaddafi. Gaddafi gave a speech at the </a:t>
            </a:r>
            <a:r>
              <a:rPr lang="en-US" dirty="0" smtClean="0"/>
              <a:t>Organization </a:t>
            </a:r>
            <a:r>
              <a:rPr lang="en-US" dirty="0"/>
              <a:t>of the Islamic Conference meeting, where he declared support for Pakistan to pursue development of nuclear </a:t>
            </a:r>
            <a:r>
              <a:rPr lang="en-US" dirty="0" smtClean="0"/>
              <a:t>Power.</a:t>
            </a:r>
          </a:p>
          <a:p>
            <a:r>
              <a:rPr lang="en-US" dirty="0" smtClean="0"/>
              <a:t> </a:t>
            </a:r>
            <a:r>
              <a:rPr lang="en-US" dirty="0"/>
              <a:t>When he came to Pakistan to attend the second Islamic Summit Conference in 1974, he stated, "Pakistan is the fort of Islam."</a:t>
            </a:r>
          </a:p>
          <a:p>
            <a:r>
              <a:rPr lang="en-US" dirty="0"/>
              <a:t>Because of Gaddafi's support for Pakistan's nuclear </a:t>
            </a:r>
            <a:r>
              <a:rPr lang="en-US" dirty="0" smtClean="0"/>
              <a:t>deterrence </a:t>
            </a:r>
            <a:r>
              <a:rPr lang="en-US" dirty="0"/>
              <a:t>program, he became a popular figure within the country. Gaddafi cricket stadium in Lahore, the largest in the country, was named after </a:t>
            </a:r>
            <a:r>
              <a:rPr lang="en-US" dirty="0" smtClean="0"/>
              <a:t>him.</a:t>
            </a:r>
            <a:endParaRPr lang="en-US" dirty="0"/>
          </a:p>
        </p:txBody>
      </p:sp>
    </p:spTree>
    <p:extLst>
      <p:ext uri="{BB962C8B-B14F-4D97-AF65-F5344CB8AC3E}">
        <p14:creationId xmlns:p14="http://schemas.microsoft.com/office/powerpoint/2010/main" xmlns="" val="132726243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4" y="0"/>
            <a:ext cx="9130145" cy="609600"/>
          </a:xfrm>
        </p:spPr>
        <p:txBody>
          <a:bodyPr>
            <a:normAutofit fontScale="90000"/>
          </a:bodyPr>
          <a:lstStyle/>
          <a:p>
            <a:pPr algn="l"/>
            <a:r>
              <a:rPr lang="en-US" dirty="0" smtClean="0"/>
              <a:t/>
            </a:r>
            <a:br>
              <a:rPr lang="en-US" dirty="0" smtClean="0"/>
            </a:br>
            <a:r>
              <a:rPr lang="en-US" sz="3600" b="1" dirty="0" smtClean="0"/>
              <a:t>Cont.</a:t>
            </a:r>
            <a:br>
              <a:rPr lang="en-US" sz="3600" b="1" dirty="0" smtClean="0"/>
            </a:br>
            <a:endParaRPr lang="en-US" sz="3600" b="1" dirty="0"/>
          </a:p>
        </p:txBody>
      </p:sp>
      <p:sp>
        <p:nvSpPr>
          <p:cNvPr id="3" name="Content Placeholder 2"/>
          <p:cNvSpPr>
            <a:spLocks noGrp="1"/>
          </p:cNvSpPr>
          <p:nvPr>
            <p:ph idx="1"/>
          </p:nvPr>
        </p:nvSpPr>
        <p:spPr>
          <a:xfrm>
            <a:off x="13855" y="609600"/>
            <a:ext cx="9144000" cy="4876800"/>
          </a:xfrm>
        </p:spPr>
        <p:txBody>
          <a:bodyPr>
            <a:normAutofit fontScale="85000" lnSpcReduction="20000"/>
          </a:bodyPr>
          <a:lstStyle/>
          <a:p>
            <a:pPr algn="just"/>
            <a:r>
              <a:rPr lang="en-US" sz="3300" dirty="0"/>
              <a:t>Libya-Pakistan relations refers to the bilateral and diplomatic relations between Libya and Pakistan. The relationship has been friendly throughout its history. Both countries share religious and cultural links, particularly their Islamic heritage</a:t>
            </a:r>
            <a:r>
              <a:rPr lang="en-US" sz="3300" dirty="0" smtClean="0"/>
              <a:t>. Libya’s head of state Col. </a:t>
            </a:r>
            <a:r>
              <a:rPr lang="en-US" sz="3300" dirty="0" err="1" smtClean="0"/>
              <a:t>Qazzafi</a:t>
            </a:r>
            <a:r>
              <a:rPr lang="en-US" sz="3300" dirty="0" smtClean="0"/>
              <a:t> was one of the great well wisher and supporter of Pakistan. </a:t>
            </a:r>
          </a:p>
          <a:p>
            <a:pPr algn="just"/>
            <a:r>
              <a:rPr lang="en-US" sz="3300" dirty="0" smtClean="0"/>
              <a:t>He and his govt. extended valuable support to Pakistan in the 70s, this support was not only diplomatic support but also economic support and in the 70s Libya invested in Pakistan.</a:t>
            </a:r>
          </a:p>
          <a:p>
            <a:pPr algn="just"/>
            <a:r>
              <a:rPr lang="en-US" sz="3300" dirty="0" smtClean="0"/>
              <a:t> When in 1986 American army launched air raids on Libya Pakistan despite its close ties with America condemned American air raids on Libya.</a:t>
            </a:r>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xmlns="" val="171861182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20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685800"/>
            <a:ext cx="9144000" cy="4525963"/>
          </a:xfrm>
        </p:spPr>
        <p:txBody>
          <a:bodyPr>
            <a:normAutofit/>
          </a:bodyPr>
          <a:lstStyle/>
          <a:p>
            <a:r>
              <a:rPr lang="en-US" dirty="0"/>
              <a:t>After the removal of </a:t>
            </a:r>
            <a:r>
              <a:rPr lang="en-US" dirty="0" err="1"/>
              <a:t>Zulfikar</a:t>
            </a:r>
            <a:r>
              <a:rPr lang="en-US" dirty="0"/>
              <a:t> Ali Bhutto, the </a:t>
            </a:r>
            <a:r>
              <a:rPr lang="en-US" dirty="0" smtClean="0"/>
              <a:t>bonds </a:t>
            </a:r>
            <a:r>
              <a:rPr lang="en-US" dirty="0"/>
              <a:t>with Pakistan </a:t>
            </a:r>
            <a:r>
              <a:rPr lang="en-US" dirty="0" smtClean="0"/>
              <a:t>became weak. </a:t>
            </a:r>
            <a:r>
              <a:rPr lang="en-US" dirty="0"/>
              <a:t>General Zia hated and distrusted Colonel Gaddafi, therefore he immediately cut all the military aid to </a:t>
            </a:r>
            <a:r>
              <a:rPr lang="en-US" dirty="0" smtClean="0"/>
              <a:t>Libya.</a:t>
            </a:r>
          </a:p>
          <a:p>
            <a:r>
              <a:rPr lang="en-US" dirty="0" smtClean="0"/>
              <a:t>Now the Libya is overcoming its problems with the United States Libya Pakistan relations are becoming friendly and activated.</a:t>
            </a:r>
          </a:p>
          <a:p>
            <a:pPr marL="0" indent="0">
              <a:buNone/>
            </a:pPr>
            <a:endParaRPr lang="en-US" dirty="0"/>
          </a:p>
        </p:txBody>
      </p:sp>
    </p:spTree>
    <p:extLst>
      <p:ext uri="{BB962C8B-B14F-4D97-AF65-F5344CB8AC3E}">
        <p14:creationId xmlns:p14="http://schemas.microsoft.com/office/powerpoint/2010/main" xmlns="" val="360773087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82" y="13855"/>
            <a:ext cx="9123218" cy="671945"/>
          </a:xfrm>
        </p:spPr>
        <p:txBody>
          <a:bodyPr>
            <a:normAutofit/>
          </a:bodyPr>
          <a:lstStyle/>
          <a:p>
            <a:pPr algn="l"/>
            <a:r>
              <a:rPr lang="en-US" sz="3200" b="1" dirty="0"/>
              <a:t>Pakistan and Jordan</a:t>
            </a:r>
          </a:p>
        </p:txBody>
      </p:sp>
      <p:sp>
        <p:nvSpPr>
          <p:cNvPr id="3" name="Content Placeholder 2"/>
          <p:cNvSpPr>
            <a:spLocks noGrp="1"/>
          </p:cNvSpPr>
          <p:nvPr>
            <p:ph idx="1"/>
          </p:nvPr>
        </p:nvSpPr>
        <p:spPr>
          <a:xfrm>
            <a:off x="13854" y="838200"/>
            <a:ext cx="9130145" cy="4525963"/>
          </a:xfrm>
        </p:spPr>
        <p:txBody>
          <a:bodyPr/>
          <a:lstStyle/>
          <a:p>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762000"/>
            <a:ext cx="3962400" cy="4876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962400" y="762000"/>
            <a:ext cx="5181600" cy="4876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43932982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762000"/>
            <a:ext cx="9144000" cy="4876800"/>
          </a:xfrm>
        </p:spPr>
        <p:txBody>
          <a:bodyPr>
            <a:noAutofit/>
          </a:bodyPr>
          <a:lstStyle/>
          <a:p>
            <a:r>
              <a:rPr lang="en-US" sz="2800" dirty="0"/>
              <a:t>Pakistan-Jordan contacts began in the 1970s and 1980s, growing stronger since the mid-1990s. </a:t>
            </a:r>
            <a:endParaRPr lang="en-US" sz="2800" dirty="0" smtClean="0"/>
          </a:p>
          <a:p>
            <a:r>
              <a:rPr lang="en-US" sz="2800" dirty="0" smtClean="0"/>
              <a:t>In </a:t>
            </a:r>
            <a:r>
              <a:rPr lang="en-US" sz="2800" dirty="0"/>
              <a:t>2001, Pakistani leaders visited Amman to discuss full-scale cooperation. The King of Jordan lauded what he called "deep, strong and historical relations" between the two countries </a:t>
            </a:r>
          </a:p>
          <a:p>
            <a:r>
              <a:rPr lang="en-US" sz="2800" dirty="0" smtClean="0"/>
              <a:t>Jordan, as the custodian of the Masjid-</a:t>
            </a:r>
            <a:r>
              <a:rPr lang="en-US" sz="2800" dirty="0" err="1" smtClean="0"/>
              <a:t>i</a:t>
            </a:r>
            <a:r>
              <a:rPr lang="en-US" sz="2800" dirty="0" smtClean="0"/>
              <a:t>-Aqsa, has  always occupied a place of great affection in the hearts of Muslims of Pakistan and has attracted Pakistani pilgrims by the thousand. </a:t>
            </a:r>
          </a:p>
        </p:txBody>
      </p:sp>
    </p:spTree>
    <p:extLst>
      <p:ext uri="{BB962C8B-B14F-4D97-AF65-F5344CB8AC3E}">
        <p14:creationId xmlns:p14="http://schemas.microsoft.com/office/powerpoint/2010/main" xmlns="" val="105894634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096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533400"/>
            <a:ext cx="9144000" cy="5029200"/>
          </a:xfrm>
        </p:spPr>
        <p:txBody>
          <a:bodyPr>
            <a:normAutofit lnSpcReduction="10000"/>
          </a:bodyPr>
          <a:lstStyle/>
          <a:p>
            <a:r>
              <a:rPr lang="en-US" dirty="0"/>
              <a:t>Pakistan’s relations with Jordan have always been very cordial and a large measure of political co-operation has existed between the two countries. </a:t>
            </a:r>
          </a:p>
          <a:p>
            <a:r>
              <a:rPr lang="en-US" dirty="0"/>
              <a:t>Hussein paid a State visit to Pakistan in 1955. His second visit to Pakistan</a:t>
            </a:r>
            <a:r>
              <a:rPr lang="en-US" dirty="0" smtClean="0"/>
              <a:t>.</a:t>
            </a:r>
          </a:p>
          <a:p>
            <a:r>
              <a:rPr lang="en-US" dirty="0" smtClean="0"/>
              <a:t>In the joint Pakistan-Jordan communiqué issued after the Pakistan Prime Minister’s visit to Jordan in August 1957, the two countries pledged themselves to cooperate with each other in pursuance of their common policies and interests.</a:t>
            </a:r>
          </a:p>
        </p:txBody>
      </p:sp>
    </p:spTree>
    <p:extLst>
      <p:ext uri="{BB962C8B-B14F-4D97-AF65-F5344CB8AC3E}">
        <p14:creationId xmlns:p14="http://schemas.microsoft.com/office/powerpoint/2010/main" xmlns="" val="34156171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762000"/>
            <a:ext cx="9144000" cy="4525963"/>
          </a:xfrm>
        </p:spPr>
        <p:txBody>
          <a:bodyPr/>
          <a:lstStyle/>
          <a:p>
            <a:pPr algn="just"/>
            <a:r>
              <a:rPr lang="en-US" dirty="0"/>
              <a:t>The suggestion of </a:t>
            </a:r>
            <a:r>
              <a:rPr lang="en-US" dirty="0" smtClean="0"/>
              <a:t>Ch. </a:t>
            </a:r>
            <a:r>
              <a:rPr lang="en-US" dirty="0"/>
              <a:t>Mohammad </a:t>
            </a:r>
            <a:r>
              <a:rPr lang="en-US" dirty="0" err="1"/>
              <a:t>Zafrullah</a:t>
            </a:r>
            <a:r>
              <a:rPr lang="en-US" dirty="0"/>
              <a:t> Khan, while he was Pakistan’s Foreign Minister, to convene a conference of Muslim countries at Jerusalem to evolve some positive policy for united action for countering the </a:t>
            </a:r>
            <a:r>
              <a:rPr lang="en-US" dirty="0" smtClean="0"/>
              <a:t>threat </a:t>
            </a:r>
            <a:r>
              <a:rPr lang="en-US" dirty="0"/>
              <a:t>of the State of Israel is a manifestation of the keen interest of Pakistan in the welfare and </a:t>
            </a:r>
            <a:r>
              <a:rPr lang="en-US" dirty="0" smtClean="0"/>
              <a:t>security </a:t>
            </a:r>
            <a:r>
              <a:rPr lang="en-US" dirty="0"/>
              <a:t>of Jordan</a:t>
            </a:r>
            <a:r>
              <a:rPr lang="en-US" dirty="0" smtClean="0"/>
              <a:t>.</a:t>
            </a:r>
          </a:p>
          <a:p>
            <a:pPr marL="0" indent="0" algn="ctr">
              <a:buNone/>
            </a:pPr>
            <a:r>
              <a:rPr lang="en-US" dirty="0" smtClean="0"/>
              <a:t>*** </a:t>
            </a:r>
            <a:endParaRPr lang="en-US" dirty="0"/>
          </a:p>
        </p:txBody>
      </p:sp>
    </p:spTree>
    <p:extLst>
      <p:ext uri="{BB962C8B-B14F-4D97-AF65-F5344CB8AC3E}">
        <p14:creationId xmlns:p14="http://schemas.microsoft.com/office/powerpoint/2010/main" xmlns="" val="234295027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782"/>
            <a:ext cx="9144000" cy="817418"/>
          </a:xfrm>
        </p:spPr>
        <p:txBody>
          <a:bodyPr>
            <a:normAutofit/>
          </a:bodyPr>
          <a:lstStyle/>
          <a:p>
            <a:r>
              <a:rPr lang="en-US" sz="3200" b="1" dirty="0" smtClean="0"/>
              <a:t>Summary</a:t>
            </a:r>
            <a:endParaRPr lang="en-US" sz="3200" b="1" dirty="0"/>
          </a:p>
        </p:txBody>
      </p:sp>
      <p:sp>
        <p:nvSpPr>
          <p:cNvPr id="3" name="Content Placeholder 2"/>
          <p:cNvSpPr>
            <a:spLocks noGrp="1"/>
          </p:cNvSpPr>
          <p:nvPr>
            <p:ph idx="1"/>
          </p:nvPr>
        </p:nvSpPr>
        <p:spPr>
          <a:xfrm>
            <a:off x="0" y="838200"/>
            <a:ext cx="9144000" cy="4525963"/>
          </a:xfrm>
        </p:spPr>
        <p:txBody>
          <a:bodyPr/>
          <a:lstStyle/>
          <a:p>
            <a:r>
              <a:rPr lang="en-US" dirty="0"/>
              <a:t>Pakistan- Saudi </a:t>
            </a:r>
            <a:r>
              <a:rPr lang="en-US" dirty="0" smtClean="0"/>
              <a:t>Arabia</a:t>
            </a:r>
          </a:p>
          <a:p>
            <a:r>
              <a:rPr lang="en-US" dirty="0"/>
              <a:t>Pakistan and </a:t>
            </a:r>
            <a:r>
              <a:rPr lang="en-US" dirty="0" smtClean="0"/>
              <a:t>Turkey</a:t>
            </a:r>
          </a:p>
          <a:p>
            <a:r>
              <a:rPr lang="en-US" dirty="0"/>
              <a:t>Pakistan and </a:t>
            </a:r>
            <a:r>
              <a:rPr lang="en-US" dirty="0" smtClean="0"/>
              <a:t>Egypt</a:t>
            </a:r>
          </a:p>
          <a:p>
            <a:r>
              <a:rPr lang="en-US" dirty="0"/>
              <a:t>Pakistan and </a:t>
            </a:r>
            <a:r>
              <a:rPr lang="en-US" dirty="0" smtClean="0"/>
              <a:t>Libya</a:t>
            </a:r>
          </a:p>
          <a:p>
            <a:r>
              <a:rPr lang="en-US" dirty="0"/>
              <a:t>Pakistan </a:t>
            </a:r>
            <a:r>
              <a:rPr lang="en-US" dirty="0" smtClean="0"/>
              <a:t>and Jordon</a:t>
            </a:r>
            <a:r>
              <a:rPr lang="en-US" dirty="0"/>
              <a:t/>
            </a:r>
            <a:br>
              <a:rPr lang="en-US" dirty="0"/>
            </a:br>
            <a:r>
              <a:rPr lang="en-US" dirty="0"/>
              <a:t/>
            </a:r>
            <a:br>
              <a:rPr lang="en-US" dirty="0"/>
            </a:br>
            <a:endParaRPr lang="en-US" dirty="0"/>
          </a:p>
        </p:txBody>
      </p:sp>
    </p:spTree>
    <p:extLst>
      <p:ext uri="{BB962C8B-B14F-4D97-AF65-F5344CB8AC3E}">
        <p14:creationId xmlns:p14="http://schemas.microsoft.com/office/powerpoint/2010/main" xmlns="" val="139501691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762000"/>
          </a:xfrm>
        </p:spPr>
        <p:txBody>
          <a:bodyPr>
            <a:normAutofit/>
          </a:bodyPr>
          <a:lstStyle/>
          <a:p>
            <a:r>
              <a:rPr lang="en-US" sz="3200" b="1" dirty="0" smtClean="0"/>
              <a:t>Quotation</a:t>
            </a:r>
            <a:endParaRPr lang="en-US" sz="3200" b="1" dirty="0"/>
          </a:p>
        </p:txBody>
      </p:sp>
      <p:sp>
        <p:nvSpPr>
          <p:cNvPr id="3" name="Content Placeholder 2"/>
          <p:cNvSpPr>
            <a:spLocks noGrp="1"/>
          </p:cNvSpPr>
          <p:nvPr>
            <p:ph idx="1"/>
          </p:nvPr>
        </p:nvSpPr>
        <p:spPr>
          <a:xfrm>
            <a:off x="0" y="838200"/>
            <a:ext cx="9144000" cy="4525963"/>
          </a:xfrm>
        </p:spPr>
        <p:txBody>
          <a:bodyPr/>
          <a:lstStyle/>
          <a:p>
            <a:pPr marL="0" indent="0" algn="ctr">
              <a:buNone/>
            </a:pPr>
            <a:endParaRPr lang="en-US" dirty="0" smtClean="0"/>
          </a:p>
          <a:p>
            <a:pPr marL="0" indent="0" algn="ctr">
              <a:buNone/>
            </a:pPr>
            <a:r>
              <a:rPr lang="en-US" dirty="0" smtClean="0"/>
              <a:t>Observe </a:t>
            </a:r>
            <a:r>
              <a:rPr lang="en-US" dirty="0"/>
              <a:t>good faith and justice toward all nations. Cultivate peace and harmony with all.</a:t>
            </a:r>
          </a:p>
          <a:p>
            <a:pPr marL="0" indent="0" algn="r">
              <a:buNone/>
            </a:pPr>
            <a:endParaRPr lang="en-US" sz="2400" b="1" dirty="0" smtClean="0"/>
          </a:p>
          <a:p>
            <a:pPr marL="0" indent="0" algn="r">
              <a:buNone/>
            </a:pPr>
            <a:r>
              <a:rPr lang="en-US" sz="2400" b="1" dirty="0" smtClean="0"/>
              <a:t>George Washington</a:t>
            </a:r>
          </a:p>
          <a:p>
            <a:pPr marL="0" indent="0" algn="ctr">
              <a:buNone/>
            </a:pPr>
            <a:endParaRPr lang="en-US" b="1" dirty="0" smtClean="0"/>
          </a:p>
          <a:p>
            <a:pPr marL="0" indent="0" algn="ctr">
              <a:buNone/>
            </a:pPr>
            <a:r>
              <a:rPr lang="en-US" b="1" dirty="0" smtClean="0"/>
              <a:t>Thank you</a:t>
            </a:r>
            <a:endParaRPr lang="en-US" b="1" dirty="0"/>
          </a:p>
        </p:txBody>
      </p:sp>
    </p:spTree>
    <p:extLst>
      <p:ext uri="{BB962C8B-B14F-4D97-AF65-F5344CB8AC3E}">
        <p14:creationId xmlns:p14="http://schemas.microsoft.com/office/powerpoint/2010/main" xmlns="" val="27674826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401</TotalTime>
  <Words>1733</Words>
  <Application>Microsoft Office PowerPoint</Application>
  <PresentationFormat>On-screen Show (4:3)</PresentationFormat>
  <Paragraphs>120</Paragraphs>
  <Slides>31</Slides>
  <Notes>0</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Office Theme</vt:lpstr>
      <vt:lpstr>Lecture # 24   Pakistan and the Muslim world I</vt:lpstr>
      <vt:lpstr>Cont.</vt:lpstr>
      <vt:lpstr>Pakistan and the Muslim world (MAP)</vt:lpstr>
      <vt:lpstr>Muslim World (Map)</vt:lpstr>
      <vt:lpstr> Pakistan- Saudi Arabia: Historical background </vt:lpstr>
      <vt:lpstr>Cont.</vt:lpstr>
      <vt:lpstr>Cont.</vt:lpstr>
      <vt:lpstr>Cont.</vt:lpstr>
      <vt:lpstr>Cont.</vt:lpstr>
      <vt:lpstr>Cont.</vt:lpstr>
      <vt:lpstr>Cont.</vt:lpstr>
      <vt:lpstr>Pakistan and Turkey</vt:lpstr>
      <vt:lpstr> PAKISTAN AND TURKEY </vt:lpstr>
      <vt:lpstr>Cont.</vt:lpstr>
      <vt:lpstr>Cont.</vt:lpstr>
      <vt:lpstr>Cont.</vt:lpstr>
      <vt:lpstr>Cont.</vt:lpstr>
      <vt:lpstr>Pakistan and Egypt</vt:lpstr>
      <vt:lpstr>Pakistan’s relations with Egypt</vt:lpstr>
      <vt:lpstr>Cont.</vt:lpstr>
      <vt:lpstr>Cont.</vt:lpstr>
      <vt:lpstr> Pakistan and Libya </vt:lpstr>
      <vt:lpstr>Cont.</vt:lpstr>
      <vt:lpstr> Cont. </vt:lpstr>
      <vt:lpstr>Cont.</vt:lpstr>
      <vt:lpstr>Pakistan and Jordan</vt:lpstr>
      <vt:lpstr>Cont.</vt:lpstr>
      <vt:lpstr>Cont.</vt:lpstr>
      <vt:lpstr>Cont.</vt:lpstr>
      <vt:lpstr>Summary</vt:lpstr>
      <vt:lpstr>Quotation</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24   Pakistan and the Muslim world I</dc:title>
  <dc:creator>MyUserName</dc:creator>
  <cp:lastModifiedBy>NTS</cp:lastModifiedBy>
  <cp:revision>57</cp:revision>
  <dcterms:created xsi:type="dcterms:W3CDTF">2012-08-10T11:30:04Z</dcterms:created>
  <dcterms:modified xsi:type="dcterms:W3CDTF">2012-08-11T05:22:54Z</dcterms:modified>
</cp:coreProperties>
</file>