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9" r:id="rId4"/>
    <p:sldId id="280" r:id="rId5"/>
    <p:sldId id="281" r:id="rId6"/>
    <p:sldId id="282" r:id="rId7"/>
    <p:sldId id="258" r:id="rId8"/>
    <p:sldId id="259" r:id="rId9"/>
    <p:sldId id="270" r:id="rId10"/>
    <p:sldId id="260" r:id="rId11"/>
    <p:sldId id="264" r:id="rId12"/>
    <p:sldId id="261" r:id="rId13"/>
    <p:sldId id="271" r:id="rId14"/>
    <p:sldId id="262" r:id="rId15"/>
    <p:sldId id="272" r:id="rId16"/>
    <p:sldId id="273" r:id="rId17"/>
    <p:sldId id="274" r:id="rId18"/>
    <p:sldId id="263" r:id="rId19"/>
    <p:sldId id="269" r:id="rId20"/>
    <p:sldId id="265" r:id="rId21"/>
    <p:sldId id="275" r:id="rId22"/>
    <p:sldId id="276" r:id="rId23"/>
    <p:sldId id="266" r:id="rId24"/>
    <p:sldId id="277" r:id="rId25"/>
    <p:sldId id="268" r:id="rId26"/>
    <p:sldId id="278" r:id="rId27"/>
    <p:sldId id="267" r:id="rId28"/>
    <p:sldId id="284" r:id="rId29"/>
    <p:sldId id="283"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F2C6E63-1154-499F-BFE4-38436D4065C4}" type="datetimeFigureOut">
              <a:rPr lang="en-US" smtClean="0"/>
              <a:pPr/>
              <a:t>8/10/2012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519C44-5503-477F-992A-6EEC8461D393}" type="slidenum">
              <a:rPr lang="en-US" smtClean="0"/>
              <a:pPr/>
              <a:t>‹#›</a:t>
            </a:fld>
            <a:endParaRPr lang="en-US"/>
          </a:p>
        </p:txBody>
      </p:sp>
    </p:spTree>
    <p:extLst>
      <p:ext uri="{BB962C8B-B14F-4D97-AF65-F5344CB8AC3E}">
        <p14:creationId xmlns:p14="http://schemas.microsoft.com/office/powerpoint/2010/main" xmlns="" val="2452478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2C6E63-1154-499F-BFE4-38436D4065C4}" type="datetimeFigureOut">
              <a:rPr lang="en-US" smtClean="0"/>
              <a:pPr/>
              <a:t>8/10/2012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519C44-5503-477F-992A-6EEC8461D393}" type="slidenum">
              <a:rPr lang="en-US" smtClean="0"/>
              <a:pPr/>
              <a:t>‹#›</a:t>
            </a:fld>
            <a:endParaRPr lang="en-US"/>
          </a:p>
        </p:txBody>
      </p:sp>
    </p:spTree>
    <p:extLst>
      <p:ext uri="{BB962C8B-B14F-4D97-AF65-F5344CB8AC3E}">
        <p14:creationId xmlns:p14="http://schemas.microsoft.com/office/powerpoint/2010/main" xmlns="" val="3246538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F2C6E63-1154-499F-BFE4-38436D4065C4}" type="datetimeFigureOut">
              <a:rPr lang="en-US" smtClean="0"/>
              <a:pPr/>
              <a:t>8/10/2012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519C44-5503-477F-992A-6EEC8461D393}" type="slidenum">
              <a:rPr lang="en-US" smtClean="0"/>
              <a:pPr/>
              <a:t>‹#›</a:t>
            </a:fld>
            <a:endParaRPr lang="en-US"/>
          </a:p>
        </p:txBody>
      </p:sp>
    </p:spTree>
    <p:extLst>
      <p:ext uri="{BB962C8B-B14F-4D97-AF65-F5344CB8AC3E}">
        <p14:creationId xmlns:p14="http://schemas.microsoft.com/office/powerpoint/2010/main" xmlns="" val="1962557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F2C6E63-1154-499F-BFE4-38436D4065C4}" type="datetimeFigureOut">
              <a:rPr lang="en-US" smtClean="0"/>
              <a:pPr/>
              <a:t>8/10/2012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519C44-5503-477F-992A-6EEC8461D393}" type="slidenum">
              <a:rPr lang="en-US" smtClean="0"/>
              <a:pPr/>
              <a:t>‹#›</a:t>
            </a:fld>
            <a:endParaRPr lang="en-US"/>
          </a:p>
        </p:txBody>
      </p:sp>
    </p:spTree>
    <p:extLst>
      <p:ext uri="{BB962C8B-B14F-4D97-AF65-F5344CB8AC3E}">
        <p14:creationId xmlns:p14="http://schemas.microsoft.com/office/powerpoint/2010/main" xmlns="" val="657339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F2C6E63-1154-499F-BFE4-38436D4065C4}" type="datetimeFigureOut">
              <a:rPr lang="en-US" smtClean="0"/>
              <a:pPr/>
              <a:t>8/10/2012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519C44-5503-477F-992A-6EEC8461D393}" type="slidenum">
              <a:rPr lang="en-US" smtClean="0"/>
              <a:pPr/>
              <a:t>‹#›</a:t>
            </a:fld>
            <a:endParaRPr lang="en-US"/>
          </a:p>
        </p:txBody>
      </p:sp>
    </p:spTree>
    <p:extLst>
      <p:ext uri="{BB962C8B-B14F-4D97-AF65-F5344CB8AC3E}">
        <p14:creationId xmlns:p14="http://schemas.microsoft.com/office/powerpoint/2010/main" xmlns="" val="1789569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F2C6E63-1154-499F-BFE4-38436D4065C4}" type="datetimeFigureOut">
              <a:rPr lang="en-US" smtClean="0"/>
              <a:pPr/>
              <a:t>8/10/2012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519C44-5503-477F-992A-6EEC8461D393}" type="slidenum">
              <a:rPr lang="en-US" smtClean="0"/>
              <a:pPr/>
              <a:t>‹#›</a:t>
            </a:fld>
            <a:endParaRPr lang="en-US"/>
          </a:p>
        </p:txBody>
      </p:sp>
    </p:spTree>
    <p:extLst>
      <p:ext uri="{BB962C8B-B14F-4D97-AF65-F5344CB8AC3E}">
        <p14:creationId xmlns:p14="http://schemas.microsoft.com/office/powerpoint/2010/main" xmlns="" val="2575763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2C6E63-1154-499F-BFE4-38436D4065C4}" type="datetimeFigureOut">
              <a:rPr lang="en-US" smtClean="0"/>
              <a:pPr/>
              <a:t>8/10/2012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519C44-5503-477F-992A-6EEC8461D393}" type="slidenum">
              <a:rPr lang="en-US" smtClean="0"/>
              <a:pPr/>
              <a:t>‹#›</a:t>
            </a:fld>
            <a:endParaRPr lang="en-US"/>
          </a:p>
        </p:txBody>
      </p:sp>
    </p:spTree>
    <p:extLst>
      <p:ext uri="{BB962C8B-B14F-4D97-AF65-F5344CB8AC3E}">
        <p14:creationId xmlns:p14="http://schemas.microsoft.com/office/powerpoint/2010/main" xmlns="" val="3210757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2C6E63-1154-499F-BFE4-38436D4065C4}" type="datetimeFigureOut">
              <a:rPr lang="en-US" smtClean="0"/>
              <a:pPr/>
              <a:t>8/10/2012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519C44-5503-477F-992A-6EEC8461D393}" type="slidenum">
              <a:rPr lang="en-US" smtClean="0"/>
              <a:pPr/>
              <a:t>‹#›</a:t>
            </a:fld>
            <a:endParaRPr lang="en-US"/>
          </a:p>
        </p:txBody>
      </p:sp>
    </p:spTree>
    <p:extLst>
      <p:ext uri="{BB962C8B-B14F-4D97-AF65-F5344CB8AC3E}">
        <p14:creationId xmlns:p14="http://schemas.microsoft.com/office/powerpoint/2010/main" xmlns="" val="1929170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2C6E63-1154-499F-BFE4-38436D4065C4}" type="datetimeFigureOut">
              <a:rPr lang="en-US" smtClean="0"/>
              <a:pPr/>
              <a:t>8/10/2012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519C44-5503-477F-992A-6EEC8461D393}" type="slidenum">
              <a:rPr lang="en-US" smtClean="0"/>
              <a:pPr/>
              <a:t>‹#›</a:t>
            </a:fld>
            <a:endParaRPr lang="en-US"/>
          </a:p>
        </p:txBody>
      </p:sp>
    </p:spTree>
    <p:extLst>
      <p:ext uri="{BB962C8B-B14F-4D97-AF65-F5344CB8AC3E}">
        <p14:creationId xmlns:p14="http://schemas.microsoft.com/office/powerpoint/2010/main" xmlns="" val="983547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2C6E63-1154-499F-BFE4-38436D4065C4}" type="datetimeFigureOut">
              <a:rPr lang="en-US" smtClean="0"/>
              <a:pPr/>
              <a:t>8/10/2012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519C44-5503-477F-992A-6EEC8461D393}" type="slidenum">
              <a:rPr lang="en-US" smtClean="0"/>
              <a:pPr/>
              <a:t>‹#›</a:t>
            </a:fld>
            <a:endParaRPr lang="en-US"/>
          </a:p>
        </p:txBody>
      </p:sp>
    </p:spTree>
    <p:extLst>
      <p:ext uri="{BB962C8B-B14F-4D97-AF65-F5344CB8AC3E}">
        <p14:creationId xmlns:p14="http://schemas.microsoft.com/office/powerpoint/2010/main" xmlns="" val="2039411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F2C6E63-1154-499F-BFE4-38436D4065C4}" type="datetimeFigureOut">
              <a:rPr lang="en-US" smtClean="0"/>
              <a:pPr/>
              <a:t>8/10/2012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519C44-5503-477F-992A-6EEC8461D393}" type="slidenum">
              <a:rPr lang="en-US" smtClean="0"/>
              <a:pPr/>
              <a:t>‹#›</a:t>
            </a:fld>
            <a:endParaRPr lang="en-US"/>
          </a:p>
        </p:txBody>
      </p:sp>
    </p:spTree>
    <p:extLst>
      <p:ext uri="{BB962C8B-B14F-4D97-AF65-F5344CB8AC3E}">
        <p14:creationId xmlns:p14="http://schemas.microsoft.com/office/powerpoint/2010/main" xmlns="" val="685700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2C6E63-1154-499F-BFE4-38436D4065C4}" type="datetimeFigureOut">
              <a:rPr lang="en-US" smtClean="0"/>
              <a:pPr/>
              <a:t>8/10/2012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519C44-5503-477F-992A-6EEC8461D393}" type="slidenum">
              <a:rPr lang="en-US" smtClean="0"/>
              <a:pPr/>
              <a:t>‹#›</a:t>
            </a:fld>
            <a:endParaRPr lang="en-US"/>
          </a:p>
        </p:txBody>
      </p:sp>
    </p:spTree>
    <p:extLst>
      <p:ext uri="{BB962C8B-B14F-4D97-AF65-F5344CB8AC3E}">
        <p14:creationId xmlns:p14="http://schemas.microsoft.com/office/powerpoint/2010/main" xmlns="" val="2716544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1470025"/>
          </a:xfrm>
        </p:spPr>
        <p:txBody>
          <a:bodyPr>
            <a:noAutofit/>
          </a:bodyPr>
          <a:lstStyle/>
          <a:p>
            <a:r>
              <a:rPr lang="en-US" sz="2800" b="1" dirty="0" smtClean="0"/>
              <a:t/>
            </a:r>
            <a:br>
              <a:rPr lang="en-US" sz="2800" b="1" dirty="0" smtClean="0"/>
            </a:br>
            <a:r>
              <a:rPr lang="en-US" sz="2800" b="1" dirty="0" smtClean="0"/>
              <a:t>Lecture # 23    </a:t>
            </a:r>
            <a:br>
              <a:rPr lang="en-US" sz="2800" b="1" dirty="0" smtClean="0"/>
            </a:br>
            <a:r>
              <a:rPr lang="en-US" sz="2800" b="1" dirty="0" smtClean="0"/>
              <a:t>Pakistan’s Role in Regional &amp;  International  			  Organizations , Part II: SAARC, ECO	</a:t>
            </a:r>
            <a:br>
              <a:rPr lang="en-US" sz="2800" b="1" dirty="0" smtClean="0"/>
            </a:br>
            <a:endParaRPr lang="en-US" sz="2800" b="1" dirty="0"/>
          </a:p>
        </p:txBody>
      </p:sp>
      <p:sp>
        <p:nvSpPr>
          <p:cNvPr id="3" name="Subtitle 2"/>
          <p:cNvSpPr>
            <a:spLocks noGrp="1"/>
          </p:cNvSpPr>
          <p:nvPr>
            <p:ph type="subTitle" idx="1"/>
          </p:nvPr>
        </p:nvSpPr>
        <p:spPr>
          <a:xfrm>
            <a:off x="152400" y="1524000"/>
            <a:ext cx="8991600" cy="4419600"/>
          </a:xfrm>
        </p:spPr>
        <p:txBody>
          <a:bodyPr>
            <a:normAutofit fontScale="85000" lnSpcReduction="20000"/>
          </a:bodyPr>
          <a:lstStyle/>
          <a:p>
            <a:pPr algn="l"/>
            <a:r>
              <a:rPr lang="en-US" dirty="0" smtClean="0">
                <a:solidFill>
                  <a:schemeClr val="tx1"/>
                </a:solidFill>
              </a:rPr>
              <a:t>Recap of lecture # 22</a:t>
            </a:r>
          </a:p>
          <a:p>
            <a:pPr algn="l"/>
            <a:r>
              <a:rPr lang="en-US" dirty="0" smtClean="0">
                <a:solidFill>
                  <a:schemeClr val="tx1"/>
                </a:solidFill>
              </a:rPr>
              <a:t>Topic: Pakistan’s role in regional &amp; International Organizations ,Part I</a:t>
            </a:r>
          </a:p>
          <a:p>
            <a:pPr algn="l"/>
            <a:r>
              <a:rPr lang="en-US" dirty="0" smtClean="0">
                <a:solidFill>
                  <a:schemeClr val="tx1"/>
                </a:solidFill>
              </a:rPr>
              <a:t>UNO, OIC &amp; NAM</a:t>
            </a:r>
          </a:p>
          <a:p>
            <a:pPr marL="457200" indent="-457200" algn="l">
              <a:buFont typeface="Arial" pitchFamily="34" charset="0"/>
              <a:buChar char="•"/>
            </a:pPr>
            <a:r>
              <a:rPr lang="en-US" dirty="0" smtClean="0">
                <a:solidFill>
                  <a:schemeClr val="tx1"/>
                </a:solidFill>
              </a:rPr>
              <a:t>United </a:t>
            </a:r>
            <a:r>
              <a:rPr lang="en-US" dirty="0">
                <a:solidFill>
                  <a:schemeClr val="tx1"/>
                </a:solidFill>
              </a:rPr>
              <a:t>Nations Organizations</a:t>
            </a:r>
          </a:p>
          <a:p>
            <a:pPr marL="457200" indent="-457200" algn="l">
              <a:buFont typeface="Arial" pitchFamily="34" charset="0"/>
              <a:buChar char="•"/>
            </a:pPr>
            <a:r>
              <a:rPr lang="en-US" dirty="0">
                <a:solidFill>
                  <a:schemeClr val="tx1"/>
                </a:solidFill>
              </a:rPr>
              <a:t>Aims &amp; Objectives</a:t>
            </a:r>
          </a:p>
          <a:p>
            <a:pPr marL="457200" indent="-457200" algn="l">
              <a:buFont typeface="Arial" pitchFamily="34" charset="0"/>
              <a:buChar char="•"/>
            </a:pPr>
            <a:r>
              <a:rPr lang="en-US" dirty="0">
                <a:solidFill>
                  <a:schemeClr val="tx1"/>
                </a:solidFill>
              </a:rPr>
              <a:t>Organs of OIC</a:t>
            </a:r>
          </a:p>
          <a:p>
            <a:pPr marL="457200" indent="-457200" algn="l">
              <a:buFont typeface="Arial" pitchFamily="34" charset="0"/>
              <a:buChar char="•"/>
            </a:pPr>
            <a:r>
              <a:rPr lang="en-US" dirty="0">
                <a:solidFill>
                  <a:schemeClr val="tx1"/>
                </a:solidFill>
              </a:rPr>
              <a:t>Pakistan’s role in UNO</a:t>
            </a:r>
          </a:p>
          <a:p>
            <a:pPr marL="457200" indent="-457200" algn="l">
              <a:buFont typeface="Arial" pitchFamily="34" charset="0"/>
              <a:buChar char="•"/>
            </a:pPr>
            <a:r>
              <a:rPr lang="en-US" dirty="0">
                <a:solidFill>
                  <a:schemeClr val="tx1"/>
                </a:solidFill>
              </a:rPr>
              <a:t>The Organization of Islamic Cooperation</a:t>
            </a:r>
          </a:p>
          <a:p>
            <a:pPr algn="l"/>
            <a:r>
              <a:rPr lang="en-US" dirty="0">
                <a:solidFill>
                  <a:schemeClr val="tx1"/>
                </a:solidFill>
              </a:rPr>
              <a:t> </a:t>
            </a:r>
          </a:p>
        </p:txBody>
      </p:sp>
    </p:spTree>
    <p:extLst>
      <p:ext uri="{BB962C8B-B14F-4D97-AF65-F5344CB8AC3E}">
        <p14:creationId xmlns:p14="http://schemas.microsoft.com/office/powerpoint/2010/main" xmlns="" val="21631541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6511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lnSpcReduction="20000"/>
          </a:bodyPr>
          <a:lstStyle/>
          <a:p>
            <a:r>
              <a:rPr lang="en-US" dirty="0"/>
              <a:t>Objectives </a:t>
            </a:r>
          </a:p>
          <a:p>
            <a:r>
              <a:rPr lang="en-US" dirty="0"/>
              <a:t>OIC organs</a:t>
            </a:r>
          </a:p>
          <a:p>
            <a:r>
              <a:rPr lang="en-US" dirty="0"/>
              <a:t>Conferences</a:t>
            </a:r>
          </a:p>
          <a:p>
            <a:r>
              <a:rPr lang="en-US" dirty="0"/>
              <a:t>Pakistan's Role In the </a:t>
            </a:r>
            <a:r>
              <a:rPr lang="en-US" dirty="0" smtClean="0"/>
              <a:t>OIC</a:t>
            </a:r>
          </a:p>
          <a:p>
            <a:r>
              <a:rPr lang="en-US" dirty="0" smtClean="0"/>
              <a:t>Non-Aligned </a:t>
            </a:r>
            <a:r>
              <a:rPr lang="en-US" dirty="0"/>
              <a:t>Movement</a:t>
            </a:r>
          </a:p>
          <a:p>
            <a:r>
              <a:rPr lang="en-US" dirty="0"/>
              <a:t>NAM Structure and Organization</a:t>
            </a:r>
          </a:p>
          <a:p>
            <a:r>
              <a:rPr lang="en-US" dirty="0"/>
              <a:t>NAM Summits at a glance</a:t>
            </a:r>
          </a:p>
          <a:p>
            <a:r>
              <a:rPr lang="en-US" dirty="0"/>
              <a:t>Pakistan’s role in NAM</a:t>
            </a:r>
          </a:p>
          <a:p>
            <a:r>
              <a:rPr lang="en-US" dirty="0"/>
              <a:t>Analysis</a:t>
            </a:r>
          </a:p>
          <a:p>
            <a:pPr marL="0" indent="0">
              <a:buNone/>
            </a:pPr>
            <a:endParaRPr lang="en-US" dirty="0"/>
          </a:p>
        </p:txBody>
      </p:sp>
    </p:spTree>
    <p:extLst>
      <p:ext uri="{BB962C8B-B14F-4D97-AF65-F5344CB8AC3E}">
        <p14:creationId xmlns:p14="http://schemas.microsoft.com/office/powerpoint/2010/main" xmlns="" val="29667868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23218" cy="1143000"/>
          </a:xfrm>
        </p:spPr>
        <p:txBody>
          <a:bodyPr>
            <a:normAutofit/>
          </a:bodyPr>
          <a:lstStyle/>
          <a:p>
            <a:pPr algn="l"/>
            <a:r>
              <a:rPr lang="en-US" sz="2800" b="1" dirty="0" smtClean="0"/>
              <a:t>Definition and Types of Organizations</a:t>
            </a:r>
            <a:endParaRPr lang="en-US" sz="2800" b="1" dirty="0"/>
          </a:p>
        </p:txBody>
      </p:sp>
      <p:sp>
        <p:nvSpPr>
          <p:cNvPr id="3" name="Content Placeholder 2"/>
          <p:cNvSpPr>
            <a:spLocks noGrp="1"/>
          </p:cNvSpPr>
          <p:nvPr>
            <p:ph idx="1"/>
          </p:nvPr>
        </p:nvSpPr>
        <p:spPr>
          <a:xfrm>
            <a:off x="0" y="914400"/>
            <a:ext cx="9144000" cy="4525963"/>
          </a:xfrm>
        </p:spPr>
        <p:txBody>
          <a:bodyPr>
            <a:normAutofit fontScale="92500"/>
          </a:bodyPr>
          <a:lstStyle/>
          <a:p>
            <a:r>
              <a:rPr lang="en-US" dirty="0"/>
              <a:t>An international organization is an organization with an international membership, scope, or presence. There are three main </a:t>
            </a:r>
            <a:r>
              <a:rPr lang="en-US" dirty="0" smtClean="0"/>
              <a:t>types</a:t>
            </a:r>
            <a:r>
              <a:rPr lang="en-US" dirty="0"/>
              <a:t>:</a:t>
            </a:r>
          </a:p>
          <a:p>
            <a:r>
              <a:rPr lang="en-US" dirty="0"/>
              <a:t>International nongovernmental organizations (NGOs): non-governmental organizations (NGOs) that operate internationally. There are two types:</a:t>
            </a:r>
          </a:p>
          <a:p>
            <a:r>
              <a:rPr lang="en-US" dirty="0"/>
              <a:t>International non-profit organizations. Examples include the World Organization of the Scout Movement, International Committee of the Red Cross </a:t>
            </a:r>
          </a:p>
        </p:txBody>
      </p:sp>
    </p:spTree>
    <p:extLst>
      <p:ext uri="{BB962C8B-B14F-4D97-AF65-F5344CB8AC3E}">
        <p14:creationId xmlns:p14="http://schemas.microsoft.com/office/powerpoint/2010/main" xmlns="" val="32509408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lnSpcReduction="10000"/>
          </a:bodyPr>
          <a:lstStyle/>
          <a:p>
            <a:r>
              <a:rPr lang="en-US" dirty="0"/>
              <a:t>International corporations, referred to as multinational corporations. Examples include The Coca-Cola Company and Toyota.</a:t>
            </a:r>
          </a:p>
          <a:p>
            <a:r>
              <a:rPr lang="en-US" dirty="0"/>
              <a:t>Intergovernmental organizations, also known as international governmental organizations (IGOs): the type of organization most closely associated with the term 'international organization', these are organizations that are made up primarily of sovereign states (referred to as member states). </a:t>
            </a:r>
          </a:p>
        </p:txBody>
      </p:sp>
    </p:spTree>
    <p:extLst>
      <p:ext uri="{BB962C8B-B14F-4D97-AF65-F5344CB8AC3E}">
        <p14:creationId xmlns:p14="http://schemas.microsoft.com/office/powerpoint/2010/main" xmlns="" val="24923818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644236"/>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525963"/>
          </a:xfrm>
        </p:spPr>
        <p:txBody>
          <a:bodyPr/>
          <a:lstStyle/>
          <a:p>
            <a:pPr algn="just"/>
            <a:r>
              <a:rPr lang="en-US" dirty="0"/>
              <a:t>Notable examples include the United Nations (UN), Organization for Security and Co-operation in Europe (OSCE), Council of Europe (</a:t>
            </a:r>
            <a:r>
              <a:rPr lang="en-US" dirty="0" err="1"/>
              <a:t>CoE</a:t>
            </a:r>
            <a:r>
              <a:rPr lang="en-US" dirty="0"/>
              <a:t>), European Union (EU; which is a prime example of a supranational organization), and World Trade Organization (WTO). The UN has used the term "intergovernmental organization" instead of "international organization" for clarity</a:t>
            </a:r>
            <a:r>
              <a:rPr lang="en-US" dirty="0" smtClean="0"/>
              <a:t>.</a:t>
            </a:r>
            <a:endParaRPr lang="en-US" dirty="0"/>
          </a:p>
        </p:txBody>
      </p:sp>
    </p:spTree>
    <p:extLst>
      <p:ext uri="{BB962C8B-B14F-4D97-AF65-F5344CB8AC3E}">
        <p14:creationId xmlns:p14="http://schemas.microsoft.com/office/powerpoint/2010/main" xmlns="" val="20701784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55"/>
            <a:ext cx="9144000" cy="775855"/>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lnSpcReduction="10000"/>
          </a:bodyPr>
          <a:lstStyle/>
          <a:p>
            <a:pPr algn="just"/>
            <a:r>
              <a:rPr lang="en-US" dirty="0"/>
              <a:t>Regional integration is a process in which states enter into a regional agreement in order to enhance regional cooperation through regional institutions and rules. </a:t>
            </a:r>
            <a:endParaRPr lang="en-US" dirty="0" smtClean="0"/>
          </a:p>
          <a:p>
            <a:pPr algn="just"/>
            <a:r>
              <a:rPr lang="en-US" dirty="0" smtClean="0"/>
              <a:t>The </a:t>
            </a:r>
            <a:r>
              <a:rPr lang="en-US" dirty="0"/>
              <a:t>objectives of the agreement could range from economic to political, although it has generally become a political economy initiative where commercial purposes are the means to achieve broader socio-political and security </a:t>
            </a:r>
            <a:r>
              <a:rPr lang="en-US" dirty="0" smtClean="0"/>
              <a:t>objectives.</a:t>
            </a:r>
            <a:endParaRPr lang="en-US" dirty="0"/>
          </a:p>
        </p:txBody>
      </p:sp>
    </p:spTree>
    <p:extLst>
      <p:ext uri="{BB962C8B-B14F-4D97-AF65-F5344CB8AC3E}">
        <p14:creationId xmlns:p14="http://schemas.microsoft.com/office/powerpoint/2010/main" xmlns="" val="37034286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6" y="20782"/>
            <a:ext cx="9157856" cy="1143000"/>
          </a:xfrm>
        </p:spPr>
        <p:txBody>
          <a:bodyPr>
            <a:normAutofit/>
          </a:bodyPr>
          <a:lstStyle/>
          <a:p>
            <a:pPr algn="l"/>
            <a:r>
              <a:rPr lang="en-US" sz="3200" b="1" dirty="0" smtClean="0"/>
              <a:t>SAARC :Member-States</a:t>
            </a:r>
            <a:endParaRPr lang="en-US" sz="3200" b="1" dirty="0"/>
          </a:p>
        </p:txBody>
      </p:sp>
      <p:sp>
        <p:nvSpPr>
          <p:cNvPr id="3" name="Content Placeholder 2"/>
          <p:cNvSpPr>
            <a:spLocks noGrp="1"/>
          </p:cNvSpPr>
          <p:nvPr>
            <p:ph idx="1"/>
          </p:nvPr>
        </p:nvSpPr>
        <p:spPr>
          <a:xfrm>
            <a:off x="13854" y="990600"/>
            <a:ext cx="9130145" cy="4525963"/>
          </a:xfrm>
        </p:spPr>
        <p:txBody>
          <a:bodyPr>
            <a:normAutofit/>
          </a:bodyPr>
          <a:lstStyle/>
          <a:p>
            <a:r>
              <a:rPr lang="en-US" sz="2400" dirty="0"/>
              <a:t>Member-States</a:t>
            </a:r>
          </a:p>
          <a:p>
            <a:r>
              <a:rPr lang="en-US" sz="2400" dirty="0" smtClean="0"/>
              <a:t>Observers </a:t>
            </a:r>
            <a:r>
              <a:rPr lang="en-US" sz="2400" dirty="0"/>
              <a:t>State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629400" y="214744"/>
            <a:ext cx="2352675" cy="24474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2057399"/>
            <a:ext cx="4953000" cy="3576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180301" y="2662236"/>
            <a:ext cx="2590800" cy="2971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459735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741218"/>
          </a:xfrm>
        </p:spPr>
        <p:txBody>
          <a:bodyPr>
            <a:normAutofit/>
          </a:bodyPr>
          <a:lstStyle/>
          <a:p>
            <a:pPr algn="l"/>
            <a:r>
              <a:rPr lang="en-US" sz="2800" b="1" dirty="0"/>
              <a:t>South Asian Association for Regional Cooperation </a:t>
            </a:r>
          </a:p>
        </p:txBody>
      </p:sp>
      <p:sp>
        <p:nvSpPr>
          <p:cNvPr id="3" name="Content Placeholder 2"/>
          <p:cNvSpPr>
            <a:spLocks noGrp="1"/>
          </p:cNvSpPr>
          <p:nvPr>
            <p:ph idx="1"/>
          </p:nvPr>
        </p:nvSpPr>
        <p:spPr>
          <a:xfrm>
            <a:off x="13854" y="685800"/>
            <a:ext cx="9130145" cy="4525963"/>
          </a:xfrm>
        </p:spPr>
        <p:txBody>
          <a:bodyPr>
            <a:normAutofit fontScale="92500" lnSpcReduction="10000"/>
          </a:bodyPr>
          <a:lstStyle/>
          <a:p>
            <a:r>
              <a:rPr lang="en-US" dirty="0"/>
              <a:t>T</a:t>
            </a:r>
            <a:r>
              <a:rPr lang="en-US" dirty="0" smtClean="0"/>
              <a:t>he </a:t>
            </a:r>
            <a:r>
              <a:rPr lang="en-US" dirty="0"/>
              <a:t>South Asian Association for Regional Cooperation (SAARC) is an </a:t>
            </a:r>
            <a:r>
              <a:rPr lang="en-US" dirty="0" smtClean="0"/>
              <a:t>organization </a:t>
            </a:r>
            <a:r>
              <a:rPr lang="en-US" dirty="0"/>
              <a:t>of South Asian nations, which was established on 8 December </a:t>
            </a:r>
            <a:r>
              <a:rPr lang="en-US" dirty="0" smtClean="0"/>
              <a:t>1985.</a:t>
            </a:r>
          </a:p>
          <a:p>
            <a:r>
              <a:rPr lang="en-US" dirty="0"/>
              <a:t>T</a:t>
            </a:r>
            <a:r>
              <a:rPr lang="en-US" dirty="0" smtClean="0"/>
              <a:t>he </a:t>
            </a:r>
            <a:r>
              <a:rPr lang="en-US" dirty="0"/>
              <a:t>government of Bangladesh , Bhutan, India, Maldives, Nepal, Pakistan, and Sri Lanka formally adopted its </a:t>
            </a:r>
            <a:r>
              <a:rPr lang="en-US" dirty="0" smtClean="0"/>
              <a:t>charter. </a:t>
            </a:r>
          </a:p>
          <a:p>
            <a:r>
              <a:rPr lang="en-US" dirty="0"/>
              <a:t>T</a:t>
            </a:r>
            <a:r>
              <a:rPr lang="en-US" dirty="0" smtClean="0"/>
              <a:t>he </a:t>
            </a:r>
            <a:r>
              <a:rPr lang="en-US" dirty="0"/>
              <a:t>promotion of economic and social progress, cultural development within the South Asia region and also for friendship and cooperation with other developing countries. </a:t>
            </a:r>
            <a:endParaRPr lang="en-US" dirty="0" smtClean="0"/>
          </a:p>
        </p:txBody>
      </p:sp>
    </p:spTree>
    <p:extLst>
      <p:ext uri="{BB962C8B-B14F-4D97-AF65-F5344CB8AC3E}">
        <p14:creationId xmlns:p14="http://schemas.microsoft.com/office/powerpoint/2010/main" xmlns="" val="29605365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0782" y="762000"/>
            <a:ext cx="9164782" cy="4525963"/>
          </a:xfrm>
        </p:spPr>
        <p:txBody>
          <a:bodyPr>
            <a:normAutofit lnSpcReduction="10000"/>
          </a:bodyPr>
          <a:lstStyle/>
          <a:p>
            <a:r>
              <a:rPr lang="en-US" dirty="0"/>
              <a:t>It is dedicated to economic, technological, social, and cultural development emphasizing collective self-reliance. </a:t>
            </a:r>
            <a:endParaRPr lang="en-US" dirty="0" smtClean="0"/>
          </a:p>
          <a:p>
            <a:r>
              <a:rPr lang="en-US" dirty="0" smtClean="0"/>
              <a:t>Its </a:t>
            </a:r>
            <a:r>
              <a:rPr lang="en-US" dirty="0"/>
              <a:t>seven founding members are Sri Lanka, Bhutan, India, Maldives, Nepal, Pakistan, and </a:t>
            </a:r>
            <a:r>
              <a:rPr lang="en-US" dirty="0" smtClean="0"/>
              <a:t>Bangladesh.</a:t>
            </a:r>
          </a:p>
          <a:p>
            <a:r>
              <a:rPr lang="en-US" dirty="0" smtClean="0"/>
              <a:t>Afghanistan </a:t>
            </a:r>
            <a:r>
              <a:rPr lang="en-US" dirty="0"/>
              <a:t>joined the organization in 2007. Meetings of heads of state are usually scheduled annually; meetings of foreign secretaries, twice annually. It is headquartered in Kathmandu, Nepal.</a:t>
            </a:r>
          </a:p>
          <a:p>
            <a:endParaRPr lang="en-US" dirty="0"/>
          </a:p>
        </p:txBody>
      </p:sp>
    </p:spTree>
    <p:extLst>
      <p:ext uri="{BB962C8B-B14F-4D97-AF65-F5344CB8AC3E}">
        <p14:creationId xmlns:p14="http://schemas.microsoft.com/office/powerpoint/2010/main" xmlns="" val="23337795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27709"/>
            <a:ext cx="9130145" cy="581891"/>
          </a:xfrm>
        </p:spPr>
        <p:txBody>
          <a:bodyPr>
            <a:normAutofit fontScale="90000"/>
          </a:bodyPr>
          <a:lstStyle/>
          <a:p>
            <a:pPr algn="l"/>
            <a:r>
              <a:rPr lang="en-US" sz="3200" b="1" dirty="0" smtClean="0"/>
              <a:t/>
            </a:r>
            <a:br>
              <a:rPr lang="en-US" sz="3200" b="1" dirty="0" smtClean="0"/>
            </a:br>
            <a:r>
              <a:rPr lang="en-US" sz="3200" b="1" dirty="0" smtClean="0"/>
              <a:t>History</a:t>
            </a:r>
            <a:r>
              <a:rPr lang="en-US" sz="3200" b="1" dirty="0"/>
              <a:t/>
            </a:r>
            <a:br>
              <a:rPr lang="en-US" sz="3200" b="1" dirty="0"/>
            </a:br>
            <a:endParaRPr lang="en-US" sz="3200" b="1" dirty="0"/>
          </a:p>
        </p:txBody>
      </p:sp>
      <p:sp>
        <p:nvSpPr>
          <p:cNvPr id="3" name="Content Placeholder 2"/>
          <p:cNvSpPr>
            <a:spLocks noGrp="1"/>
          </p:cNvSpPr>
          <p:nvPr>
            <p:ph idx="1"/>
          </p:nvPr>
        </p:nvSpPr>
        <p:spPr>
          <a:xfrm>
            <a:off x="0" y="685800"/>
            <a:ext cx="9144000" cy="4525963"/>
          </a:xfrm>
        </p:spPr>
        <p:txBody>
          <a:bodyPr>
            <a:normAutofit fontScale="70000" lnSpcReduction="20000"/>
          </a:bodyPr>
          <a:lstStyle/>
          <a:p>
            <a:r>
              <a:rPr lang="en-US" sz="3600" dirty="0" smtClean="0"/>
              <a:t>The </a:t>
            </a:r>
            <a:r>
              <a:rPr lang="en-US" sz="3600" dirty="0"/>
              <a:t>first concrete proposal for establishing a framework for regional cooperation in South Asia was made by the late president of Bangladesh, </a:t>
            </a:r>
            <a:r>
              <a:rPr lang="en-US" sz="3600" dirty="0" err="1"/>
              <a:t>Ziaur</a:t>
            </a:r>
            <a:r>
              <a:rPr lang="en-US" sz="3600" dirty="0"/>
              <a:t> </a:t>
            </a:r>
            <a:r>
              <a:rPr lang="en-US" sz="3600" dirty="0" err="1"/>
              <a:t>Rahman</a:t>
            </a:r>
            <a:r>
              <a:rPr lang="en-US" sz="3600" dirty="0"/>
              <a:t>, on May 2, </a:t>
            </a:r>
            <a:r>
              <a:rPr lang="en-US" sz="3600" dirty="0" smtClean="0"/>
              <a:t>1980.</a:t>
            </a:r>
            <a:endParaRPr lang="en-US" sz="3600" dirty="0"/>
          </a:p>
          <a:p>
            <a:r>
              <a:rPr lang="en-US" sz="3600" dirty="0"/>
              <a:t> </a:t>
            </a:r>
            <a:r>
              <a:rPr lang="en-US" sz="4000" dirty="0"/>
              <a:t>Afghanistan</a:t>
            </a:r>
          </a:p>
          <a:p>
            <a:r>
              <a:rPr lang="en-US" sz="4000" dirty="0"/>
              <a:t> Bangladesh</a:t>
            </a:r>
          </a:p>
          <a:p>
            <a:r>
              <a:rPr lang="en-US" sz="4000" dirty="0"/>
              <a:t> Bhutan</a:t>
            </a:r>
          </a:p>
          <a:p>
            <a:r>
              <a:rPr lang="en-US" sz="4000" dirty="0"/>
              <a:t> India</a:t>
            </a:r>
          </a:p>
          <a:p>
            <a:r>
              <a:rPr lang="en-US" sz="4000" dirty="0"/>
              <a:t> Maldives</a:t>
            </a:r>
          </a:p>
          <a:p>
            <a:r>
              <a:rPr lang="en-US" sz="4000" dirty="0"/>
              <a:t> Nepal</a:t>
            </a:r>
          </a:p>
          <a:p>
            <a:r>
              <a:rPr lang="en-US" sz="4000" dirty="0"/>
              <a:t> Pakistan</a:t>
            </a:r>
          </a:p>
          <a:p>
            <a:r>
              <a:rPr lang="en-US" sz="4000" dirty="0"/>
              <a:t> Sri Lanka</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604655" y="1752600"/>
            <a:ext cx="6553200" cy="3505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621146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Founder </a:t>
            </a:r>
            <a:r>
              <a:rPr lang="en-US" sz="3200" b="1" dirty="0"/>
              <a:t>M</a:t>
            </a:r>
            <a:r>
              <a:rPr lang="en-US" sz="3200" b="1" dirty="0" smtClean="0"/>
              <a:t>ember States</a:t>
            </a:r>
            <a:endParaRPr lang="en-US" sz="3200" b="1" dirty="0"/>
          </a:p>
        </p:txBody>
      </p:sp>
      <p:sp>
        <p:nvSpPr>
          <p:cNvPr id="3" name="Content Placeholder 2"/>
          <p:cNvSpPr>
            <a:spLocks noGrp="1"/>
          </p:cNvSpPr>
          <p:nvPr>
            <p:ph idx="1"/>
          </p:nvPr>
        </p:nvSpPr>
        <p:spPr>
          <a:xfrm>
            <a:off x="13854" y="685800"/>
            <a:ext cx="9130145" cy="4525963"/>
          </a:xfrm>
        </p:spPr>
        <p:txBody>
          <a:bodyPr/>
          <a:lstStyle/>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762000"/>
            <a:ext cx="9144000" cy="449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603037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20782"/>
            <a:ext cx="9116291" cy="665018"/>
          </a:xfrm>
        </p:spPr>
        <p:txBody>
          <a:bodyPr>
            <a:normAutofit fontScale="90000"/>
          </a:bodyPr>
          <a:lstStyle/>
          <a:p>
            <a:pPr algn="l"/>
            <a:r>
              <a:rPr lang="en-US" sz="3200" b="1" dirty="0" smtClean="0"/>
              <a:t/>
            </a:r>
            <a:br>
              <a:rPr lang="en-US" sz="3200" b="1" dirty="0" smtClean="0"/>
            </a:br>
            <a:r>
              <a:rPr lang="en-US" sz="3200" b="1" dirty="0" smtClean="0"/>
              <a:t>Objectives</a:t>
            </a:r>
            <a:r>
              <a:rPr lang="en-US" sz="3200" b="1" dirty="0"/>
              <a:t/>
            </a:r>
            <a:br>
              <a:rPr lang="en-US" sz="3200" b="1" dirty="0"/>
            </a:br>
            <a:endParaRPr lang="en-US" sz="3200" b="1" dirty="0"/>
          </a:p>
        </p:txBody>
      </p:sp>
      <p:sp>
        <p:nvSpPr>
          <p:cNvPr id="3" name="Content Placeholder 2"/>
          <p:cNvSpPr>
            <a:spLocks noGrp="1"/>
          </p:cNvSpPr>
          <p:nvPr>
            <p:ph idx="1"/>
          </p:nvPr>
        </p:nvSpPr>
        <p:spPr>
          <a:xfrm>
            <a:off x="0" y="685800"/>
            <a:ext cx="9144000" cy="4525963"/>
          </a:xfrm>
        </p:spPr>
        <p:txBody>
          <a:bodyPr>
            <a:noAutofit/>
          </a:bodyPr>
          <a:lstStyle/>
          <a:p>
            <a:r>
              <a:rPr lang="en-US" sz="2800" dirty="0" smtClean="0"/>
              <a:t>to </a:t>
            </a:r>
            <a:r>
              <a:rPr lang="en-US" sz="2800" dirty="0"/>
              <a:t>promote the welfare of the people of South Asia and to improve their quality of life;</a:t>
            </a:r>
          </a:p>
          <a:p>
            <a:r>
              <a:rPr lang="en-US" sz="2800" dirty="0"/>
              <a:t>to accelerate economic growth, social progress and cultural development in the region and to provide all individuals the opportunity to live in dignity and to realize their full potential;</a:t>
            </a:r>
          </a:p>
          <a:p>
            <a:r>
              <a:rPr lang="en-US" sz="2800" dirty="0"/>
              <a:t>to promote and strengthen selective self-reliance among the countries of South Asia;</a:t>
            </a:r>
          </a:p>
          <a:p>
            <a:r>
              <a:rPr lang="en-US" sz="2800" dirty="0"/>
              <a:t>to contribute to mutual trust, understanding and appreciation of one another's problems</a:t>
            </a:r>
            <a:r>
              <a:rPr lang="en-US" sz="2800" dirty="0" smtClean="0"/>
              <a:t>;</a:t>
            </a:r>
            <a:endParaRPr lang="en-US" sz="2800" dirty="0"/>
          </a:p>
        </p:txBody>
      </p:sp>
    </p:spTree>
    <p:extLst>
      <p:ext uri="{BB962C8B-B14F-4D97-AF65-F5344CB8AC3E}">
        <p14:creationId xmlns:p14="http://schemas.microsoft.com/office/powerpoint/2010/main" xmlns="" val="19380227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lnSpcReduction="10000"/>
          </a:bodyPr>
          <a:lstStyle/>
          <a:p>
            <a:r>
              <a:rPr lang="en-US" dirty="0"/>
              <a:t>to promote active collaboration and mutual assistance in the economic, social, cultural, technical and scientific fields;</a:t>
            </a:r>
          </a:p>
          <a:p>
            <a:r>
              <a:rPr lang="en-US" dirty="0"/>
              <a:t>to strengthen cooperation with other developing countries;</a:t>
            </a:r>
          </a:p>
          <a:p>
            <a:r>
              <a:rPr lang="en-US" dirty="0"/>
              <a:t>to strengthen cooperation among themselves in international forums on matters of common interest; and</a:t>
            </a:r>
          </a:p>
          <a:p>
            <a:r>
              <a:rPr lang="en-US" dirty="0"/>
              <a:t>to cooperate with international and regional </a:t>
            </a:r>
            <a:r>
              <a:rPr lang="en-US" dirty="0" smtClean="0"/>
              <a:t>organizations </a:t>
            </a:r>
            <a:r>
              <a:rPr lang="en-US" dirty="0"/>
              <a:t>with similar aims and purposes.</a:t>
            </a:r>
          </a:p>
          <a:p>
            <a:pPr marL="0" indent="0">
              <a:buNone/>
            </a:pPr>
            <a:endParaRPr lang="en-US" dirty="0"/>
          </a:p>
        </p:txBody>
      </p:sp>
    </p:spTree>
    <p:extLst>
      <p:ext uri="{BB962C8B-B14F-4D97-AF65-F5344CB8AC3E}">
        <p14:creationId xmlns:p14="http://schemas.microsoft.com/office/powerpoint/2010/main" xmlns="" val="31942082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651164"/>
          </a:xfrm>
        </p:spPr>
        <p:txBody>
          <a:bodyPr>
            <a:normAutofit/>
          </a:bodyPr>
          <a:lstStyle/>
          <a:p>
            <a:pPr algn="l"/>
            <a:r>
              <a:rPr lang="en-US" sz="3200" b="1" dirty="0" smtClean="0"/>
              <a:t>Organs</a:t>
            </a:r>
            <a:endParaRPr lang="en-US" sz="3200" b="1" dirty="0"/>
          </a:p>
        </p:txBody>
      </p:sp>
      <p:sp>
        <p:nvSpPr>
          <p:cNvPr id="3" name="Content Placeholder 2"/>
          <p:cNvSpPr>
            <a:spLocks noGrp="1"/>
          </p:cNvSpPr>
          <p:nvPr>
            <p:ph idx="1"/>
          </p:nvPr>
        </p:nvSpPr>
        <p:spPr>
          <a:xfrm>
            <a:off x="0" y="685800"/>
            <a:ext cx="9144000" cy="4953000"/>
          </a:xfrm>
        </p:spPr>
        <p:txBody>
          <a:bodyPr>
            <a:normAutofit fontScale="85000" lnSpcReduction="20000"/>
          </a:bodyPr>
          <a:lstStyle/>
          <a:p>
            <a:r>
              <a:rPr lang="en-US" b="1" dirty="0" smtClean="0"/>
              <a:t>Secretariat: </a:t>
            </a:r>
            <a:r>
              <a:rPr lang="en-US" dirty="0" smtClean="0"/>
              <a:t>The </a:t>
            </a:r>
            <a:r>
              <a:rPr lang="en-US" dirty="0"/>
              <a:t>SAARC Secretariat was established in Kathmandu on 16 January 1987 and was inaugurated by Late King </a:t>
            </a:r>
            <a:r>
              <a:rPr lang="en-US" dirty="0" err="1" smtClean="0"/>
              <a:t>Birendra</a:t>
            </a:r>
            <a:r>
              <a:rPr lang="en-US" dirty="0" smtClean="0"/>
              <a:t> </a:t>
            </a:r>
            <a:r>
              <a:rPr lang="en-US" dirty="0"/>
              <a:t>of Nepal.</a:t>
            </a:r>
          </a:p>
          <a:p>
            <a:r>
              <a:rPr lang="en-US" dirty="0"/>
              <a:t>It is headed by a Secretary General appointed by the Council of Ministers from Member Countries in alphabetical order for a three-year term. </a:t>
            </a:r>
            <a:endParaRPr lang="en-US" dirty="0" smtClean="0"/>
          </a:p>
          <a:p>
            <a:r>
              <a:rPr lang="en-US" dirty="0" smtClean="0"/>
              <a:t>The </a:t>
            </a:r>
            <a:r>
              <a:rPr lang="en-US" dirty="0"/>
              <a:t>Secretariat coordinates and monitors implementation of activities, prepares for and services meetings, and serves as a channel of communication between the Association and its Member States as well as other regional organizations</a:t>
            </a:r>
            <a:r>
              <a:rPr lang="en-US" dirty="0" smtClean="0"/>
              <a:t>.</a:t>
            </a:r>
            <a:endParaRPr lang="en-US" dirty="0"/>
          </a:p>
          <a:p>
            <a:r>
              <a:rPr lang="en-US" dirty="0" smtClean="0"/>
              <a:t>In </a:t>
            </a:r>
            <a:r>
              <a:rPr lang="en-US" dirty="0"/>
              <a:t>several recent meetings the heads of state or government of member states of SAARC have taken some important decisions and bold initiatives to strengthen the </a:t>
            </a:r>
            <a:r>
              <a:rPr lang="en-US" dirty="0" smtClean="0"/>
              <a:t>organization </a:t>
            </a:r>
            <a:r>
              <a:rPr lang="en-US" dirty="0"/>
              <a:t>and to widen and deepen regional co-operation</a:t>
            </a:r>
            <a:r>
              <a:rPr lang="en-US" dirty="0" smtClean="0"/>
              <a:t>.</a:t>
            </a:r>
            <a:endParaRPr lang="en-US" dirty="0"/>
          </a:p>
        </p:txBody>
      </p:sp>
    </p:spTree>
    <p:extLst>
      <p:ext uri="{BB962C8B-B14F-4D97-AF65-F5344CB8AC3E}">
        <p14:creationId xmlns:p14="http://schemas.microsoft.com/office/powerpoint/2010/main" xmlns="" val="26509954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13855"/>
            <a:ext cx="9116291" cy="671945"/>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fontScale="85000" lnSpcReduction="20000"/>
          </a:bodyPr>
          <a:lstStyle/>
          <a:p>
            <a:r>
              <a:rPr lang="en-US" dirty="0"/>
              <a:t>The SAARC Secretariat and Member States observe 8 December as the SAARC Charter </a:t>
            </a:r>
            <a:r>
              <a:rPr lang="en-US" dirty="0" smtClean="0"/>
              <a:t>Day.</a:t>
            </a:r>
            <a:endParaRPr lang="en-US" dirty="0"/>
          </a:p>
          <a:p>
            <a:r>
              <a:rPr lang="en-US" dirty="0" smtClean="0"/>
              <a:t>Regional Centers: The </a:t>
            </a:r>
            <a:r>
              <a:rPr lang="en-US" dirty="0"/>
              <a:t>SAARC Secretariat has established various regional </a:t>
            </a:r>
            <a:r>
              <a:rPr lang="en-US" dirty="0" smtClean="0"/>
              <a:t>centers </a:t>
            </a:r>
            <a:r>
              <a:rPr lang="en-US" dirty="0"/>
              <a:t>in member states. </a:t>
            </a:r>
            <a:r>
              <a:rPr lang="en-US" dirty="0" smtClean="0"/>
              <a:t>Each </a:t>
            </a:r>
            <a:r>
              <a:rPr lang="en-US" dirty="0"/>
              <a:t>regional </a:t>
            </a:r>
            <a:r>
              <a:rPr lang="en-US" dirty="0" smtClean="0"/>
              <a:t>center </a:t>
            </a:r>
            <a:r>
              <a:rPr lang="en-US" dirty="0"/>
              <a:t>is managed by a governing board. </a:t>
            </a:r>
            <a:endParaRPr lang="en-US" dirty="0" smtClean="0"/>
          </a:p>
          <a:p>
            <a:r>
              <a:rPr lang="en-US" dirty="0" smtClean="0"/>
              <a:t>SAARC </a:t>
            </a:r>
            <a:r>
              <a:rPr lang="en-US" dirty="0"/>
              <a:t>has intentionally laid more stress on "core issues</a:t>
            </a:r>
            <a:r>
              <a:rPr lang="en-US" dirty="0" smtClean="0"/>
              <a:t>" rather than </a:t>
            </a:r>
            <a:r>
              <a:rPr lang="en-US" dirty="0"/>
              <a:t>political issues like the Kashmir dispute and the Sri Lankan civil war. </a:t>
            </a:r>
            <a:endParaRPr lang="en-US" dirty="0" smtClean="0"/>
          </a:p>
          <a:p>
            <a:r>
              <a:rPr lang="en-US" dirty="0" smtClean="0"/>
              <a:t>However</a:t>
            </a:r>
            <a:r>
              <a:rPr lang="en-US" dirty="0"/>
              <a:t>, political dialogue is often conducted on the margins of SAARC meetings. </a:t>
            </a:r>
            <a:r>
              <a:rPr lang="en-US" dirty="0" smtClean="0"/>
              <a:t>During </a:t>
            </a:r>
            <a:r>
              <a:rPr lang="en-US" dirty="0"/>
              <a:t>the 12th and 13th SAARC summits, extreme emphasis was laid upon greater cooperation between the SAARC members to fight terrorism</a:t>
            </a:r>
            <a:r>
              <a:rPr lang="en-US" dirty="0" smtClean="0"/>
              <a:t>.</a:t>
            </a:r>
            <a:endParaRPr lang="en-US" dirty="0"/>
          </a:p>
        </p:txBody>
      </p:sp>
    </p:spTree>
    <p:extLst>
      <p:ext uri="{BB962C8B-B14F-4D97-AF65-F5344CB8AC3E}">
        <p14:creationId xmlns:p14="http://schemas.microsoft.com/office/powerpoint/2010/main" xmlns="" val="30201331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8" y="0"/>
            <a:ext cx="9150928"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71999"/>
          </a:xfrm>
        </p:spPr>
        <p:txBody>
          <a:bodyPr>
            <a:normAutofit/>
          </a:bodyPr>
          <a:lstStyle/>
          <a:p>
            <a:r>
              <a:rPr lang="en-US" dirty="0" smtClean="0"/>
              <a:t>South </a:t>
            </a:r>
            <a:r>
              <a:rPr lang="en-US" dirty="0"/>
              <a:t>Asian Free Trade </a:t>
            </a:r>
            <a:r>
              <a:rPr lang="en-US" dirty="0" smtClean="0"/>
              <a:t>Area: Over </a:t>
            </a:r>
            <a:r>
              <a:rPr lang="en-US" dirty="0"/>
              <a:t>the years, the SAARC members have expressed their unwillingness on signing a free trade agreement. </a:t>
            </a:r>
            <a:endParaRPr lang="en-US" dirty="0" smtClean="0"/>
          </a:p>
          <a:p>
            <a:r>
              <a:rPr lang="en-US" dirty="0" smtClean="0"/>
              <a:t>Though </a:t>
            </a:r>
            <a:r>
              <a:rPr lang="en-US" dirty="0"/>
              <a:t>India has several trade pacts with Maldives, Nepal, Bhutan and Sri Lanka, similar trade agreements with Pakistan and Bangladesh have been </a:t>
            </a:r>
            <a:r>
              <a:rPr lang="en-US" dirty="0" smtClean="0"/>
              <a:t>delayed </a:t>
            </a:r>
            <a:r>
              <a:rPr lang="en-US" dirty="0"/>
              <a:t>due to political and economic concerns on both sides. </a:t>
            </a:r>
            <a:endParaRPr lang="en-US" dirty="0" smtClean="0"/>
          </a:p>
        </p:txBody>
      </p:sp>
    </p:spTree>
    <p:extLst>
      <p:ext uri="{BB962C8B-B14F-4D97-AF65-F5344CB8AC3E}">
        <p14:creationId xmlns:p14="http://schemas.microsoft.com/office/powerpoint/2010/main" xmlns="" val="306686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lstStyle/>
          <a:p>
            <a:r>
              <a:rPr lang="en-US" dirty="0"/>
              <a:t>In 1993, SAARC countries signed an agreement to gradually lower tariffs within the region, in Dhaka. Eleven years later, at the 12th SAARC Summit at Islamabad, SAARC countries devised the South Asia Free Trade Agreement which went into force on January 1, 2006. Under this agreement, SAARC members will bring their duties down to 20 per cent by 2009.</a:t>
            </a:r>
          </a:p>
          <a:p>
            <a:endParaRPr lang="en-US" dirty="0"/>
          </a:p>
        </p:txBody>
      </p:sp>
    </p:spTree>
    <p:extLst>
      <p:ext uri="{BB962C8B-B14F-4D97-AF65-F5344CB8AC3E}">
        <p14:creationId xmlns:p14="http://schemas.microsoft.com/office/powerpoint/2010/main" xmlns="" val="12768449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665018"/>
          </a:xfrm>
        </p:spPr>
        <p:txBody>
          <a:bodyPr>
            <a:normAutofit/>
          </a:bodyPr>
          <a:lstStyle/>
          <a:p>
            <a:pPr algn="l"/>
            <a:r>
              <a:rPr lang="en-US" sz="3200" b="1" dirty="0" smtClean="0"/>
              <a:t>Role of Pakistan</a:t>
            </a:r>
            <a:endParaRPr lang="en-US" sz="3200" b="1" dirty="0"/>
          </a:p>
        </p:txBody>
      </p:sp>
      <p:sp>
        <p:nvSpPr>
          <p:cNvPr id="3" name="Content Placeholder 2"/>
          <p:cNvSpPr>
            <a:spLocks noGrp="1"/>
          </p:cNvSpPr>
          <p:nvPr>
            <p:ph idx="1"/>
          </p:nvPr>
        </p:nvSpPr>
        <p:spPr>
          <a:xfrm>
            <a:off x="27708" y="762000"/>
            <a:ext cx="9116291" cy="4525963"/>
          </a:xfrm>
        </p:spPr>
        <p:txBody>
          <a:bodyPr>
            <a:normAutofit fontScale="92500"/>
          </a:bodyPr>
          <a:lstStyle/>
          <a:p>
            <a:pPr algn="just"/>
            <a:r>
              <a:rPr lang="en-US" dirty="0"/>
              <a:t>Since the Association's </a:t>
            </a:r>
            <a:r>
              <a:rPr lang="en-US" dirty="0" smtClean="0"/>
              <a:t>start, </a:t>
            </a:r>
            <a:r>
              <a:rPr lang="en-US" dirty="0"/>
              <a:t>Pakistan has been a supporter of SAARC objectives and has remained an active player on the SAARC platform. </a:t>
            </a:r>
            <a:endParaRPr lang="en-US" dirty="0" smtClean="0"/>
          </a:p>
          <a:p>
            <a:pPr algn="just"/>
            <a:r>
              <a:rPr lang="en-US" dirty="0" smtClean="0"/>
              <a:t>It </a:t>
            </a:r>
            <a:r>
              <a:rPr lang="en-US" dirty="0"/>
              <a:t>has contributed meaningfully to the </a:t>
            </a:r>
            <a:r>
              <a:rPr lang="en-US" dirty="0" smtClean="0"/>
              <a:t>establishment institutions </a:t>
            </a:r>
            <a:r>
              <a:rPr lang="en-US" dirty="0"/>
              <a:t>and progress of the Association</a:t>
            </a:r>
            <a:r>
              <a:rPr lang="en-US" dirty="0" smtClean="0"/>
              <a:t>.</a:t>
            </a:r>
          </a:p>
          <a:p>
            <a:pPr algn="just"/>
            <a:r>
              <a:rPr lang="en-US" dirty="0" smtClean="0"/>
              <a:t>Pakistan supported </a:t>
            </a:r>
            <a:r>
              <a:rPr lang="en-US" dirty="0"/>
              <a:t>a step by step approach for enhancing cooperation and </a:t>
            </a:r>
            <a:r>
              <a:rPr lang="en-US" dirty="0" smtClean="0"/>
              <a:t>stresses </a:t>
            </a:r>
            <a:r>
              <a:rPr lang="en-US" dirty="0"/>
              <a:t>the need for better coordination of programs and consolidation of the progress made so far.</a:t>
            </a:r>
          </a:p>
        </p:txBody>
      </p:sp>
    </p:spTree>
    <p:extLst>
      <p:ext uri="{BB962C8B-B14F-4D97-AF65-F5344CB8AC3E}">
        <p14:creationId xmlns:p14="http://schemas.microsoft.com/office/powerpoint/2010/main" xmlns="" val="24260910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a:t>Economic Cooperation Organization </a:t>
            </a:r>
            <a:r>
              <a:rPr lang="en-US" sz="3200" b="1" dirty="0" smtClean="0"/>
              <a:t>(ECO)</a:t>
            </a:r>
            <a:endParaRPr lang="en-US" sz="3200" b="1" dirty="0"/>
          </a:p>
        </p:txBody>
      </p:sp>
      <p:sp>
        <p:nvSpPr>
          <p:cNvPr id="3" name="Content Placeholder 2"/>
          <p:cNvSpPr>
            <a:spLocks noGrp="1"/>
          </p:cNvSpPr>
          <p:nvPr>
            <p:ph idx="1"/>
          </p:nvPr>
        </p:nvSpPr>
        <p:spPr>
          <a:xfrm>
            <a:off x="0" y="609600"/>
            <a:ext cx="9144000" cy="4525963"/>
          </a:xfrm>
        </p:spPr>
        <p:txBody>
          <a:bodyPr/>
          <a:lstStyle/>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029200" y="685800"/>
            <a:ext cx="4114800" cy="441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685800"/>
            <a:ext cx="5029200" cy="4419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1543070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a:t>Economic Cooperation Organization </a:t>
            </a:r>
          </a:p>
        </p:txBody>
      </p:sp>
      <p:sp>
        <p:nvSpPr>
          <p:cNvPr id="3" name="Content Placeholder 2"/>
          <p:cNvSpPr>
            <a:spLocks noGrp="1"/>
          </p:cNvSpPr>
          <p:nvPr>
            <p:ph idx="1"/>
          </p:nvPr>
        </p:nvSpPr>
        <p:spPr>
          <a:xfrm>
            <a:off x="13855" y="914401"/>
            <a:ext cx="9130145" cy="4191000"/>
          </a:xfrm>
        </p:spPr>
        <p:txBody>
          <a:bodyPr>
            <a:normAutofit fontScale="92500" lnSpcReduction="20000"/>
          </a:bodyPr>
          <a:lstStyle/>
          <a:p>
            <a:r>
              <a:rPr lang="en-US" dirty="0"/>
              <a:t>The Economic Cooperation Organization (ECO) is an </a:t>
            </a:r>
            <a:r>
              <a:rPr lang="en-US" dirty="0" smtClean="0"/>
              <a:t>inter-governmental </a:t>
            </a:r>
            <a:r>
              <a:rPr lang="en-US" dirty="0"/>
              <a:t>organization involving seven Asian and three Eurasian </a:t>
            </a:r>
            <a:r>
              <a:rPr lang="en-US" dirty="0" smtClean="0"/>
              <a:t>nations </a:t>
            </a:r>
            <a:r>
              <a:rPr lang="en-US" dirty="0"/>
              <a:t>part of the South-central Asian Union</a:t>
            </a:r>
            <a:r>
              <a:rPr lang="en-US" dirty="0" smtClean="0"/>
              <a:t>.</a:t>
            </a:r>
          </a:p>
          <a:p>
            <a:r>
              <a:rPr lang="en-US" dirty="0" smtClean="0"/>
              <a:t> </a:t>
            </a:r>
            <a:r>
              <a:rPr lang="en-US" dirty="0"/>
              <a:t>It provides a platform to discuss ways to improve development and promote trade, and investment opportunities</a:t>
            </a:r>
            <a:r>
              <a:rPr lang="en-US" dirty="0" smtClean="0"/>
              <a:t>.</a:t>
            </a:r>
          </a:p>
          <a:p>
            <a:r>
              <a:rPr lang="en-US" dirty="0" smtClean="0"/>
              <a:t>The </a:t>
            </a:r>
            <a:r>
              <a:rPr lang="en-US" dirty="0"/>
              <a:t>common objective is to establish a single market for goods and services, much like the European Union</a:t>
            </a:r>
            <a:r>
              <a:rPr lang="en-US" dirty="0" smtClean="0"/>
              <a:t>.</a:t>
            </a:r>
          </a:p>
          <a:p>
            <a:pPr marL="0" indent="0">
              <a:buNone/>
            </a:pPr>
            <a:r>
              <a:rPr lang="en-US" dirty="0" smtClean="0"/>
              <a:t> </a:t>
            </a:r>
            <a:endParaRPr lang="en-US" dirty="0"/>
          </a:p>
        </p:txBody>
      </p:sp>
    </p:spTree>
    <p:extLst>
      <p:ext uri="{BB962C8B-B14F-4D97-AF65-F5344CB8AC3E}">
        <p14:creationId xmlns:p14="http://schemas.microsoft.com/office/powerpoint/2010/main" xmlns="" val="1810040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574964"/>
          </a:xfrm>
        </p:spPr>
        <p:txBody>
          <a:bodyPr>
            <a:normAutofit fontScale="90000"/>
          </a:bodyPr>
          <a:lstStyle/>
          <a:p>
            <a:pPr algn="l"/>
            <a:r>
              <a:rPr lang="en-US" sz="3200" b="1" dirty="0"/>
              <a:t>History </a:t>
            </a:r>
          </a:p>
        </p:txBody>
      </p:sp>
      <p:sp>
        <p:nvSpPr>
          <p:cNvPr id="3" name="Content Placeholder 2"/>
          <p:cNvSpPr>
            <a:spLocks noGrp="1"/>
          </p:cNvSpPr>
          <p:nvPr>
            <p:ph idx="1"/>
          </p:nvPr>
        </p:nvSpPr>
        <p:spPr>
          <a:xfrm>
            <a:off x="0" y="609600"/>
            <a:ext cx="9144000" cy="4525963"/>
          </a:xfrm>
        </p:spPr>
        <p:txBody>
          <a:bodyPr>
            <a:normAutofit fontScale="92500" lnSpcReduction="10000"/>
          </a:bodyPr>
          <a:lstStyle/>
          <a:p>
            <a:pPr algn="just"/>
            <a:r>
              <a:rPr lang="en-US" dirty="0"/>
              <a:t>ECO's secretariat and cultural department are located in </a:t>
            </a:r>
            <a:r>
              <a:rPr lang="en-US" b="1" dirty="0"/>
              <a:t>Tehran</a:t>
            </a:r>
            <a:r>
              <a:rPr lang="en-US" dirty="0"/>
              <a:t>, its economic bureau is in </a:t>
            </a:r>
            <a:r>
              <a:rPr lang="en-US" b="1" dirty="0"/>
              <a:t>Turkey</a:t>
            </a:r>
            <a:r>
              <a:rPr lang="en-US" dirty="0"/>
              <a:t> and its scientific bureau is situated in </a:t>
            </a:r>
            <a:r>
              <a:rPr lang="en-US" b="1" dirty="0"/>
              <a:t>Pakistan</a:t>
            </a:r>
            <a:r>
              <a:rPr lang="en-US" dirty="0"/>
              <a:t>. </a:t>
            </a:r>
          </a:p>
          <a:p>
            <a:pPr algn="just"/>
            <a:r>
              <a:rPr lang="en-US" dirty="0"/>
              <a:t>The organization was founded by Turkey, Iran and Pakistan</a:t>
            </a:r>
            <a:r>
              <a:rPr lang="en-US" dirty="0" smtClean="0"/>
              <a:t>.</a:t>
            </a:r>
          </a:p>
          <a:p>
            <a:pPr algn="just"/>
            <a:r>
              <a:rPr lang="en-US" dirty="0"/>
              <a:t>Economic Cooperation Organization is an </a:t>
            </a:r>
            <a:r>
              <a:rPr lang="en-US" dirty="0" smtClean="0"/>
              <a:t>inter-governmental </a:t>
            </a:r>
            <a:r>
              <a:rPr lang="en-US" dirty="0"/>
              <a:t>regional organization established in 1985 by Iran, Pakistan and Turkey for the purpose of promoting economic, technical and cultural cooperation among the member states. </a:t>
            </a:r>
            <a:endParaRPr lang="en-US" dirty="0" smtClean="0"/>
          </a:p>
          <a:p>
            <a:pPr marL="0" indent="0">
              <a:buNone/>
            </a:pPr>
            <a:endParaRPr lang="en-US" dirty="0"/>
          </a:p>
        </p:txBody>
      </p:sp>
    </p:spTree>
    <p:extLst>
      <p:ext uri="{BB962C8B-B14F-4D97-AF65-F5344CB8AC3E}">
        <p14:creationId xmlns:p14="http://schemas.microsoft.com/office/powerpoint/2010/main" xmlns="" val="32119585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651164"/>
          </a:xfrm>
        </p:spPr>
        <p:txBody>
          <a:bodyPr>
            <a:normAutofit/>
          </a:bodyPr>
          <a:lstStyle/>
          <a:p>
            <a:pPr algn="l"/>
            <a:r>
              <a:rPr lang="en-US" sz="3200" b="1" dirty="0" smtClean="0"/>
              <a:t>Background</a:t>
            </a:r>
            <a:endParaRPr lang="en-US" sz="3200" b="1" dirty="0"/>
          </a:p>
        </p:txBody>
      </p:sp>
      <p:sp>
        <p:nvSpPr>
          <p:cNvPr id="3" name="Content Placeholder 2"/>
          <p:cNvSpPr>
            <a:spLocks noGrp="1"/>
          </p:cNvSpPr>
          <p:nvPr>
            <p:ph idx="1"/>
          </p:nvPr>
        </p:nvSpPr>
        <p:spPr>
          <a:xfrm>
            <a:off x="13854" y="609600"/>
            <a:ext cx="9130145" cy="4525963"/>
          </a:xfrm>
        </p:spPr>
        <p:txBody>
          <a:bodyPr/>
          <a:lstStyle/>
          <a:p>
            <a:pPr algn="just"/>
            <a:r>
              <a:rPr lang="en-US" dirty="0"/>
              <a:t>It was the successor organization of what was the Regional Cooperation for Development (RCD), founded in 1964, which ended activities in 1979. </a:t>
            </a:r>
            <a:endParaRPr lang="en-US" dirty="0" smtClean="0"/>
          </a:p>
          <a:p>
            <a:pPr algn="just"/>
            <a:r>
              <a:rPr lang="en-US" dirty="0" smtClean="0"/>
              <a:t>In </a:t>
            </a:r>
            <a:r>
              <a:rPr lang="en-US" dirty="0"/>
              <a:t>the fall of 1992, the ECO expanded to include seven new members, namely Afghanistan, Azerbaijan, Kazakhstan, Kyrgyzstan, Tajikistan, Turkmenistan and Uzbekistan.</a:t>
            </a:r>
          </a:p>
          <a:p>
            <a:endParaRPr lang="en-US" dirty="0"/>
          </a:p>
        </p:txBody>
      </p:sp>
    </p:spTree>
    <p:extLst>
      <p:ext uri="{BB962C8B-B14F-4D97-AF65-F5344CB8AC3E}">
        <p14:creationId xmlns:p14="http://schemas.microsoft.com/office/powerpoint/2010/main" xmlns="" val="21979000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 y="0"/>
            <a:ext cx="9137073"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a:bodyPr>
          <a:lstStyle/>
          <a:p>
            <a:pPr algn="just"/>
            <a:r>
              <a:rPr lang="en-US" dirty="0" smtClean="0"/>
              <a:t>The </a:t>
            </a:r>
            <a:r>
              <a:rPr lang="en-US" dirty="0"/>
              <a:t>status and power of the ECO is growing. However, the organization faces many </a:t>
            </a:r>
            <a:r>
              <a:rPr lang="en-US" dirty="0" smtClean="0"/>
              <a:t>challenges.</a:t>
            </a:r>
          </a:p>
          <a:p>
            <a:pPr algn="just"/>
            <a:r>
              <a:rPr lang="en-US" dirty="0" smtClean="0"/>
              <a:t>Most </a:t>
            </a:r>
            <a:r>
              <a:rPr lang="en-US" dirty="0"/>
              <a:t>importantly, the member states are lacking appropriate infrastructure and institutions which the Organization is primarily seeking to develop, to make full use of the available resources in the region and provide sustainable development for the member nations</a:t>
            </a:r>
            <a:r>
              <a:rPr lang="en-US" dirty="0" smtClean="0"/>
              <a:t>.</a:t>
            </a:r>
            <a:endParaRPr lang="en-US" dirty="0"/>
          </a:p>
        </p:txBody>
      </p:sp>
    </p:spTree>
    <p:extLst>
      <p:ext uri="{BB962C8B-B14F-4D97-AF65-F5344CB8AC3E}">
        <p14:creationId xmlns:p14="http://schemas.microsoft.com/office/powerpoint/2010/main" xmlns="" val="20288903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0"/>
            <a:ext cx="9116291"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lstStyle/>
          <a:p>
            <a:pPr algn="just"/>
            <a:r>
              <a:rPr lang="en-US" dirty="0"/>
              <a:t>The Economic Cooperation Organization Trade Agreement (ECOTA) was signed on 17 July 2003 in Islamabad. ECO Trade Promotion Organization (TPO) is a new organization for trade promotion among member states located in Iran (2009).</a:t>
            </a:r>
          </a:p>
          <a:p>
            <a:pPr algn="just"/>
            <a:r>
              <a:rPr lang="en-US" dirty="0" smtClean="0"/>
              <a:t>Under </a:t>
            </a:r>
            <a:r>
              <a:rPr lang="en-US" dirty="0"/>
              <a:t>the agreement reached between ECO members, the common trade market should be established by 2015</a:t>
            </a:r>
          </a:p>
        </p:txBody>
      </p:sp>
    </p:spTree>
    <p:extLst>
      <p:ext uri="{BB962C8B-B14F-4D97-AF65-F5344CB8AC3E}">
        <p14:creationId xmlns:p14="http://schemas.microsoft.com/office/powerpoint/2010/main" xmlns="" val="21881875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727364"/>
          </a:xfrm>
        </p:spPr>
        <p:txBody>
          <a:bodyPr>
            <a:normAutofit/>
          </a:bodyPr>
          <a:lstStyle/>
          <a:p>
            <a:pPr algn="l"/>
            <a:r>
              <a:rPr lang="en-US" sz="2800" b="1" dirty="0"/>
              <a:t>Sustainable </a:t>
            </a:r>
            <a:r>
              <a:rPr lang="en-US" sz="2800" b="1" dirty="0" smtClean="0"/>
              <a:t>Economic Development </a:t>
            </a:r>
            <a:r>
              <a:rPr lang="en-US" sz="2800" b="1" dirty="0"/>
              <a:t>of Member States</a:t>
            </a:r>
          </a:p>
        </p:txBody>
      </p:sp>
      <p:sp>
        <p:nvSpPr>
          <p:cNvPr id="3" name="Content Placeholder 2"/>
          <p:cNvSpPr>
            <a:spLocks noGrp="1"/>
          </p:cNvSpPr>
          <p:nvPr>
            <p:ph idx="1"/>
          </p:nvPr>
        </p:nvSpPr>
        <p:spPr>
          <a:xfrm>
            <a:off x="0" y="762000"/>
            <a:ext cx="9144000" cy="4525963"/>
          </a:xfrm>
        </p:spPr>
        <p:txBody>
          <a:bodyPr>
            <a:normAutofit lnSpcReduction="10000"/>
          </a:bodyPr>
          <a:lstStyle/>
          <a:p>
            <a:r>
              <a:rPr lang="en-US" dirty="0" smtClean="0"/>
              <a:t>Progressive </a:t>
            </a:r>
            <a:r>
              <a:rPr lang="en-US" dirty="0"/>
              <a:t>removal of trade barriers and promotion of intra- regional trade; Greater role of ECO region in the growth of world trade; Gradual integration of the economies of the Member States with the world economy;</a:t>
            </a:r>
          </a:p>
          <a:p>
            <a:r>
              <a:rPr lang="en-US" dirty="0"/>
              <a:t>Development of transport &amp; communications infrastructure linking the Member States with each other and with the outside world</a:t>
            </a:r>
            <a:r>
              <a:rPr lang="en-US" dirty="0" smtClean="0"/>
              <a:t>;</a:t>
            </a:r>
          </a:p>
          <a:p>
            <a:r>
              <a:rPr lang="en-US" dirty="0" smtClean="0"/>
              <a:t>Economic liberalization and privatization;</a:t>
            </a:r>
          </a:p>
        </p:txBody>
      </p:sp>
    </p:spTree>
    <p:extLst>
      <p:ext uri="{BB962C8B-B14F-4D97-AF65-F5344CB8AC3E}">
        <p14:creationId xmlns:p14="http://schemas.microsoft.com/office/powerpoint/2010/main" xmlns="" val="20174530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8" y="20782"/>
            <a:ext cx="9116291" cy="665018"/>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lnSpcReduction="10000"/>
          </a:bodyPr>
          <a:lstStyle/>
          <a:p>
            <a:r>
              <a:rPr lang="en-US" dirty="0"/>
              <a:t>Mobilization and utilization of ECO region's material resources;</a:t>
            </a:r>
          </a:p>
          <a:p>
            <a:r>
              <a:rPr lang="en-US" dirty="0"/>
              <a:t>Effective utilization of the agricultural and industrial potentials of ECO region;</a:t>
            </a:r>
          </a:p>
          <a:p>
            <a:r>
              <a:rPr lang="en-US" dirty="0"/>
              <a:t>Regional cooperation for drug abuse control, ecological and environmental protection and strengthening of historical and cultural ties among the peoples of the ECO region; and</a:t>
            </a:r>
          </a:p>
          <a:p>
            <a:r>
              <a:rPr lang="en-US" dirty="0"/>
              <a:t>Mutually beneficial cooperation with regional and international organizations.</a:t>
            </a:r>
          </a:p>
          <a:p>
            <a:endParaRPr lang="en-US" dirty="0"/>
          </a:p>
        </p:txBody>
      </p:sp>
    </p:spTree>
    <p:extLst>
      <p:ext uri="{BB962C8B-B14F-4D97-AF65-F5344CB8AC3E}">
        <p14:creationId xmlns:p14="http://schemas.microsoft.com/office/powerpoint/2010/main" xmlns="" val="11580619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a:t>Activities</a:t>
            </a:r>
          </a:p>
        </p:txBody>
      </p:sp>
      <p:sp>
        <p:nvSpPr>
          <p:cNvPr id="3" name="Content Placeholder 2"/>
          <p:cNvSpPr>
            <a:spLocks noGrp="1"/>
          </p:cNvSpPr>
          <p:nvPr>
            <p:ph idx="1"/>
          </p:nvPr>
        </p:nvSpPr>
        <p:spPr>
          <a:xfrm>
            <a:off x="0" y="762000"/>
            <a:ext cx="9144000" cy="4525963"/>
          </a:xfrm>
        </p:spPr>
        <p:txBody>
          <a:bodyPr>
            <a:normAutofit fontScale="92500" lnSpcReduction="20000"/>
          </a:bodyPr>
          <a:lstStyle/>
          <a:p>
            <a:pPr algn="just"/>
            <a:r>
              <a:rPr lang="en-US" dirty="0" smtClean="0"/>
              <a:t>Activities </a:t>
            </a:r>
            <a:r>
              <a:rPr lang="en-US" dirty="0"/>
              <a:t>of ECO are conducted through Directorates under the supervision of Secretary General and his Deputies which considered and evolve projects and </a:t>
            </a:r>
            <a:r>
              <a:rPr lang="en-US" dirty="0" smtClean="0"/>
              <a:t>programs </a:t>
            </a:r>
            <a:r>
              <a:rPr lang="en-US" dirty="0"/>
              <a:t>of mutual benefit in the fields of:</a:t>
            </a:r>
          </a:p>
          <a:p>
            <a:pPr algn="just"/>
            <a:r>
              <a:rPr lang="en-US" dirty="0"/>
              <a:t>Trade and Investment</a:t>
            </a:r>
          </a:p>
          <a:p>
            <a:pPr algn="just"/>
            <a:r>
              <a:rPr lang="en-US" dirty="0"/>
              <a:t>Transport and Telecommunications</a:t>
            </a:r>
          </a:p>
          <a:p>
            <a:pPr algn="just"/>
            <a:r>
              <a:rPr lang="en-US" dirty="0"/>
              <a:t>Energy, Minerals and Environment</a:t>
            </a:r>
          </a:p>
          <a:p>
            <a:pPr algn="just"/>
            <a:r>
              <a:rPr lang="en-US" dirty="0"/>
              <a:t>Agriculture, Industry and Tourism</a:t>
            </a:r>
          </a:p>
          <a:p>
            <a:pPr algn="just"/>
            <a:r>
              <a:rPr lang="en-US" dirty="0"/>
              <a:t>Human Resources &amp; Sustainable Development</a:t>
            </a:r>
          </a:p>
          <a:p>
            <a:pPr algn="just"/>
            <a:r>
              <a:rPr lang="en-US" dirty="0"/>
              <a:t>Project &amp; Economic Research and Statistics</a:t>
            </a:r>
          </a:p>
        </p:txBody>
      </p:sp>
    </p:spTree>
    <p:extLst>
      <p:ext uri="{BB962C8B-B14F-4D97-AF65-F5344CB8AC3E}">
        <p14:creationId xmlns:p14="http://schemas.microsoft.com/office/powerpoint/2010/main" xmlns="" val="33549825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pPr algn="l"/>
            <a:r>
              <a:rPr lang="en-US" sz="3200" b="1" dirty="0" smtClean="0"/>
              <a:t>Pakistan’s role in ECO</a:t>
            </a:r>
            <a:endParaRPr lang="en-US" sz="3200" b="1" dirty="0"/>
          </a:p>
        </p:txBody>
      </p:sp>
      <p:sp>
        <p:nvSpPr>
          <p:cNvPr id="3" name="Content Placeholder 2"/>
          <p:cNvSpPr>
            <a:spLocks noGrp="1"/>
          </p:cNvSpPr>
          <p:nvPr>
            <p:ph idx="1"/>
          </p:nvPr>
        </p:nvSpPr>
        <p:spPr>
          <a:xfrm>
            <a:off x="0" y="762000"/>
            <a:ext cx="9144000" cy="4876800"/>
          </a:xfrm>
        </p:spPr>
        <p:txBody>
          <a:bodyPr>
            <a:normAutofit fontScale="92500" lnSpcReduction="20000"/>
          </a:bodyPr>
          <a:lstStyle/>
          <a:p>
            <a:r>
              <a:rPr lang="en-US" dirty="0"/>
              <a:t> ECO currently is engaged in energy crisis resolution and meetings are being held in Tehran. And by resolving this problem all the members will facilitated by it specially Pakistan. Because besides the potentiality of the country in many a sectors still they are not operating at an efficient level which is required according to the current need of the scenario. </a:t>
            </a:r>
            <a:endParaRPr lang="en-US" dirty="0" smtClean="0"/>
          </a:p>
          <a:p>
            <a:r>
              <a:rPr lang="en-US" dirty="0" smtClean="0"/>
              <a:t>Pakistan’s </a:t>
            </a:r>
            <a:r>
              <a:rPr lang="en-US" dirty="0"/>
              <a:t>potential in telecommunication, agriculture, food, industry, trade and many other sectors made it significant as it can play its role for the betterment of rest of the member nations by providing them with assistance financially and </a:t>
            </a:r>
            <a:r>
              <a:rPr lang="en-US" dirty="0" smtClean="0"/>
              <a:t>technically </a:t>
            </a:r>
            <a:r>
              <a:rPr lang="en-US" dirty="0"/>
              <a:t>both.</a:t>
            </a:r>
          </a:p>
        </p:txBody>
      </p:sp>
    </p:spTree>
    <p:extLst>
      <p:ext uri="{BB962C8B-B14F-4D97-AF65-F5344CB8AC3E}">
        <p14:creationId xmlns:p14="http://schemas.microsoft.com/office/powerpoint/2010/main" xmlns="" val="30976072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27709"/>
            <a:ext cx="9130145" cy="734291"/>
          </a:xfrm>
        </p:spPr>
        <p:txBody>
          <a:bodyPr>
            <a:normAutofit/>
          </a:bodyPr>
          <a:lstStyle/>
          <a:p>
            <a:r>
              <a:rPr lang="en-US" sz="3200" b="1" dirty="0" smtClean="0"/>
              <a:t>Summary</a:t>
            </a:r>
            <a:endParaRPr lang="en-US" sz="3200" b="1" dirty="0"/>
          </a:p>
        </p:txBody>
      </p:sp>
      <p:sp>
        <p:nvSpPr>
          <p:cNvPr id="3" name="Content Placeholder 2"/>
          <p:cNvSpPr>
            <a:spLocks noGrp="1"/>
          </p:cNvSpPr>
          <p:nvPr>
            <p:ph idx="1"/>
          </p:nvPr>
        </p:nvSpPr>
        <p:spPr>
          <a:xfrm>
            <a:off x="20782" y="609600"/>
            <a:ext cx="9123218" cy="4953000"/>
          </a:xfrm>
        </p:spPr>
        <p:txBody>
          <a:bodyPr>
            <a:normAutofit fontScale="92500" lnSpcReduction="20000"/>
          </a:bodyPr>
          <a:lstStyle/>
          <a:p>
            <a:r>
              <a:rPr lang="en-US" dirty="0"/>
              <a:t>Definition and Types of Organizations</a:t>
            </a:r>
          </a:p>
          <a:p>
            <a:r>
              <a:rPr lang="en-US" dirty="0"/>
              <a:t>South Asian Association for Regional  Cooperation(SAARC)</a:t>
            </a:r>
          </a:p>
          <a:p>
            <a:r>
              <a:rPr lang="en-US" dirty="0"/>
              <a:t>SAARC : Member-States</a:t>
            </a:r>
          </a:p>
          <a:p>
            <a:r>
              <a:rPr lang="en-US" dirty="0"/>
              <a:t>History, Objectives, organs</a:t>
            </a:r>
          </a:p>
          <a:p>
            <a:r>
              <a:rPr lang="en-US" dirty="0"/>
              <a:t>Role of Pakistan</a:t>
            </a:r>
          </a:p>
          <a:p>
            <a:r>
              <a:rPr lang="en-US" dirty="0"/>
              <a:t>Economic Cooperation Organization (ECO)</a:t>
            </a:r>
          </a:p>
          <a:p>
            <a:r>
              <a:rPr lang="en-US" dirty="0"/>
              <a:t>History &amp; background</a:t>
            </a:r>
          </a:p>
          <a:p>
            <a:r>
              <a:rPr lang="en-US" dirty="0"/>
              <a:t>Sustainable Economic Development of Member States</a:t>
            </a:r>
          </a:p>
          <a:p>
            <a:r>
              <a:rPr lang="en-US" dirty="0"/>
              <a:t>Activities</a:t>
            </a:r>
          </a:p>
          <a:p>
            <a:r>
              <a:rPr lang="en-US" dirty="0"/>
              <a:t>Pakistan’s role in ECO</a:t>
            </a:r>
          </a:p>
          <a:p>
            <a:pPr marL="0" indent="0">
              <a:buNone/>
            </a:pPr>
            <a:endParaRPr lang="en-US" dirty="0"/>
          </a:p>
        </p:txBody>
      </p:sp>
    </p:spTree>
    <p:extLst>
      <p:ext uri="{BB962C8B-B14F-4D97-AF65-F5344CB8AC3E}">
        <p14:creationId xmlns:p14="http://schemas.microsoft.com/office/powerpoint/2010/main" xmlns="" val="8664465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rmAutofit/>
          </a:bodyPr>
          <a:lstStyle/>
          <a:p>
            <a:r>
              <a:rPr lang="en-US" sz="3600" b="1" dirty="0" smtClean="0"/>
              <a:t>Quotation</a:t>
            </a:r>
            <a:endParaRPr lang="en-US" sz="3600" b="1" dirty="0"/>
          </a:p>
        </p:txBody>
      </p:sp>
      <p:sp>
        <p:nvSpPr>
          <p:cNvPr id="3" name="Content Placeholder 2"/>
          <p:cNvSpPr>
            <a:spLocks noGrp="1"/>
          </p:cNvSpPr>
          <p:nvPr>
            <p:ph idx="1"/>
          </p:nvPr>
        </p:nvSpPr>
        <p:spPr>
          <a:xfrm>
            <a:off x="13854" y="1143000"/>
            <a:ext cx="9130145" cy="4525963"/>
          </a:xfrm>
        </p:spPr>
        <p:txBody>
          <a:bodyPr/>
          <a:lstStyle/>
          <a:p>
            <a:pPr marL="0" indent="0" algn="ctr">
              <a:buNone/>
            </a:pPr>
            <a:endParaRPr lang="en-US" dirty="0" smtClean="0"/>
          </a:p>
          <a:p>
            <a:pPr marL="0" indent="0" algn="ctr">
              <a:buNone/>
            </a:pPr>
            <a:r>
              <a:rPr lang="en-US" dirty="0" smtClean="0"/>
              <a:t>Without </a:t>
            </a:r>
            <a:r>
              <a:rPr lang="en-US" dirty="0"/>
              <a:t>courage, wisdom bears no fruit.</a:t>
            </a:r>
          </a:p>
          <a:p>
            <a:pPr marL="0" indent="0" algn="r">
              <a:buNone/>
            </a:pPr>
            <a:r>
              <a:rPr lang="en-US" sz="2400" b="1" dirty="0" err="1" smtClean="0"/>
              <a:t>Baltasar</a:t>
            </a:r>
            <a:r>
              <a:rPr lang="en-US" sz="2400" b="1" dirty="0" smtClean="0"/>
              <a:t> </a:t>
            </a:r>
            <a:r>
              <a:rPr lang="en-US" sz="2400" b="1" dirty="0" err="1" smtClean="0"/>
              <a:t>Gracian</a:t>
            </a:r>
            <a:endParaRPr lang="en-US" sz="2400" b="1" dirty="0" smtClean="0"/>
          </a:p>
          <a:p>
            <a:pPr marL="0" indent="0" algn="ctr">
              <a:buNone/>
            </a:pPr>
            <a:endParaRPr lang="en-US" b="1" dirty="0" smtClean="0"/>
          </a:p>
          <a:p>
            <a:pPr marL="0" indent="0" algn="ctr">
              <a:buNone/>
            </a:pPr>
            <a:r>
              <a:rPr lang="en-US" b="1" dirty="0" smtClean="0"/>
              <a:t>Thank you</a:t>
            </a:r>
            <a:endParaRPr lang="en-US" b="1" dirty="0"/>
          </a:p>
        </p:txBody>
      </p:sp>
    </p:spTree>
    <p:extLst>
      <p:ext uri="{BB962C8B-B14F-4D97-AF65-F5344CB8AC3E}">
        <p14:creationId xmlns:p14="http://schemas.microsoft.com/office/powerpoint/2010/main" xmlns="" val="42476561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448</TotalTime>
  <Words>1775</Words>
  <Application>Microsoft Office PowerPoint</Application>
  <PresentationFormat>On-screen Show (4:3)</PresentationFormat>
  <Paragraphs>139</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 Lecture # 23     Pakistan’s Role in Regional &amp;  International       Organizations , Part II: SAARC, ECO  </vt:lpstr>
      <vt:lpstr>Cont.</vt:lpstr>
      <vt:lpstr>Definition and Types of Organizations</vt:lpstr>
      <vt:lpstr>Cont.</vt:lpstr>
      <vt:lpstr>Cont.</vt:lpstr>
      <vt:lpstr>Cont.</vt:lpstr>
      <vt:lpstr>SAARC :Member-States</vt:lpstr>
      <vt:lpstr>South Asian Association for Regional Cooperation </vt:lpstr>
      <vt:lpstr>Cont.</vt:lpstr>
      <vt:lpstr> History </vt:lpstr>
      <vt:lpstr>Founder Member States</vt:lpstr>
      <vt:lpstr> Objectives </vt:lpstr>
      <vt:lpstr>Cont.</vt:lpstr>
      <vt:lpstr>Organs</vt:lpstr>
      <vt:lpstr>Cont.</vt:lpstr>
      <vt:lpstr>Cont.</vt:lpstr>
      <vt:lpstr>Cont.</vt:lpstr>
      <vt:lpstr>Role of Pakistan</vt:lpstr>
      <vt:lpstr>Economic Cooperation Organization (ECO)</vt:lpstr>
      <vt:lpstr>Economic Cooperation Organization </vt:lpstr>
      <vt:lpstr>History </vt:lpstr>
      <vt:lpstr>Background</vt:lpstr>
      <vt:lpstr>Cont.</vt:lpstr>
      <vt:lpstr>Cont.</vt:lpstr>
      <vt:lpstr>Sustainable Economic Development of Member States</vt:lpstr>
      <vt:lpstr>Cont.</vt:lpstr>
      <vt:lpstr>Activities</vt:lpstr>
      <vt:lpstr>Pakistan’s role in ECO</vt:lpstr>
      <vt:lpstr>Summary</vt:lpstr>
      <vt:lpstr>Quotation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Lecture 23     Pakistan’s Role in Regional &amp;  Inter.       Organizations II: SAARC, ECO  </dc:title>
  <dc:creator>MyUserName</dc:creator>
  <cp:lastModifiedBy>NTS</cp:lastModifiedBy>
  <cp:revision>33</cp:revision>
  <dcterms:created xsi:type="dcterms:W3CDTF">2012-08-08T17:46:13Z</dcterms:created>
  <dcterms:modified xsi:type="dcterms:W3CDTF">2012-08-10T07:20:08Z</dcterms:modified>
</cp:coreProperties>
</file>