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98" r:id="rId5"/>
    <p:sldId id="259" r:id="rId6"/>
    <p:sldId id="261" r:id="rId7"/>
    <p:sldId id="265" r:id="rId8"/>
    <p:sldId id="260" r:id="rId9"/>
    <p:sldId id="262" r:id="rId10"/>
    <p:sldId id="263" r:id="rId11"/>
    <p:sldId id="264" r:id="rId12"/>
    <p:sldId id="266" r:id="rId13"/>
    <p:sldId id="267" r:id="rId14"/>
    <p:sldId id="276" r:id="rId15"/>
    <p:sldId id="275" r:id="rId16"/>
    <p:sldId id="268" r:id="rId17"/>
    <p:sldId id="269" r:id="rId18"/>
    <p:sldId id="270" r:id="rId19"/>
    <p:sldId id="277" r:id="rId20"/>
    <p:sldId id="271" r:id="rId21"/>
    <p:sldId id="278" r:id="rId22"/>
    <p:sldId id="279" r:id="rId23"/>
    <p:sldId id="272" r:id="rId24"/>
    <p:sldId id="273" r:id="rId25"/>
    <p:sldId id="280" r:id="rId26"/>
    <p:sldId id="274" r:id="rId27"/>
    <p:sldId id="281" r:id="rId28"/>
    <p:sldId id="282" r:id="rId29"/>
    <p:sldId id="283" r:id="rId30"/>
    <p:sldId id="285" r:id="rId31"/>
    <p:sldId id="284" r:id="rId32"/>
    <p:sldId id="287" r:id="rId33"/>
    <p:sldId id="288" r:id="rId34"/>
    <p:sldId id="286" r:id="rId35"/>
    <p:sldId id="289" r:id="rId36"/>
    <p:sldId id="292" r:id="rId37"/>
    <p:sldId id="290" r:id="rId38"/>
    <p:sldId id="293" r:id="rId39"/>
    <p:sldId id="291" r:id="rId40"/>
    <p:sldId id="294" r:id="rId41"/>
    <p:sldId id="295" r:id="rId42"/>
    <p:sldId id="296" r:id="rId43"/>
    <p:sldId id="297"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088" autoAdjust="0"/>
    <p:restoredTop sz="94660"/>
  </p:normalViewPr>
  <p:slideViewPr>
    <p:cSldViewPr>
      <p:cViewPr varScale="1">
        <p:scale>
          <a:sx n="61" d="100"/>
          <a:sy n="61" d="100"/>
        </p:scale>
        <p:origin x="-1440"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943ADC-380A-469F-B287-E3E09636B1B0}" type="datetimeFigureOut">
              <a:rPr lang="en-US" smtClean="0"/>
              <a:pPr/>
              <a:t>8/10/2012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9E7AFC-E478-4066-AD72-5C6B49C9DF6A}" type="slidenum">
              <a:rPr lang="en-US" smtClean="0"/>
              <a:pPr/>
              <a:t>‹#›</a:t>
            </a:fld>
            <a:endParaRPr lang="en-US"/>
          </a:p>
        </p:txBody>
      </p:sp>
    </p:spTree>
    <p:extLst>
      <p:ext uri="{BB962C8B-B14F-4D97-AF65-F5344CB8AC3E}">
        <p14:creationId xmlns:p14="http://schemas.microsoft.com/office/powerpoint/2010/main" xmlns="" val="689547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943ADC-380A-469F-B287-E3E09636B1B0}" type="datetimeFigureOut">
              <a:rPr lang="en-US" smtClean="0"/>
              <a:pPr/>
              <a:t>8/10/2012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9E7AFC-E478-4066-AD72-5C6B49C9DF6A}" type="slidenum">
              <a:rPr lang="en-US" smtClean="0"/>
              <a:pPr/>
              <a:t>‹#›</a:t>
            </a:fld>
            <a:endParaRPr lang="en-US"/>
          </a:p>
        </p:txBody>
      </p:sp>
    </p:spTree>
    <p:extLst>
      <p:ext uri="{BB962C8B-B14F-4D97-AF65-F5344CB8AC3E}">
        <p14:creationId xmlns:p14="http://schemas.microsoft.com/office/powerpoint/2010/main" xmlns="" val="1541482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943ADC-380A-469F-B287-E3E09636B1B0}" type="datetimeFigureOut">
              <a:rPr lang="en-US" smtClean="0"/>
              <a:pPr/>
              <a:t>8/10/2012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9E7AFC-E478-4066-AD72-5C6B49C9DF6A}" type="slidenum">
              <a:rPr lang="en-US" smtClean="0"/>
              <a:pPr/>
              <a:t>‹#›</a:t>
            </a:fld>
            <a:endParaRPr lang="en-US"/>
          </a:p>
        </p:txBody>
      </p:sp>
    </p:spTree>
    <p:extLst>
      <p:ext uri="{BB962C8B-B14F-4D97-AF65-F5344CB8AC3E}">
        <p14:creationId xmlns:p14="http://schemas.microsoft.com/office/powerpoint/2010/main" xmlns="" val="2060862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943ADC-380A-469F-B287-E3E09636B1B0}" type="datetimeFigureOut">
              <a:rPr lang="en-US" smtClean="0"/>
              <a:pPr/>
              <a:t>8/10/2012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9E7AFC-E478-4066-AD72-5C6B49C9DF6A}" type="slidenum">
              <a:rPr lang="en-US" smtClean="0"/>
              <a:pPr/>
              <a:t>‹#›</a:t>
            </a:fld>
            <a:endParaRPr lang="en-US"/>
          </a:p>
        </p:txBody>
      </p:sp>
    </p:spTree>
    <p:extLst>
      <p:ext uri="{BB962C8B-B14F-4D97-AF65-F5344CB8AC3E}">
        <p14:creationId xmlns:p14="http://schemas.microsoft.com/office/powerpoint/2010/main" xmlns="" val="928816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943ADC-380A-469F-B287-E3E09636B1B0}" type="datetimeFigureOut">
              <a:rPr lang="en-US" smtClean="0"/>
              <a:pPr/>
              <a:t>8/10/2012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9E7AFC-E478-4066-AD72-5C6B49C9DF6A}" type="slidenum">
              <a:rPr lang="en-US" smtClean="0"/>
              <a:pPr/>
              <a:t>‹#›</a:t>
            </a:fld>
            <a:endParaRPr lang="en-US"/>
          </a:p>
        </p:txBody>
      </p:sp>
    </p:spTree>
    <p:extLst>
      <p:ext uri="{BB962C8B-B14F-4D97-AF65-F5344CB8AC3E}">
        <p14:creationId xmlns:p14="http://schemas.microsoft.com/office/powerpoint/2010/main" xmlns="" val="184555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943ADC-380A-469F-B287-E3E09636B1B0}" type="datetimeFigureOut">
              <a:rPr lang="en-US" smtClean="0"/>
              <a:pPr/>
              <a:t>8/10/2012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9E7AFC-E478-4066-AD72-5C6B49C9DF6A}" type="slidenum">
              <a:rPr lang="en-US" smtClean="0"/>
              <a:pPr/>
              <a:t>‹#›</a:t>
            </a:fld>
            <a:endParaRPr lang="en-US"/>
          </a:p>
        </p:txBody>
      </p:sp>
    </p:spTree>
    <p:extLst>
      <p:ext uri="{BB962C8B-B14F-4D97-AF65-F5344CB8AC3E}">
        <p14:creationId xmlns:p14="http://schemas.microsoft.com/office/powerpoint/2010/main" xmlns="" val="3792014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943ADC-380A-469F-B287-E3E09636B1B0}" type="datetimeFigureOut">
              <a:rPr lang="en-US" smtClean="0"/>
              <a:pPr/>
              <a:t>8/10/2012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9E7AFC-E478-4066-AD72-5C6B49C9DF6A}" type="slidenum">
              <a:rPr lang="en-US" smtClean="0"/>
              <a:pPr/>
              <a:t>‹#›</a:t>
            </a:fld>
            <a:endParaRPr lang="en-US"/>
          </a:p>
        </p:txBody>
      </p:sp>
    </p:spTree>
    <p:extLst>
      <p:ext uri="{BB962C8B-B14F-4D97-AF65-F5344CB8AC3E}">
        <p14:creationId xmlns:p14="http://schemas.microsoft.com/office/powerpoint/2010/main" xmlns="" val="1941807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943ADC-380A-469F-B287-E3E09636B1B0}" type="datetimeFigureOut">
              <a:rPr lang="en-US" smtClean="0"/>
              <a:pPr/>
              <a:t>8/10/2012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9E7AFC-E478-4066-AD72-5C6B49C9DF6A}" type="slidenum">
              <a:rPr lang="en-US" smtClean="0"/>
              <a:pPr/>
              <a:t>‹#›</a:t>
            </a:fld>
            <a:endParaRPr lang="en-US"/>
          </a:p>
        </p:txBody>
      </p:sp>
    </p:spTree>
    <p:extLst>
      <p:ext uri="{BB962C8B-B14F-4D97-AF65-F5344CB8AC3E}">
        <p14:creationId xmlns:p14="http://schemas.microsoft.com/office/powerpoint/2010/main" xmlns="" val="651897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943ADC-380A-469F-B287-E3E09636B1B0}" type="datetimeFigureOut">
              <a:rPr lang="en-US" smtClean="0"/>
              <a:pPr/>
              <a:t>8/10/2012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9E7AFC-E478-4066-AD72-5C6B49C9DF6A}" type="slidenum">
              <a:rPr lang="en-US" smtClean="0"/>
              <a:pPr/>
              <a:t>‹#›</a:t>
            </a:fld>
            <a:endParaRPr lang="en-US"/>
          </a:p>
        </p:txBody>
      </p:sp>
    </p:spTree>
    <p:extLst>
      <p:ext uri="{BB962C8B-B14F-4D97-AF65-F5344CB8AC3E}">
        <p14:creationId xmlns:p14="http://schemas.microsoft.com/office/powerpoint/2010/main" xmlns="" val="3047828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943ADC-380A-469F-B287-E3E09636B1B0}" type="datetimeFigureOut">
              <a:rPr lang="en-US" smtClean="0"/>
              <a:pPr/>
              <a:t>8/10/2012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9E7AFC-E478-4066-AD72-5C6B49C9DF6A}" type="slidenum">
              <a:rPr lang="en-US" smtClean="0"/>
              <a:pPr/>
              <a:t>‹#›</a:t>
            </a:fld>
            <a:endParaRPr lang="en-US"/>
          </a:p>
        </p:txBody>
      </p:sp>
    </p:spTree>
    <p:extLst>
      <p:ext uri="{BB962C8B-B14F-4D97-AF65-F5344CB8AC3E}">
        <p14:creationId xmlns:p14="http://schemas.microsoft.com/office/powerpoint/2010/main" xmlns="" val="315405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943ADC-380A-469F-B287-E3E09636B1B0}" type="datetimeFigureOut">
              <a:rPr lang="en-US" smtClean="0"/>
              <a:pPr/>
              <a:t>8/10/2012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9E7AFC-E478-4066-AD72-5C6B49C9DF6A}" type="slidenum">
              <a:rPr lang="en-US" smtClean="0"/>
              <a:pPr/>
              <a:t>‹#›</a:t>
            </a:fld>
            <a:endParaRPr lang="en-US"/>
          </a:p>
        </p:txBody>
      </p:sp>
    </p:spTree>
    <p:extLst>
      <p:ext uri="{BB962C8B-B14F-4D97-AF65-F5344CB8AC3E}">
        <p14:creationId xmlns:p14="http://schemas.microsoft.com/office/powerpoint/2010/main" xmlns="" val="1938793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943ADC-380A-469F-B287-E3E09636B1B0}" type="datetimeFigureOut">
              <a:rPr lang="en-US" smtClean="0"/>
              <a:pPr/>
              <a:t>8/10/2012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9E7AFC-E478-4066-AD72-5C6B49C9DF6A}" type="slidenum">
              <a:rPr lang="en-US" smtClean="0"/>
              <a:pPr/>
              <a:t>‹#›</a:t>
            </a:fld>
            <a:endParaRPr lang="en-US"/>
          </a:p>
        </p:txBody>
      </p:sp>
    </p:spTree>
    <p:extLst>
      <p:ext uri="{BB962C8B-B14F-4D97-AF65-F5344CB8AC3E}">
        <p14:creationId xmlns:p14="http://schemas.microsoft.com/office/powerpoint/2010/main" xmlns="" val="16346936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6927"/>
            <a:ext cx="9067800" cy="1470025"/>
          </a:xfrm>
        </p:spPr>
        <p:txBody>
          <a:bodyPr>
            <a:noAutofit/>
          </a:bodyPr>
          <a:lstStyle/>
          <a:p>
            <a:r>
              <a:rPr lang="en-US" sz="2800" b="1" dirty="0" smtClean="0"/>
              <a:t/>
            </a:r>
            <a:br>
              <a:rPr lang="en-US" sz="2800" b="1" dirty="0" smtClean="0"/>
            </a:br>
            <a:r>
              <a:rPr lang="en-US" sz="3000" b="1" dirty="0" smtClean="0"/>
              <a:t>Lecture # 22</a:t>
            </a:r>
            <a:br>
              <a:rPr lang="en-US" sz="3000" b="1" dirty="0" smtClean="0"/>
            </a:br>
            <a:r>
              <a:rPr lang="en-US" sz="3000" b="1" dirty="0" smtClean="0"/>
              <a:t>Topic: Pakistan’s Role in Regional &amp;  Inter.  		Organizations. Part I: UNO, OIC, NAM</a:t>
            </a:r>
            <a:br>
              <a:rPr lang="en-US" sz="3000" b="1" dirty="0" smtClean="0"/>
            </a:br>
            <a:endParaRPr lang="en-US" sz="3000" b="1" dirty="0"/>
          </a:p>
        </p:txBody>
      </p:sp>
      <p:sp>
        <p:nvSpPr>
          <p:cNvPr id="3" name="Subtitle 2"/>
          <p:cNvSpPr>
            <a:spLocks noGrp="1"/>
          </p:cNvSpPr>
          <p:nvPr>
            <p:ph type="subTitle" idx="1"/>
          </p:nvPr>
        </p:nvSpPr>
        <p:spPr>
          <a:xfrm>
            <a:off x="20782" y="1524000"/>
            <a:ext cx="9123218" cy="4419600"/>
          </a:xfrm>
        </p:spPr>
        <p:txBody>
          <a:bodyPr>
            <a:normAutofit/>
          </a:bodyPr>
          <a:lstStyle/>
          <a:p>
            <a:pPr algn="l"/>
            <a:r>
              <a:rPr lang="en-US" sz="3000" dirty="0" smtClean="0">
                <a:solidFill>
                  <a:schemeClr val="tx1"/>
                </a:solidFill>
              </a:rPr>
              <a:t>Recap of lecture # 21</a:t>
            </a:r>
          </a:p>
          <a:p>
            <a:pPr algn="l"/>
            <a:r>
              <a:rPr lang="en-US" sz="3000" dirty="0" smtClean="0">
                <a:solidFill>
                  <a:schemeClr val="tx1"/>
                </a:solidFill>
              </a:rPr>
              <a:t>Topic: Pakistan’s relations with neighboring countries (India and Afghanistan)</a:t>
            </a:r>
          </a:p>
          <a:p>
            <a:pPr marL="457200" indent="-457200" algn="l">
              <a:buFont typeface="Arial" pitchFamily="34" charset="0"/>
              <a:buChar char="•"/>
            </a:pPr>
            <a:r>
              <a:rPr lang="en-US" sz="3000" dirty="0" smtClean="0">
                <a:solidFill>
                  <a:schemeClr val="tx1"/>
                </a:solidFill>
              </a:rPr>
              <a:t>Importance of India for Pakistan</a:t>
            </a:r>
          </a:p>
          <a:p>
            <a:pPr marL="457200" indent="-457200" algn="l">
              <a:buFont typeface="Arial" pitchFamily="34" charset="0"/>
              <a:buChar char="•"/>
            </a:pPr>
            <a:r>
              <a:rPr lang="en-US" sz="3000" dirty="0" smtClean="0">
                <a:solidFill>
                  <a:schemeClr val="tx1"/>
                </a:solidFill>
              </a:rPr>
              <a:t>Pakistan's relations with India</a:t>
            </a:r>
          </a:p>
          <a:p>
            <a:pPr marL="457200" indent="-457200" algn="l">
              <a:buFont typeface="Arial" pitchFamily="34" charset="0"/>
              <a:buChar char="•"/>
            </a:pPr>
            <a:r>
              <a:rPr lang="en-US" sz="3000" dirty="0" smtClean="0">
                <a:solidFill>
                  <a:schemeClr val="tx1"/>
                </a:solidFill>
              </a:rPr>
              <a:t>Important current issue</a:t>
            </a:r>
          </a:p>
          <a:p>
            <a:pPr marL="457200" indent="-457200" algn="l">
              <a:buFont typeface="Arial" pitchFamily="34" charset="0"/>
              <a:buChar char="•"/>
            </a:pPr>
            <a:r>
              <a:rPr lang="en-US" sz="3000" dirty="0" smtClean="0">
                <a:solidFill>
                  <a:schemeClr val="tx1"/>
                </a:solidFill>
              </a:rPr>
              <a:t>History of relations</a:t>
            </a:r>
          </a:p>
          <a:p>
            <a:pPr marL="457200" indent="-457200" algn="l">
              <a:buFont typeface="Arial" pitchFamily="34" charset="0"/>
              <a:buChar char="•"/>
            </a:pPr>
            <a:r>
              <a:rPr lang="en-US" sz="3000" dirty="0" smtClean="0">
                <a:solidFill>
                  <a:schemeClr val="tx1"/>
                </a:solidFill>
              </a:rPr>
              <a:t>Analysis of Pak – India relations</a:t>
            </a:r>
          </a:p>
        </p:txBody>
      </p:sp>
    </p:spTree>
    <p:extLst>
      <p:ext uri="{BB962C8B-B14F-4D97-AF65-F5344CB8AC3E}">
        <p14:creationId xmlns:p14="http://schemas.microsoft.com/office/powerpoint/2010/main" xmlns="" val="34319967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fontScale="90000"/>
          </a:bodyPr>
          <a:lstStyle/>
          <a:p>
            <a:pPr algn="l"/>
            <a:r>
              <a:rPr lang="en-US" dirty="0" smtClean="0"/>
              <a:t>Cont.</a:t>
            </a:r>
            <a:endParaRPr lang="en-US" dirty="0"/>
          </a:p>
        </p:txBody>
      </p:sp>
      <p:sp>
        <p:nvSpPr>
          <p:cNvPr id="3" name="Content Placeholder 2"/>
          <p:cNvSpPr>
            <a:spLocks noGrp="1"/>
          </p:cNvSpPr>
          <p:nvPr>
            <p:ph idx="1"/>
          </p:nvPr>
        </p:nvSpPr>
        <p:spPr>
          <a:xfrm>
            <a:off x="27708" y="762000"/>
            <a:ext cx="9116291" cy="4724400"/>
          </a:xfrm>
        </p:spPr>
        <p:txBody>
          <a:bodyPr>
            <a:noAutofit/>
          </a:bodyPr>
          <a:lstStyle/>
          <a:p>
            <a:r>
              <a:rPr lang="en-US" sz="2800" dirty="0" smtClean="0"/>
              <a:t>Pakistan’s relations with Afghanistan.</a:t>
            </a:r>
          </a:p>
          <a:p>
            <a:r>
              <a:rPr lang="en-US" sz="2800" dirty="0" smtClean="0"/>
              <a:t>Importance of Afghanistan for Pakistan</a:t>
            </a:r>
          </a:p>
          <a:p>
            <a:r>
              <a:rPr lang="en-US" sz="2800" dirty="0" smtClean="0"/>
              <a:t>History of relations</a:t>
            </a:r>
          </a:p>
          <a:p>
            <a:r>
              <a:rPr lang="en-US" sz="2800" dirty="0" smtClean="0"/>
              <a:t>Analysis of Pak-Afghanistan relations</a:t>
            </a:r>
          </a:p>
          <a:p>
            <a:r>
              <a:rPr lang="en-US" sz="2800" dirty="0" smtClean="0"/>
              <a:t>Importance of Peaceful relations with neighboring countries</a:t>
            </a:r>
          </a:p>
          <a:p>
            <a:r>
              <a:rPr lang="en-US" sz="2800" dirty="0" smtClean="0"/>
              <a:t>Today’s topic: Pakistan's role in regional &amp; Inter. Organizations: UNO, OIC, NAM</a:t>
            </a:r>
            <a:br>
              <a:rPr lang="en-US" sz="2800" dirty="0" smtClean="0"/>
            </a:br>
            <a:endParaRPr lang="en-US" sz="2800" dirty="0"/>
          </a:p>
        </p:txBody>
      </p:sp>
    </p:spTree>
    <p:extLst>
      <p:ext uri="{BB962C8B-B14F-4D97-AF65-F5344CB8AC3E}">
        <p14:creationId xmlns:p14="http://schemas.microsoft.com/office/powerpoint/2010/main" xmlns="" val="38799234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811357"/>
          </a:xfrm>
        </p:spPr>
        <p:txBody>
          <a:bodyPr>
            <a:normAutofit fontScale="90000"/>
          </a:bodyPr>
          <a:lstStyle/>
          <a:p>
            <a:pPr algn="l"/>
            <a:r>
              <a:rPr lang="en-US" sz="3200" b="1" dirty="0" smtClean="0"/>
              <a:t>United Nations Organizations</a:t>
            </a:r>
            <a:br>
              <a:rPr lang="en-US" sz="3200" b="1" dirty="0" smtClean="0"/>
            </a:br>
            <a:r>
              <a:rPr lang="en-US" sz="3200" b="1" dirty="0" smtClean="0"/>
              <a:t>Aims &amp; Objectives</a:t>
            </a:r>
            <a:endParaRPr lang="en-US" sz="3200" b="1" dirty="0"/>
          </a:p>
        </p:txBody>
      </p:sp>
      <p:sp>
        <p:nvSpPr>
          <p:cNvPr id="3" name="Content Placeholder 2"/>
          <p:cNvSpPr>
            <a:spLocks noGrp="1"/>
          </p:cNvSpPr>
          <p:nvPr>
            <p:ph idx="1"/>
          </p:nvPr>
        </p:nvSpPr>
        <p:spPr>
          <a:xfrm>
            <a:off x="-83128" y="790575"/>
            <a:ext cx="9227127" cy="4525963"/>
          </a:xfrm>
        </p:spPr>
        <p:txBody>
          <a:bodyPr>
            <a:normAutofit fontScale="92500" lnSpcReduction="10000"/>
          </a:bodyPr>
          <a:lstStyle/>
          <a:p>
            <a:pPr algn="just"/>
            <a:r>
              <a:rPr lang="en-US" dirty="0" smtClean="0"/>
              <a:t>The United Nations is an international organization whose stated aims are facilitating cooperation in international law, international security, economic development, social progress, human rights, and achievement of world peace. </a:t>
            </a:r>
          </a:p>
          <a:p>
            <a:pPr algn="just"/>
            <a:r>
              <a:rPr lang="en-US" dirty="0" smtClean="0"/>
              <a:t>The UN was founded in 1945 after World War II to replace the League of Nations, to stop wars between countries, and to provide a platform for dialogue. It contains multiple secondary organizations to carry out its missions.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867400" y="0"/>
            <a:ext cx="1190625" cy="790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538306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a:t>Organs of OIC</a:t>
            </a:r>
          </a:p>
        </p:txBody>
      </p:sp>
      <p:sp>
        <p:nvSpPr>
          <p:cNvPr id="3" name="Content Placeholder 2"/>
          <p:cNvSpPr>
            <a:spLocks noGrp="1"/>
          </p:cNvSpPr>
          <p:nvPr>
            <p:ph idx="1"/>
          </p:nvPr>
        </p:nvSpPr>
        <p:spPr>
          <a:xfrm>
            <a:off x="0" y="685800"/>
            <a:ext cx="9144000" cy="5029200"/>
          </a:xfrm>
        </p:spPr>
        <p:txBody>
          <a:bodyPr>
            <a:normAutofit fontScale="85000" lnSpcReduction="10000"/>
          </a:bodyPr>
          <a:lstStyle/>
          <a:p>
            <a:r>
              <a:rPr lang="en-US" dirty="0"/>
              <a:t>The UN has six principle organs:</a:t>
            </a:r>
          </a:p>
          <a:p>
            <a:r>
              <a:rPr lang="en-US" dirty="0"/>
              <a:t>The General Assembly (the main deliberative assembly);</a:t>
            </a:r>
          </a:p>
          <a:p>
            <a:r>
              <a:rPr lang="en-US" dirty="0"/>
              <a:t>The Security Council (decides certain resolutions for peace and security);</a:t>
            </a:r>
          </a:p>
          <a:p>
            <a:r>
              <a:rPr lang="en-US" dirty="0"/>
              <a:t>The Economic and Social Council (assists in promoting international economic and social cooperation and development);</a:t>
            </a:r>
          </a:p>
          <a:p>
            <a:r>
              <a:rPr lang="en-US" dirty="0"/>
              <a:t>The Secretariat (provides studies, information, and facilities needed by the UN);</a:t>
            </a:r>
          </a:p>
          <a:p>
            <a:r>
              <a:rPr lang="en-US" dirty="0"/>
              <a:t>The International Court of Justice (the primary judicial organ).</a:t>
            </a:r>
          </a:p>
          <a:p>
            <a:r>
              <a:rPr lang="en-US" dirty="0"/>
              <a:t>The United Nations Trusteeship Council (currently inactive)</a:t>
            </a:r>
          </a:p>
        </p:txBody>
      </p:sp>
    </p:spTree>
    <p:extLst>
      <p:ext uri="{BB962C8B-B14F-4D97-AF65-F5344CB8AC3E}">
        <p14:creationId xmlns:p14="http://schemas.microsoft.com/office/powerpoint/2010/main" xmlns="" val="1871403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20782"/>
            <a:ext cx="9116291" cy="5888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lnSpcReduction="10000"/>
          </a:bodyPr>
          <a:lstStyle/>
          <a:p>
            <a:pPr algn="just"/>
            <a:r>
              <a:rPr lang="en-US" dirty="0" smtClean="0"/>
              <a:t>There are 193 member states, including every internationally recognized sovereign state in the world but Vatican City. From its offices around the world, the UN and its specialized agencies decide on functional and administrative issues in regular meetings held throughout the year.</a:t>
            </a:r>
          </a:p>
          <a:p>
            <a:pPr algn="just"/>
            <a:r>
              <a:rPr lang="en-US" dirty="0" smtClean="0"/>
              <a:t> The organization has </a:t>
            </a:r>
            <a:r>
              <a:rPr lang="en-US" dirty="0" err="1" smtClean="0"/>
              <a:t>differnt</a:t>
            </a:r>
            <a:r>
              <a:rPr lang="en-US" dirty="0" smtClean="0"/>
              <a:t> principal organs: the </a:t>
            </a:r>
            <a:r>
              <a:rPr lang="en-US" b="1" dirty="0" smtClean="0"/>
              <a:t>General Assembly,</a:t>
            </a:r>
            <a:r>
              <a:rPr lang="en-US" dirty="0" smtClean="0"/>
              <a:t> the </a:t>
            </a:r>
            <a:r>
              <a:rPr lang="en-US" b="1" dirty="0" smtClean="0"/>
              <a:t>Security Council </a:t>
            </a:r>
            <a:r>
              <a:rPr lang="en-US" dirty="0" smtClean="0"/>
              <a:t>(for deciding certain resolutions for peace and security)</a:t>
            </a:r>
          </a:p>
        </p:txBody>
      </p:sp>
    </p:spTree>
    <p:extLst>
      <p:ext uri="{BB962C8B-B14F-4D97-AF65-F5344CB8AC3E}">
        <p14:creationId xmlns:p14="http://schemas.microsoft.com/office/powerpoint/2010/main" xmlns="" val="41373976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026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4" y="762000"/>
            <a:ext cx="9130145" cy="4525963"/>
          </a:xfrm>
        </p:spPr>
        <p:txBody>
          <a:bodyPr>
            <a:normAutofit fontScale="92500" lnSpcReduction="20000"/>
          </a:bodyPr>
          <a:lstStyle/>
          <a:p>
            <a:pPr algn="just"/>
            <a:r>
              <a:rPr lang="en-US" dirty="0"/>
              <a:t>T</a:t>
            </a:r>
            <a:r>
              <a:rPr lang="en-US" dirty="0" smtClean="0"/>
              <a:t>he </a:t>
            </a:r>
            <a:r>
              <a:rPr lang="en-US" b="1" dirty="0" smtClean="0"/>
              <a:t>Economic and Social Council </a:t>
            </a:r>
            <a:r>
              <a:rPr lang="en-US" dirty="0" smtClean="0"/>
              <a:t>(for assisting in promoting international economic and social cooperation and development);</a:t>
            </a:r>
          </a:p>
          <a:p>
            <a:pPr algn="just"/>
            <a:r>
              <a:rPr lang="en-US" dirty="0" smtClean="0"/>
              <a:t> </a:t>
            </a:r>
            <a:r>
              <a:rPr lang="en-US" b="1" dirty="0" smtClean="0"/>
              <a:t>the Secretariat </a:t>
            </a:r>
            <a:r>
              <a:rPr lang="en-US" dirty="0" smtClean="0"/>
              <a:t>(for providing studies, information, and facilities needed by the UN);</a:t>
            </a:r>
          </a:p>
          <a:p>
            <a:pPr algn="just"/>
            <a:r>
              <a:rPr lang="en-US" dirty="0" smtClean="0"/>
              <a:t> the </a:t>
            </a:r>
            <a:r>
              <a:rPr lang="en-US" b="1" dirty="0" smtClean="0"/>
              <a:t>International Court of Justice </a:t>
            </a:r>
            <a:r>
              <a:rPr lang="en-US" dirty="0" smtClean="0"/>
              <a:t>(the primary judicial organ); and the </a:t>
            </a:r>
          </a:p>
          <a:p>
            <a:pPr algn="just"/>
            <a:r>
              <a:rPr lang="en-US" dirty="0" smtClean="0"/>
              <a:t>United Nations </a:t>
            </a:r>
            <a:r>
              <a:rPr lang="en-US" b="1" dirty="0" smtClean="0"/>
              <a:t>Trusteeship Council </a:t>
            </a:r>
            <a:r>
              <a:rPr lang="en-US" dirty="0" smtClean="0"/>
              <a:t>(which is currently inactive). </a:t>
            </a:r>
          </a:p>
          <a:p>
            <a:pPr algn="just"/>
            <a:r>
              <a:rPr lang="en-US" dirty="0" smtClean="0"/>
              <a:t>Other prominent UN System agencies include the </a:t>
            </a:r>
            <a:r>
              <a:rPr lang="en-US" b="1" dirty="0" smtClean="0"/>
              <a:t>World Health Organization </a:t>
            </a:r>
            <a:r>
              <a:rPr lang="en-US" dirty="0" smtClean="0"/>
              <a:t>(WHO).  </a:t>
            </a:r>
            <a:endParaRPr lang="en-US" dirty="0"/>
          </a:p>
        </p:txBody>
      </p:sp>
    </p:spTree>
    <p:extLst>
      <p:ext uri="{BB962C8B-B14F-4D97-AF65-F5344CB8AC3E}">
        <p14:creationId xmlns:p14="http://schemas.microsoft.com/office/powerpoint/2010/main" xmlns="" val="22950731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511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lstStyle/>
          <a:p>
            <a:r>
              <a:rPr lang="en-US" dirty="0"/>
              <a:t>the </a:t>
            </a:r>
            <a:r>
              <a:rPr lang="en-US" b="1" dirty="0" smtClean="0"/>
              <a:t>World Food Program </a:t>
            </a:r>
            <a:r>
              <a:rPr lang="en-US" dirty="0"/>
              <a:t>(WFP) and </a:t>
            </a:r>
            <a:endParaRPr lang="en-US" dirty="0" smtClean="0"/>
          </a:p>
          <a:p>
            <a:r>
              <a:rPr lang="en-US" b="1" dirty="0" smtClean="0"/>
              <a:t>United </a:t>
            </a:r>
            <a:r>
              <a:rPr lang="en-US" b="1" dirty="0"/>
              <a:t>Nations Children's Fund </a:t>
            </a:r>
            <a:r>
              <a:rPr lang="en-US" dirty="0"/>
              <a:t>(UNICEF). </a:t>
            </a:r>
          </a:p>
          <a:p>
            <a:r>
              <a:rPr lang="en-US" dirty="0"/>
              <a:t>The UN's most prominent position is </a:t>
            </a:r>
            <a:r>
              <a:rPr lang="en-US" b="1" dirty="0"/>
              <a:t>Secretary-General</a:t>
            </a:r>
            <a:r>
              <a:rPr lang="en-US" dirty="0"/>
              <a:t> which has been held by </a:t>
            </a:r>
            <a:r>
              <a:rPr lang="en-US" b="1" dirty="0"/>
              <a:t>Ban Ki-moon </a:t>
            </a:r>
            <a:r>
              <a:rPr lang="en-US" dirty="0"/>
              <a:t>of South Korea since 2007.</a:t>
            </a:r>
          </a:p>
        </p:txBody>
      </p:sp>
    </p:spTree>
    <p:extLst>
      <p:ext uri="{BB962C8B-B14F-4D97-AF65-F5344CB8AC3E}">
        <p14:creationId xmlns:p14="http://schemas.microsoft.com/office/powerpoint/2010/main" xmlns="" val="35753945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810491"/>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13854" y="685800"/>
            <a:ext cx="9130145" cy="4525963"/>
          </a:xfrm>
        </p:spPr>
        <p:txBody>
          <a:bodyPr/>
          <a:lstStyle/>
          <a:p>
            <a:r>
              <a:rPr lang="en-US" dirty="0" smtClean="0"/>
              <a:t>The United Nations Headquarters is in </a:t>
            </a:r>
            <a:r>
              <a:rPr lang="en-US" b="1" dirty="0" smtClean="0"/>
              <a:t>New York City</a:t>
            </a:r>
            <a:r>
              <a:rPr lang="en-US" dirty="0" smtClean="0"/>
              <a:t>, with further main offices at Geneva, Nairobi, and Vienna. </a:t>
            </a:r>
          </a:p>
          <a:p>
            <a:r>
              <a:rPr lang="en-US" dirty="0" smtClean="0"/>
              <a:t>The organization is </a:t>
            </a:r>
            <a:r>
              <a:rPr lang="en-US" b="1" dirty="0" smtClean="0"/>
              <a:t>financed</a:t>
            </a:r>
            <a:r>
              <a:rPr lang="en-US" dirty="0" smtClean="0"/>
              <a:t> from voluntary contributions from its member states, </a:t>
            </a:r>
          </a:p>
          <a:p>
            <a:r>
              <a:rPr lang="en-US" dirty="0" smtClean="0"/>
              <a:t>and has </a:t>
            </a:r>
            <a:r>
              <a:rPr lang="en-US" b="1" dirty="0" smtClean="0"/>
              <a:t>six official languages</a:t>
            </a:r>
            <a:r>
              <a:rPr lang="en-US" dirty="0" smtClean="0"/>
              <a:t>: Arabic, Chinese, English, French, Russian, and Spanish.</a:t>
            </a:r>
          </a:p>
          <a:p>
            <a:endParaRPr lang="en-US" dirty="0" smtClean="0"/>
          </a:p>
          <a:p>
            <a:pPr marL="0" indent="0">
              <a:buNone/>
            </a:pPr>
            <a:endParaRPr lang="en-US" dirty="0"/>
          </a:p>
        </p:txBody>
      </p:sp>
    </p:spTree>
    <p:extLst>
      <p:ext uri="{BB962C8B-B14F-4D97-AF65-F5344CB8AC3E}">
        <p14:creationId xmlns:p14="http://schemas.microsoft.com/office/powerpoint/2010/main" xmlns="" val="12414385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smtClean="0"/>
              <a:t>Pakistan’s role in UNO</a:t>
            </a:r>
            <a:endParaRPr lang="en-US" sz="3200" b="1" dirty="0"/>
          </a:p>
        </p:txBody>
      </p:sp>
      <p:sp>
        <p:nvSpPr>
          <p:cNvPr id="3" name="Content Placeholder 2"/>
          <p:cNvSpPr>
            <a:spLocks noGrp="1"/>
          </p:cNvSpPr>
          <p:nvPr>
            <p:ph idx="1"/>
          </p:nvPr>
        </p:nvSpPr>
        <p:spPr>
          <a:xfrm>
            <a:off x="27708" y="762000"/>
            <a:ext cx="9116291" cy="4525963"/>
          </a:xfrm>
        </p:spPr>
        <p:txBody>
          <a:bodyPr>
            <a:normAutofit lnSpcReduction="10000"/>
          </a:bodyPr>
          <a:lstStyle/>
          <a:p>
            <a:pPr algn="just"/>
            <a:r>
              <a:rPr lang="en-US" b="1" dirty="0" smtClean="0"/>
              <a:t>Peacekeeping:</a:t>
            </a:r>
            <a:r>
              <a:rPr lang="en-US" dirty="0" smtClean="0"/>
              <a:t> United Nations peacekeeping missions involving Pakistan.</a:t>
            </a:r>
          </a:p>
          <a:p>
            <a:pPr algn="just"/>
            <a:r>
              <a:rPr lang="en-US" dirty="0" smtClean="0"/>
              <a:t>The Pakistani military has made major contributions to peacekeeping missions in different parts of the world, the most prominent of which included Somalia, Sierra Leone, Bosnia, Congo and Liberia.</a:t>
            </a:r>
          </a:p>
          <a:p>
            <a:pPr algn="just"/>
            <a:r>
              <a:rPr lang="en-US" dirty="0" smtClean="0"/>
              <a:t> As of present, Pakistan stands as the largest contributor of troops to United Nations peacekeeping missions in the world.</a:t>
            </a:r>
            <a:endParaRPr lang="en-US" dirty="0"/>
          </a:p>
        </p:txBody>
      </p:sp>
    </p:spTree>
    <p:extLst>
      <p:ext uri="{BB962C8B-B14F-4D97-AF65-F5344CB8AC3E}">
        <p14:creationId xmlns:p14="http://schemas.microsoft.com/office/powerpoint/2010/main" xmlns="" val="4071853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10000"/>
          </a:bodyPr>
          <a:lstStyle/>
          <a:p>
            <a:r>
              <a:rPr lang="en-US" b="1" dirty="0" smtClean="0"/>
              <a:t>Security </a:t>
            </a:r>
            <a:r>
              <a:rPr lang="en-US" b="1" dirty="0"/>
              <a:t>Council</a:t>
            </a:r>
            <a:r>
              <a:rPr lang="en-US" dirty="0"/>
              <a:t>: </a:t>
            </a:r>
            <a:r>
              <a:rPr lang="en-US" dirty="0" smtClean="0"/>
              <a:t>In 1954  Mr. </a:t>
            </a:r>
            <a:r>
              <a:rPr lang="en-US" dirty="0" err="1" smtClean="0"/>
              <a:t>Zafarullah</a:t>
            </a:r>
            <a:r>
              <a:rPr lang="en-US" dirty="0" smtClean="0"/>
              <a:t> represented Pakistan at the Security Council UNO and fairly advocated the cases of liberation of Kashmir, Libya, North Ireland, Eritrea, Somalia, Sudan, Tunisia, Morocco and Indonesia, Malaya, Nigeria and Algeria.</a:t>
            </a:r>
          </a:p>
          <a:p>
            <a:r>
              <a:rPr lang="en-US" dirty="0" smtClean="0"/>
              <a:t> </a:t>
            </a:r>
            <a:r>
              <a:rPr lang="en-US" dirty="0" err="1" smtClean="0"/>
              <a:t>Zafarullah</a:t>
            </a:r>
            <a:r>
              <a:rPr lang="en-US" dirty="0" smtClean="0"/>
              <a:t> skillfully concentrated his focus upon freedom, strength, prosperity and unity of the Muslim world. The same year he was elected as the member of</a:t>
            </a:r>
          </a:p>
          <a:p>
            <a:r>
              <a:rPr lang="en-US" b="1" dirty="0" smtClean="0"/>
              <a:t>International Court </a:t>
            </a:r>
            <a:r>
              <a:rPr lang="en-US" dirty="0" smtClean="0"/>
              <a:t>of Justice and served in this capacity till 1961.</a:t>
            </a:r>
            <a:endParaRPr lang="en-US" dirty="0"/>
          </a:p>
        </p:txBody>
      </p:sp>
    </p:spTree>
    <p:extLst>
      <p:ext uri="{BB962C8B-B14F-4D97-AF65-F5344CB8AC3E}">
        <p14:creationId xmlns:p14="http://schemas.microsoft.com/office/powerpoint/2010/main" xmlns="" val="2071935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5888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34636" y="762000"/>
            <a:ext cx="9178636" cy="4525963"/>
          </a:xfrm>
        </p:spPr>
        <p:txBody>
          <a:bodyPr>
            <a:normAutofit fontScale="92500" lnSpcReduction="20000"/>
          </a:bodyPr>
          <a:lstStyle/>
          <a:p>
            <a:pPr algn="just"/>
            <a:r>
              <a:rPr lang="en-US" dirty="0"/>
              <a:t>Pakistan’s earlier terms on the Council were in 2003-04, 1993-94, 1983-84, 1976-77, 1968-69 and 1952-53.</a:t>
            </a:r>
          </a:p>
          <a:p>
            <a:pPr algn="just"/>
            <a:r>
              <a:rPr lang="en-US" dirty="0" smtClean="0"/>
              <a:t>Recently Pakistan elected as the temporary United Nations </a:t>
            </a:r>
            <a:r>
              <a:rPr lang="en-US" b="1" dirty="0" smtClean="0"/>
              <a:t>Security Council </a:t>
            </a:r>
            <a:r>
              <a:rPr lang="en-US" dirty="0" smtClean="0"/>
              <a:t>seat</a:t>
            </a:r>
            <a:r>
              <a:rPr lang="en-US" b="1" dirty="0" smtClean="0"/>
              <a:t> </a:t>
            </a:r>
            <a:r>
              <a:rPr lang="en-US" dirty="0" smtClean="0"/>
              <a:t>for a term that was started on January 2012 and will end in December 2013. </a:t>
            </a:r>
          </a:p>
          <a:p>
            <a:pPr algn="just"/>
            <a:r>
              <a:rPr lang="en-US" dirty="0"/>
              <a:t> Pakistan’s election to the Security Council is the acknowledgement by the international community of its services and its capabilities to contribute to the maintenance of international peace and security which is the main function of the Security Council.</a:t>
            </a:r>
          </a:p>
        </p:txBody>
      </p:sp>
    </p:spTree>
    <p:extLst>
      <p:ext uri="{BB962C8B-B14F-4D97-AF65-F5344CB8AC3E}">
        <p14:creationId xmlns:p14="http://schemas.microsoft.com/office/powerpoint/2010/main" xmlns="" val="9501261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p:txBody>
          <a:bodyPr>
            <a:normAutofit/>
          </a:bodyPr>
          <a:lstStyle/>
          <a:p>
            <a:r>
              <a:rPr lang="en-US" dirty="0" smtClean="0"/>
              <a:t>The </a:t>
            </a:r>
            <a:r>
              <a:rPr lang="en-US" dirty="0"/>
              <a:t>United Nations has conferred the Prestigious United Nations Prize in the Field of Human Rights for 2008 on </a:t>
            </a:r>
            <a:r>
              <a:rPr lang="en-US" dirty="0" err="1"/>
              <a:t>Mohtarma</a:t>
            </a:r>
            <a:r>
              <a:rPr lang="en-US" dirty="0"/>
              <a:t> Benazir Bhutto </a:t>
            </a:r>
            <a:r>
              <a:rPr lang="en-US" dirty="0" err="1"/>
              <a:t>Shaheed</a:t>
            </a:r>
            <a:r>
              <a:rPr lang="en-US" dirty="0"/>
              <a:t>. </a:t>
            </a:r>
            <a:endParaRPr lang="en-US" dirty="0" smtClean="0"/>
          </a:p>
          <a:p>
            <a:r>
              <a:rPr lang="en-US" dirty="0" smtClean="0"/>
              <a:t>In 2008 some </a:t>
            </a:r>
            <a:r>
              <a:rPr lang="en-US" dirty="0"/>
              <a:t>867 Pakistani soldiers serving with the UN Mission in the Democratic Republic of the </a:t>
            </a:r>
            <a:r>
              <a:rPr lang="en-US" dirty="0" smtClean="0"/>
              <a:t>Congo </a:t>
            </a:r>
            <a:r>
              <a:rPr lang="en-US" dirty="0"/>
              <a:t>have been decorated with UN peacekeeping </a:t>
            </a:r>
            <a:r>
              <a:rPr lang="en-US" dirty="0" smtClean="0"/>
              <a:t>medals.</a:t>
            </a:r>
            <a:endParaRPr lang="en-US" dirty="0"/>
          </a:p>
          <a:p>
            <a:pPr marL="0" indent="0">
              <a:buNone/>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39000" y="0"/>
            <a:ext cx="1870364" cy="2209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525344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838200"/>
          </a:xfrm>
        </p:spPr>
        <p:txBody>
          <a:bodyPr>
            <a:normAutofit/>
          </a:bodyPr>
          <a:lstStyle/>
          <a:p>
            <a:pPr algn="l"/>
            <a:r>
              <a:rPr lang="en-US" sz="3200" b="1" dirty="0"/>
              <a:t>The Organization of Islamic Cooperation </a:t>
            </a:r>
          </a:p>
        </p:txBody>
      </p:sp>
      <p:sp>
        <p:nvSpPr>
          <p:cNvPr id="3" name="Content Placeholder 2"/>
          <p:cNvSpPr>
            <a:spLocks noGrp="1"/>
          </p:cNvSpPr>
          <p:nvPr>
            <p:ph idx="1"/>
          </p:nvPr>
        </p:nvSpPr>
        <p:spPr>
          <a:xfrm>
            <a:off x="0" y="914401"/>
            <a:ext cx="9144000" cy="4267200"/>
          </a:xfrm>
        </p:spPr>
        <p:txBody>
          <a:bodyPr>
            <a:normAutofit lnSpcReduction="10000"/>
          </a:bodyPr>
          <a:lstStyle/>
          <a:p>
            <a:r>
              <a:rPr lang="en-US" dirty="0"/>
              <a:t>The </a:t>
            </a:r>
            <a:r>
              <a:rPr lang="en-US" dirty="0" smtClean="0"/>
              <a:t>Organization </a:t>
            </a:r>
            <a:r>
              <a:rPr lang="en-US" dirty="0"/>
              <a:t>of Islamic Cooperation (OIC) (formerly Organization of the Islamic Conference) is the second largest inter-governmental organization after the United </a:t>
            </a:r>
            <a:r>
              <a:rPr lang="en-US" dirty="0" smtClean="0"/>
              <a:t>Nations.</a:t>
            </a:r>
          </a:p>
          <a:p>
            <a:r>
              <a:rPr lang="en-US" dirty="0" smtClean="0"/>
              <a:t> Which </a:t>
            </a:r>
            <a:r>
              <a:rPr lang="en-US" dirty="0"/>
              <a:t>has membership of 57 states spread over four continents. The Organization is the collective voice of the Muslim world and ensuring to safeguard and protect the interests of the Muslim world </a:t>
            </a:r>
            <a:r>
              <a:rPr lang="en-US" dirty="0" smtClean="0"/>
              <a:t>.</a:t>
            </a:r>
          </a:p>
        </p:txBody>
      </p:sp>
    </p:spTree>
    <p:extLst>
      <p:ext uri="{BB962C8B-B14F-4D97-AF65-F5344CB8AC3E}">
        <p14:creationId xmlns:p14="http://schemas.microsoft.com/office/powerpoint/2010/main" xmlns="" val="30805122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34636"/>
            <a:ext cx="9130145" cy="1108364"/>
          </a:xfrm>
        </p:spPr>
        <p:txBody>
          <a:bodyPr>
            <a:normAutofit/>
          </a:bodyPr>
          <a:lstStyle/>
          <a:p>
            <a:pPr algn="l"/>
            <a:endParaRPr lang="en-US" sz="3200" b="1" dirty="0"/>
          </a:p>
        </p:txBody>
      </p:sp>
      <p:sp>
        <p:nvSpPr>
          <p:cNvPr id="3" name="Content Placeholder 2"/>
          <p:cNvSpPr>
            <a:spLocks noGrp="1"/>
          </p:cNvSpPr>
          <p:nvPr>
            <p:ph idx="1"/>
          </p:nvPr>
        </p:nvSpPr>
        <p:spPr>
          <a:xfrm>
            <a:off x="0" y="1295400"/>
            <a:ext cx="9144000" cy="4525963"/>
          </a:xfrm>
        </p:spPr>
        <p:txBody>
          <a:bodyPr/>
          <a:lstStyle/>
          <a:p>
            <a:r>
              <a:rPr lang="en-US" dirty="0"/>
              <a:t>The Organization was established upon a decision of the historical summit which took place in Rabat, Kingdom of Morocco on 12th Rajab 1389 </a:t>
            </a:r>
            <a:r>
              <a:rPr lang="en-US" dirty="0" err="1"/>
              <a:t>Hijra</a:t>
            </a:r>
            <a:r>
              <a:rPr lang="en-US" dirty="0"/>
              <a:t> (25 September 1969) as a result of criminal burning of Al-Aqsa Mosque in occupied Jerusalem.</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0391"/>
            <a:ext cx="9144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629237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838201"/>
            <a:ext cx="9144000" cy="4876800"/>
          </a:xfrm>
        </p:spPr>
        <p:txBody>
          <a:bodyPr>
            <a:normAutofit/>
          </a:bodyPr>
          <a:lstStyle/>
          <a:p>
            <a:r>
              <a:rPr lang="en-US" sz="2000" dirty="0" smtClean="0"/>
              <a:t>Member </a:t>
            </a:r>
            <a:r>
              <a:rPr lang="en-US" sz="2000" dirty="0"/>
              <a:t>States</a:t>
            </a:r>
          </a:p>
          <a:p>
            <a:r>
              <a:rPr lang="en-US" sz="2000" dirty="0" smtClean="0"/>
              <a:t>Observer </a:t>
            </a:r>
            <a:r>
              <a:rPr lang="en-US" sz="2000" dirty="0"/>
              <a:t>States</a:t>
            </a:r>
          </a:p>
          <a:p>
            <a:pPr marL="0" indent="0">
              <a:buNone/>
            </a:pPr>
            <a:endParaRPr lang="en-US" sz="2000" dirty="0"/>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057400" y="152400"/>
            <a:ext cx="7086600" cy="579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49661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067800" cy="4525963"/>
          </a:xfrm>
        </p:spPr>
        <p:txBody>
          <a:bodyPr>
            <a:normAutofit fontScale="92500" lnSpcReduction="10000"/>
          </a:bodyPr>
          <a:lstStyle/>
          <a:p>
            <a:r>
              <a:rPr lang="en-US" dirty="0"/>
              <a:t>In 1970 the first ever meeting of Islamic Conference of Foreign Minister (ICFM) was held in Jeddah which decided to establish a permanent secretariat in Jeddah headed by the organization’s secretary general</a:t>
            </a:r>
            <a:r>
              <a:rPr lang="en-US" dirty="0" smtClean="0"/>
              <a:t>.</a:t>
            </a:r>
          </a:p>
          <a:p>
            <a:r>
              <a:rPr lang="en-US" dirty="0"/>
              <a:t>The present Charter of the Organization was adopted by the Eleventh Islamic Summit held in Dakar on 13-14 March 2008 which laid down the objectives and principles of the organization and fundamental purposes to strengthen the solidarity and cooperation among the Member States. </a:t>
            </a:r>
          </a:p>
        </p:txBody>
      </p:sp>
    </p:spTree>
    <p:extLst>
      <p:ext uri="{BB962C8B-B14F-4D97-AF65-F5344CB8AC3E}">
        <p14:creationId xmlns:p14="http://schemas.microsoft.com/office/powerpoint/2010/main" xmlns="" val="5415878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6926" y="609600"/>
            <a:ext cx="9137073" cy="4525963"/>
          </a:xfrm>
        </p:spPr>
        <p:txBody>
          <a:bodyPr>
            <a:normAutofit fontScale="92500" lnSpcReduction="10000"/>
          </a:bodyPr>
          <a:lstStyle/>
          <a:p>
            <a:r>
              <a:rPr lang="en-US" dirty="0" smtClean="0"/>
              <a:t>Over </a:t>
            </a:r>
            <a:r>
              <a:rPr lang="en-US" dirty="0"/>
              <a:t>the last 40 years, the membership has grown from its founding members of 25 to 57 states. </a:t>
            </a:r>
            <a:endParaRPr lang="en-US" dirty="0" smtClean="0"/>
          </a:p>
          <a:p>
            <a:r>
              <a:rPr lang="en-US" dirty="0" smtClean="0"/>
              <a:t>The </a:t>
            </a:r>
            <a:r>
              <a:rPr lang="en-US" dirty="0"/>
              <a:t>Organization </a:t>
            </a:r>
            <a:r>
              <a:rPr lang="en-US" dirty="0" smtClean="0"/>
              <a:t>is representing over1.5 </a:t>
            </a:r>
            <a:r>
              <a:rPr lang="en-US" dirty="0"/>
              <a:t>billion Muslims of the world. The Organization has consultative and cooperative relations with the UN and other inter-governmental organizations to protect the vital interests of the </a:t>
            </a:r>
            <a:r>
              <a:rPr lang="en-US" dirty="0" smtClean="0"/>
              <a:t>Muslims .</a:t>
            </a:r>
          </a:p>
          <a:p>
            <a:r>
              <a:rPr lang="en-US" dirty="0"/>
              <a:t>Under the Charter, the Organization </a:t>
            </a:r>
            <a:r>
              <a:rPr lang="en-US" dirty="0" smtClean="0"/>
              <a:t>aims to </a:t>
            </a:r>
            <a:r>
              <a:rPr lang="en-US" dirty="0"/>
              <a:t>e</a:t>
            </a:r>
            <a:r>
              <a:rPr lang="en-US" dirty="0" smtClean="0"/>
              <a:t>nhance </a:t>
            </a:r>
            <a:r>
              <a:rPr lang="en-US" dirty="0"/>
              <a:t>and consolidate the bonds of </a:t>
            </a:r>
            <a:r>
              <a:rPr lang="en-US" dirty="0" smtClean="0"/>
              <a:t>solidarity </a:t>
            </a:r>
            <a:r>
              <a:rPr lang="en-US" dirty="0"/>
              <a:t>among the Member </a:t>
            </a:r>
            <a:r>
              <a:rPr lang="en-US" dirty="0" smtClean="0"/>
              <a:t>States.</a:t>
            </a:r>
            <a:endParaRPr lang="en-US" dirty="0"/>
          </a:p>
          <a:p>
            <a:endParaRPr lang="en-US" dirty="0"/>
          </a:p>
        </p:txBody>
      </p:sp>
    </p:spTree>
    <p:extLst>
      <p:ext uri="{BB962C8B-B14F-4D97-AF65-F5344CB8AC3E}">
        <p14:creationId xmlns:p14="http://schemas.microsoft.com/office/powerpoint/2010/main" xmlns="" val="10189145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6927"/>
            <a:ext cx="9116291" cy="678873"/>
          </a:xfrm>
        </p:spPr>
        <p:txBody>
          <a:bodyPr>
            <a:normAutofit/>
          </a:bodyPr>
          <a:lstStyle/>
          <a:p>
            <a:pPr algn="l"/>
            <a:r>
              <a:rPr lang="en-US" sz="3200" b="1" dirty="0" smtClean="0"/>
              <a:t>Objectives</a:t>
            </a:r>
            <a:endParaRPr lang="en-US" sz="3200" b="1" dirty="0"/>
          </a:p>
        </p:txBody>
      </p:sp>
      <p:sp>
        <p:nvSpPr>
          <p:cNvPr id="3" name="Content Placeholder 2"/>
          <p:cNvSpPr>
            <a:spLocks noGrp="1"/>
          </p:cNvSpPr>
          <p:nvPr>
            <p:ph idx="1"/>
          </p:nvPr>
        </p:nvSpPr>
        <p:spPr>
          <a:xfrm>
            <a:off x="13854" y="685800"/>
            <a:ext cx="9130145" cy="4525963"/>
          </a:xfrm>
        </p:spPr>
        <p:txBody>
          <a:bodyPr>
            <a:normAutofit lnSpcReduction="10000"/>
          </a:bodyPr>
          <a:lstStyle/>
          <a:p>
            <a:r>
              <a:rPr lang="en-US" dirty="0" smtClean="0"/>
              <a:t>Respect </a:t>
            </a:r>
            <a:r>
              <a:rPr lang="en-US" dirty="0"/>
              <a:t>the right of self-determination and non-interference in the domestic affairs and to respect sovereignty, independence and territorial integrity of each Member State;</a:t>
            </a:r>
          </a:p>
          <a:p>
            <a:r>
              <a:rPr lang="en-US" dirty="0"/>
              <a:t>Ensure active participation of the Member States in the global political, economic and social decision-making processes to secure their common interests;</a:t>
            </a:r>
          </a:p>
          <a:p>
            <a:r>
              <a:rPr lang="en-US" dirty="0"/>
              <a:t>Reaffirm its support for the rights of peoples as </a:t>
            </a:r>
            <a:r>
              <a:rPr lang="en-US" dirty="0" smtClean="0"/>
              <a:t>specified </a:t>
            </a:r>
            <a:r>
              <a:rPr lang="en-US" dirty="0"/>
              <a:t>in the UN Charter and international law</a:t>
            </a:r>
            <a:r>
              <a:rPr lang="en-US" dirty="0" smtClean="0"/>
              <a:t>;</a:t>
            </a:r>
            <a:endParaRPr lang="en-US" dirty="0"/>
          </a:p>
        </p:txBody>
      </p:sp>
    </p:spTree>
    <p:extLst>
      <p:ext uri="{BB962C8B-B14F-4D97-AF65-F5344CB8AC3E}">
        <p14:creationId xmlns:p14="http://schemas.microsoft.com/office/powerpoint/2010/main" xmlns="" val="32187043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34636" y="609600"/>
            <a:ext cx="9109364" cy="5029200"/>
          </a:xfrm>
        </p:spPr>
        <p:txBody>
          <a:bodyPr>
            <a:normAutofit fontScale="85000" lnSpcReduction="10000"/>
          </a:bodyPr>
          <a:lstStyle/>
          <a:p>
            <a:r>
              <a:rPr lang="en-US" dirty="0"/>
              <a:t>Strengthen intra-Islamic economic and trade cooperation; in order to achieve economic integration leading to the establishment of an Islamic Common Market;</a:t>
            </a:r>
          </a:p>
          <a:p>
            <a:r>
              <a:rPr lang="en-US" dirty="0" smtClean="0"/>
              <a:t>Utilize </a:t>
            </a:r>
            <a:r>
              <a:rPr lang="en-US" dirty="0"/>
              <a:t>efforts to achieve sustainable and comprehensive human development and economic well-being in Member States;</a:t>
            </a:r>
          </a:p>
          <a:p>
            <a:r>
              <a:rPr lang="en-US" dirty="0"/>
              <a:t>Protect and defend the true image of Islam, to combat defamation of Islam and encourage dialogue among civilizations and religions;</a:t>
            </a:r>
          </a:p>
          <a:p>
            <a:r>
              <a:rPr lang="en-US" dirty="0"/>
              <a:t>Enhance and develop science and technology and encourage research and cooperation among Member States in these fields;</a:t>
            </a:r>
          </a:p>
          <a:p>
            <a:endParaRPr lang="en-US" dirty="0"/>
          </a:p>
        </p:txBody>
      </p:sp>
    </p:spTree>
    <p:extLst>
      <p:ext uri="{BB962C8B-B14F-4D97-AF65-F5344CB8AC3E}">
        <p14:creationId xmlns:p14="http://schemas.microsoft.com/office/powerpoint/2010/main" xmlns="" val="20127539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pPr algn="l"/>
            <a:r>
              <a:rPr lang="en-US" sz="3200" b="1" dirty="0" smtClean="0"/>
              <a:t>OIC organs</a:t>
            </a:r>
            <a:endParaRPr lang="en-US" sz="3200" b="1" dirty="0"/>
          </a:p>
        </p:txBody>
      </p:sp>
      <p:sp>
        <p:nvSpPr>
          <p:cNvPr id="3" name="Content Placeholder 2"/>
          <p:cNvSpPr>
            <a:spLocks noGrp="1"/>
          </p:cNvSpPr>
          <p:nvPr>
            <p:ph idx="1"/>
          </p:nvPr>
        </p:nvSpPr>
        <p:spPr>
          <a:xfrm>
            <a:off x="0" y="685800"/>
            <a:ext cx="9144000" cy="4525963"/>
          </a:xfrm>
        </p:spPr>
        <p:txBody>
          <a:bodyPr>
            <a:normAutofit/>
          </a:bodyPr>
          <a:lstStyle/>
          <a:p>
            <a:r>
              <a:rPr lang="en-US" b="1" dirty="0"/>
              <a:t>The Islamic Summit</a:t>
            </a:r>
            <a:r>
              <a:rPr lang="en-US" dirty="0"/>
              <a:t>, composed of Kings and Heads of State and Government of Member States, is the supreme authority of the Organization. </a:t>
            </a:r>
            <a:endParaRPr lang="en-US" dirty="0" smtClean="0"/>
          </a:p>
          <a:p>
            <a:r>
              <a:rPr lang="en-US" dirty="0" smtClean="0"/>
              <a:t>It </a:t>
            </a:r>
            <a:r>
              <a:rPr lang="en-US" dirty="0"/>
              <a:t>convenes once every three years to deliberate, take policy decisions and provide guidance on all issues pertaining to the realization of the objectives and consider other issues of concern to the Member States and the </a:t>
            </a:r>
            <a:r>
              <a:rPr lang="en-US" dirty="0" err="1"/>
              <a:t>Ummah</a:t>
            </a:r>
            <a:r>
              <a:rPr lang="en-US" dirty="0"/>
              <a:t>.</a:t>
            </a:r>
          </a:p>
          <a:p>
            <a:endParaRPr lang="en-US" dirty="0"/>
          </a:p>
          <a:p>
            <a:endParaRPr lang="en-US" dirty="0"/>
          </a:p>
        </p:txBody>
      </p:sp>
    </p:spTree>
    <p:extLst>
      <p:ext uri="{BB962C8B-B14F-4D97-AF65-F5344CB8AC3E}">
        <p14:creationId xmlns:p14="http://schemas.microsoft.com/office/powerpoint/2010/main" xmlns="" val="10717684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526473"/>
          </a:xfrm>
        </p:spPr>
        <p:txBody>
          <a:bodyPr>
            <a:normAutofit fontScale="90000"/>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876800"/>
          </a:xfrm>
        </p:spPr>
        <p:txBody>
          <a:bodyPr>
            <a:normAutofit fontScale="92500" lnSpcReduction="20000"/>
          </a:bodyPr>
          <a:lstStyle/>
          <a:p>
            <a:r>
              <a:rPr lang="en-US" b="1" dirty="0"/>
              <a:t>The Council of Foreign Ministers</a:t>
            </a:r>
            <a:r>
              <a:rPr lang="en-US" dirty="0"/>
              <a:t>, which meets once a year, considers the means for the implementation of the general policy of the Organization by, inter alia:</a:t>
            </a:r>
          </a:p>
          <a:p>
            <a:endParaRPr lang="en-US" dirty="0"/>
          </a:p>
          <a:p>
            <a:r>
              <a:rPr lang="en-US" dirty="0"/>
              <a:t>a. Adopting decisions and resolutions on matters of common interest in the implementation of the objectives and the general policy of the Organization;</a:t>
            </a:r>
          </a:p>
          <a:p>
            <a:endParaRPr lang="en-US" dirty="0"/>
          </a:p>
          <a:p>
            <a:r>
              <a:rPr lang="en-US" dirty="0"/>
              <a:t>b. Reviewing progress of the implementation of the decisions and resolutions adopted at the previous Summits and Councils of Foreign Ministers;</a:t>
            </a:r>
          </a:p>
          <a:p>
            <a:endParaRPr lang="en-US" dirty="0" smtClean="0"/>
          </a:p>
          <a:p>
            <a:endParaRPr lang="en-US" dirty="0"/>
          </a:p>
        </p:txBody>
      </p:sp>
    </p:spTree>
    <p:extLst>
      <p:ext uri="{BB962C8B-B14F-4D97-AF65-F5344CB8AC3E}">
        <p14:creationId xmlns:p14="http://schemas.microsoft.com/office/powerpoint/2010/main" xmlns="" val="40750167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0"/>
            <a:ext cx="9116291"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34636" y="685800"/>
            <a:ext cx="9178636" cy="4525963"/>
          </a:xfrm>
        </p:spPr>
        <p:txBody>
          <a:bodyPr>
            <a:normAutofit fontScale="92500" lnSpcReduction="10000"/>
          </a:bodyPr>
          <a:lstStyle/>
          <a:p>
            <a:pPr algn="just"/>
            <a:r>
              <a:rPr lang="en-US" b="1" dirty="0"/>
              <a:t>The General Secretariat</a:t>
            </a:r>
            <a:r>
              <a:rPr lang="en-US" dirty="0"/>
              <a:t>, which is the executive organ of the Organization, entrusted with the implementation of the decisions of the two preceding bodies</a:t>
            </a:r>
            <a:r>
              <a:rPr lang="en-US" dirty="0" smtClean="0"/>
              <a:t>.</a:t>
            </a:r>
          </a:p>
          <a:p>
            <a:pPr algn="just"/>
            <a:r>
              <a:rPr lang="en-US" dirty="0"/>
              <a:t>In order to coordinate and boost its action, align its view points and stands, </a:t>
            </a:r>
            <a:r>
              <a:rPr lang="en-US" dirty="0" smtClean="0"/>
              <a:t>and </a:t>
            </a:r>
            <a:r>
              <a:rPr lang="en-US" dirty="0"/>
              <a:t>with concrete results in various fields of cooperation -political, economic, cultural, social, spiritual and scientific- among Member States, the Organization has created different committees, nearly all, at ministerial level, a number of which are chaired by Heads of State.</a:t>
            </a:r>
          </a:p>
          <a:p>
            <a:endParaRPr lang="en-US" dirty="0"/>
          </a:p>
        </p:txBody>
      </p:sp>
    </p:spTree>
    <p:extLst>
      <p:ext uri="{BB962C8B-B14F-4D97-AF65-F5344CB8AC3E}">
        <p14:creationId xmlns:p14="http://schemas.microsoft.com/office/powerpoint/2010/main" xmlns="" val="26625890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09600"/>
          </a:xfrm>
        </p:spPr>
        <p:txBody>
          <a:bodyPr>
            <a:normAutofit/>
          </a:bodyPr>
          <a:lstStyle/>
          <a:p>
            <a:pPr algn="l"/>
            <a:r>
              <a:rPr lang="en-US" sz="3200" b="1" dirty="0" smtClean="0"/>
              <a:t>Cont</a:t>
            </a:r>
            <a:r>
              <a:rPr lang="en-US" sz="3200" b="1" dirty="0"/>
              <a:t>.</a:t>
            </a:r>
          </a:p>
        </p:txBody>
      </p:sp>
      <p:sp>
        <p:nvSpPr>
          <p:cNvPr id="3" name="Content Placeholder 2"/>
          <p:cNvSpPr>
            <a:spLocks noGrp="1"/>
          </p:cNvSpPr>
          <p:nvPr>
            <p:ph idx="1"/>
          </p:nvPr>
        </p:nvSpPr>
        <p:spPr>
          <a:xfrm>
            <a:off x="0" y="609600"/>
            <a:ext cx="9144000" cy="4525963"/>
          </a:xfrm>
        </p:spPr>
        <p:txBody>
          <a:bodyPr>
            <a:normAutofit/>
          </a:bodyPr>
          <a:lstStyle/>
          <a:p>
            <a:r>
              <a:rPr lang="en-US" b="1" dirty="0" smtClean="0"/>
              <a:t>The </a:t>
            </a:r>
            <a:r>
              <a:rPr lang="en-US" b="1" dirty="0"/>
              <a:t>Al-Quds Committee</a:t>
            </a:r>
            <a:r>
              <a:rPr lang="en-US" dirty="0"/>
              <a:t>, the Standing Committee for Information and Cultural Affairs (COMIAC), the Standing Committee for Economic and Trade Cooperation (COMCEC), and the Standing Committee for Scientific and Technological Cooperation (COMSTECH) are the ones Chaired by Heads of State.</a:t>
            </a:r>
          </a:p>
        </p:txBody>
      </p:sp>
    </p:spTree>
    <p:extLst>
      <p:ext uri="{BB962C8B-B14F-4D97-AF65-F5344CB8AC3E}">
        <p14:creationId xmlns:p14="http://schemas.microsoft.com/office/powerpoint/2010/main" xmlns="" val="29146165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92727"/>
          </a:xfrm>
        </p:spPr>
        <p:txBody>
          <a:bodyPr>
            <a:normAutofit/>
          </a:bodyPr>
          <a:lstStyle/>
          <a:p>
            <a:pPr algn="l"/>
            <a:r>
              <a:rPr lang="en-US" sz="3200" b="1" dirty="0" smtClean="0"/>
              <a:t>Conferences</a:t>
            </a:r>
            <a:endParaRPr lang="en-US" sz="3200" b="1" dirty="0"/>
          </a:p>
        </p:txBody>
      </p:sp>
      <p:sp>
        <p:nvSpPr>
          <p:cNvPr id="3" name="Content Placeholder 2"/>
          <p:cNvSpPr>
            <a:spLocks noGrp="1"/>
          </p:cNvSpPr>
          <p:nvPr>
            <p:ph idx="1"/>
          </p:nvPr>
        </p:nvSpPr>
        <p:spPr>
          <a:xfrm>
            <a:off x="0" y="533400"/>
            <a:ext cx="9144000" cy="5181600"/>
          </a:xfrm>
        </p:spPr>
        <p:txBody>
          <a:bodyPr>
            <a:normAutofit/>
          </a:bodyPr>
          <a:lstStyle/>
          <a:p>
            <a:r>
              <a:rPr lang="en-US" sz="2800" dirty="0"/>
              <a:t>Number	Date	</a:t>
            </a:r>
            <a:r>
              <a:rPr lang="en-US" sz="2800" dirty="0" smtClean="0"/>
              <a:t>                    Country</a:t>
            </a:r>
            <a:r>
              <a:rPr lang="en-US" sz="2800" dirty="0"/>
              <a:t>	</a:t>
            </a:r>
            <a:r>
              <a:rPr lang="en-US" sz="2800" dirty="0" smtClean="0"/>
              <a:t>                    Place</a:t>
            </a:r>
            <a:endParaRPr lang="en-US" sz="2800" dirty="0"/>
          </a:p>
          <a:p>
            <a:r>
              <a:rPr lang="en-US" sz="2800" dirty="0"/>
              <a:t>1st	September 22–25, 1969	 </a:t>
            </a:r>
            <a:r>
              <a:rPr lang="en-US" sz="2800" dirty="0" smtClean="0"/>
              <a:t>Morocco		Rabat</a:t>
            </a:r>
            <a:endParaRPr lang="en-US" sz="2800" dirty="0"/>
          </a:p>
          <a:p>
            <a:r>
              <a:rPr lang="en-US" sz="2800" dirty="0"/>
              <a:t>2nd	February 22–24, 1974	 Pakistan	</a:t>
            </a:r>
            <a:r>
              <a:rPr lang="en-US" sz="2800" dirty="0" smtClean="0"/>
              <a:t>            Lahore</a:t>
            </a:r>
            <a:endParaRPr lang="en-US" sz="2800" dirty="0"/>
          </a:p>
          <a:p>
            <a:r>
              <a:rPr lang="en-US" sz="2800" dirty="0"/>
              <a:t>3rd	January 25–29, 1981	 Saudi </a:t>
            </a:r>
            <a:r>
              <a:rPr lang="en-US" sz="2800" dirty="0" smtClean="0"/>
              <a:t>Arabia Mecca </a:t>
            </a:r>
            <a:r>
              <a:rPr lang="en-US" sz="2800" dirty="0"/>
              <a:t>and </a:t>
            </a:r>
            <a:r>
              <a:rPr lang="en-US" sz="2800" dirty="0" err="1"/>
              <a:t>Ta’if</a:t>
            </a:r>
            <a:endParaRPr lang="en-US" sz="2800" dirty="0"/>
          </a:p>
          <a:p>
            <a:r>
              <a:rPr lang="en-US" sz="2800" dirty="0"/>
              <a:t>4th	January 16–19, 1984	 </a:t>
            </a:r>
            <a:r>
              <a:rPr lang="en-US" sz="2800" dirty="0" smtClean="0"/>
              <a:t>Morocco	</a:t>
            </a:r>
            <a:r>
              <a:rPr lang="en-US" sz="2800" dirty="0"/>
              <a:t>	Casablanca</a:t>
            </a:r>
          </a:p>
          <a:p>
            <a:r>
              <a:rPr lang="en-US" sz="2800" dirty="0"/>
              <a:t>5th	January 26–29, 1987	 Kuwait	</a:t>
            </a:r>
            <a:r>
              <a:rPr lang="en-US" sz="2800" dirty="0" smtClean="0"/>
              <a:t>	Kuwait </a:t>
            </a:r>
            <a:r>
              <a:rPr lang="en-US" sz="2800" dirty="0"/>
              <a:t>City</a:t>
            </a:r>
          </a:p>
          <a:p>
            <a:r>
              <a:rPr lang="en-US" sz="2800" dirty="0"/>
              <a:t>6th	December 9–11, 1991	 Senegal	</a:t>
            </a:r>
            <a:r>
              <a:rPr lang="en-US" sz="2800" dirty="0" smtClean="0"/>
              <a:t>	Dakar</a:t>
            </a:r>
            <a:endParaRPr lang="en-US" sz="2800" dirty="0"/>
          </a:p>
          <a:p>
            <a:r>
              <a:rPr lang="en-US" sz="2800" dirty="0"/>
              <a:t>7th	December 13–15, 1994	 </a:t>
            </a:r>
            <a:r>
              <a:rPr lang="en-US" sz="2800" dirty="0" smtClean="0"/>
              <a:t>Morocco	</a:t>
            </a:r>
            <a:r>
              <a:rPr lang="en-US" sz="2800" dirty="0"/>
              <a:t>	Casablanca</a:t>
            </a:r>
          </a:p>
          <a:p>
            <a:r>
              <a:rPr lang="en-US" sz="2800" dirty="0"/>
              <a:t>1st </a:t>
            </a:r>
            <a:r>
              <a:rPr lang="en-US" sz="2800" dirty="0" err="1" smtClean="0"/>
              <a:t>ExtraordinaryMarch</a:t>
            </a:r>
            <a:r>
              <a:rPr lang="en-US" sz="2800" dirty="0" smtClean="0"/>
              <a:t> </a:t>
            </a:r>
            <a:r>
              <a:rPr lang="en-US" sz="2800" dirty="0"/>
              <a:t>23-24, </a:t>
            </a:r>
            <a:r>
              <a:rPr lang="en-US" sz="2800" dirty="0" smtClean="0"/>
              <a:t>1997Pakistan</a:t>
            </a:r>
            <a:r>
              <a:rPr lang="en-US" sz="2800" dirty="0"/>
              <a:t>	</a:t>
            </a:r>
            <a:r>
              <a:rPr lang="en-US" sz="2800" dirty="0" smtClean="0"/>
              <a:t>Islamabad</a:t>
            </a:r>
            <a:endParaRPr lang="en-US" sz="2800" dirty="0"/>
          </a:p>
        </p:txBody>
      </p:sp>
    </p:spTree>
    <p:extLst>
      <p:ext uri="{BB962C8B-B14F-4D97-AF65-F5344CB8AC3E}">
        <p14:creationId xmlns:p14="http://schemas.microsoft.com/office/powerpoint/2010/main" xmlns="" val="37541163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658091"/>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10000"/>
          </a:bodyPr>
          <a:lstStyle/>
          <a:p>
            <a:r>
              <a:rPr lang="en-US" dirty="0"/>
              <a:t>8th	December 9–11, 1997	 Iran		Tehran</a:t>
            </a:r>
          </a:p>
          <a:p>
            <a:r>
              <a:rPr lang="en-US" dirty="0"/>
              <a:t>9th	November 12–13, 2000	 Qatar		Doha</a:t>
            </a:r>
          </a:p>
          <a:p>
            <a:r>
              <a:rPr lang="en-US" dirty="0"/>
              <a:t>2nd </a:t>
            </a:r>
            <a:r>
              <a:rPr lang="en-US" dirty="0" err="1" smtClean="0"/>
              <a:t>Extraordinary,March</a:t>
            </a:r>
            <a:r>
              <a:rPr lang="en-US" dirty="0" smtClean="0"/>
              <a:t> </a:t>
            </a:r>
            <a:r>
              <a:rPr lang="en-US" dirty="0"/>
              <a:t>4-5, </a:t>
            </a:r>
            <a:r>
              <a:rPr lang="en-US" dirty="0" smtClean="0"/>
              <a:t>2003Qatar</a:t>
            </a:r>
            <a:r>
              <a:rPr lang="en-US" dirty="0"/>
              <a:t>	Doha</a:t>
            </a:r>
          </a:p>
          <a:p>
            <a:r>
              <a:rPr lang="en-US" dirty="0" smtClean="0"/>
              <a:t>10thOctober </a:t>
            </a:r>
            <a:r>
              <a:rPr lang="en-US" dirty="0"/>
              <a:t>16–17, </a:t>
            </a:r>
            <a:r>
              <a:rPr lang="en-US" dirty="0" smtClean="0"/>
              <a:t>2003Malaysia</a:t>
            </a:r>
            <a:r>
              <a:rPr lang="en-US" dirty="0"/>
              <a:t>		</a:t>
            </a:r>
            <a:r>
              <a:rPr lang="en-US" dirty="0" err="1"/>
              <a:t>Putrajaya</a:t>
            </a:r>
            <a:endParaRPr lang="en-US" dirty="0"/>
          </a:p>
          <a:p>
            <a:r>
              <a:rPr lang="en-US" dirty="0"/>
              <a:t>3rd </a:t>
            </a:r>
            <a:r>
              <a:rPr lang="en-US" dirty="0" err="1" smtClean="0"/>
              <a:t>ExtraordinaryDecember</a:t>
            </a:r>
            <a:r>
              <a:rPr lang="en-US" dirty="0" smtClean="0"/>
              <a:t> </a:t>
            </a:r>
            <a:r>
              <a:rPr lang="en-US" dirty="0"/>
              <a:t>7–8, 2005	 Saudi Arabia	</a:t>
            </a:r>
            <a:r>
              <a:rPr lang="en-US" dirty="0" smtClean="0"/>
              <a:t>							Mecca</a:t>
            </a:r>
            <a:endParaRPr lang="en-US" dirty="0"/>
          </a:p>
          <a:p>
            <a:r>
              <a:rPr lang="en-US" dirty="0" smtClean="0"/>
              <a:t>11thMarch </a:t>
            </a:r>
            <a:r>
              <a:rPr lang="en-US" dirty="0"/>
              <a:t>13–14, 2008	 Senegal	</a:t>
            </a:r>
            <a:r>
              <a:rPr lang="en-US" dirty="0" smtClean="0"/>
              <a:t>	Dakar</a:t>
            </a:r>
            <a:endParaRPr lang="en-US" dirty="0"/>
          </a:p>
          <a:p>
            <a:r>
              <a:rPr lang="en-US" dirty="0"/>
              <a:t>4th </a:t>
            </a:r>
            <a:r>
              <a:rPr lang="en-US" dirty="0" err="1" smtClean="0"/>
              <a:t>ExtraordinaryAugust</a:t>
            </a:r>
            <a:r>
              <a:rPr lang="en-US" dirty="0" smtClean="0"/>
              <a:t> </a:t>
            </a:r>
            <a:r>
              <a:rPr lang="en-US" dirty="0"/>
              <a:t>14–15, 2012	 Saudi Arabia	</a:t>
            </a:r>
            <a:r>
              <a:rPr lang="en-US" dirty="0" smtClean="0"/>
              <a:t>							Mecca</a:t>
            </a:r>
            <a:endParaRPr lang="en-US" dirty="0"/>
          </a:p>
          <a:p>
            <a:endParaRPr lang="en-US" dirty="0"/>
          </a:p>
        </p:txBody>
      </p:sp>
    </p:spTree>
    <p:extLst>
      <p:ext uri="{BB962C8B-B14F-4D97-AF65-F5344CB8AC3E}">
        <p14:creationId xmlns:p14="http://schemas.microsoft.com/office/powerpoint/2010/main" xmlns="" val="6168006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9144000" cy="671945"/>
          </a:xfrm>
        </p:spPr>
        <p:txBody>
          <a:bodyPr>
            <a:normAutofit/>
          </a:bodyPr>
          <a:lstStyle/>
          <a:p>
            <a:pPr algn="l"/>
            <a:r>
              <a:rPr lang="en-US" sz="3200" b="1" dirty="0"/>
              <a:t>Pakistan's Role In the OIC</a:t>
            </a:r>
          </a:p>
        </p:txBody>
      </p:sp>
      <p:sp>
        <p:nvSpPr>
          <p:cNvPr id="3" name="Content Placeholder 2"/>
          <p:cNvSpPr>
            <a:spLocks noGrp="1"/>
          </p:cNvSpPr>
          <p:nvPr>
            <p:ph idx="1"/>
          </p:nvPr>
        </p:nvSpPr>
        <p:spPr>
          <a:xfrm>
            <a:off x="0" y="762000"/>
            <a:ext cx="9144000" cy="5211763"/>
          </a:xfrm>
        </p:spPr>
        <p:txBody>
          <a:bodyPr>
            <a:normAutofit fontScale="77500" lnSpcReduction="20000"/>
          </a:bodyPr>
          <a:lstStyle/>
          <a:p>
            <a:pPr marL="0" indent="0">
              <a:buNone/>
            </a:pPr>
            <a:endParaRPr lang="en-US" dirty="0"/>
          </a:p>
          <a:p>
            <a:r>
              <a:rPr lang="en-US" dirty="0"/>
              <a:t>Pakistan with </a:t>
            </a:r>
            <a:r>
              <a:rPr lang="en-US" dirty="0" smtClean="0"/>
              <a:t>its  </a:t>
            </a:r>
            <a:r>
              <a:rPr lang="en-US" dirty="0"/>
              <a:t>Islamic faith and </a:t>
            </a:r>
            <a:r>
              <a:rPr lang="en-US" dirty="0" smtClean="0"/>
              <a:t>support </a:t>
            </a:r>
            <a:r>
              <a:rPr lang="en-US" dirty="0"/>
              <a:t>for Muslim causes, as well as in response to the overwhelming public support for the cause of liberation of Al-Quds Al-Sharif, was a founding member of the OIC in 1969. </a:t>
            </a:r>
          </a:p>
          <a:p>
            <a:r>
              <a:rPr lang="en-US" dirty="0" smtClean="0"/>
              <a:t>Relations </a:t>
            </a:r>
            <a:r>
              <a:rPr lang="en-US" dirty="0"/>
              <a:t>with the Islamic world are the corner stone of foreign policy of Pakistan. As a founding member of the OIC Pakistan has an abiding commitment to the purposes, principles and objectives of its Charter</a:t>
            </a:r>
            <a:r>
              <a:rPr lang="en-US" dirty="0" smtClean="0"/>
              <a:t>.</a:t>
            </a:r>
          </a:p>
          <a:p>
            <a:r>
              <a:rPr lang="en-US" dirty="0" smtClean="0"/>
              <a:t>Pakistan </a:t>
            </a:r>
            <a:r>
              <a:rPr lang="en-US" dirty="0"/>
              <a:t>has played an important role in strengthening cooperation among Muslim States by its active participation in the </a:t>
            </a:r>
            <a:r>
              <a:rPr lang="en-US" dirty="0" smtClean="0"/>
              <a:t>programs </a:t>
            </a:r>
            <a:r>
              <a:rPr lang="en-US" dirty="0"/>
              <a:t>and activities of the OIC. The efforts by Pakistan have received due acknowledgment in the OIC signified by its membership of all key OIC's Specialized Committees and Contact Groups on critical issues of the Islamic world - Palestine, Afghanistan, Jammu &amp; Kashmir, </a:t>
            </a:r>
            <a:r>
              <a:rPr lang="en-US" dirty="0" smtClean="0"/>
              <a:t>Bosnia and Kosovo. </a:t>
            </a: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xmlns="" val="13199886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4" y="685800"/>
            <a:ext cx="9130145" cy="4800600"/>
          </a:xfrm>
        </p:spPr>
        <p:txBody>
          <a:bodyPr>
            <a:normAutofit fontScale="92500" lnSpcReduction="20000"/>
          </a:bodyPr>
          <a:lstStyle/>
          <a:p>
            <a:r>
              <a:rPr lang="en-US" dirty="0"/>
              <a:t>Pakistan is the Chairman of the OIC Standing Committee on Scientific and Technological Cooperation (COMSTECH) which has its Headquarters in Islamabad. Pakistan also host the Secretariat of the Islamic Chamber of Commerce and Industry( ICCI). The Office of the OIC's Secretary General's Special Representative on Afghanistan is based in Islamabad.</a:t>
            </a:r>
          </a:p>
          <a:p>
            <a:r>
              <a:rPr lang="en-US" dirty="0" smtClean="0"/>
              <a:t>The </a:t>
            </a:r>
            <a:r>
              <a:rPr lang="en-US" dirty="0"/>
              <a:t>Headquarters of the Islamic Telecommunication Union would also be established in Islamabad. Pakistan is the Chairman of the Council and the Executive Committee of the Parliamentary Union of the OIC Member States (PUOICM).</a:t>
            </a:r>
          </a:p>
          <a:p>
            <a:endParaRPr lang="en-US" dirty="0"/>
          </a:p>
          <a:p>
            <a:endParaRPr lang="en-US" dirty="0"/>
          </a:p>
          <a:p>
            <a:endParaRPr lang="en-US" dirty="0"/>
          </a:p>
        </p:txBody>
      </p:sp>
    </p:spTree>
    <p:extLst>
      <p:ext uri="{BB962C8B-B14F-4D97-AF65-F5344CB8AC3E}">
        <p14:creationId xmlns:p14="http://schemas.microsoft.com/office/powerpoint/2010/main" xmlns="" val="27980858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6" y="0"/>
            <a:ext cx="9157855"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77500" lnSpcReduction="20000"/>
          </a:bodyPr>
          <a:lstStyle/>
          <a:p>
            <a:r>
              <a:rPr lang="en-US" dirty="0"/>
              <a:t>Mr. Sharif-</a:t>
            </a:r>
            <a:r>
              <a:rPr lang="en-US" dirty="0" err="1"/>
              <a:t>ud</a:t>
            </a:r>
            <a:r>
              <a:rPr lang="en-US" dirty="0"/>
              <a:t>-Din </a:t>
            </a:r>
            <a:r>
              <a:rPr lang="en-US" dirty="0" err="1"/>
              <a:t>Pirzada</a:t>
            </a:r>
            <a:r>
              <a:rPr lang="en-US" dirty="0"/>
              <a:t> a noted Lawyer and a former Foreign Minister of Pakistan served as the Secretary General of the OIC from 1984 to 1988 . Pakistan is a member of all OIC subsidiary, affiliated and specialized Organs.</a:t>
            </a:r>
          </a:p>
          <a:p>
            <a:pPr marL="0" indent="0">
              <a:buNone/>
            </a:pPr>
            <a:endParaRPr lang="en-US" dirty="0" smtClean="0"/>
          </a:p>
          <a:p>
            <a:r>
              <a:rPr lang="en-US" dirty="0" smtClean="0"/>
              <a:t>Pakistan </a:t>
            </a:r>
            <a:r>
              <a:rPr lang="en-US" dirty="0"/>
              <a:t>hosted the second Islamic Summit Conference in Lahore on 22nd to 24th February 1974. Pakistan also hosted the Second Conference of the OIC Foreign Ministers (ICFM) held in Karachi from 26th to 28 December 1970, Eleventh ICFM in Islamabad from 17th to 22nd May 1980 and the Twenty-first ICFM held in Karachi on 25th to 29th April 1993. The Special Sessions of the OIC Foreign Ministers Conference in 1980 and in 1994 were also held in Pakistan.</a:t>
            </a:r>
          </a:p>
          <a:p>
            <a:endParaRPr lang="en-US" dirty="0"/>
          </a:p>
          <a:p>
            <a:endParaRPr lang="en-US" dirty="0"/>
          </a:p>
        </p:txBody>
      </p:sp>
    </p:spTree>
    <p:extLst>
      <p:ext uri="{BB962C8B-B14F-4D97-AF65-F5344CB8AC3E}">
        <p14:creationId xmlns:p14="http://schemas.microsoft.com/office/powerpoint/2010/main" xmlns="" val="3157908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525963"/>
          </a:xfrm>
        </p:spPr>
        <p:txBody>
          <a:bodyPr>
            <a:normAutofit lnSpcReduction="10000"/>
          </a:bodyPr>
          <a:lstStyle/>
          <a:p>
            <a:r>
              <a:rPr lang="en-US" dirty="0"/>
              <a:t>To commemorate Fifty years of the Independence of Pakistan an Extra-ordinary Session of the Islamic Summit was held in Islamabad on 23rd March 1997. </a:t>
            </a:r>
            <a:endParaRPr lang="en-US" dirty="0" smtClean="0"/>
          </a:p>
          <a:p>
            <a:r>
              <a:rPr lang="en-US" dirty="0" smtClean="0"/>
              <a:t>A </a:t>
            </a:r>
            <a:r>
              <a:rPr lang="en-US" dirty="0"/>
              <a:t>large number of the Islamic Heads of State and Government, in a grand gesture of solidarity with Pakistan attended the Summit meeting and conveyed their full support to the sovereignty, political independence and territorial integrity of Pakistan on this auspicious occasion. </a:t>
            </a:r>
          </a:p>
          <a:p>
            <a:endParaRPr lang="en-US" dirty="0"/>
          </a:p>
        </p:txBody>
      </p:sp>
    </p:spTree>
    <p:extLst>
      <p:ext uri="{BB962C8B-B14F-4D97-AF65-F5344CB8AC3E}">
        <p14:creationId xmlns:p14="http://schemas.microsoft.com/office/powerpoint/2010/main" xmlns="" val="35734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6927"/>
            <a:ext cx="9130145" cy="831273"/>
          </a:xfrm>
        </p:spPr>
        <p:txBody>
          <a:bodyPr>
            <a:normAutofit/>
          </a:bodyPr>
          <a:lstStyle/>
          <a:p>
            <a:pPr algn="l"/>
            <a:r>
              <a:rPr lang="en-US" sz="3200" b="1" dirty="0"/>
              <a:t>Non-Aligned Movement</a:t>
            </a:r>
          </a:p>
        </p:txBody>
      </p:sp>
      <p:sp>
        <p:nvSpPr>
          <p:cNvPr id="3" name="Content Placeholder 2"/>
          <p:cNvSpPr>
            <a:spLocks noGrp="1"/>
          </p:cNvSpPr>
          <p:nvPr>
            <p:ph idx="1"/>
          </p:nvPr>
        </p:nvSpPr>
        <p:spPr>
          <a:xfrm>
            <a:off x="0" y="1143001"/>
            <a:ext cx="9144000" cy="4038600"/>
          </a:xfrm>
        </p:spPr>
        <p:txBody>
          <a:bodyPr/>
          <a:lstStyle/>
          <a:p>
            <a:pPr algn="just"/>
            <a:r>
              <a:rPr lang="en-US" dirty="0" smtClean="0"/>
              <a:t>The </a:t>
            </a:r>
            <a:r>
              <a:rPr lang="en-US" dirty="0"/>
              <a:t>first Conference of Non-Aligned Heads of State or Government, at which 25 countries were represented, was convened at Belgrade in September 1961, largely through the initiative of Yugoslavian President Tito. At that stage his biggest concern was that an accelerating arms race might result in war between the Soviet Union and the USA.</a:t>
            </a:r>
          </a:p>
        </p:txBody>
      </p:sp>
    </p:spTree>
    <p:extLst>
      <p:ext uri="{BB962C8B-B14F-4D97-AF65-F5344CB8AC3E}">
        <p14:creationId xmlns:p14="http://schemas.microsoft.com/office/powerpoint/2010/main" xmlns="" val="29197090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5" y="1"/>
            <a:ext cx="8229600" cy="1143000"/>
          </a:xfrm>
        </p:spPr>
        <p:txBody>
          <a:bodyPr>
            <a:normAutofit/>
          </a:bodyPr>
          <a:lstStyle/>
          <a:p>
            <a:pPr algn="l"/>
            <a:r>
              <a:rPr lang="en-US" sz="3200" b="1" dirty="0"/>
              <a:t>Non-Aligned Movement</a:t>
            </a:r>
            <a:br>
              <a:rPr lang="en-US" sz="3200" b="1" dirty="0"/>
            </a:br>
            <a:endParaRPr lang="en-US" sz="3200" b="1" dirty="0"/>
          </a:p>
        </p:txBody>
      </p:sp>
      <p:sp>
        <p:nvSpPr>
          <p:cNvPr id="3" name="Content Placeholder 2"/>
          <p:cNvSpPr>
            <a:spLocks noGrp="1"/>
          </p:cNvSpPr>
          <p:nvPr>
            <p:ph idx="1"/>
          </p:nvPr>
        </p:nvSpPr>
        <p:spPr>
          <a:xfrm>
            <a:off x="0" y="1066800"/>
            <a:ext cx="9144000" cy="4525963"/>
          </a:xfrm>
        </p:spPr>
        <p:txBody>
          <a:bodyPr>
            <a:normAutofit fontScale="77500" lnSpcReduction="20000"/>
          </a:bodyPr>
          <a:lstStyle/>
          <a:p>
            <a:r>
              <a:rPr lang="en-US" dirty="0" smtClean="0"/>
              <a:t>The </a:t>
            </a:r>
            <a:r>
              <a:rPr lang="en-US" dirty="0"/>
              <a:t>Non-Aligned Movement is a Movement of 115 members representing the interests and priorities of developing countries. The Movement has its origin in the Asia-Africa Conference held in Bandung, Indonesia in 1955. The meeting was convened upon the invitation of the Prime Ministers of Burma, Ceylon, India, Indonesia and Pakistan and brought together leaders of 29 states, mostly former colonies, from the two continents of Africa and Asia, to discuss common concerns and to develop joint policies in international relations. Prime Minister Nehru, the acknowledged senior statesman, along with Prime Ministers </a:t>
            </a:r>
            <a:r>
              <a:rPr lang="en-US" dirty="0" err="1"/>
              <a:t>Soekarno</a:t>
            </a:r>
            <a:r>
              <a:rPr lang="en-US" dirty="0"/>
              <a:t> and Nasser, led the conference. At the meeting Third World leaders shared their similar problems of resisting the pressures of the major powers, maintaining their independence and opposing colonialism and neo-colonialism, specially western domination.</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267200" y="1"/>
            <a:ext cx="4876800" cy="10667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005292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85800"/>
          </a:xfrm>
        </p:spPr>
        <p:txBody>
          <a:bodyPr>
            <a:normAutofit/>
          </a:bodyPr>
          <a:lstStyle/>
          <a:p>
            <a:pPr algn="l"/>
            <a:r>
              <a:rPr lang="en-US" sz="3200" b="1" dirty="0"/>
              <a:t>NAM Structure and </a:t>
            </a:r>
            <a:r>
              <a:rPr lang="en-US" sz="3200" b="1" dirty="0" smtClean="0"/>
              <a:t>Organization</a:t>
            </a:r>
            <a:endParaRPr lang="en-US" sz="3200" b="1" dirty="0"/>
          </a:p>
        </p:txBody>
      </p:sp>
      <p:sp>
        <p:nvSpPr>
          <p:cNvPr id="3" name="Content Placeholder 2"/>
          <p:cNvSpPr>
            <a:spLocks noGrp="1"/>
          </p:cNvSpPr>
          <p:nvPr>
            <p:ph idx="1"/>
          </p:nvPr>
        </p:nvSpPr>
        <p:spPr>
          <a:xfrm>
            <a:off x="0" y="990600"/>
            <a:ext cx="9109364" cy="4343400"/>
          </a:xfrm>
        </p:spPr>
        <p:txBody>
          <a:bodyPr>
            <a:normAutofit fontScale="92500" lnSpcReduction="10000"/>
          </a:bodyPr>
          <a:lstStyle/>
          <a:p>
            <a:r>
              <a:rPr lang="en-US" dirty="0" smtClean="0"/>
              <a:t>Coordination </a:t>
            </a:r>
            <a:endParaRPr lang="en-US" dirty="0"/>
          </a:p>
          <a:p>
            <a:r>
              <a:rPr lang="en-US" dirty="0" smtClean="0"/>
              <a:t>Coordinating </a:t>
            </a:r>
            <a:r>
              <a:rPr lang="en-US" dirty="0"/>
              <a:t>Bureau </a:t>
            </a:r>
          </a:p>
          <a:p>
            <a:r>
              <a:rPr lang="en-US" dirty="0" smtClean="0"/>
              <a:t>Coordination </a:t>
            </a:r>
            <a:r>
              <a:rPr lang="en-US" dirty="0"/>
              <a:t>of the Coordinating Bureau and role of the Chair </a:t>
            </a:r>
          </a:p>
          <a:p>
            <a:r>
              <a:rPr lang="en-US" dirty="0" smtClean="0"/>
              <a:t>Working </a:t>
            </a:r>
            <a:r>
              <a:rPr lang="en-US" dirty="0"/>
              <a:t>Groups, Contact Groups, Task Forces and </a:t>
            </a:r>
            <a:r>
              <a:rPr lang="en-US" dirty="0" smtClean="0"/>
              <a:t>Committees </a:t>
            </a:r>
          </a:p>
          <a:p>
            <a:r>
              <a:rPr lang="en-US" dirty="0" smtClean="0"/>
              <a:t> Non-Aligned Security Council Caucus </a:t>
            </a:r>
          </a:p>
          <a:p>
            <a:r>
              <a:rPr lang="en-US" dirty="0" smtClean="0"/>
              <a:t> </a:t>
            </a:r>
            <a:r>
              <a:rPr lang="en-US" dirty="0"/>
              <a:t>Joint Coordinating </a:t>
            </a:r>
            <a:r>
              <a:rPr lang="en-US" dirty="0" smtClean="0"/>
              <a:t>Committee </a:t>
            </a:r>
          </a:p>
          <a:p>
            <a:pPr marL="0" indent="0">
              <a:buNone/>
            </a:pPr>
            <a:r>
              <a:rPr lang="en-US" dirty="0" smtClean="0"/>
              <a:t> </a:t>
            </a:r>
            <a:endParaRPr lang="en-US" dirty="0"/>
          </a:p>
        </p:txBody>
      </p:sp>
    </p:spTree>
    <p:extLst>
      <p:ext uri="{BB962C8B-B14F-4D97-AF65-F5344CB8AC3E}">
        <p14:creationId xmlns:p14="http://schemas.microsoft.com/office/powerpoint/2010/main" xmlns="" val="4602694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7412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4" y="762000"/>
            <a:ext cx="9130145" cy="4525963"/>
          </a:xfrm>
        </p:spPr>
        <p:txBody>
          <a:bodyPr>
            <a:normAutofit fontScale="92500" lnSpcReduction="10000"/>
          </a:bodyPr>
          <a:lstStyle/>
          <a:p>
            <a:r>
              <a:rPr lang="en-US" dirty="0"/>
              <a:t>Coordination of Non-Aligned countries in other UN </a:t>
            </a:r>
            <a:r>
              <a:rPr lang="en-US" dirty="0" smtClean="0"/>
              <a:t>centers </a:t>
            </a:r>
            <a:endParaRPr lang="en-US" dirty="0"/>
          </a:p>
          <a:p>
            <a:r>
              <a:rPr lang="en-US" dirty="0"/>
              <a:t> The Troika </a:t>
            </a:r>
          </a:p>
          <a:p>
            <a:r>
              <a:rPr lang="en-US" dirty="0"/>
              <a:t> Group of past, present and future Chairs (Group of Ten) </a:t>
            </a:r>
          </a:p>
          <a:p>
            <a:r>
              <a:rPr lang="en-US" dirty="0"/>
              <a:t> Panel of Economists </a:t>
            </a:r>
          </a:p>
          <a:p>
            <a:r>
              <a:rPr lang="en-US" dirty="0"/>
              <a:t> Documentation </a:t>
            </a:r>
          </a:p>
          <a:p>
            <a:r>
              <a:rPr lang="en-US" dirty="0"/>
              <a:t> Decision making by consensus</a:t>
            </a:r>
          </a:p>
          <a:p>
            <a:pPr marL="0" indent="0">
              <a:buNone/>
            </a:pPr>
            <a:r>
              <a:rPr lang="en-US" sz="3000" b="1" dirty="0" smtClean="0"/>
              <a:t>(</a:t>
            </a:r>
            <a:r>
              <a:rPr lang="en-US" sz="3000" b="1" dirty="0" err="1"/>
              <a:t>ref.http</a:t>
            </a:r>
            <a:r>
              <a:rPr lang="en-US" sz="3000" b="1" dirty="0"/>
              <a:t>://www.nam.gov.za/background/background.htm)</a:t>
            </a:r>
          </a:p>
          <a:p>
            <a:pPr marL="0" indent="0">
              <a:buNone/>
            </a:pPr>
            <a:endParaRPr lang="en-US" dirty="0"/>
          </a:p>
        </p:txBody>
      </p:sp>
    </p:spTree>
    <p:extLst>
      <p:ext uri="{BB962C8B-B14F-4D97-AF65-F5344CB8AC3E}">
        <p14:creationId xmlns:p14="http://schemas.microsoft.com/office/powerpoint/2010/main" xmlns="" val="4557886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741218"/>
          </a:xfrm>
        </p:spPr>
        <p:txBody>
          <a:bodyPr>
            <a:normAutofit fontScale="90000"/>
          </a:bodyPr>
          <a:lstStyle/>
          <a:p>
            <a:pPr algn="l"/>
            <a:r>
              <a:rPr lang="en-US" dirty="0"/>
              <a:t> </a:t>
            </a:r>
            <a:r>
              <a:rPr lang="en-US" sz="3600" b="1" dirty="0"/>
              <a:t>NAM Summits at a glance</a:t>
            </a:r>
          </a:p>
        </p:txBody>
      </p:sp>
      <p:sp>
        <p:nvSpPr>
          <p:cNvPr id="3" name="Content Placeholder 2"/>
          <p:cNvSpPr>
            <a:spLocks noGrp="1"/>
          </p:cNvSpPr>
          <p:nvPr>
            <p:ph idx="1"/>
          </p:nvPr>
        </p:nvSpPr>
        <p:spPr>
          <a:xfrm>
            <a:off x="0" y="914400"/>
            <a:ext cx="9144000" cy="4525963"/>
          </a:xfrm>
        </p:spPr>
        <p:txBody>
          <a:bodyPr>
            <a:normAutofit fontScale="77500" lnSpcReduction="20000"/>
          </a:bodyPr>
          <a:lstStyle/>
          <a:p>
            <a:r>
              <a:rPr lang="en-US" dirty="0"/>
              <a:t>First Conference - Belgrade, September 1-6, 1961</a:t>
            </a:r>
          </a:p>
          <a:p>
            <a:r>
              <a:rPr lang="en-US" dirty="0"/>
              <a:t>Second Conference - Cairo, October 5-10, 1964</a:t>
            </a:r>
          </a:p>
          <a:p>
            <a:r>
              <a:rPr lang="en-US" dirty="0"/>
              <a:t>Third Conference - Lusaka, September 8-10, 1970</a:t>
            </a:r>
          </a:p>
          <a:p>
            <a:r>
              <a:rPr lang="en-US" dirty="0"/>
              <a:t>Fourth Conference - Algiers, September 5-9, 1973</a:t>
            </a:r>
          </a:p>
          <a:p>
            <a:r>
              <a:rPr lang="en-US" dirty="0"/>
              <a:t>Fifth Conference - Colombo, August 16-19, 1976</a:t>
            </a:r>
          </a:p>
          <a:p>
            <a:r>
              <a:rPr lang="en-US" dirty="0"/>
              <a:t>Sixth Conference - Havana, September 3-9, 1979</a:t>
            </a:r>
          </a:p>
          <a:p>
            <a:r>
              <a:rPr lang="en-US" dirty="0"/>
              <a:t>Seventh Conference - New Delhi, march 7-12, 1983</a:t>
            </a:r>
          </a:p>
          <a:p>
            <a:r>
              <a:rPr lang="en-US" dirty="0"/>
              <a:t>Eighth Conference - Harare, September 1-6, 1986</a:t>
            </a:r>
          </a:p>
          <a:p>
            <a:r>
              <a:rPr lang="en-US" dirty="0"/>
              <a:t>Ninth Conference - Belgrade, September 4-7, 1989</a:t>
            </a:r>
          </a:p>
          <a:p>
            <a:r>
              <a:rPr lang="en-US" dirty="0"/>
              <a:t>Tenth Conference - Jakarta, September 1-7, 1992</a:t>
            </a:r>
          </a:p>
          <a:p>
            <a:r>
              <a:rPr lang="en-US" dirty="0"/>
              <a:t>Eleventh Conference - Cartagena de </a:t>
            </a:r>
            <a:r>
              <a:rPr lang="en-US" dirty="0" err="1"/>
              <a:t>Indias</a:t>
            </a:r>
            <a:r>
              <a:rPr lang="en-US" dirty="0"/>
              <a:t>, October 18-20, 1995</a:t>
            </a:r>
          </a:p>
        </p:txBody>
      </p:sp>
    </p:spTree>
    <p:extLst>
      <p:ext uri="{BB962C8B-B14F-4D97-AF65-F5344CB8AC3E}">
        <p14:creationId xmlns:p14="http://schemas.microsoft.com/office/powerpoint/2010/main" xmlns="" val="31762941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smtClean="0"/>
              <a:t>Pakistan’s role in NAM</a:t>
            </a:r>
            <a:endParaRPr lang="en-US" sz="3200" b="1" dirty="0"/>
          </a:p>
        </p:txBody>
      </p:sp>
      <p:sp>
        <p:nvSpPr>
          <p:cNvPr id="3" name="Content Placeholder 2"/>
          <p:cNvSpPr>
            <a:spLocks noGrp="1"/>
          </p:cNvSpPr>
          <p:nvPr>
            <p:ph idx="1"/>
          </p:nvPr>
        </p:nvSpPr>
        <p:spPr>
          <a:xfrm>
            <a:off x="34636" y="762001"/>
            <a:ext cx="9109364" cy="4191000"/>
          </a:xfrm>
        </p:spPr>
        <p:txBody>
          <a:bodyPr>
            <a:normAutofit fontScale="92500" lnSpcReduction="10000"/>
          </a:bodyPr>
          <a:lstStyle/>
          <a:p>
            <a:r>
              <a:rPr lang="en-US" b="1" dirty="0"/>
              <a:t>PEACEFUL SETTLEMENT OF </a:t>
            </a:r>
            <a:r>
              <a:rPr lang="en-US" b="1" dirty="0" smtClean="0"/>
              <a:t>DISPUTES</a:t>
            </a:r>
            <a:r>
              <a:rPr lang="en-US" dirty="0" smtClean="0"/>
              <a:t>: In </a:t>
            </a:r>
            <a:r>
              <a:rPr lang="en-US" dirty="0"/>
              <a:t>view of the unresolved Kashmir issue, it has been our efforts that the NAM decisions reflect an emphasis on peaceful settlement of disputes</a:t>
            </a:r>
            <a:r>
              <a:rPr lang="en-US" dirty="0" smtClean="0"/>
              <a:t>.</a:t>
            </a:r>
          </a:p>
          <a:p>
            <a:pPr algn="just"/>
            <a:r>
              <a:rPr lang="en-US" dirty="0" smtClean="0"/>
              <a:t> Therefore</a:t>
            </a:r>
            <a:r>
              <a:rPr lang="en-US" dirty="0"/>
              <a:t>, consistently urged the Movement </a:t>
            </a:r>
            <a:r>
              <a:rPr lang="en-US" dirty="0" smtClean="0"/>
              <a:t>to </a:t>
            </a:r>
            <a:r>
              <a:rPr lang="en-US" dirty="0"/>
              <a:t>evolve a mechanism for conflict resolution. In this context, the Final Document of the </a:t>
            </a:r>
            <a:r>
              <a:rPr lang="en-US" dirty="0" smtClean="0"/>
              <a:t>12</a:t>
            </a:r>
            <a:r>
              <a:rPr lang="en-US" baseline="30000" dirty="0" smtClean="0"/>
              <a:t>th</a:t>
            </a:r>
            <a:r>
              <a:rPr lang="en-US" dirty="0" smtClean="0"/>
              <a:t>  </a:t>
            </a:r>
            <a:r>
              <a:rPr lang="en-US" dirty="0"/>
              <a:t>NAM Summit, held in Durban, had reiterated the need to secure a peaceful settlement of all outstanding issues in South Asia.</a:t>
            </a:r>
          </a:p>
          <a:p>
            <a:endParaRPr lang="en-US" dirty="0"/>
          </a:p>
          <a:p>
            <a:endParaRPr lang="en-US" dirty="0"/>
          </a:p>
        </p:txBody>
      </p:sp>
    </p:spTree>
    <p:extLst>
      <p:ext uri="{BB962C8B-B14F-4D97-AF65-F5344CB8AC3E}">
        <p14:creationId xmlns:p14="http://schemas.microsoft.com/office/powerpoint/2010/main" xmlns="" val="11035002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rmAutofit fontScale="90000"/>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953000"/>
          </a:xfrm>
        </p:spPr>
        <p:txBody>
          <a:bodyPr>
            <a:normAutofit fontScale="92500" lnSpcReduction="10000"/>
          </a:bodyPr>
          <a:lstStyle/>
          <a:p>
            <a:pPr algn="just"/>
            <a:r>
              <a:rPr lang="en-US" b="1" dirty="0"/>
              <a:t>NUCLEAR ISSUE</a:t>
            </a:r>
            <a:r>
              <a:rPr lang="en-US" dirty="0" smtClean="0"/>
              <a:t>: Pakistan </a:t>
            </a:r>
            <a:r>
              <a:rPr lang="en-US" dirty="0"/>
              <a:t>has fully supported NAM’s principled position on the issue of global nuclear disarmament within a time-bound framework. On the question of the South Asian nuclear tests, the </a:t>
            </a:r>
            <a:r>
              <a:rPr lang="en-US" dirty="0" smtClean="0"/>
              <a:t>12</a:t>
            </a:r>
            <a:r>
              <a:rPr lang="en-US" baseline="30000" dirty="0" smtClean="0"/>
              <a:t>th</a:t>
            </a:r>
            <a:r>
              <a:rPr lang="en-US" dirty="0" smtClean="0"/>
              <a:t>  </a:t>
            </a:r>
            <a:r>
              <a:rPr lang="en-US" dirty="0"/>
              <a:t>NAM Summit affirmed “the need for bilateral dialogue to secure peaceful solutions to all outstanding issues and the promotion of confidence and security building measures and mutual trust”. </a:t>
            </a:r>
            <a:endParaRPr lang="en-US" dirty="0" smtClean="0"/>
          </a:p>
          <a:p>
            <a:pPr algn="just"/>
            <a:r>
              <a:rPr lang="en-US" dirty="0" smtClean="0"/>
              <a:t>This </a:t>
            </a:r>
            <a:r>
              <a:rPr lang="en-US" dirty="0"/>
              <a:t>is a clear endorsement of Pakistan’s position that a solution to the situation arising from the nuclear tests cannot be promoted in an atmosphere of </a:t>
            </a:r>
            <a:r>
              <a:rPr lang="en-US" dirty="0" smtClean="0"/>
              <a:t>pressure.</a:t>
            </a:r>
            <a:endParaRPr lang="en-US" dirty="0"/>
          </a:p>
        </p:txBody>
      </p:sp>
    </p:spTree>
    <p:extLst>
      <p:ext uri="{BB962C8B-B14F-4D97-AF65-F5344CB8AC3E}">
        <p14:creationId xmlns:p14="http://schemas.microsoft.com/office/powerpoint/2010/main" xmlns="" val="21315474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76200" y="762000"/>
            <a:ext cx="9220200" cy="4525963"/>
          </a:xfrm>
        </p:spPr>
        <p:txBody>
          <a:bodyPr>
            <a:normAutofit fontScale="85000" lnSpcReduction="10000"/>
          </a:bodyPr>
          <a:lstStyle/>
          <a:p>
            <a:r>
              <a:rPr lang="en-US" b="1" dirty="0" smtClean="0"/>
              <a:t>SELF-DETERMINATION</a:t>
            </a:r>
            <a:r>
              <a:rPr lang="en-US" dirty="0" smtClean="0"/>
              <a:t> :  </a:t>
            </a:r>
            <a:r>
              <a:rPr lang="en-US" dirty="0"/>
              <a:t>NAM has </a:t>
            </a:r>
            <a:r>
              <a:rPr lang="en-US" dirty="0" smtClean="0"/>
              <a:t>constantly working for </a:t>
            </a:r>
            <a:r>
              <a:rPr lang="en-US" dirty="0"/>
              <a:t>the </a:t>
            </a:r>
            <a:r>
              <a:rPr lang="en-US" dirty="0" smtClean="0"/>
              <a:t>fundamental </a:t>
            </a:r>
            <a:r>
              <a:rPr lang="en-US" dirty="0"/>
              <a:t>right of all peoples to self-determination, the exercise of which, in the case of peoples under colonial or alien domination and foreign occupation, is essential to ensure the eradication of all these situations and to guarantee universal respect for human rights and fundamental freedoms. </a:t>
            </a:r>
            <a:endParaRPr lang="en-US" dirty="0" smtClean="0"/>
          </a:p>
          <a:p>
            <a:r>
              <a:rPr lang="en-US" dirty="0" smtClean="0"/>
              <a:t>In </a:t>
            </a:r>
            <a:r>
              <a:rPr lang="en-US" dirty="0"/>
              <a:t>this regard, the Movement has strongly condemned ongoing brutal repression of the legitimate aspirations for self-determination of peoples under colonial, alien domination and foreign occupation in various regions of the world.</a:t>
            </a:r>
          </a:p>
          <a:p>
            <a:endParaRPr lang="en-US" dirty="0"/>
          </a:p>
        </p:txBody>
      </p:sp>
    </p:spTree>
    <p:extLst>
      <p:ext uri="{BB962C8B-B14F-4D97-AF65-F5344CB8AC3E}">
        <p14:creationId xmlns:p14="http://schemas.microsoft.com/office/powerpoint/2010/main" xmlns="" val="28081477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4" y="609600"/>
            <a:ext cx="9130145" cy="4525963"/>
          </a:xfrm>
        </p:spPr>
        <p:txBody>
          <a:bodyPr>
            <a:normAutofit fontScale="25000" lnSpcReduction="20000"/>
          </a:bodyPr>
          <a:lstStyle/>
          <a:p>
            <a:r>
              <a:rPr lang="en-US" sz="12800" b="1" dirty="0" smtClean="0"/>
              <a:t>TERRORISM</a:t>
            </a:r>
            <a:r>
              <a:rPr lang="en-US" sz="12800" dirty="0" smtClean="0"/>
              <a:t>: The 12</a:t>
            </a:r>
            <a:r>
              <a:rPr lang="en-US" sz="12800" baseline="30000" dirty="0" smtClean="0"/>
              <a:t>th</a:t>
            </a:r>
            <a:r>
              <a:rPr lang="en-US" sz="12800" dirty="0" smtClean="0"/>
              <a:t>  </a:t>
            </a:r>
            <a:r>
              <a:rPr lang="en-US" sz="12800" dirty="0"/>
              <a:t>NAM Summit had stressed the need to combat terrorism in all its forms and manifestations, regardless of race, religion or nationality of the victims or perpetrators of terrorism. </a:t>
            </a:r>
            <a:endParaRPr lang="en-US" sz="12800" dirty="0" smtClean="0"/>
          </a:p>
          <a:p>
            <a:r>
              <a:rPr lang="en-US" sz="12800" dirty="0" smtClean="0"/>
              <a:t>The </a:t>
            </a:r>
            <a:r>
              <a:rPr lang="en-US" sz="12800" dirty="0"/>
              <a:t>Summit, however, endorsed, in principle, the call for the definition of terrorism and to differentiate it from the legitimate struggle of peoples under colonial or alien domination and foreign occupation, for self-determination and national </a:t>
            </a:r>
            <a:r>
              <a:rPr lang="en-US" sz="12800" dirty="0" smtClean="0"/>
              <a:t>liberation.</a:t>
            </a:r>
          </a:p>
          <a:p>
            <a:endParaRPr lang="en-US" sz="12800" dirty="0" smtClean="0"/>
          </a:p>
          <a:p>
            <a:pPr marL="0" indent="0">
              <a:buNone/>
            </a:pPr>
            <a:endParaRPr lang="en-US" sz="12800" dirty="0" smtClean="0"/>
          </a:p>
          <a:p>
            <a:endParaRPr lang="en-US" sz="12800" dirty="0" smtClean="0"/>
          </a:p>
          <a:p>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xmlns="" val="33322589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5029200"/>
          </a:xfrm>
        </p:spPr>
        <p:txBody>
          <a:bodyPr>
            <a:normAutofit fontScale="92500" lnSpcReduction="20000"/>
          </a:bodyPr>
          <a:lstStyle/>
          <a:p>
            <a:r>
              <a:rPr lang="en-US" b="1" dirty="0" smtClean="0"/>
              <a:t>EXPANSION </a:t>
            </a:r>
            <a:r>
              <a:rPr lang="en-US" b="1" dirty="0"/>
              <a:t>OF THE SECURITY </a:t>
            </a:r>
            <a:r>
              <a:rPr lang="en-US" b="1" dirty="0" smtClean="0"/>
              <a:t>COUNCIL</a:t>
            </a:r>
            <a:r>
              <a:rPr lang="en-US" dirty="0" smtClean="0"/>
              <a:t>: Since </a:t>
            </a:r>
            <a:r>
              <a:rPr lang="en-US" dirty="0"/>
              <a:t>NAM predominantly comprises developing countries, it has </a:t>
            </a:r>
            <a:r>
              <a:rPr lang="en-US" dirty="0" smtClean="0"/>
              <a:t>reliably </a:t>
            </a:r>
            <a:r>
              <a:rPr lang="en-US" dirty="0"/>
              <a:t>paid considerable attention on economic issues. The Movement has maintained its long-standing position on the need for conscious steps to regulate the market measures as a means of ensuring that growth in the world economy and trade is both dynamic as well as </a:t>
            </a:r>
            <a:r>
              <a:rPr lang="en-US" dirty="0" smtClean="0"/>
              <a:t>unbiased.</a:t>
            </a:r>
          </a:p>
          <a:p>
            <a:r>
              <a:rPr lang="en-US" dirty="0" smtClean="0"/>
              <a:t> Pakistan </a:t>
            </a:r>
            <a:r>
              <a:rPr lang="en-US" dirty="0"/>
              <a:t>desires to see NAM play an increasingly effective role in all international </a:t>
            </a:r>
            <a:r>
              <a:rPr lang="en-US" dirty="0" smtClean="0"/>
              <a:t>forums, </a:t>
            </a:r>
            <a:r>
              <a:rPr lang="en-US" dirty="0"/>
              <a:t>particularly in the United Nations. It is important that the Movement safeguards and preserves the principled positions evolved by it on a wide range of international issues.</a:t>
            </a:r>
          </a:p>
          <a:p>
            <a:endParaRPr lang="en-US" dirty="0"/>
          </a:p>
          <a:p>
            <a:endParaRPr lang="en-US" dirty="0"/>
          </a:p>
        </p:txBody>
      </p:sp>
    </p:spTree>
    <p:extLst>
      <p:ext uri="{BB962C8B-B14F-4D97-AF65-F5344CB8AC3E}">
        <p14:creationId xmlns:p14="http://schemas.microsoft.com/office/powerpoint/2010/main" xmlns="" val="5172735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 y="0"/>
            <a:ext cx="9137073" cy="609600"/>
          </a:xfrm>
        </p:spPr>
        <p:txBody>
          <a:bodyPr>
            <a:normAutofit/>
          </a:bodyPr>
          <a:lstStyle/>
          <a:p>
            <a:pPr algn="l"/>
            <a:r>
              <a:rPr lang="en-US" sz="3200" b="1" dirty="0" smtClean="0"/>
              <a:t>Analysis</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10000"/>
          </a:bodyPr>
          <a:lstStyle/>
          <a:p>
            <a:pPr algn="just"/>
            <a:r>
              <a:rPr lang="en-US" dirty="0"/>
              <a:t>Pakistan's participation </a:t>
            </a:r>
            <a:r>
              <a:rPr lang="en-US" dirty="0" smtClean="0"/>
              <a:t>in </a:t>
            </a:r>
            <a:r>
              <a:rPr lang="en-US" dirty="0"/>
              <a:t>international organizations, including </a:t>
            </a:r>
            <a:r>
              <a:rPr lang="en-US" dirty="0" smtClean="0"/>
              <a:t>UNO, OIC </a:t>
            </a:r>
            <a:r>
              <a:rPr lang="en-US" dirty="0"/>
              <a:t>and the </a:t>
            </a:r>
            <a:r>
              <a:rPr lang="en-US" dirty="0" smtClean="0"/>
              <a:t>NAM, </a:t>
            </a:r>
            <a:r>
              <a:rPr lang="en-US" dirty="0"/>
              <a:t>reflect its desire to be an influential player in the geographic region of which it is a part. </a:t>
            </a:r>
            <a:endParaRPr lang="en-US" dirty="0" smtClean="0"/>
          </a:p>
          <a:p>
            <a:pPr algn="just"/>
            <a:r>
              <a:rPr lang="en-US" dirty="0" smtClean="0"/>
              <a:t>In </a:t>
            </a:r>
            <a:r>
              <a:rPr lang="en-US" dirty="0"/>
              <a:t>addition, Pakistan has played a leading role in the OIC, and President Zia was instrumental in </a:t>
            </a:r>
            <a:r>
              <a:rPr lang="en-US" dirty="0" smtClean="0"/>
              <a:t>energizing </a:t>
            </a:r>
            <a:r>
              <a:rPr lang="en-US" dirty="0"/>
              <a:t>the OIC as a forum for periodic meetings of the heads of Islamic states. Pakistan thus appears firmly committed to the utility of </a:t>
            </a:r>
            <a:r>
              <a:rPr lang="en-US" dirty="0" smtClean="0"/>
              <a:t>broad-based </a:t>
            </a:r>
            <a:r>
              <a:rPr lang="en-US" dirty="0"/>
              <a:t>international cooperation.</a:t>
            </a:r>
          </a:p>
        </p:txBody>
      </p:sp>
    </p:spTree>
    <p:extLst>
      <p:ext uri="{BB962C8B-B14F-4D97-AF65-F5344CB8AC3E}">
        <p14:creationId xmlns:p14="http://schemas.microsoft.com/office/powerpoint/2010/main" xmlns="" val="42283717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78873"/>
          </a:xfrm>
        </p:spPr>
        <p:txBody>
          <a:bodyPr>
            <a:normAutofit fontScale="90000"/>
          </a:bodyPr>
          <a:lstStyle/>
          <a:p>
            <a:r>
              <a:rPr lang="en-US" b="1" dirty="0" smtClean="0"/>
              <a:t>Summary</a:t>
            </a:r>
            <a:endParaRPr lang="en-US" b="1" dirty="0"/>
          </a:p>
        </p:txBody>
      </p:sp>
      <p:sp>
        <p:nvSpPr>
          <p:cNvPr id="3" name="Content Placeholder 2"/>
          <p:cNvSpPr>
            <a:spLocks noGrp="1"/>
          </p:cNvSpPr>
          <p:nvPr>
            <p:ph idx="1"/>
          </p:nvPr>
        </p:nvSpPr>
        <p:spPr>
          <a:xfrm>
            <a:off x="0" y="762000"/>
            <a:ext cx="9144000" cy="4525963"/>
          </a:xfrm>
        </p:spPr>
        <p:txBody>
          <a:bodyPr>
            <a:normAutofit fontScale="92500" lnSpcReduction="20000"/>
          </a:bodyPr>
          <a:lstStyle/>
          <a:p>
            <a:r>
              <a:rPr lang="en-US" dirty="0"/>
              <a:t>United Nations </a:t>
            </a:r>
            <a:r>
              <a:rPr lang="en-US" dirty="0" smtClean="0"/>
              <a:t>Organizations</a:t>
            </a:r>
          </a:p>
          <a:p>
            <a:r>
              <a:rPr lang="en-US" dirty="0"/>
              <a:t>Aims &amp; Objectives</a:t>
            </a:r>
            <a:endParaRPr lang="en-US" dirty="0" smtClean="0"/>
          </a:p>
          <a:p>
            <a:r>
              <a:rPr lang="en-US" dirty="0"/>
              <a:t>Organs of OIC</a:t>
            </a:r>
            <a:endParaRPr lang="en-US" dirty="0" smtClean="0"/>
          </a:p>
          <a:p>
            <a:r>
              <a:rPr lang="en-US" dirty="0"/>
              <a:t>Pakistan’s role in </a:t>
            </a:r>
            <a:r>
              <a:rPr lang="en-US" dirty="0" smtClean="0"/>
              <a:t>UNO</a:t>
            </a:r>
          </a:p>
          <a:p>
            <a:r>
              <a:rPr lang="en-US" dirty="0"/>
              <a:t>The Organization of Islamic </a:t>
            </a:r>
            <a:r>
              <a:rPr lang="en-US" dirty="0" smtClean="0"/>
              <a:t>Cooperation</a:t>
            </a:r>
          </a:p>
          <a:p>
            <a:r>
              <a:rPr lang="en-US" dirty="0"/>
              <a:t> </a:t>
            </a:r>
            <a:r>
              <a:rPr lang="en-US" dirty="0" smtClean="0"/>
              <a:t>Objectives </a:t>
            </a:r>
          </a:p>
          <a:p>
            <a:r>
              <a:rPr lang="en-US" dirty="0"/>
              <a:t>OIC </a:t>
            </a:r>
            <a:r>
              <a:rPr lang="en-US" dirty="0" smtClean="0"/>
              <a:t>organs</a:t>
            </a:r>
          </a:p>
          <a:p>
            <a:r>
              <a:rPr lang="en-US" dirty="0" smtClean="0"/>
              <a:t>Conferences</a:t>
            </a:r>
          </a:p>
          <a:p>
            <a:r>
              <a:rPr lang="en-US" dirty="0"/>
              <a:t>Pakistan's Role In the </a:t>
            </a:r>
            <a:r>
              <a:rPr lang="en-US" dirty="0" smtClean="0"/>
              <a:t>OIC</a:t>
            </a:r>
          </a:p>
        </p:txBody>
      </p:sp>
    </p:spTree>
    <p:extLst>
      <p:ext uri="{BB962C8B-B14F-4D97-AF65-F5344CB8AC3E}">
        <p14:creationId xmlns:p14="http://schemas.microsoft.com/office/powerpoint/2010/main" xmlns="" val="24826535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574964"/>
          </a:xfrm>
        </p:spPr>
        <p:txBody>
          <a:bodyPr>
            <a:normAutofit fontScale="90000"/>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525963"/>
          </a:xfrm>
        </p:spPr>
        <p:txBody>
          <a:bodyPr/>
          <a:lstStyle/>
          <a:p>
            <a:r>
              <a:rPr lang="en-US" dirty="0"/>
              <a:t>Non-Aligned </a:t>
            </a:r>
            <a:r>
              <a:rPr lang="en-US" dirty="0" smtClean="0"/>
              <a:t>Movement</a:t>
            </a:r>
          </a:p>
          <a:p>
            <a:r>
              <a:rPr lang="en-US" dirty="0" smtClean="0"/>
              <a:t>NAM </a:t>
            </a:r>
            <a:r>
              <a:rPr lang="en-US" dirty="0"/>
              <a:t>Structure and </a:t>
            </a:r>
            <a:r>
              <a:rPr lang="en-US" dirty="0" smtClean="0"/>
              <a:t>Organization</a:t>
            </a:r>
          </a:p>
          <a:p>
            <a:r>
              <a:rPr lang="en-US" dirty="0"/>
              <a:t>NAM Summits at a </a:t>
            </a:r>
            <a:r>
              <a:rPr lang="en-US" dirty="0" smtClean="0"/>
              <a:t>glance</a:t>
            </a:r>
          </a:p>
          <a:p>
            <a:r>
              <a:rPr lang="en-US" dirty="0"/>
              <a:t>Pakistan’s role in </a:t>
            </a:r>
            <a:r>
              <a:rPr lang="en-US" dirty="0" smtClean="0"/>
              <a:t>NAM</a:t>
            </a:r>
          </a:p>
          <a:p>
            <a:r>
              <a:rPr lang="en-US" dirty="0"/>
              <a:t>Analysis</a:t>
            </a:r>
          </a:p>
        </p:txBody>
      </p:sp>
    </p:spTree>
    <p:extLst>
      <p:ext uri="{BB962C8B-B14F-4D97-AF65-F5344CB8AC3E}">
        <p14:creationId xmlns:p14="http://schemas.microsoft.com/office/powerpoint/2010/main" xmlns="" val="140494393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9067800" cy="762000"/>
          </a:xfrm>
        </p:spPr>
        <p:txBody>
          <a:bodyPr>
            <a:normAutofit/>
          </a:bodyPr>
          <a:lstStyle/>
          <a:p>
            <a:r>
              <a:rPr lang="en-US" sz="3200" b="1" dirty="0" smtClean="0"/>
              <a:t>Quotation</a:t>
            </a:r>
            <a:endParaRPr lang="en-US" sz="3200" b="1" dirty="0"/>
          </a:p>
        </p:txBody>
      </p:sp>
      <p:sp>
        <p:nvSpPr>
          <p:cNvPr id="3" name="Content Placeholder 2"/>
          <p:cNvSpPr>
            <a:spLocks noGrp="1"/>
          </p:cNvSpPr>
          <p:nvPr>
            <p:ph idx="1"/>
          </p:nvPr>
        </p:nvSpPr>
        <p:spPr>
          <a:xfrm>
            <a:off x="0" y="838200"/>
            <a:ext cx="9144000" cy="4525963"/>
          </a:xfrm>
        </p:spPr>
        <p:txBody>
          <a:bodyPr/>
          <a:lstStyle/>
          <a:p>
            <a:pPr marL="0" indent="0" algn="ctr">
              <a:buNone/>
            </a:pPr>
            <a:endParaRPr lang="en-US" dirty="0" smtClean="0"/>
          </a:p>
          <a:p>
            <a:pPr marL="0" indent="0" algn="ctr">
              <a:buNone/>
            </a:pPr>
            <a:r>
              <a:rPr lang="en-US" dirty="0" smtClean="0"/>
              <a:t>The </a:t>
            </a:r>
            <a:r>
              <a:rPr lang="en-US" dirty="0"/>
              <a:t>five separate fingers are five independent units. Close them and the fist multiplies strength. This is organization.</a:t>
            </a:r>
          </a:p>
          <a:p>
            <a:pPr marL="0" indent="0" algn="r">
              <a:buNone/>
            </a:pPr>
            <a:r>
              <a:rPr lang="en-US" sz="2400" b="1" dirty="0"/>
              <a:t>James Cash </a:t>
            </a:r>
            <a:r>
              <a:rPr lang="en-US" sz="2400" b="1" dirty="0" smtClean="0"/>
              <a:t>Penney</a:t>
            </a:r>
          </a:p>
          <a:p>
            <a:pPr marL="0" indent="0" algn="ctr">
              <a:buNone/>
            </a:pPr>
            <a:r>
              <a:rPr lang="en-US" b="1" smtClean="0"/>
              <a:t>Thank you</a:t>
            </a:r>
            <a:endParaRPr lang="en-US" b="1" dirty="0"/>
          </a:p>
        </p:txBody>
      </p:sp>
    </p:spTree>
    <p:extLst>
      <p:ext uri="{BB962C8B-B14F-4D97-AF65-F5344CB8AC3E}">
        <p14:creationId xmlns:p14="http://schemas.microsoft.com/office/powerpoint/2010/main" xmlns="" val="20595302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357</TotalTime>
  <Words>2955</Words>
  <Application>Microsoft Office PowerPoint</Application>
  <PresentationFormat>On-screen Show (4:3)</PresentationFormat>
  <Paragraphs>205</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 Lecture # 22 Topic: Pakistan’s Role in Regional &amp;  Inter.    Organizations. Part I: UNO, OIC, NAM </vt:lpstr>
      <vt:lpstr>Cont.</vt:lpstr>
      <vt:lpstr>United Nations Organizations Aims &amp; Objectives</vt:lpstr>
      <vt:lpstr>Organs of OIC</vt:lpstr>
      <vt:lpstr>Cont.</vt:lpstr>
      <vt:lpstr>Cont.</vt:lpstr>
      <vt:lpstr>Cont.</vt:lpstr>
      <vt:lpstr>Cont.</vt:lpstr>
      <vt:lpstr>Pakistan’s role in UNO</vt:lpstr>
      <vt:lpstr>Cont.</vt:lpstr>
      <vt:lpstr>Cont.</vt:lpstr>
      <vt:lpstr>Cont.</vt:lpstr>
      <vt:lpstr>The Organization of Islamic Cooperation </vt:lpstr>
      <vt:lpstr>Slide 14</vt:lpstr>
      <vt:lpstr>Cont.</vt:lpstr>
      <vt:lpstr>Cont.</vt:lpstr>
      <vt:lpstr>Cont.</vt:lpstr>
      <vt:lpstr>Objectives</vt:lpstr>
      <vt:lpstr>Cont.</vt:lpstr>
      <vt:lpstr>OIC organs</vt:lpstr>
      <vt:lpstr>Cont.</vt:lpstr>
      <vt:lpstr>Cont.</vt:lpstr>
      <vt:lpstr>Cont.</vt:lpstr>
      <vt:lpstr>Conferences</vt:lpstr>
      <vt:lpstr>Cont.</vt:lpstr>
      <vt:lpstr>Pakistan's Role In the OIC</vt:lpstr>
      <vt:lpstr>Cont.</vt:lpstr>
      <vt:lpstr>Cont.</vt:lpstr>
      <vt:lpstr>Cont.</vt:lpstr>
      <vt:lpstr>Non-Aligned Movement</vt:lpstr>
      <vt:lpstr>Non-Aligned Movement </vt:lpstr>
      <vt:lpstr>NAM Structure and Organization</vt:lpstr>
      <vt:lpstr>Cont.</vt:lpstr>
      <vt:lpstr> NAM Summits at a glance</vt:lpstr>
      <vt:lpstr>Pakistan’s role in NAM</vt:lpstr>
      <vt:lpstr>Cont.</vt:lpstr>
      <vt:lpstr>Cont.</vt:lpstr>
      <vt:lpstr>Cont.</vt:lpstr>
      <vt:lpstr>Cont.</vt:lpstr>
      <vt:lpstr>Analysis</vt:lpstr>
      <vt:lpstr>Summary</vt:lpstr>
      <vt:lpstr>Cont.</vt:lpstr>
      <vt:lpstr>Quotation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Lecture 22    Topic: Pakistan’s Role in Regional &amp;  Inter.       Organizations I: UNO, OIC, NAM </dc:title>
  <dc:creator>MyUserName</dc:creator>
  <cp:lastModifiedBy>NTS</cp:lastModifiedBy>
  <cp:revision>55</cp:revision>
  <dcterms:created xsi:type="dcterms:W3CDTF">2012-08-08T17:45:51Z</dcterms:created>
  <dcterms:modified xsi:type="dcterms:W3CDTF">2012-08-10T06:03:23Z</dcterms:modified>
</cp:coreProperties>
</file>