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2" r:id="rId5"/>
    <p:sldId id="259" r:id="rId6"/>
    <p:sldId id="267" r:id="rId7"/>
    <p:sldId id="268" r:id="rId8"/>
    <p:sldId id="269" r:id="rId9"/>
    <p:sldId id="270" r:id="rId10"/>
    <p:sldId id="271" r:id="rId11"/>
    <p:sldId id="260" r:id="rId12"/>
    <p:sldId id="262" r:id="rId13"/>
    <p:sldId id="261" r:id="rId14"/>
    <p:sldId id="264" r:id="rId15"/>
    <p:sldId id="263" r:id="rId16"/>
    <p:sldId id="265" r:id="rId17"/>
    <p:sldId id="266" r:id="rId18"/>
    <p:sldId id="277" r:id="rId19"/>
    <p:sldId id="273" r:id="rId20"/>
    <p:sldId id="278" r:id="rId21"/>
    <p:sldId id="274" r:id="rId22"/>
    <p:sldId id="276" r:id="rId23"/>
    <p:sldId id="279" r:id="rId24"/>
    <p:sldId id="280" r:id="rId25"/>
    <p:sldId id="281" r:id="rId26"/>
    <p:sldId id="282" r:id="rId27"/>
    <p:sldId id="283" r:id="rId28"/>
    <p:sldId id="284" r:id="rId29"/>
    <p:sldId id="285" r:id="rId30"/>
    <p:sldId id="287" r:id="rId31"/>
    <p:sldId id="288" r:id="rId32"/>
    <p:sldId id="286" r:id="rId33"/>
    <p:sldId id="289"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D71C258-B142-4C3F-B4B6-CAE761F3B48A}" type="datetimeFigureOut">
              <a:rPr lang="en-US" smtClean="0"/>
              <a:pPr/>
              <a:t>8/9/2012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1486E8-AD82-480C-8CE2-A9E70EF58290}" type="slidenum">
              <a:rPr lang="en-US" smtClean="0"/>
              <a:pPr/>
              <a:t>‹#›</a:t>
            </a:fld>
            <a:endParaRPr lang="en-US"/>
          </a:p>
        </p:txBody>
      </p:sp>
    </p:spTree>
    <p:extLst>
      <p:ext uri="{BB962C8B-B14F-4D97-AF65-F5344CB8AC3E}">
        <p14:creationId xmlns:p14="http://schemas.microsoft.com/office/powerpoint/2010/main" xmlns="" val="136795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71C258-B142-4C3F-B4B6-CAE761F3B48A}" type="datetimeFigureOut">
              <a:rPr lang="en-US" smtClean="0"/>
              <a:pPr/>
              <a:t>8/9/2012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1486E8-AD82-480C-8CE2-A9E70EF58290}" type="slidenum">
              <a:rPr lang="en-US" smtClean="0"/>
              <a:pPr/>
              <a:t>‹#›</a:t>
            </a:fld>
            <a:endParaRPr lang="en-US"/>
          </a:p>
        </p:txBody>
      </p:sp>
    </p:spTree>
    <p:extLst>
      <p:ext uri="{BB962C8B-B14F-4D97-AF65-F5344CB8AC3E}">
        <p14:creationId xmlns:p14="http://schemas.microsoft.com/office/powerpoint/2010/main" xmlns="" val="19966302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D71C258-B142-4C3F-B4B6-CAE761F3B48A}" type="datetimeFigureOut">
              <a:rPr lang="en-US" smtClean="0"/>
              <a:pPr/>
              <a:t>8/9/2012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1486E8-AD82-480C-8CE2-A9E70EF58290}" type="slidenum">
              <a:rPr lang="en-US" smtClean="0"/>
              <a:pPr/>
              <a:t>‹#›</a:t>
            </a:fld>
            <a:endParaRPr lang="en-US"/>
          </a:p>
        </p:txBody>
      </p:sp>
    </p:spTree>
    <p:extLst>
      <p:ext uri="{BB962C8B-B14F-4D97-AF65-F5344CB8AC3E}">
        <p14:creationId xmlns:p14="http://schemas.microsoft.com/office/powerpoint/2010/main" xmlns="" val="28051139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D71C258-B142-4C3F-B4B6-CAE761F3B48A}" type="datetimeFigureOut">
              <a:rPr lang="en-US" smtClean="0"/>
              <a:pPr/>
              <a:t>8/9/2012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1486E8-AD82-480C-8CE2-A9E70EF58290}" type="slidenum">
              <a:rPr lang="en-US" smtClean="0"/>
              <a:pPr/>
              <a:t>‹#›</a:t>
            </a:fld>
            <a:endParaRPr lang="en-US"/>
          </a:p>
        </p:txBody>
      </p:sp>
    </p:spTree>
    <p:extLst>
      <p:ext uri="{BB962C8B-B14F-4D97-AF65-F5344CB8AC3E}">
        <p14:creationId xmlns:p14="http://schemas.microsoft.com/office/powerpoint/2010/main" xmlns="" val="3692121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D71C258-B142-4C3F-B4B6-CAE761F3B48A}" type="datetimeFigureOut">
              <a:rPr lang="en-US" smtClean="0"/>
              <a:pPr/>
              <a:t>8/9/2012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D1486E8-AD82-480C-8CE2-A9E70EF58290}" type="slidenum">
              <a:rPr lang="en-US" smtClean="0"/>
              <a:pPr/>
              <a:t>‹#›</a:t>
            </a:fld>
            <a:endParaRPr lang="en-US"/>
          </a:p>
        </p:txBody>
      </p:sp>
    </p:spTree>
    <p:extLst>
      <p:ext uri="{BB962C8B-B14F-4D97-AF65-F5344CB8AC3E}">
        <p14:creationId xmlns:p14="http://schemas.microsoft.com/office/powerpoint/2010/main" xmlns="" val="37260912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D71C258-B142-4C3F-B4B6-CAE761F3B48A}" type="datetimeFigureOut">
              <a:rPr lang="en-US" smtClean="0"/>
              <a:pPr/>
              <a:t>8/9/2012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D1486E8-AD82-480C-8CE2-A9E70EF58290}" type="slidenum">
              <a:rPr lang="en-US" smtClean="0"/>
              <a:pPr/>
              <a:t>‹#›</a:t>
            </a:fld>
            <a:endParaRPr lang="en-US"/>
          </a:p>
        </p:txBody>
      </p:sp>
    </p:spTree>
    <p:extLst>
      <p:ext uri="{BB962C8B-B14F-4D97-AF65-F5344CB8AC3E}">
        <p14:creationId xmlns:p14="http://schemas.microsoft.com/office/powerpoint/2010/main" xmlns="" val="35690064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71C258-B142-4C3F-B4B6-CAE761F3B48A}" type="datetimeFigureOut">
              <a:rPr lang="en-US" smtClean="0"/>
              <a:pPr/>
              <a:t>8/9/2012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D1486E8-AD82-480C-8CE2-A9E70EF58290}" type="slidenum">
              <a:rPr lang="en-US" smtClean="0"/>
              <a:pPr/>
              <a:t>‹#›</a:t>
            </a:fld>
            <a:endParaRPr lang="en-US"/>
          </a:p>
        </p:txBody>
      </p:sp>
    </p:spTree>
    <p:extLst>
      <p:ext uri="{BB962C8B-B14F-4D97-AF65-F5344CB8AC3E}">
        <p14:creationId xmlns:p14="http://schemas.microsoft.com/office/powerpoint/2010/main" xmlns="" val="13577762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71C258-B142-4C3F-B4B6-CAE761F3B48A}" type="datetimeFigureOut">
              <a:rPr lang="en-US" smtClean="0"/>
              <a:pPr/>
              <a:t>8/9/2012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1486E8-AD82-480C-8CE2-A9E70EF58290}" type="slidenum">
              <a:rPr lang="en-US" smtClean="0"/>
              <a:pPr/>
              <a:t>‹#›</a:t>
            </a:fld>
            <a:endParaRPr lang="en-US"/>
          </a:p>
        </p:txBody>
      </p:sp>
    </p:spTree>
    <p:extLst>
      <p:ext uri="{BB962C8B-B14F-4D97-AF65-F5344CB8AC3E}">
        <p14:creationId xmlns:p14="http://schemas.microsoft.com/office/powerpoint/2010/main" xmlns="" val="1849908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71C258-B142-4C3F-B4B6-CAE761F3B48A}" type="datetimeFigureOut">
              <a:rPr lang="en-US" smtClean="0"/>
              <a:pPr/>
              <a:t>8/9/2012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1486E8-AD82-480C-8CE2-A9E70EF58290}" type="slidenum">
              <a:rPr lang="en-US" smtClean="0"/>
              <a:pPr/>
              <a:t>‹#›</a:t>
            </a:fld>
            <a:endParaRPr lang="en-US"/>
          </a:p>
        </p:txBody>
      </p:sp>
    </p:spTree>
    <p:extLst>
      <p:ext uri="{BB962C8B-B14F-4D97-AF65-F5344CB8AC3E}">
        <p14:creationId xmlns:p14="http://schemas.microsoft.com/office/powerpoint/2010/main" xmlns="" val="21127772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71C258-B142-4C3F-B4B6-CAE761F3B48A}" type="datetimeFigureOut">
              <a:rPr lang="en-US" smtClean="0"/>
              <a:pPr/>
              <a:t>8/9/2012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1486E8-AD82-480C-8CE2-A9E70EF58290}" type="slidenum">
              <a:rPr lang="en-US" smtClean="0"/>
              <a:pPr/>
              <a:t>‹#›</a:t>
            </a:fld>
            <a:endParaRPr lang="en-US"/>
          </a:p>
        </p:txBody>
      </p:sp>
    </p:spTree>
    <p:extLst>
      <p:ext uri="{BB962C8B-B14F-4D97-AF65-F5344CB8AC3E}">
        <p14:creationId xmlns:p14="http://schemas.microsoft.com/office/powerpoint/2010/main" xmlns="" val="18133259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71C258-B142-4C3F-B4B6-CAE761F3B48A}" type="datetimeFigureOut">
              <a:rPr lang="en-US" smtClean="0"/>
              <a:pPr/>
              <a:t>8/9/2012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1486E8-AD82-480C-8CE2-A9E70EF58290}" type="slidenum">
              <a:rPr lang="en-US" smtClean="0"/>
              <a:pPr/>
              <a:t>‹#›</a:t>
            </a:fld>
            <a:endParaRPr lang="en-US"/>
          </a:p>
        </p:txBody>
      </p:sp>
    </p:spTree>
    <p:extLst>
      <p:ext uri="{BB962C8B-B14F-4D97-AF65-F5344CB8AC3E}">
        <p14:creationId xmlns:p14="http://schemas.microsoft.com/office/powerpoint/2010/main" xmlns="" val="33760057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71C258-B142-4C3F-B4B6-CAE761F3B48A}" type="datetimeFigureOut">
              <a:rPr lang="en-US" smtClean="0"/>
              <a:pPr/>
              <a:t>8/9/2012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1486E8-AD82-480C-8CE2-A9E70EF58290}" type="slidenum">
              <a:rPr lang="en-US" smtClean="0"/>
              <a:pPr/>
              <a:t>‹#›</a:t>
            </a:fld>
            <a:endParaRPr lang="en-US"/>
          </a:p>
        </p:txBody>
      </p:sp>
    </p:spTree>
    <p:extLst>
      <p:ext uri="{BB962C8B-B14F-4D97-AF65-F5344CB8AC3E}">
        <p14:creationId xmlns:p14="http://schemas.microsoft.com/office/powerpoint/2010/main" xmlns="" val="31542814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6927"/>
            <a:ext cx="9144000" cy="1470025"/>
          </a:xfrm>
        </p:spPr>
        <p:txBody>
          <a:bodyPr>
            <a:noAutofit/>
          </a:bodyPr>
          <a:lstStyle/>
          <a:p>
            <a:r>
              <a:rPr lang="en-US" sz="3200" dirty="0" smtClean="0"/>
              <a:t/>
            </a:r>
            <a:br>
              <a:rPr lang="en-US" sz="3200" dirty="0" smtClean="0"/>
            </a:br>
            <a:r>
              <a:rPr lang="en-US" sz="3200" b="1" dirty="0" smtClean="0"/>
              <a:t>Lecture # 21    </a:t>
            </a:r>
            <a:br>
              <a:rPr lang="en-US" sz="3200" b="1" dirty="0" smtClean="0"/>
            </a:br>
            <a:r>
              <a:rPr lang="en-US" sz="3200" b="1" dirty="0" smtClean="0"/>
              <a:t>Topic: Pakistan's relations with  Neighboring Countries Part I: India &amp; Afghanistan</a:t>
            </a:r>
            <a:br>
              <a:rPr lang="en-US" sz="3200" b="1" dirty="0" smtClean="0"/>
            </a:br>
            <a:endParaRPr lang="en-US" sz="3200" b="1" dirty="0"/>
          </a:p>
        </p:txBody>
      </p:sp>
      <p:sp>
        <p:nvSpPr>
          <p:cNvPr id="3" name="Subtitle 2"/>
          <p:cNvSpPr>
            <a:spLocks noGrp="1"/>
          </p:cNvSpPr>
          <p:nvPr>
            <p:ph type="subTitle" idx="1"/>
          </p:nvPr>
        </p:nvSpPr>
        <p:spPr>
          <a:xfrm>
            <a:off x="0" y="1524000"/>
            <a:ext cx="9144000" cy="4343400"/>
          </a:xfrm>
        </p:spPr>
        <p:txBody>
          <a:bodyPr>
            <a:normAutofit fontScale="92500" lnSpcReduction="20000"/>
          </a:bodyPr>
          <a:lstStyle/>
          <a:p>
            <a:pPr algn="l"/>
            <a:r>
              <a:rPr lang="en-US" dirty="0" smtClean="0">
                <a:solidFill>
                  <a:schemeClr val="tx1"/>
                </a:solidFill>
              </a:rPr>
              <a:t>Recap of lecture # 20</a:t>
            </a:r>
          </a:p>
          <a:p>
            <a:pPr marL="457200" indent="-457200" algn="l">
              <a:buFont typeface="Arial" pitchFamily="34" charset="0"/>
              <a:buChar char="•"/>
            </a:pPr>
            <a:r>
              <a:rPr lang="en-US" dirty="0">
                <a:solidFill>
                  <a:schemeClr val="tx1"/>
                </a:solidFill>
              </a:rPr>
              <a:t>Steps for the Process of </a:t>
            </a:r>
            <a:r>
              <a:rPr lang="en-US" dirty="0" err="1">
                <a:solidFill>
                  <a:schemeClr val="tx1"/>
                </a:solidFill>
              </a:rPr>
              <a:t>Islamization</a:t>
            </a:r>
            <a:r>
              <a:rPr lang="en-US" dirty="0">
                <a:solidFill>
                  <a:schemeClr val="tx1"/>
                </a:solidFill>
              </a:rPr>
              <a:t> </a:t>
            </a:r>
            <a:endParaRPr lang="en-US" dirty="0" smtClean="0">
              <a:solidFill>
                <a:schemeClr val="tx1"/>
              </a:solidFill>
            </a:endParaRPr>
          </a:p>
          <a:p>
            <a:pPr marL="457200" indent="-457200" algn="l">
              <a:buFont typeface="Arial" pitchFamily="34" charset="0"/>
              <a:buChar char="•"/>
            </a:pPr>
            <a:r>
              <a:rPr lang="en-US" dirty="0" smtClean="0">
                <a:solidFill>
                  <a:schemeClr val="tx1"/>
                </a:solidFill>
              </a:rPr>
              <a:t>Pakistan – China Relations</a:t>
            </a:r>
          </a:p>
          <a:p>
            <a:pPr marL="457200" indent="-457200" algn="l">
              <a:buFont typeface="Arial" pitchFamily="34" charset="0"/>
              <a:buChar char="•"/>
            </a:pPr>
            <a:r>
              <a:rPr lang="en-US" dirty="0" smtClean="0">
                <a:solidFill>
                  <a:schemeClr val="tx1"/>
                </a:solidFill>
              </a:rPr>
              <a:t>Background:</a:t>
            </a:r>
          </a:p>
          <a:p>
            <a:pPr marL="457200" indent="-457200" algn="l">
              <a:buFont typeface="Arial" pitchFamily="34" charset="0"/>
              <a:buChar char="•"/>
            </a:pPr>
            <a:r>
              <a:rPr lang="en-US" dirty="0">
                <a:solidFill>
                  <a:schemeClr val="tx1"/>
                </a:solidFill>
              </a:rPr>
              <a:t>I</a:t>
            </a:r>
            <a:r>
              <a:rPr lang="en-US" dirty="0" smtClean="0">
                <a:solidFill>
                  <a:schemeClr val="tx1"/>
                </a:solidFill>
              </a:rPr>
              <a:t>mportant of China for Pakistan</a:t>
            </a:r>
          </a:p>
          <a:p>
            <a:pPr marL="457200" indent="-457200" algn="l">
              <a:buFont typeface="Arial" pitchFamily="34" charset="0"/>
              <a:buChar char="•"/>
            </a:pPr>
            <a:r>
              <a:rPr lang="en-US" dirty="0" smtClean="0">
                <a:solidFill>
                  <a:schemeClr val="tx1"/>
                </a:solidFill>
              </a:rPr>
              <a:t>History of Diplomatic Relations</a:t>
            </a:r>
          </a:p>
          <a:p>
            <a:pPr marL="457200" indent="-457200" algn="l">
              <a:buFont typeface="Arial" pitchFamily="34" charset="0"/>
              <a:buChar char="•"/>
            </a:pPr>
            <a:r>
              <a:rPr lang="en-US" dirty="0" smtClean="0">
                <a:solidFill>
                  <a:schemeClr val="tx1"/>
                </a:solidFill>
              </a:rPr>
              <a:t>Joint Ventures of Pak-China</a:t>
            </a:r>
          </a:p>
          <a:p>
            <a:pPr marL="457200" indent="-457200" algn="l">
              <a:buFont typeface="Arial" pitchFamily="34" charset="0"/>
              <a:buChar char="•"/>
            </a:pPr>
            <a:r>
              <a:rPr lang="en-US" dirty="0" smtClean="0">
                <a:solidFill>
                  <a:schemeClr val="tx1"/>
                </a:solidFill>
              </a:rPr>
              <a:t>A quick review of Pak-China relations</a:t>
            </a:r>
          </a:p>
          <a:p>
            <a:pPr marL="457200" indent="-457200" algn="l">
              <a:buFont typeface="Arial" pitchFamily="34" charset="0"/>
              <a:buChar char="•"/>
            </a:pPr>
            <a:r>
              <a:rPr lang="en-US" dirty="0" smtClean="0">
                <a:solidFill>
                  <a:schemeClr val="tx1"/>
                </a:solidFill>
              </a:rPr>
              <a:t>Conclusion</a:t>
            </a:r>
          </a:p>
          <a:p>
            <a:endParaRPr lang="en-US" dirty="0"/>
          </a:p>
        </p:txBody>
      </p:sp>
    </p:spTree>
    <p:extLst>
      <p:ext uri="{BB962C8B-B14F-4D97-AF65-F5344CB8AC3E}">
        <p14:creationId xmlns:p14="http://schemas.microsoft.com/office/powerpoint/2010/main" xmlns="" val="36271993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526473"/>
          </a:xfrm>
        </p:spPr>
        <p:txBody>
          <a:bodyPr>
            <a:no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09600"/>
            <a:ext cx="9144000" cy="4525963"/>
          </a:xfrm>
        </p:spPr>
        <p:txBody>
          <a:bodyPr/>
          <a:lstStyle/>
          <a:p>
            <a:r>
              <a:rPr lang="en-US" dirty="0" smtClean="0"/>
              <a:t>Pakistan – Iran Relations</a:t>
            </a:r>
          </a:p>
          <a:p>
            <a:r>
              <a:rPr lang="en-US" dirty="0" smtClean="0"/>
              <a:t>Background </a:t>
            </a:r>
          </a:p>
          <a:p>
            <a:r>
              <a:rPr lang="en-US" dirty="0" smtClean="0"/>
              <a:t>Important of Iran for Pakistan</a:t>
            </a:r>
          </a:p>
          <a:p>
            <a:r>
              <a:rPr lang="en-US" dirty="0" smtClean="0"/>
              <a:t>Conclusion</a:t>
            </a:r>
          </a:p>
          <a:p>
            <a:r>
              <a:rPr lang="en-US" dirty="0" smtClean="0"/>
              <a:t>Today’s Topic is Pakistan’s relations with India and Afghanistan</a:t>
            </a:r>
          </a:p>
          <a:p>
            <a:endParaRPr lang="en-US" dirty="0"/>
          </a:p>
        </p:txBody>
      </p:sp>
    </p:spTree>
    <p:extLst>
      <p:ext uri="{BB962C8B-B14F-4D97-AF65-F5344CB8AC3E}">
        <p14:creationId xmlns:p14="http://schemas.microsoft.com/office/powerpoint/2010/main" xmlns="" val="39997410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9" y="0"/>
            <a:ext cx="9116291" cy="1143000"/>
          </a:xfrm>
        </p:spPr>
        <p:txBody>
          <a:bodyPr>
            <a:normAutofit/>
          </a:bodyPr>
          <a:lstStyle/>
          <a:p>
            <a:pPr algn="l"/>
            <a:endParaRPr lang="en-US" sz="3200" b="1" dirty="0"/>
          </a:p>
        </p:txBody>
      </p:sp>
      <p:sp>
        <p:nvSpPr>
          <p:cNvPr id="3" name="Content Placeholder 2"/>
          <p:cNvSpPr>
            <a:spLocks noGrp="1"/>
          </p:cNvSpPr>
          <p:nvPr>
            <p:ph idx="1"/>
          </p:nvPr>
        </p:nvSpPr>
        <p:spPr>
          <a:xfrm>
            <a:off x="13855" y="1166018"/>
            <a:ext cx="9144000" cy="4525963"/>
          </a:xfrm>
        </p:spPr>
        <p:txBody>
          <a:bodyPr/>
          <a:lstStyle/>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1143000"/>
            <a:ext cx="9144000" cy="4876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30307"/>
            <a:ext cx="9144000" cy="111269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5560870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a:bodyPr>
          <a:lstStyle/>
          <a:p>
            <a:pPr algn="l"/>
            <a:r>
              <a:rPr lang="en-US" sz="3200" b="1" dirty="0" smtClean="0"/>
              <a:t>Importance of India for Pakistan</a:t>
            </a:r>
            <a:endParaRPr lang="en-US" sz="3200" b="1" dirty="0"/>
          </a:p>
        </p:txBody>
      </p:sp>
      <p:sp>
        <p:nvSpPr>
          <p:cNvPr id="3" name="Content Placeholder 2"/>
          <p:cNvSpPr>
            <a:spLocks noGrp="1"/>
          </p:cNvSpPr>
          <p:nvPr>
            <p:ph idx="1"/>
          </p:nvPr>
        </p:nvSpPr>
        <p:spPr>
          <a:xfrm>
            <a:off x="13854" y="762000"/>
            <a:ext cx="9130145" cy="4876800"/>
          </a:xfrm>
        </p:spPr>
        <p:txBody>
          <a:bodyPr>
            <a:normAutofit lnSpcReduction="10000"/>
          </a:bodyPr>
          <a:lstStyle/>
          <a:p>
            <a:r>
              <a:rPr lang="en-US" sz="2800" dirty="0" smtClean="0"/>
              <a:t>India is the biggest country (area vise and population vise) in the region.</a:t>
            </a:r>
          </a:p>
          <a:p>
            <a:r>
              <a:rPr lang="en-US" sz="2800" dirty="0" smtClean="0"/>
              <a:t>Pakistan is sharing its longest boundaries with India</a:t>
            </a:r>
          </a:p>
          <a:p>
            <a:r>
              <a:rPr lang="en-US" sz="2800" dirty="0" smtClean="0"/>
              <a:t>India is growing economy in the region</a:t>
            </a:r>
          </a:p>
          <a:p>
            <a:r>
              <a:rPr lang="en-US" sz="2800" dirty="0" smtClean="0"/>
              <a:t>India is atomic power</a:t>
            </a:r>
          </a:p>
          <a:p>
            <a:r>
              <a:rPr lang="en-US" sz="2800" dirty="0" smtClean="0"/>
              <a:t>Strategic importance </a:t>
            </a:r>
          </a:p>
          <a:p>
            <a:r>
              <a:rPr lang="en-US" sz="2800" dirty="0" smtClean="0"/>
              <a:t>Trade relations with India for live stock and food items </a:t>
            </a:r>
            <a:r>
              <a:rPr lang="en-US" sz="2800" dirty="0" err="1" smtClean="0"/>
              <a:t>etc</a:t>
            </a:r>
            <a:endParaRPr lang="en-US" sz="2800" dirty="0" smtClean="0"/>
          </a:p>
          <a:p>
            <a:r>
              <a:rPr lang="en-US" sz="2800" dirty="0" smtClean="0"/>
              <a:t>River heads located in India</a:t>
            </a:r>
          </a:p>
          <a:p>
            <a:r>
              <a:rPr lang="en-US" sz="2800" dirty="0" smtClean="0"/>
              <a:t>Sharing common history</a:t>
            </a:r>
          </a:p>
          <a:p>
            <a:r>
              <a:rPr lang="en-US" sz="2800" dirty="0" smtClean="0"/>
              <a:t>People to people contact</a:t>
            </a:r>
          </a:p>
          <a:p>
            <a:endParaRPr lang="en-US" sz="2800" dirty="0" smtClean="0"/>
          </a:p>
          <a:p>
            <a:pPr marL="0" indent="0">
              <a:buNone/>
            </a:pPr>
            <a:endParaRPr lang="en-US" dirty="0"/>
          </a:p>
        </p:txBody>
      </p:sp>
    </p:spTree>
    <p:extLst>
      <p:ext uri="{BB962C8B-B14F-4D97-AF65-F5344CB8AC3E}">
        <p14:creationId xmlns:p14="http://schemas.microsoft.com/office/powerpoint/2010/main" xmlns="" val="24360684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6" y="20782"/>
            <a:ext cx="9157855" cy="665018"/>
          </a:xfrm>
        </p:spPr>
        <p:txBody>
          <a:bodyPr>
            <a:normAutofit/>
          </a:bodyPr>
          <a:lstStyle/>
          <a:p>
            <a:pPr algn="l"/>
            <a:r>
              <a:rPr lang="en-US" sz="3200" b="1" dirty="0" smtClean="0"/>
              <a:t>Pakistan's relations with India</a:t>
            </a:r>
            <a:endParaRPr lang="en-US" sz="3200" b="1" dirty="0"/>
          </a:p>
        </p:txBody>
      </p:sp>
      <p:sp>
        <p:nvSpPr>
          <p:cNvPr id="3" name="Content Placeholder 2"/>
          <p:cNvSpPr>
            <a:spLocks noGrp="1"/>
          </p:cNvSpPr>
          <p:nvPr>
            <p:ph idx="1"/>
          </p:nvPr>
        </p:nvSpPr>
        <p:spPr>
          <a:xfrm>
            <a:off x="0" y="762000"/>
            <a:ext cx="9144000" cy="4525963"/>
          </a:xfrm>
        </p:spPr>
        <p:txBody>
          <a:bodyPr>
            <a:normAutofit fontScale="92500"/>
          </a:bodyPr>
          <a:lstStyle/>
          <a:p>
            <a:pPr algn="just"/>
            <a:r>
              <a:rPr lang="en-US" dirty="0" smtClean="0"/>
              <a:t>Relations between India and Pakistan have been stressed by a number of historical and political issues, and are defined by the violent partition of British India in 1947, the Kashmir dispute and the numerous military conflicts fought between the two nations.</a:t>
            </a:r>
          </a:p>
          <a:p>
            <a:pPr algn="just"/>
            <a:r>
              <a:rPr lang="en-US" dirty="0" smtClean="0"/>
              <a:t> Therefore, even though the two South Asian nations share historic, cultural, geographic, and economic links, their relationship has been plagued by hostility and mistrust.</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248400" y="-1"/>
            <a:ext cx="1552575" cy="68580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5187107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82" y="0"/>
            <a:ext cx="9047018" cy="6858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27709" y="609600"/>
            <a:ext cx="9144000" cy="5257800"/>
          </a:xfrm>
        </p:spPr>
        <p:txBody>
          <a:bodyPr>
            <a:normAutofit fontScale="92500" lnSpcReduction="10000"/>
          </a:bodyPr>
          <a:lstStyle/>
          <a:p>
            <a:r>
              <a:rPr lang="en-US" dirty="0" smtClean="0"/>
              <a:t>Soon after their independence, India and Pakistan established diplomatic relations but the violent partition and numerous territorial disputes would overshadow their relationship. Since their independence, the two countries have fought three major wars, one undeclared war and have been involved in numerous armed clashes and military standoffs. </a:t>
            </a:r>
          </a:p>
          <a:p>
            <a:r>
              <a:rPr lang="en-US" dirty="0" smtClean="0"/>
              <a:t>The Kashmir dispute is the main center-point of all of these conflicts with the exception of the Indo-Pakistan War of 1971, which resulted in the secession of East Pakistan (now Bangladesh).</a:t>
            </a:r>
            <a:endParaRPr lang="en-US" dirty="0"/>
          </a:p>
        </p:txBody>
      </p:sp>
    </p:spTree>
    <p:extLst>
      <p:ext uri="{BB962C8B-B14F-4D97-AF65-F5344CB8AC3E}">
        <p14:creationId xmlns:p14="http://schemas.microsoft.com/office/powerpoint/2010/main" xmlns="" val="37319726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09600"/>
            <a:ext cx="9144000" cy="4678363"/>
          </a:xfrm>
        </p:spPr>
        <p:txBody>
          <a:bodyPr>
            <a:noAutofit/>
          </a:bodyPr>
          <a:lstStyle/>
          <a:p>
            <a:r>
              <a:rPr lang="en-US" sz="2800" dirty="0" smtClean="0"/>
              <a:t>There have been numerous attempts to improve the relationship—notably, the </a:t>
            </a:r>
            <a:r>
              <a:rPr lang="en-US" sz="2800" b="1" dirty="0" smtClean="0"/>
              <a:t>Shimla summit</a:t>
            </a:r>
            <a:r>
              <a:rPr lang="en-US" sz="2800" dirty="0" smtClean="0"/>
              <a:t>, the </a:t>
            </a:r>
            <a:r>
              <a:rPr lang="en-US" sz="2800" b="1" dirty="0" smtClean="0"/>
              <a:t>Agra summit </a:t>
            </a:r>
            <a:r>
              <a:rPr lang="en-US" sz="2800" dirty="0" smtClean="0"/>
              <a:t>and the </a:t>
            </a:r>
            <a:r>
              <a:rPr lang="en-US" sz="2800" b="1" dirty="0" smtClean="0"/>
              <a:t>Lahore summit</a:t>
            </a:r>
            <a:r>
              <a:rPr lang="en-US" sz="2800" dirty="0" smtClean="0"/>
              <a:t>. Since the early 1980s, relations between the two nations soured particularly after the </a:t>
            </a:r>
            <a:r>
              <a:rPr lang="en-US" sz="2800" b="1" dirty="0" err="1" smtClean="0"/>
              <a:t>Siachen</a:t>
            </a:r>
            <a:r>
              <a:rPr lang="en-US" sz="2800" b="1" dirty="0" smtClean="0"/>
              <a:t> conflict</a:t>
            </a:r>
            <a:r>
              <a:rPr lang="en-US" sz="2800" dirty="0" smtClean="0"/>
              <a:t>, the rise of Kashmir insurgency in 1989, Indian and Pakistani nuclear tests in 1998 and the 1999 </a:t>
            </a:r>
            <a:r>
              <a:rPr lang="en-US" sz="2800" b="1" dirty="0" err="1" smtClean="0"/>
              <a:t>Kargil</a:t>
            </a:r>
            <a:r>
              <a:rPr lang="en-US" sz="2800" b="1" dirty="0" smtClean="0"/>
              <a:t> war.</a:t>
            </a:r>
          </a:p>
          <a:p>
            <a:r>
              <a:rPr lang="en-US" sz="2800" dirty="0" smtClean="0"/>
              <a:t>Certain confidence-building measures — such as the 2003 ceasefire agreement and the Delhi–Lahore Bus service — were successful in deescalating tensions. </a:t>
            </a:r>
          </a:p>
        </p:txBody>
      </p:sp>
    </p:spTree>
    <p:extLst>
      <p:ext uri="{BB962C8B-B14F-4D97-AF65-F5344CB8AC3E}">
        <p14:creationId xmlns:p14="http://schemas.microsoft.com/office/powerpoint/2010/main" xmlns="" val="23818932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20782"/>
            <a:ext cx="9130145" cy="665018"/>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6926" y="762000"/>
            <a:ext cx="9137073" cy="4525963"/>
          </a:xfrm>
        </p:spPr>
        <p:txBody>
          <a:bodyPr>
            <a:normAutofit fontScale="92500" lnSpcReduction="10000"/>
          </a:bodyPr>
          <a:lstStyle/>
          <a:p>
            <a:pPr algn="just"/>
            <a:r>
              <a:rPr lang="en-US" dirty="0" smtClean="0"/>
              <a:t>However, these efforts have been impeded by periodic terrorist attacks. The 2001 Indian Parliament attack almost brought the two nations on the brink of a nuclear war. </a:t>
            </a:r>
          </a:p>
          <a:p>
            <a:pPr algn="just"/>
            <a:r>
              <a:rPr lang="en-US" dirty="0" smtClean="0"/>
              <a:t>The 2007 </a:t>
            </a:r>
            <a:r>
              <a:rPr lang="en-US" b="1" dirty="0" err="1" smtClean="0"/>
              <a:t>Samjhauta</a:t>
            </a:r>
            <a:r>
              <a:rPr lang="en-US" b="1" dirty="0" smtClean="0"/>
              <a:t> Express </a:t>
            </a:r>
            <a:r>
              <a:rPr lang="en-US" dirty="0" smtClean="0"/>
              <a:t>bombings, which killed 68 civilians (most of whom were Pakistani), was also a crucial point in relations. Additionally, the 2008 Mumbai attacks carried out by Pakistani militants[4] resulted in a severe blow to the ongoing India-Pakistan peace talks.</a:t>
            </a:r>
          </a:p>
          <a:p>
            <a:endParaRPr lang="en-US" dirty="0"/>
          </a:p>
        </p:txBody>
      </p:sp>
    </p:spTree>
    <p:extLst>
      <p:ext uri="{BB962C8B-B14F-4D97-AF65-F5344CB8AC3E}">
        <p14:creationId xmlns:p14="http://schemas.microsoft.com/office/powerpoint/2010/main" xmlns="" val="29911069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9144000" cy="651164"/>
          </a:xfrm>
        </p:spPr>
        <p:txBody>
          <a:bodyPr>
            <a:normAutofit/>
          </a:bodyPr>
          <a:lstStyle/>
          <a:p>
            <a:pPr algn="l"/>
            <a:r>
              <a:rPr lang="en-US" sz="3200" b="1" dirty="0" smtClean="0"/>
              <a:t>Important current issue</a:t>
            </a:r>
            <a:endParaRPr lang="en-US" sz="3200" b="1" dirty="0"/>
          </a:p>
        </p:txBody>
      </p:sp>
      <p:sp>
        <p:nvSpPr>
          <p:cNvPr id="3" name="Content Placeholder 2"/>
          <p:cNvSpPr>
            <a:spLocks noGrp="1"/>
          </p:cNvSpPr>
          <p:nvPr>
            <p:ph idx="1"/>
          </p:nvPr>
        </p:nvSpPr>
        <p:spPr>
          <a:xfrm>
            <a:off x="0" y="533400"/>
            <a:ext cx="9144000" cy="4953000"/>
          </a:xfrm>
        </p:spPr>
        <p:txBody>
          <a:bodyPr>
            <a:noAutofit/>
          </a:bodyPr>
          <a:lstStyle/>
          <a:p>
            <a:pPr algn="just"/>
            <a:r>
              <a:rPr lang="en-US" sz="2800" b="1" dirty="0" smtClean="0"/>
              <a:t>Water disputes</a:t>
            </a:r>
            <a:r>
              <a:rPr lang="en-US" sz="2800" dirty="0" smtClean="0"/>
              <a:t>: The Indus Waters Treaty governs the rivers that flow from India into Pakistan. Water is refer as one possible cause for a conflict between the two nations. s. Water disputes, for example, could place the Indus Waters Treaty (IWT) of 1960, which has successfully regulated the distribution of a precious resource between the two countries for over five decades, under greater strain. </a:t>
            </a:r>
          </a:p>
          <a:p>
            <a:pPr algn="just"/>
            <a:r>
              <a:rPr lang="en-US" sz="2800" dirty="0" smtClean="0"/>
              <a:t>India, with its larger population and mushrooming energy requirements, uses much more of the shared waters, and its domestic needs are rising, while Pakistan depends increasingly on them for its agriculture. </a:t>
            </a:r>
            <a:endParaRPr lang="en-US" sz="2800" dirty="0"/>
          </a:p>
        </p:txBody>
      </p:sp>
    </p:spTree>
    <p:extLst>
      <p:ext uri="{BB962C8B-B14F-4D97-AF65-F5344CB8AC3E}">
        <p14:creationId xmlns:p14="http://schemas.microsoft.com/office/powerpoint/2010/main" xmlns="" val="40536319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755073"/>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6926" y="762000"/>
            <a:ext cx="9137073" cy="4525963"/>
          </a:xfrm>
        </p:spPr>
        <p:txBody>
          <a:bodyPr/>
          <a:lstStyle/>
          <a:p>
            <a:r>
              <a:rPr lang="en-US" dirty="0" smtClean="0"/>
              <a:t>With India constructing several dams in the Indus River Basin, the Pakistani military and jihadi groups now identify water disputes as a core issue, along with Kashmir, that must be resolved if relations are to be normalized. </a:t>
            </a:r>
          </a:p>
          <a:p>
            <a:pPr marL="0" indent="0">
              <a:buNone/>
            </a:pPr>
            <a:endParaRPr lang="en-US" dirty="0"/>
          </a:p>
        </p:txBody>
      </p:sp>
    </p:spTree>
    <p:extLst>
      <p:ext uri="{BB962C8B-B14F-4D97-AF65-F5344CB8AC3E}">
        <p14:creationId xmlns:p14="http://schemas.microsoft.com/office/powerpoint/2010/main" xmlns="" val="39624249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755073"/>
          </a:xfrm>
        </p:spPr>
        <p:txBody>
          <a:bodyPr>
            <a:normAutofit/>
          </a:bodyPr>
          <a:lstStyle/>
          <a:p>
            <a:pPr algn="l"/>
            <a:r>
              <a:rPr lang="en-US" sz="3200" b="1" dirty="0" smtClean="0"/>
              <a:t>History of relations</a:t>
            </a:r>
            <a:endParaRPr lang="en-US" sz="3200" b="1" dirty="0"/>
          </a:p>
        </p:txBody>
      </p:sp>
      <p:sp>
        <p:nvSpPr>
          <p:cNvPr id="3" name="Content Placeholder 2"/>
          <p:cNvSpPr>
            <a:spLocks noGrp="1"/>
          </p:cNvSpPr>
          <p:nvPr>
            <p:ph idx="1"/>
          </p:nvPr>
        </p:nvSpPr>
        <p:spPr>
          <a:xfrm>
            <a:off x="27709" y="685800"/>
            <a:ext cx="9144000" cy="4800600"/>
          </a:xfrm>
        </p:spPr>
        <p:txBody>
          <a:bodyPr>
            <a:normAutofit fontScale="70000" lnSpcReduction="20000"/>
          </a:bodyPr>
          <a:lstStyle/>
          <a:p>
            <a:pPr algn="just"/>
            <a:r>
              <a:rPr lang="en-US" sz="4000" b="1" dirty="0" smtClean="0"/>
              <a:t>1947</a:t>
            </a:r>
            <a:r>
              <a:rPr lang="en-US" sz="4000" dirty="0" smtClean="0"/>
              <a:t> - Britain divides its Indian empire into secular but mainly Hindu India and Muslim Pakistan, triggering one of the greatest and bloodiest migrations of modern history.</a:t>
            </a:r>
          </a:p>
          <a:p>
            <a:pPr algn="just"/>
            <a:r>
              <a:rPr lang="en-US" sz="4000" b="1" dirty="0" smtClean="0"/>
              <a:t>1947/48</a:t>
            </a:r>
            <a:r>
              <a:rPr lang="en-US" sz="4000" dirty="0" smtClean="0"/>
              <a:t> - India and Pakistan go to their first war over the disputed Himalayan region of Kashmir. The war ended with a U.N.-ordered ceasefire and resolution seeking a referendum for the people of Jammu and Kashmir to decide whether to become part of India or Pakistan.</a:t>
            </a:r>
          </a:p>
          <a:p>
            <a:pPr algn="just"/>
            <a:r>
              <a:rPr lang="en-US" sz="4000" b="1" dirty="0" smtClean="0"/>
              <a:t>1965</a:t>
            </a:r>
            <a:r>
              <a:rPr lang="en-US" sz="4000" dirty="0" smtClean="0"/>
              <a:t> - India and Pakistan go to war over Kashmir. Fighting ended after United Nations calls for ceasefire.</a:t>
            </a:r>
          </a:p>
          <a:p>
            <a:pPr algn="just"/>
            <a:r>
              <a:rPr lang="en-US" sz="4000" b="1" dirty="0" smtClean="0"/>
              <a:t>1971</a:t>
            </a:r>
            <a:r>
              <a:rPr lang="en-US" sz="4000" dirty="0" smtClean="0"/>
              <a:t> - Pakistan and India go to war a third time over East Pakistan, which became independent Bangladesh.</a:t>
            </a:r>
          </a:p>
          <a:p>
            <a:endParaRPr lang="en-US" dirty="0" smtClean="0"/>
          </a:p>
          <a:p>
            <a:endParaRPr lang="en-US" dirty="0" smtClean="0"/>
          </a:p>
          <a:p>
            <a:pPr marL="0" indent="0">
              <a:buNone/>
            </a:pPr>
            <a:endParaRPr lang="en-US" dirty="0"/>
          </a:p>
        </p:txBody>
      </p:sp>
    </p:spTree>
    <p:extLst>
      <p:ext uri="{BB962C8B-B14F-4D97-AF65-F5344CB8AC3E}">
        <p14:creationId xmlns:p14="http://schemas.microsoft.com/office/powerpoint/2010/main" xmlns="" val="16973448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741218"/>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762000"/>
            <a:ext cx="9067800" cy="4525963"/>
          </a:xfrm>
        </p:spPr>
        <p:txBody>
          <a:bodyPr>
            <a:normAutofit fontScale="85000" lnSpcReduction="10000"/>
          </a:bodyPr>
          <a:lstStyle/>
          <a:p>
            <a:r>
              <a:rPr lang="en-US" b="1" dirty="0" smtClean="0"/>
              <a:t>1972 </a:t>
            </a:r>
            <a:r>
              <a:rPr lang="en-US" dirty="0" smtClean="0"/>
              <a:t>- Pakistani Prime Minister </a:t>
            </a:r>
            <a:r>
              <a:rPr lang="en-US" dirty="0" err="1" smtClean="0"/>
              <a:t>Zulfikar</a:t>
            </a:r>
            <a:r>
              <a:rPr lang="en-US" dirty="0" smtClean="0"/>
              <a:t> Ali Bhutto and Indian prime minister Indira Gandhi sign agreement in Indian town of </a:t>
            </a:r>
            <a:r>
              <a:rPr lang="en-US" dirty="0" err="1" smtClean="0"/>
              <a:t>Simla</a:t>
            </a:r>
            <a:r>
              <a:rPr lang="en-US" dirty="0" smtClean="0"/>
              <a:t> to lay principles meant to govern relations.</a:t>
            </a:r>
          </a:p>
          <a:p>
            <a:r>
              <a:rPr lang="en-US" b="1" dirty="0" smtClean="0"/>
              <a:t>1974</a:t>
            </a:r>
            <a:r>
              <a:rPr lang="en-US" dirty="0" smtClean="0"/>
              <a:t> - India detonates its first nuclear device.</a:t>
            </a:r>
            <a:endParaRPr lang="en-US" dirty="0"/>
          </a:p>
          <a:p>
            <a:r>
              <a:rPr lang="en-US" b="1" dirty="0" smtClean="0"/>
              <a:t>1990</a:t>
            </a:r>
            <a:r>
              <a:rPr lang="en-US" dirty="0" smtClean="0"/>
              <a:t> - Indian army opens fire in Kashmir's summer capital Srinagar during protest against crackdown on separatism, killing 38 and spurring a revolt. India accuses Pakistan of arming and sending Islamist militants into Indian Kashmir. Pakistan denies that, saying it gives political, moral and diplomatic support to what it calls a Kashmiri freedom movement</a:t>
            </a:r>
          </a:p>
          <a:p>
            <a:endParaRPr lang="en-US" dirty="0" smtClean="0"/>
          </a:p>
          <a:p>
            <a:endParaRPr lang="en-US" dirty="0"/>
          </a:p>
        </p:txBody>
      </p:sp>
    </p:spTree>
    <p:extLst>
      <p:ext uri="{BB962C8B-B14F-4D97-AF65-F5344CB8AC3E}">
        <p14:creationId xmlns:p14="http://schemas.microsoft.com/office/powerpoint/2010/main" xmlns="" val="474906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665018"/>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533400"/>
            <a:ext cx="9144000" cy="5486400"/>
          </a:xfrm>
        </p:spPr>
        <p:txBody>
          <a:bodyPr>
            <a:noAutofit/>
          </a:bodyPr>
          <a:lstStyle/>
          <a:p>
            <a:r>
              <a:rPr lang="en-US" sz="2800" b="1" dirty="0" smtClean="0"/>
              <a:t>1998</a:t>
            </a:r>
            <a:r>
              <a:rPr lang="en-US" sz="2800" dirty="0" smtClean="0"/>
              <a:t>, May - India carries out five underground nuclear tests and announces plans to build a nuclear arsenal. Pakistan conducts six tests of its own in response.</a:t>
            </a:r>
          </a:p>
          <a:p>
            <a:r>
              <a:rPr lang="en-US" sz="2800" b="1" dirty="0" smtClean="0"/>
              <a:t>1999</a:t>
            </a:r>
            <a:r>
              <a:rPr lang="en-US" sz="2800" dirty="0" smtClean="0"/>
              <a:t>, Feb - Indian Prime Minister </a:t>
            </a:r>
            <a:r>
              <a:rPr lang="en-US" sz="2800" dirty="0" err="1" smtClean="0"/>
              <a:t>Atal</a:t>
            </a:r>
            <a:r>
              <a:rPr lang="en-US" sz="2800" dirty="0" smtClean="0"/>
              <a:t> </a:t>
            </a:r>
            <a:r>
              <a:rPr lang="en-US" sz="2800" dirty="0" err="1" smtClean="0"/>
              <a:t>Behari</a:t>
            </a:r>
            <a:r>
              <a:rPr lang="en-US" sz="2800" dirty="0" smtClean="0"/>
              <a:t> Vajpayee makes a historic bus ride to Pakistan for summit with Pakistani counterpart Nawaz Sharif.</a:t>
            </a:r>
          </a:p>
          <a:p>
            <a:r>
              <a:rPr lang="en-US" sz="2800" dirty="0" smtClean="0"/>
              <a:t>May - The two countries stand on the brink of their fourth war after India launches major counter-strike against Pakistani intruders dug in on mountains in </a:t>
            </a:r>
            <a:r>
              <a:rPr lang="en-US" sz="2800" dirty="0" err="1" smtClean="0"/>
              <a:t>Kargil</a:t>
            </a:r>
            <a:r>
              <a:rPr lang="en-US" sz="2800" dirty="0" smtClean="0"/>
              <a:t> in Indian Kashmir.</a:t>
            </a:r>
          </a:p>
          <a:p>
            <a:endParaRPr lang="en-US" sz="2800" dirty="0" smtClean="0"/>
          </a:p>
        </p:txBody>
      </p:sp>
    </p:spTree>
    <p:extLst>
      <p:ext uri="{BB962C8B-B14F-4D97-AF65-F5344CB8AC3E}">
        <p14:creationId xmlns:p14="http://schemas.microsoft.com/office/powerpoint/2010/main" xmlns="" val="30174108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a:bodyPr>
          <a:lstStyle/>
          <a:p>
            <a:pPr algn="l"/>
            <a:r>
              <a:rPr lang="en-US" sz="2800" b="1" dirty="0" smtClean="0"/>
              <a:t>Cont.</a:t>
            </a:r>
            <a:endParaRPr lang="en-US" sz="2800" b="1" dirty="0"/>
          </a:p>
        </p:txBody>
      </p:sp>
      <p:sp>
        <p:nvSpPr>
          <p:cNvPr id="3" name="Content Placeholder 2"/>
          <p:cNvSpPr>
            <a:spLocks noGrp="1"/>
          </p:cNvSpPr>
          <p:nvPr>
            <p:ph idx="1"/>
          </p:nvPr>
        </p:nvSpPr>
        <p:spPr>
          <a:xfrm>
            <a:off x="0" y="685800"/>
            <a:ext cx="9144000" cy="4724400"/>
          </a:xfrm>
        </p:spPr>
        <p:txBody>
          <a:bodyPr>
            <a:normAutofit lnSpcReduction="10000"/>
          </a:bodyPr>
          <a:lstStyle/>
          <a:p>
            <a:r>
              <a:rPr lang="en-US" b="1" dirty="0" smtClean="0"/>
              <a:t>2000,</a:t>
            </a:r>
            <a:r>
              <a:rPr lang="en-US" dirty="0" smtClean="0"/>
              <a:t>July - Summit between Pakistani leader and army chief General Pervez Musharraf and Vajpayee in the Indian city of Agra ends in failure.</a:t>
            </a:r>
          </a:p>
          <a:p>
            <a:r>
              <a:rPr lang="en-US" b="1" dirty="0" smtClean="0"/>
              <a:t>2001</a:t>
            </a:r>
            <a:r>
              <a:rPr lang="en-US" dirty="0" smtClean="0"/>
              <a:t>,Dec - Militants attack Indian parliament. Fourteen people, including the five assailants, are killed. India blames Pakistan-based Kashmiri separatist groups </a:t>
            </a:r>
            <a:r>
              <a:rPr lang="en-US" dirty="0" err="1" smtClean="0"/>
              <a:t>Lashkar</a:t>
            </a:r>
            <a:r>
              <a:rPr lang="en-US" dirty="0" smtClean="0"/>
              <a:t>-e-</a:t>
            </a:r>
            <a:r>
              <a:rPr lang="en-US" dirty="0" err="1" smtClean="0"/>
              <a:t>Taiba</a:t>
            </a:r>
            <a:r>
              <a:rPr lang="en-US" dirty="0" smtClean="0"/>
              <a:t> and </a:t>
            </a:r>
            <a:r>
              <a:rPr lang="en-US" dirty="0" err="1" smtClean="0"/>
              <a:t>Jaish</a:t>
            </a:r>
            <a:r>
              <a:rPr lang="en-US" dirty="0" smtClean="0"/>
              <a:t>-e-Mohammad and demands action against them. Hundreds of thousands of soldiers confront each other on the border</a:t>
            </a:r>
          </a:p>
          <a:p>
            <a:endParaRPr lang="en-US" dirty="0"/>
          </a:p>
        </p:txBody>
      </p:sp>
    </p:spTree>
    <p:extLst>
      <p:ext uri="{BB962C8B-B14F-4D97-AF65-F5344CB8AC3E}">
        <p14:creationId xmlns:p14="http://schemas.microsoft.com/office/powerpoint/2010/main" xmlns="" val="3105330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9144000" cy="651164"/>
          </a:xfrm>
        </p:spPr>
        <p:txBody>
          <a:bodyPr>
            <a:normAutofit/>
          </a:bodyPr>
          <a:lstStyle/>
          <a:p>
            <a:pPr algn="l"/>
            <a:r>
              <a:rPr lang="en-US" sz="2800" b="1" dirty="0" smtClean="0"/>
              <a:t>Cont.</a:t>
            </a:r>
            <a:endParaRPr lang="en-US" sz="2800" b="1" dirty="0"/>
          </a:p>
        </p:txBody>
      </p:sp>
      <p:sp>
        <p:nvSpPr>
          <p:cNvPr id="3" name="Content Placeholder 2"/>
          <p:cNvSpPr>
            <a:spLocks noGrp="1"/>
          </p:cNvSpPr>
          <p:nvPr>
            <p:ph idx="1"/>
          </p:nvPr>
        </p:nvSpPr>
        <p:spPr>
          <a:xfrm>
            <a:off x="0" y="685800"/>
            <a:ext cx="9144000" cy="4572000"/>
          </a:xfrm>
        </p:spPr>
        <p:txBody>
          <a:bodyPr>
            <a:normAutofit fontScale="92500" lnSpcReduction="20000"/>
          </a:bodyPr>
          <a:lstStyle/>
          <a:p>
            <a:r>
              <a:rPr lang="en-US" b="1" dirty="0" smtClean="0"/>
              <a:t>2003</a:t>
            </a:r>
            <a:r>
              <a:rPr lang="en-US" dirty="0" smtClean="0"/>
              <a:t> - Pakistan announces ceasefire along the Line of Control, the de facto border in Kashmir. India welcomes the move.</a:t>
            </a:r>
          </a:p>
          <a:p>
            <a:r>
              <a:rPr lang="en-US" b="1" dirty="0" smtClean="0"/>
              <a:t>2004 -</a:t>
            </a:r>
            <a:r>
              <a:rPr lang="en-US" dirty="0" smtClean="0"/>
              <a:t> The two countries launch a peace process that brings an improvement in diplomatic, sporting and trade links but no progress on Kashmir. Peace process comes under strain from occasional bomb attacks in India.</a:t>
            </a:r>
          </a:p>
          <a:p>
            <a:r>
              <a:rPr lang="en-US" b="1" dirty="0" smtClean="0"/>
              <a:t>2008</a:t>
            </a:r>
            <a:r>
              <a:rPr lang="en-US" dirty="0" smtClean="0"/>
              <a:t>,July - India says Pakistan's ISI intelligence agency was behind a bomb attack on the Indian embassy in Kabul that killed 58 people.</a:t>
            </a:r>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xmlns="" val="938503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0"/>
            <a:ext cx="9130145" cy="685800"/>
          </a:xfrm>
        </p:spPr>
        <p:txBody>
          <a:bodyPr>
            <a:normAutofit/>
          </a:bodyPr>
          <a:lstStyle/>
          <a:p>
            <a:pPr algn="l"/>
            <a:r>
              <a:rPr lang="en-US" sz="3200" b="1" dirty="0" smtClean="0"/>
              <a:t>Analysis of Pak – India relations</a:t>
            </a:r>
            <a:endParaRPr lang="en-US" sz="3200" b="1" dirty="0"/>
          </a:p>
        </p:txBody>
      </p:sp>
      <p:sp>
        <p:nvSpPr>
          <p:cNvPr id="3" name="Content Placeholder 2"/>
          <p:cNvSpPr>
            <a:spLocks noGrp="1"/>
          </p:cNvSpPr>
          <p:nvPr>
            <p:ph idx="1"/>
          </p:nvPr>
        </p:nvSpPr>
        <p:spPr>
          <a:xfrm>
            <a:off x="0" y="762000"/>
            <a:ext cx="9144000" cy="4525963"/>
          </a:xfrm>
        </p:spPr>
        <p:txBody>
          <a:bodyPr>
            <a:normAutofit lnSpcReduction="10000"/>
          </a:bodyPr>
          <a:lstStyle/>
          <a:p>
            <a:r>
              <a:rPr lang="en-US" dirty="0"/>
              <a:t>For over six decades, bilateral relations have been overshadowed by the Kashmir dispute. With political will on both sides to </a:t>
            </a:r>
            <a:r>
              <a:rPr lang="en-US" dirty="0" smtClean="0"/>
              <a:t>normalize </a:t>
            </a:r>
            <a:r>
              <a:rPr lang="en-US" dirty="0"/>
              <a:t>relations, however, the dialogue process has resulted in some promising achievements. </a:t>
            </a:r>
            <a:endParaRPr lang="en-US" dirty="0" smtClean="0"/>
          </a:p>
          <a:p>
            <a:r>
              <a:rPr lang="en-US" dirty="0" smtClean="0"/>
              <a:t>Broader </a:t>
            </a:r>
            <a:r>
              <a:rPr lang="en-US" dirty="0"/>
              <a:t>economic ties would provide a more conducive environment to address longstanding disputes like Kashmir. Numerous challenges still threaten the chance for peace and stability. </a:t>
            </a:r>
            <a:endParaRPr lang="en-US" dirty="0" smtClean="0"/>
          </a:p>
          <a:p>
            <a:endParaRPr lang="en-US" dirty="0"/>
          </a:p>
        </p:txBody>
      </p:sp>
    </p:spTree>
    <p:extLst>
      <p:ext uri="{BB962C8B-B14F-4D97-AF65-F5344CB8AC3E}">
        <p14:creationId xmlns:p14="http://schemas.microsoft.com/office/powerpoint/2010/main" xmlns="" val="33051351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9116291" cy="6096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69272" y="748146"/>
            <a:ext cx="8998528" cy="4433454"/>
          </a:xfrm>
        </p:spPr>
        <p:txBody>
          <a:bodyPr/>
          <a:lstStyle/>
          <a:p>
            <a:r>
              <a:rPr lang="en-US" dirty="0"/>
              <a:t>There are other </a:t>
            </a:r>
            <a:r>
              <a:rPr lang="en-US" dirty="0" smtClean="0"/>
              <a:t>some other barriers as </a:t>
            </a:r>
            <a:r>
              <a:rPr lang="en-US" dirty="0"/>
              <a:t>India </a:t>
            </a:r>
            <a:r>
              <a:rPr lang="en-US" dirty="0" smtClean="0"/>
              <a:t>is constructing </a:t>
            </a:r>
            <a:r>
              <a:rPr lang="en-US" dirty="0"/>
              <a:t>several dams in the Indus River Basin, the </a:t>
            </a:r>
            <a:r>
              <a:rPr lang="en-US" dirty="0" smtClean="0"/>
              <a:t>Pakistani policy makers </a:t>
            </a:r>
            <a:r>
              <a:rPr lang="en-US" dirty="0"/>
              <a:t>now identify water disputes as a core issue, along with Kashmir, that must be resolved if relations are to be </a:t>
            </a:r>
            <a:r>
              <a:rPr lang="en-US" dirty="0" smtClean="0"/>
              <a:t>normalized. </a:t>
            </a:r>
          </a:p>
          <a:p>
            <a:r>
              <a:rPr lang="en-US" dirty="0" smtClean="0"/>
              <a:t>Now, Pakistan’s relations with Afghanistan.</a:t>
            </a:r>
            <a:endParaRPr lang="en-US" dirty="0"/>
          </a:p>
        </p:txBody>
      </p:sp>
    </p:spTree>
    <p:extLst>
      <p:ext uri="{BB962C8B-B14F-4D97-AF65-F5344CB8AC3E}">
        <p14:creationId xmlns:p14="http://schemas.microsoft.com/office/powerpoint/2010/main" xmlns="" val="194712525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3127"/>
            <a:ext cx="9144000" cy="1143000"/>
          </a:xfrm>
        </p:spPr>
        <p:txBody>
          <a:bodyPr/>
          <a:lstStyle/>
          <a:p>
            <a:endParaRPr lang="en-US"/>
          </a:p>
        </p:txBody>
      </p:sp>
      <p:sp>
        <p:nvSpPr>
          <p:cNvPr id="3" name="Content Placeholder 2"/>
          <p:cNvSpPr>
            <a:spLocks noGrp="1"/>
          </p:cNvSpPr>
          <p:nvPr>
            <p:ph idx="1"/>
          </p:nvPr>
        </p:nvSpPr>
        <p:spPr>
          <a:xfrm>
            <a:off x="-27710" y="1219200"/>
            <a:ext cx="9171709" cy="4525963"/>
          </a:xfrm>
        </p:spPr>
        <p:txBody>
          <a:bodyPr/>
          <a:lstStyle/>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4636" y="0"/>
            <a:ext cx="9109364" cy="1219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4636" y="1295400"/>
            <a:ext cx="9109364" cy="4495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69898897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8" y="34636"/>
            <a:ext cx="9116291" cy="879764"/>
          </a:xfrm>
        </p:spPr>
        <p:txBody>
          <a:bodyPr>
            <a:normAutofit/>
          </a:bodyPr>
          <a:lstStyle/>
          <a:p>
            <a:pPr algn="l"/>
            <a:r>
              <a:rPr lang="en-US" sz="2800" b="1" dirty="0" smtClean="0"/>
              <a:t>Pakistan’s relations with Afghanistan</a:t>
            </a:r>
            <a:endParaRPr lang="en-US" sz="2800" b="1" dirty="0"/>
          </a:p>
        </p:txBody>
      </p:sp>
      <p:sp>
        <p:nvSpPr>
          <p:cNvPr id="3" name="Content Placeholder 2"/>
          <p:cNvSpPr>
            <a:spLocks noGrp="1"/>
          </p:cNvSpPr>
          <p:nvPr>
            <p:ph idx="1"/>
          </p:nvPr>
        </p:nvSpPr>
        <p:spPr>
          <a:xfrm>
            <a:off x="27708" y="914400"/>
            <a:ext cx="9116291" cy="4525963"/>
          </a:xfrm>
        </p:spPr>
        <p:txBody>
          <a:bodyPr>
            <a:normAutofit fontScale="92500"/>
          </a:bodyPr>
          <a:lstStyle/>
          <a:p>
            <a:r>
              <a:rPr lang="en-US" dirty="0"/>
              <a:t>Pakistan and Afghanistan are immediate neighbors </a:t>
            </a:r>
            <a:r>
              <a:rPr lang="en-US" dirty="0" smtClean="0"/>
              <a:t>having2240 </a:t>
            </a:r>
            <a:r>
              <a:rPr lang="en-US" dirty="0"/>
              <a:t>km common border formally known as Durand Line. </a:t>
            </a:r>
            <a:r>
              <a:rPr lang="en-US" dirty="0" smtClean="0"/>
              <a:t>Despite </a:t>
            </a:r>
            <a:r>
              <a:rPr lang="en-US" dirty="0"/>
              <a:t>shared geography, ethnicity and faith, relations with </a:t>
            </a:r>
            <a:r>
              <a:rPr lang="en-US" dirty="0" smtClean="0"/>
              <a:t>Afghanistan </a:t>
            </a:r>
            <a:r>
              <a:rPr lang="en-US" dirty="0"/>
              <a:t>have never been smooth. </a:t>
            </a:r>
            <a:endParaRPr lang="en-US" dirty="0" smtClean="0"/>
          </a:p>
          <a:p>
            <a:r>
              <a:rPr lang="en-US" dirty="0" smtClean="0"/>
              <a:t>Rather</a:t>
            </a:r>
            <a:r>
              <a:rPr lang="en-US" dirty="0"/>
              <a:t>, they have been a </a:t>
            </a:r>
            <a:r>
              <a:rPr lang="en-US" dirty="0" smtClean="0"/>
              <a:t>painful</a:t>
            </a:r>
            <a:r>
              <a:rPr lang="en-US" dirty="0"/>
              <a:t>. With the Indian threat looming from the East, </a:t>
            </a:r>
            <a:r>
              <a:rPr lang="en-US" dirty="0" smtClean="0"/>
              <a:t>Afghanistan’s </a:t>
            </a:r>
            <a:r>
              <a:rPr lang="en-US" dirty="0"/>
              <a:t>hostile attitude has added further in the fragile </a:t>
            </a:r>
            <a:r>
              <a:rPr lang="en-US" dirty="0" smtClean="0"/>
              <a:t>security </a:t>
            </a:r>
            <a:r>
              <a:rPr lang="en-US" dirty="0"/>
              <a:t>environment challenging the very existence of </a:t>
            </a:r>
            <a:r>
              <a:rPr lang="en-US" dirty="0" smtClean="0"/>
              <a:t>Pakistan</a:t>
            </a:r>
            <a:r>
              <a:rPr lang="en-US" dirty="0"/>
              <a:t>.</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932920" y="-41564"/>
            <a:ext cx="2749550" cy="914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99549675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rmAutofit/>
          </a:bodyPr>
          <a:lstStyle/>
          <a:p>
            <a:pPr algn="l"/>
            <a:r>
              <a:rPr lang="en-US" sz="2800" b="1" dirty="0" smtClean="0"/>
              <a:t>Importance of Afghanistan for Pakistan</a:t>
            </a:r>
            <a:endParaRPr lang="en-US" sz="2800" b="1" dirty="0"/>
          </a:p>
        </p:txBody>
      </p:sp>
      <p:sp>
        <p:nvSpPr>
          <p:cNvPr id="3" name="Content Placeholder 2"/>
          <p:cNvSpPr>
            <a:spLocks noGrp="1"/>
          </p:cNvSpPr>
          <p:nvPr>
            <p:ph idx="1"/>
          </p:nvPr>
        </p:nvSpPr>
        <p:spPr>
          <a:xfrm>
            <a:off x="0" y="893618"/>
            <a:ext cx="9144000" cy="4525963"/>
          </a:xfrm>
        </p:spPr>
        <p:txBody>
          <a:bodyPr>
            <a:normAutofit fontScale="92500" lnSpcReduction="10000"/>
          </a:bodyPr>
          <a:lstStyle/>
          <a:p>
            <a:r>
              <a:rPr lang="en-US" dirty="0" smtClean="0"/>
              <a:t>Afghanistan is brother Islamic country</a:t>
            </a:r>
          </a:p>
          <a:p>
            <a:r>
              <a:rPr lang="en-US" dirty="0" smtClean="0"/>
              <a:t>Sharing common history and religion</a:t>
            </a:r>
          </a:p>
          <a:p>
            <a:r>
              <a:rPr lang="en-US" dirty="0" smtClean="0"/>
              <a:t>2</a:t>
            </a:r>
            <a:r>
              <a:rPr lang="en-US" baseline="30000" dirty="0" smtClean="0"/>
              <a:t>nd</a:t>
            </a:r>
            <a:r>
              <a:rPr lang="en-US" dirty="0" smtClean="0"/>
              <a:t> longest boundary with Afghanistan</a:t>
            </a:r>
          </a:p>
          <a:p>
            <a:r>
              <a:rPr lang="en-US" dirty="0" smtClean="0"/>
              <a:t>Historical trade routes like Khyber pass &amp; Bolan pass</a:t>
            </a:r>
          </a:p>
          <a:p>
            <a:r>
              <a:rPr lang="en-US" dirty="0" smtClean="0"/>
              <a:t>Presence of NATO forces</a:t>
            </a:r>
          </a:p>
          <a:p>
            <a:r>
              <a:rPr lang="en-US" dirty="0" smtClean="0"/>
              <a:t>Islamic brotherhood</a:t>
            </a:r>
          </a:p>
          <a:p>
            <a:r>
              <a:rPr lang="en-US" dirty="0" smtClean="0"/>
              <a:t>Blood relations and relationships of many families living in common border areas </a:t>
            </a:r>
          </a:p>
          <a:p>
            <a:r>
              <a:rPr lang="en-US" dirty="0" smtClean="0"/>
              <a:t>Trade route for land lock Central </a:t>
            </a:r>
            <a:r>
              <a:rPr lang="en-US" dirty="0"/>
              <a:t>A</a:t>
            </a:r>
            <a:r>
              <a:rPr lang="en-US" dirty="0" smtClean="0"/>
              <a:t>sian </a:t>
            </a:r>
            <a:r>
              <a:rPr lang="en-US" dirty="0"/>
              <a:t>S</a:t>
            </a:r>
            <a:r>
              <a:rPr lang="en-US" dirty="0" smtClean="0"/>
              <a:t>tates</a:t>
            </a:r>
          </a:p>
          <a:p>
            <a:pPr marL="0" indent="0">
              <a:buNone/>
            </a:pPr>
            <a:endParaRPr lang="en-US" dirty="0" smtClean="0"/>
          </a:p>
          <a:p>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391707" y="0"/>
            <a:ext cx="2752293" cy="914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0852282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665018"/>
          </a:xfrm>
        </p:spPr>
        <p:txBody>
          <a:bodyPr>
            <a:normAutofit/>
          </a:bodyPr>
          <a:lstStyle/>
          <a:p>
            <a:pPr algn="l"/>
            <a:r>
              <a:rPr lang="en-US" sz="2800" b="1" dirty="0" smtClean="0"/>
              <a:t>History of relations</a:t>
            </a:r>
            <a:endParaRPr lang="en-US" sz="2800" b="1" dirty="0"/>
          </a:p>
        </p:txBody>
      </p:sp>
      <p:sp>
        <p:nvSpPr>
          <p:cNvPr id="3" name="Content Placeholder 2"/>
          <p:cNvSpPr>
            <a:spLocks noGrp="1"/>
          </p:cNvSpPr>
          <p:nvPr>
            <p:ph idx="1"/>
          </p:nvPr>
        </p:nvSpPr>
        <p:spPr>
          <a:xfrm>
            <a:off x="0" y="685800"/>
            <a:ext cx="9144000" cy="4724400"/>
          </a:xfrm>
        </p:spPr>
        <p:txBody>
          <a:bodyPr>
            <a:normAutofit fontScale="92500" lnSpcReduction="20000"/>
          </a:bodyPr>
          <a:lstStyle/>
          <a:p>
            <a:pPr algn="just"/>
            <a:r>
              <a:rPr lang="en-US" dirty="0"/>
              <a:t>It is regrettable fact of the history that from the time of </a:t>
            </a:r>
            <a:r>
              <a:rPr lang="en-US" dirty="0" smtClean="0"/>
              <a:t>Pakistan’s </a:t>
            </a:r>
            <a:r>
              <a:rPr lang="en-US" dirty="0"/>
              <a:t>birth, Afghanistan has maintained an attitude of hostile </a:t>
            </a:r>
            <a:r>
              <a:rPr lang="en-US" dirty="0" smtClean="0"/>
              <a:t>neighbor </a:t>
            </a:r>
            <a:r>
              <a:rPr lang="en-US" dirty="0"/>
              <a:t>and Pakistan has to live with it because neighbors can not be </a:t>
            </a:r>
            <a:r>
              <a:rPr lang="en-US" dirty="0" smtClean="0"/>
              <a:t>changed</a:t>
            </a:r>
            <a:r>
              <a:rPr lang="en-US" dirty="0"/>
              <a:t>. </a:t>
            </a:r>
            <a:endParaRPr lang="en-US" dirty="0" smtClean="0"/>
          </a:p>
          <a:p>
            <a:pPr algn="just"/>
            <a:r>
              <a:rPr lang="en-US" dirty="0" smtClean="0"/>
              <a:t>Issues </a:t>
            </a:r>
            <a:r>
              <a:rPr lang="en-US" dirty="0"/>
              <a:t>of Durand Line and </a:t>
            </a:r>
            <a:r>
              <a:rPr lang="en-US" dirty="0" err="1" smtClean="0"/>
              <a:t>Pakhtoonistan</a:t>
            </a:r>
            <a:r>
              <a:rPr lang="en-US" dirty="0"/>
              <a:t>: Referendum results held for the future of NWFP, 289244 votes in </a:t>
            </a:r>
            <a:r>
              <a:rPr lang="en-US" dirty="0" smtClean="0"/>
              <a:t>favor </a:t>
            </a:r>
            <a:r>
              <a:rPr lang="en-US" dirty="0"/>
              <a:t>and 2874 against clearly demonstrate the desire of the inhabitants of the area in absolute term</a:t>
            </a:r>
            <a:r>
              <a:rPr lang="en-US" dirty="0" smtClean="0"/>
              <a:t>.</a:t>
            </a:r>
          </a:p>
          <a:p>
            <a:pPr algn="just"/>
            <a:r>
              <a:rPr lang="en-US" dirty="0" smtClean="0"/>
              <a:t> </a:t>
            </a:r>
            <a:r>
              <a:rPr lang="en-US" dirty="0"/>
              <a:t>People of the Tribal Agencies, without exception, stated that they were part of Pakistan and wished to preserve same relations with Pakistan as they had with the </a:t>
            </a:r>
            <a:r>
              <a:rPr lang="en-US" dirty="0" smtClean="0"/>
              <a:t>previous government.</a:t>
            </a:r>
            <a:endParaRPr lang="en-US" dirty="0"/>
          </a:p>
          <a:p>
            <a:pPr algn="just"/>
            <a:endParaRPr lang="en-US" dirty="0"/>
          </a:p>
        </p:txBody>
      </p:sp>
    </p:spTree>
    <p:extLst>
      <p:ext uri="{BB962C8B-B14F-4D97-AF65-F5344CB8AC3E}">
        <p14:creationId xmlns:p14="http://schemas.microsoft.com/office/powerpoint/2010/main" xmlns="" val="7602115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8" y="-6927"/>
            <a:ext cx="9116291" cy="768927"/>
          </a:xfrm>
        </p:spPr>
        <p:txBody>
          <a:bodyPr>
            <a:normAutofit/>
          </a:bodyPr>
          <a:lstStyle/>
          <a:p>
            <a:pPr algn="l"/>
            <a:r>
              <a:rPr lang="en-US" sz="2800" b="1" dirty="0" smtClean="0"/>
              <a:t>Cont.</a:t>
            </a:r>
            <a:endParaRPr lang="en-US" sz="2800" b="1" dirty="0"/>
          </a:p>
        </p:txBody>
      </p:sp>
      <p:sp>
        <p:nvSpPr>
          <p:cNvPr id="3" name="Content Placeholder 2"/>
          <p:cNvSpPr>
            <a:spLocks noGrp="1"/>
          </p:cNvSpPr>
          <p:nvPr>
            <p:ph idx="1"/>
          </p:nvPr>
        </p:nvSpPr>
        <p:spPr>
          <a:xfrm>
            <a:off x="0" y="685800"/>
            <a:ext cx="9144000" cy="4525963"/>
          </a:xfrm>
        </p:spPr>
        <p:txBody>
          <a:bodyPr>
            <a:normAutofit fontScale="85000" lnSpcReduction="10000"/>
          </a:bodyPr>
          <a:lstStyle/>
          <a:p>
            <a:r>
              <a:rPr lang="en-US" dirty="0"/>
              <a:t>Afghanistan was the only country </a:t>
            </a:r>
            <a:r>
              <a:rPr lang="en-US" dirty="0" smtClean="0"/>
              <a:t>around </a:t>
            </a:r>
            <a:r>
              <a:rPr lang="en-US" dirty="0"/>
              <a:t>the world that opposed Pakistan’s entry in United Nation in </a:t>
            </a:r>
            <a:r>
              <a:rPr lang="en-US" dirty="0" smtClean="0"/>
              <a:t>September </a:t>
            </a:r>
            <a:r>
              <a:rPr lang="en-US" dirty="0"/>
              <a:t>1947</a:t>
            </a:r>
            <a:r>
              <a:rPr lang="en-US" dirty="0" smtClean="0"/>
              <a:t>.</a:t>
            </a:r>
          </a:p>
          <a:p>
            <a:r>
              <a:rPr lang="en-US" dirty="0" smtClean="0"/>
              <a:t> The </a:t>
            </a:r>
            <a:r>
              <a:rPr lang="en-US" dirty="0"/>
              <a:t>Bilateral Journey (</a:t>
            </a:r>
            <a:r>
              <a:rPr lang="en-US" dirty="0" smtClean="0"/>
              <a:t>1947-1963):The </a:t>
            </a:r>
            <a:r>
              <a:rPr lang="en-US" dirty="0"/>
              <a:t>phase marks the ill fated beginning of the bilateral relations, </a:t>
            </a:r>
            <a:r>
              <a:rPr lang="en-US" dirty="0" smtClean="0"/>
              <a:t>commencing </a:t>
            </a:r>
            <a:r>
              <a:rPr lang="en-US" dirty="0"/>
              <a:t>from the establishment of Pakistan in 1947 and continues </a:t>
            </a:r>
            <a:r>
              <a:rPr lang="en-US" dirty="0" smtClean="0"/>
              <a:t>till </a:t>
            </a:r>
            <a:r>
              <a:rPr lang="en-US" dirty="0"/>
              <a:t>1963. The phase describes how the seeds of conflict and discord were </a:t>
            </a:r>
            <a:r>
              <a:rPr lang="en-US" dirty="0" smtClean="0"/>
              <a:t>sown </a:t>
            </a:r>
            <a:r>
              <a:rPr lang="en-US" dirty="0"/>
              <a:t>and promoted between the two brotherly neighbors by the vested </a:t>
            </a:r>
            <a:r>
              <a:rPr lang="en-US" dirty="0" smtClean="0"/>
              <a:t>interests</a:t>
            </a:r>
            <a:r>
              <a:rPr lang="en-US" dirty="0"/>
              <a:t>. </a:t>
            </a:r>
            <a:endParaRPr lang="en-US" dirty="0" smtClean="0"/>
          </a:p>
          <a:p>
            <a:r>
              <a:rPr lang="en-US" dirty="0" smtClean="0"/>
              <a:t> </a:t>
            </a:r>
            <a:r>
              <a:rPr lang="en-US" dirty="0"/>
              <a:t>In 1950, the tension </a:t>
            </a:r>
            <a:r>
              <a:rPr lang="en-US" dirty="0" smtClean="0"/>
              <a:t>reached </a:t>
            </a:r>
            <a:r>
              <a:rPr lang="en-US" dirty="0"/>
              <a:t>to its climax when Afghan king </a:t>
            </a:r>
            <a:r>
              <a:rPr lang="en-US" dirty="0" err="1"/>
              <a:t>Zahir</a:t>
            </a:r>
            <a:r>
              <a:rPr lang="en-US" dirty="0"/>
              <a:t> Shah made an anti </a:t>
            </a:r>
            <a:r>
              <a:rPr lang="en-US" dirty="0" smtClean="0"/>
              <a:t>Pakistan </a:t>
            </a:r>
            <a:r>
              <a:rPr lang="en-US" dirty="0"/>
              <a:t>speech at a celebration in Kabul</a:t>
            </a:r>
          </a:p>
        </p:txBody>
      </p:sp>
    </p:spTree>
    <p:extLst>
      <p:ext uri="{BB962C8B-B14F-4D97-AF65-F5344CB8AC3E}">
        <p14:creationId xmlns:p14="http://schemas.microsoft.com/office/powerpoint/2010/main" xmlns="" val="188700184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0" y="1"/>
            <a:ext cx="9157855" cy="533400"/>
          </a:xfrm>
        </p:spPr>
        <p:txBody>
          <a:bodyPr>
            <a:normAutofit/>
          </a:bodyPr>
          <a:lstStyle/>
          <a:p>
            <a:pPr algn="l"/>
            <a:r>
              <a:rPr lang="en-US" sz="2800" b="1" dirty="0" smtClean="0"/>
              <a:t>Cont.</a:t>
            </a:r>
            <a:endParaRPr lang="en-US" sz="2800" b="1" dirty="0"/>
          </a:p>
        </p:txBody>
      </p:sp>
      <p:sp>
        <p:nvSpPr>
          <p:cNvPr id="3" name="Content Placeholder 2"/>
          <p:cNvSpPr>
            <a:spLocks noGrp="1"/>
          </p:cNvSpPr>
          <p:nvPr>
            <p:ph idx="1"/>
          </p:nvPr>
        </p:nvSpPr>
        <p:spPr>
          <a:xfrm>
            <a:off x="0" y="533400"/>
            <a:ext cx="9144000" cy="5562600"/>
          </a:xfrm>
        </p:spPr>
        <p:txBody>
          <a:bodyPr>
            <a:noAutofit/>
          </a:bodyPr>
          <a:lstStyle/>
          <a:p>
            <a:r>
              <a:rPr lang="en-US" sz="2800" dirty="0"/>
              <a:t>In 1955, Afghan Pakistani embassy in </a:t>
            </a:r>
            <a:r>
              <a:rPr lang="en-US" sz="2800" dirty="0" smtClean="0"/>
              <a:t>Kabul </a:t>
            </a:r>
            <a:r>
              <a:rPr lang="en-US" sz="2800" dirty="0"/>
              <a:t>was sacked, consulates in Kandahar and Jalalabad were </a:t>
            </a:r>
            <a:r>
              <a:rPr lang="en-US" sz="2800" dirty="0" smtClean="0"/>
              <a:t>attacked. </a:t>
            </a:r>
            <a:endParaRPr lang="en-US" sz="2800" dirty="0"/>
          </a:p>
          <a:p>
            <a:r>
              <a:rPr lang="en-US" sz="2800" dirty="0"/>
              <a:t>P</a:t>
            </a:r>
            <a:r>
              <a:rPr lang="en-US" sz="2800" dirty="0" smtClean="0"/>
              <a:t>resident </a:t>
            </a:r>
            <a:r>
              <a:rPr lang="en-US" sz="2800" dirty="0" err="1"/>
              <a:t>Iskandar</a:t>
            </a:r>
            <a:r>
              <a:rPr lang="en-US" sz="2800" dirty="0"/>
              <a:t> </a:t>
            </a:r>
            <a:r>
              <a:rPr lang="en-US" sz="2800" dirty="0" err="1"/>
              <a:t>Mirza</a:t>
            </a:r>
            <a:r>
              <a:rPr lang="en-US" sz="2800" dirty="0"/>
              <a:t> visited Afghanistan in August 1956 and </a:t>
            </a:r>
            <a:r>
              <a:rPr lang="en-US" sz="2800" dirty="0" err="1"/>
              <a:t>Hussain</a:t>
            </a:r>
            <a:r>
              <a:rPr lang="en-US" sz="2800" dirty="0"/>
              <a:t> </a:t>
            </a:r>
            <a:r>
              <a:rPr lang="en-US" sz="2800" dirty="0" err="1"/>
              <a:t>Shaheed</a:t>
            </a:r>
            <a:r>
              <a:rPr lang="en-US" sz="2800" dirty="0"/>
              <a:t> </a:t>
            </a:r>
            <a:r>
              <a:rPr lang="en-US" sz="2800" dirty="0" err="1"/>
              <a:t>Suharwardy</a:t>
            </a:r>
            <a:r>
              <a:rPr lang="en-US" sz="2800" dirty="0"/>
              <a:t> Prime Minister of Pakistan toured Afghanistan in </a:t>
            </a:r>
            <a:r>
              <a:rPr lang="en-US" sz="2800" dirty="0" smtClean="0"/>
              <a:t>1957.</a:t>
            </a:r>
          </a:p>
          <a:p>
            <a:r>
              <a:rPr lang="en-US" sz="2800" dirty="0" smtClean="0"/>
              <a:t>Afghan </a:t>
            </a:r>
            <a:r>
              <a:rPr lang="en-US" sz="2800" dirty="0"/>
              <a:t>ruler </a:t>
            </a:r>
            <a:r>
              <a:rPr lang="en-US" sz="2800" dirty="0" smtClean="0"/>
              <a:t>King </a:t>
            </a:r>
            <a:r>
              <a:rPr lang="en-US" sz="2800" dirty="0" err="1"/>
              <a:t>Zahir</a:t>
            </a:r>
            <a:r>
              <a:rPr lang="en-US" sz="2800" dirty="0"/>
              <a:t> </a:t>
            </a:r>
            <a:r>
              <a:rPr lang="en-US" sz="2800" dirty="0" smtClean="0"/>
              <a:t>Shah </a:t>
            </a:r>
            <a:r>
              <a:rPr lang="en-US" sz="2800" dirty="0" err="1" smtClean="0"/>
              <a:t>visted</a:t>
            </a:r>
            <a:r>
              <a:rPr lang="en-US" sz="2800" dirty="0" smtClean="0"/>
              <a:t> Pakistan </a:t>
            </a:r>
            <a:r>
              <a:rPr lang="en-US" sz="2800" dirty="0"/>
              <a:t>in 1958 and Prime Minister </a:t>
            </a:r>
            <a:r>
              <a:rPr lang="en-US" sz="2800" dirty="0" err="1"/>
              <a:t>Sardar</a:t>
            </a:r>
            <a:r>
              <a:rPr lang="en-US" sz="2800" dirty="0"/>
              <a:t> </a:t>
            </a:r>
            <a:r>
              <a:rPr lang="en-US" sz="2800" dirty="0" err="1"/>
              <a:t>Daud</a:t>
            </a:r>
            <a:r>
              <a:rPr lang="en-US" sz="2800" dirty="0"/>
              <a:t> Khan in 1959. These visits helped in cultivating attitude of reconciliation on both </a:t>
            </a:r>
            <a:r>
              <a:rPr lang="en-US" sz="2800" dirty="0" smtClean="0"/>
              <a:t>sides.</a:t>
            </a:r>
          </a:p>
        </p:txBody>
      </p:sp>
    </p:spTree>
    <p:extLst>
      <p:ext uri="{BB962C8B-B14F-4D97-AF65-F5344CB8AC3E}">
        <p14:creationId xmlns:p14="http://schemas.microsoft.com/office/powerpoint/2010/main" xmlns="" val="336347098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9144000" cy="651164"/>
          </a:xfrm>
        </p:spPr>
        <p:txBody>
          <a:bodyPr>
            <a:normAutofit/>
          </a:bodyPr>
          <a:lstStyle/>
          <a:p>
            <a:pPr algn="l"/>
            <a:r>
              <a:rPr lang="en-US" sz="2800" b="1" dirty="0" smtClean="0"/>
              <a:t>Cont.</a:t>
            </a:r>
            <a:endParaRPr lang="en-US" sz="2800" b="1" dirty="0"/>
          </a:p>
        </p:txBody>
      </p:sp>
      <p:sp>
        <p:nvSpPr>
          <p:cNvPr id="3" name="Content Placeholder 2"/>
          <p:cNvSpPr>
            <a:spLocks noGrp="1"/>
          </p:cNvSpPr>
          <p:nvPr>
            <p:ph idx="1"/>
          </p:nvPr>
        </p:nvSpPr>
        <p:spPr>
          <a:xfrm>
            <a:off x="13854" y="685800"/>
            <a:ext cx="9130145" cy="4525963"/>
          </a:xfrm>
        </p:spPr>
        <p:txBody>
          <a:bodyPr>
            <a:normAutofit fontScale="85000" lnSpcReduction="10000"/>
          </a:bodyPr>
          <a:lstStyle/>
          <a:p>
            <a:pPr algn="just"/>
            <a:r>
              <a:rPr lang="en-US" dirty="0"/>
              <a:t>Following Iran’s successful mediation which resulted in the 1963 Tehran Accord, Afghanistan and Pakistan agreed to restore diplomatic relations, re-open their closed borders and resume trade and commercial ties to create an atmosphere of good understanding, friendship, and mutual trust.</a:t>
            </a:r>
          </a:p>
          <a:p>
            <a:pPr algn="just"/>
            <a:r>
              <a:rPr lang="en-US" dirty="0"/>
              <a:t>The relations were improved to </a:t>
            </a:r>
            <a:r>
              <a:rPr lang="en-US" dirty="0" smtClean="0"/>
              <a:t>such </a:t>
            </a:r>
            <a:r>
              <a:rPr lang="en-US" dirty="0"/>
              <a:t>an extent that during the 1965 India -Pakistan war, Afghanistan </a:t>
            </a:r>
            <a:r>
              <a:rPr lang="en-US" dirty="0" smtClean="0"/>
              <a:t>sided </a:t>
            </a:r>
            <a:r>
              <a:rPr lang="en-US" dirty="0"/>
              <a:t>with Pakistan which enabled </a:t>
            </a:r>
            <a:r>
              <a:rPr lang="en-US" dirty="0" smtClean="0"/>
              <a:t>Pakistan </a:t>
            </a:r>
            <a:r>
              <a:rPr lang="en-US" dirty="0"/>
              <a:t>to fully concentrate on its </a:t>
            </a:r>
            <a:r>
              <a:rPr lang="en-US" dirty="0" smtClean="0"/>
              <a:t>war </a:t>
            </a:r>
            <a:r>
              <a:rPr lang="en-US" dirty="0"/>
              <a:t>with India and worry less about the security of its western border. </a:t>
            </a:r>
            <a:r>
              <a:rPr lang="en-US" dirty="0" smtClean="0"/>
              <a:t>King </a:t>
            </a:r>
            <a:r>
              <a:rPr lang="en-US" dirty="0" err="1"/>
              <a:t>Zahir</a:t>
            </a:r>
            <a:r>
              <a:rPr lang="en-US" dirty="0"/>
              <a:t> Shah, in his state visit of 1968, was given a very warm </a:t>
            </a:r>
            <a:r>
              <a:rPr lang="en-US" dirty="0" smtClean="0"/>
              <a:t>welcome </a:t>
            </a:r>
            <a:r>
              <a:rPr lang="en-US" dirty="0"/>
              <a:t>by Pakistan.</a:t>
            </a:r>
          </a:p>
          <a:p>
            <a:endParaRPr lang="en-US" dirty="0"/>
          </a:p>
        </p:txBody>
      </p:sp>
    </p:spTree>
    <p:extLst>
      <p:ext uri="{BB962C8B-B14F-4D97-AF65-F5344CB8AC3E}">
        <p14:creationId xmlns:p14="http://schemas.microsoft.com/office/powerpoint/2010/main" xmlns="" val="396530427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2800" b="1" dirty="0" smtClean="0"/>
              <a:t>Cont.</a:t>
            </a:r>
            <a:endParaRPr lang="en-US" sz="2800" b="1" dirty="0"/>
          </a:p>
        </p:txBody>
      </p:sp>
      <p:sp>
        <p:nvSpPr>
          <p:cNvPr id="3" name="Content Placeholder 2"/>
          <p:cNvSpPr>
            <a:spLocks noGrp="1"/>
          </p:cNvSpPr>
          <p:nvPr>
            <p:ph idx="1"/>
          </p:nvPr>
        </p:nvSpPr>
        <p:spPr>
          <a:xfrm>
            <a:off x="13854" y="609600"/>
            <a:ext cx="9130145" cy="5181600"/>
          </a:xfrm>
        </p:spPr>
        <p:txBody>
          <a:bodyPr>
            <a:normAutofit fontScale="85000" lnSpcReduction="20000"/>
          </a:bodyPr>
          <a:lstStyle/>
          <a:p>
            <a:pPr algn="just"/>
            <a:r>
              <a:rPr lang="en-US" dirty="0"/>
              <a:t> In 1973 </a:t>
            </a:r>
            <a:r>
              <a:rPr lang="en-US" dirty="0" err="1"/>
              <a:t>Daud</a:t>
            </a:r>
            <a:r>
              <a:rPr lang="en-US" dirty="0"/>
              <a:t> abolished the </a:t>
            </a:r>
            <a:r>
              <a:rPr lang="en-US" dirty="0" smtClean="0"/>
              <a:t>monarchy </a:t>
            </a:r>
            <a:r>
              <a:rPr lang="en-US" dirty="0"/>
              <a:t>and inaugurated a republic under his own </a:t>
            </a:r>
            <a:r>
              <a:rPr lang="en-US" dirty="0" smtClean="0"/>
              <a:t>presidency. Leaders </a:t>
            </a:r>
            <a:r>
              <a:rPr lang="en-US" dirty="0"/>
              <a:t>like </a:t>
            </a:r>
            <a:r>
              <a:rPr lang="en-US" dirty="0" err="1"/>
              <a:t>Gulbaddin</a:t>
            </a:r>
            <a:r>
              <a:rPr lang="en-US" dirty="0"/>
              <a:t> </a:t>
            </a:r>
            <a:r>
              <a:rPr lang="en-US" dirty="0" err="1"/>
              <a:t>Hekmat</a:t>
            </a:r>
            <a:r>
              <a:rPr lang="en-US" dirty="0"/>
              <a:t> </a:t>
            </a:r>
            <a:r>
              <a:rPr lang="en-US" dirty="0" err="1"/>
              <a:t>Yar</a:t>
            </a:r>
            <a:r>
              <a:rPr lang="en-US" dirty="0"/>
              <a:t>, </a:t>
            </a:r>
            <a:r>
              <a:rPr lang="en-US" dirty="0" smtClean="0"/>
              <a:t>Ahmad </a:t>
            </a:r>
            <a:r>
              <a:rPr lang="en-US" dirty="0"/>
              <a:t>Shah </a:t>
            </a:r>
            <a:r>
              <a:rPr lang="en-US" dirty="0" err="1"/>
              <a:t>Masood</a:t>
            </a:r>
            <a:r>
              <a:rPr lang="en-US" dirty="0"/>
              <a:t>, and </a:t>
            </a:r>
            <a:r>
              <a:rPr lang="en-US" dirty="0" err="1"/>
              <a:t>Burhan</a:t>
            </a:r>
            <a:r>
              <a:rPr lang="en-US" dirty="0"/>
              <a:t>-</a:t>
            </a:r>
            <a:r>
              <a:rPr lang="en-US" dirty="0" err="1"/>
              <a:t>ud</a:t>
            </a:r>
            <a:r>
              <a:rPr lang="en-US" dirty="0"/>
              <a:t>-din </a:t>
            </a:r>
            <a:r>
              <a:rPr lang="en-US" dirty="0" err="1"/>
              <a:t>Rabbani</a:t>
            </a:r>
            <a:r>
              <a:rPr lang="en-US" dirty="0"/>
              <a:t> escaped to Pakistan </a:t>
            </a:r>
            <a:r>
              <a:rPr lang="en-US" dirty="0" smtClean="0"/>
              <a:t>and </a:t>
            </a:r>
            <a:r>
              <a:rPr lang="en-US" dirty="0"/>
              <a:t>continued controlling their armed resistance against </a:t>
            </a:r>
            <a:r>
              <a:rPr lang="en-US" dirty="0" smtClean="0"/>
              <a:t>Communists. In </a:t>
            </a:r>
            <a:r>
              <a:rPr lang="en-US" dirty="0"/>
              <a:t>July 1977, and </a:t>
            </a:r>
            <a:r>
              <a:rPr lang="en-US" dirty="0" smtClean="0"/>
              <a:t>removal </a:t>
            </a:r>
            <a:r>
              <a:rPr lang="en-US" dirty="0"/>
              <a:t>of </a:t>
            </a:r>
            <a:r>
              <a:rPr lang="en-US" dirty="0" err="1"/>
              <a:t>Daud</a:t>
            </a:r>
            <a:r>
              <a:rPr lang="en-US" dirty="0"/>
              <a:t> by </a:t>
            </a:r>
            <a:r>
              <a:rPr lang="en-US" dirty="0" smtClean="0"/>
              <a:t>communist forces. </a:t>
            </a:r>
          </a:p>
          <a:p>
            <a:pPr algn="just"/>
            <a:r>
              <a:rPr lang="en-US" dirty="0" smtClean="0"/>
              <a:t>In 1978 </a:t>
            </a:r>
            <a:r>
              <a:rPr lang="en-US" dirty="0"/>
              <a:t>Kabul was taken over by the People's </a:t>
            </a:r>
            <a:r>
              <a:rPr lang="en-US" dirty="0" smtClean="0"/>
              <a:t>Democratic </a:t>
            </a:r>
            <a:r>
              <a:rPr lang="en-US" dirty="0"/>
              <a:t>Party of Afghanistan (PDPA) designating Noor Mohammed </a:t>
            </a:r>
            <a:r>
              <a:rPr lang="en-US" dirty="0" err="1" smtClean="0"/>
              <a:t>Taraki</a:t>
            </a:r>
            <a:r>
              <a:rPr lang="en-US" dirty="0" smtClean="0"/>
              <a:t> </a:t>
            </a:r>
            <a:r>
              <a:rPr lang="en-US" dirty="0"/>
              <a:t>as President, Hafiz </a:t>
            </a:r>
            <a:r>
              <a:rPr lang="en-US" dirty="0" err="1"/>
              <a:t>Ullah</a:t>
            </a:r>
            <a:r>
              <a:rPr lang="en-US" dirty="0"/>
              <a:t> Amin as Prime Minister, and </a:t>
            </a:r>
            <a:r>
              <a:rPr lang="en-US" dirty="0" err="1"/>
              <a:t>Babrak</a:t>
            </a:r>
            <a:r>
              <a:rPr lang="en-US" dirty="0"/>
              <a:t> </a:t>
            </a:r>
            <a:r>
              <a:rPr lang="en-US" dirty="0" err="1" smtClean="0"/>
              <a:t>Karmal</a:t>
            </a:r>
            <a:r>
              <a:rPr lang="en-US" dirty="0" smtClean="0"/>
              <a:t> </a:t>
            </a:r>
            <a:r>
              <a:rPr lang="en-US" dirty="0"/>
              <a:t>as deputy Prime </a:t>
            </a:r>
            <a:r>
              <a:rPr lang="en-US" dirty="0" smtClean="0"/>
              <a:t>Minister. On </a:t>
            </a:r>
            <a:r>
              <a:rPr lang="en-US" dirty="0"/>
              <a:t>September 16th 1979, </a:t>
            </a:r>
            <a:r>
              <a:rPr lang="en-US" dirty="0" err="1" smtClean="0"/>
              <a:t>Hafizullah</a:t>
            </a:r>
            <a:r>
              <a:rPr lang="en-US" dirty="0" smtClean="0"/>
              <a:t> </a:t>
            </a:r>
            <a:r>
              <a:rPr lang="en-US" dirty="0"/>
              <a:t>Amin staged another coup against own government, killing </a:t>
            </a:r>
            <a:r>
              <a:rPr lang="en-US" dirty="0" err="1" smtClean="0"/>
              <a:t>Taraki</a:t>
            </a:r>
            <a:r>
              <a:rPr lang="en-US" dirty="0"/>
              <a:t>, and took over as President of </a:t>
            </a:r>
            <a:r>
              <a:rPr lang="en-US" dirty="0" smtClean="0"/>
              <a:t>Afghanistan and War </a:t>
            </a:r>
            <a:r>
              <a:rPr lang="en-US" dirty="0"/>
              <a:t>of </a:t>
            </a:r>
            <a:r>
              <a:rPr lang="en-US" dirty="0" smtClean="0"/>
              <a:t>Independence started </a:t>
            </a:r>
            <a:r>
              <a:rPr lang="en-US" dirty="0"/>
              <a:t>against Soviet’s Occupation (</a:t>
            </a:r>
            <a:r>
              <a:rPr lang="en-US" dirty="0" smtClean="0"/>
              <a:t>1979-1992</a:t>
            </a:r>
            <a:r>
              <a:rPr lang="en-US" dirty="0"/>
              <a:t>)</a:t>
            </a:r>
          </a:p>
          <a:p>
            <a:pPr marL="0" indent="0">
              <a:buNone/>
            </a:pPr>
            <a:endParaRPr lang="en-US" dirty="0"/>
          </a:p>
        </p:txBody>
      </p:sp>
    </p:spTree>
    <p:extLst>
      <p:ext uri="{BB962C8B-B14F-4D97-AF65-F5344CB8AC3E}">
        <p14:creationId xmlns:p14="http://schemas.microsoft.com/office/powerpoint/2010/main" xmlns="" val="294480337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678873"/>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27708" y="609600"/>
            <a:ext cx="9116291" cy="4648200"/>
          </a:xfrm>
        </p:spPr>
        <p:txBody>
          <a:bodyPr>
            <a:noAutofit/>
          </a:bodyPr>
          <a:lstStyle/>
          <a:p>
            <a:pPr algn="just"/>
            <a:r>
              <a:rPr lang="en-US" sz="2800" dirty="0"/>
              <a:t>1979 Soviet invasion of Afghanistan, which killed </a:t>
            </a:r>
            <a:r>
              <a:rPr lang="en-US" sz="2800" dirty="0" err="1" smtClean="0"/>
              <a:t>Hafizullah</a:t>
            </a:r>
            <a:r>
              <a:rPr lang="en-US" sz="2800" dirty="0" smtClean="0"/>
              <a:t> </a:t>
            </a:r>
            <a:r>
              <a:rPr lang="en-US" sz="2800" dirty="0"/>
              <a:t>Amin and </a:t>
            </a:r>
            <a:r>
              <a:rPr lang="en-US" sz="2800" dirty="0" smtClean="0"/>
              <a:t>appointed </a:t>
            </a:r>
            <a:r>
              <a:rPr lang="en-US" sz="2800" dirty="0" err="1"/>
              <a:t>Babrak</a:t>
            </a:r>
            <a:r>
              <a:rPr lang="en-US" sz="2800" dirty="0"/>
              <a:t> </a:t>
            </a:r>
            <a:r>
              <a:rPr lang="en-US" sz="2800" dirty="0" err="1"/>
              <a:t>Karmal</a:t>
            </a:r>
            <a:r>
              <a:rPr lang="en-US" sz="2800" dirty="0"/>
              <a:t> as the country’s president, </a:t>
            </a:r>
            <a:r>
              <a:rPr lang="en-US" sz="2800" dirty="0" smtClean="0"/>
              <a:t>created </a:t>
            </a:r>
            <a:r>
              <a:rPr lang="en-US" sz="2800" dirty="0"/>
              <a:t>a frightening situation for </a:t>
            </a:r>
            <a:r>
              <a:rPr lang="en-US" sz="2800" dirty="0" smtClean="0"/>
              <a:t>Pakistan till 1988.</a:t>
            </a:r>
          </a:p>
          <a:p>
            <a:pPr algn="just"/>
            <a:r>
              <a:rPr lang="en-US" sz="2800" dirty="0" smtClean="0"/>
              <a:t>Hence </a:t>
            </a:r>
            <a:r>
              <a:rPr lang="en-US" sz="2800" dirty="0"/>
              <a:t>the Soviet military move into Afghanistan was posing a direct strategic threat to the security of Pakistan, Iran and the Persian Gulf.  </a:t>
            </a:r>
            <a:r>
              <a:rPr lang="en-US" sz="2800" dirty="0" smtClean="0"/>
              <a:t>Finally</a:t>
            </a:r>
            <a:r>
              <a:rPr lang="en-US" sz="2800" dirty="0"/>
              <a:t>, the Peace Accord </a:t>
            </a:r>
            <a:r>
              <a:rPr lang="en-US" sz="2800" dirty="0" smtClean="0"/>
              <a:t>between </a:t>
            </a:r>
            <a:r>
              <a:rPr lang="en-US" sz="2800" dirty="0"/>
              <a:t>Pakistan and Afghanistan was signed in Geneva on April </a:t>
            </a:r>
            <a:r>
              <a:rPr lang="en-US" sz="2800" dirty="0" smtClean="0"/>
              <a:t>1988</a:t>
            </a:r>
            <a:r>
              <a:rPr lang="en-US" sz="2800" dirty="0"/>
              <a:t>, with the two superpowers as its co-guarantors</a:t>
            </a:r>
            <a:r>
              <a:rPr lang="en-US" sz="2800" dirty="0" smtClean="0"/>
              <a:t>.</a:t>
            </a:r>
          </a:p>
          <a:p>
            <a:pPr marL="0" indent="0" algn="just">
              <a:buNone/>
            </a:pPr>
            <a:r>
              <a:rPr lang="en-US" sz="2800" dirty="0" smtClean="0"/>
              <a:t> </a:t>
            </a:r>
            <a:endParaRPr lang="en-US" sz="2800" dirty="0"/>
          </a:p>
        </p:txBody>
      </p:sp>
    </p:spTree>
    <p:extLst>
      <p:ext uri="{BB962C8B-B14F-4D97-AF65-F5344CB8AC3E}">
        <p14:creationId xmlns:p14="http://schemas.microsoft.com/office/powerpoint/2010/main" xmlns="" val="399204600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2800" b="1" dirty="0" smtClean="0"/>
              <a:t>Cont.</a:t>
            </a:r>
            <a:endParaRPr lang="en-US" sz="2800" b="1" dirty="0"/>
          </a:p>
        </p:txBody>
      </p:sp>
      <p:sp>
        <p:nvSpPr>
          <p:cNvPr id="3" name="Content Placeholder 2"/>
          <p:cNvSpPr>
            <a:spLocks noGrp="1"/>
          </p:cNvSpPr>
          <p:nvPr>
            <p:ph idx="1"/>
          </p:nvPr>
        </p:nvSpPr>
        <p:spPr>
          <a:xfrm>
            <a:off x="0" y="609600"/>
            <a:ext cx="9144000" cy="4525963"/>
          </a:xfrm>
        </p:spPr>
        <p:txBody>
          <a:bodyPr>
            <a:normAutofit fontScale="92500" lnSpcReduction="20000"/>
          </a:bodyPr>
          <a:lstStyle/>
          <a:p>
            <a:pPr algn="just"/>
            <a:r>
              <a:rPr lang="en-US" dirty="0" smtClean="0"/>
              <a:t>However, the </a:t>
            </a:r>
            <a:r>
              <a:rPr lang="en-US" dirty="0"/>
              <a:t>Accord did not cater for any post withdrawal interim government in Afghanistan thereby leaving the country in state of civil </a:t>
            </a:r>
            <a:r>
              <a:rPr lang="en-US" dirty="0" smtClean="0"/>
              <a:t>war.  </a:t>
            </a:r>
            <a:endParaRPr lang="en-US" dirty="0"/>
          </a:p>
          <a:p>
            <a:pPr algn="just"/>
            <a:r>
              <a:rPr lang="en-US" dirty="0"/>
              <a:t>Disintegration of Soviet Union in 1991 triggered the collapse of </a:t>
            </a:r>
            <a:r>
              <a:rPr lang="en-US" dirty="0" err="1"/>
              <a:t>Najeeb</a:t>
            </a:r>
            <a:r>
              <a:rPr lang="en-US" dirty="0"/>
              <a:t> </a:t>
            </a:r>
            <a:r>
              <a:rPr lang="en-US" dirty="0" err="1"/>
              <a:t>Ullah</a:t>
            </a:r>
            <a:r>
              <a:rPr lang="en-US" dirty="0"/>
              <a:t> in April 1992 and setting up of   </a:t>
            </a:r>
            <a:r>
              <a:rPr lang="en-US" dirty="0" err="1"/>
              <a:t>Sibghatullah</a:t>
            </a:r>
            <a:r>
              <a:rPr lang="en-US" dirty="0"/>
              <a:t> </a:t>
            </a:r>
            <a:r>
              <a:rPr lang="en-US" dirty="0" err="1"/>
              <a:t>Mojadedi’s</a:t>
            </a:r>
            <a:r>
              <a:rPr lang="en-US" dirty="0"/>
              <a:t> </a:t>
            </a:r>
            <a:r>
              <a:rPr lang="en-US" dirty="0" smtClean="0"/>
              <a:t> and other broad-based </a:t>
            </a:r>
            <a:r>
              <a:rPr lang="en-US" dirty="0"/>
              <a:t>Interim Government  </a:t>
            </a:r>
            <a:r>
              <a:rPr lang="en-US" dirty="0" smtClean="0"/>
              <a:t>till </a:t>
            </a:r>
            <a:r>
              <a:rPr lang="en-US" dirty="0"/>
              <a:t>the dawn of </a:t>
            </a:r>
            <a:r>
              <a:rPr lang="en-US" dirty="0" smtClean="0"/>
              <a:t>Taliban in1996.</a:t>
            </a:r>
          </a:p>
          <a:p>
            <a:pPr algn="just"/>
            <a:r>
              <a:rPr lang="en-US" dirty="0"/>
              <a:t> Pakistan that was eagerly looking for </a:t>
            </a:r>
            <a:r>
              <a:rPr lang="en-US" dirty="0" smtClean="0"/>
              <a:t>revival for peace </a:t>
            </a:r>
            <a:r>
              <a:rPr lang="en-US" dirty="0"/>
              <a:t>and stability in </a:t>
            </a:r>
            <a:r>
              <a:rPr lang="en-US" dirty="0" smtClean="0"/>
              <a:t>Afghanistan because it was a mandatory </a:t>
            </a:r>
            <a:r>
              <a:rPr lang="en-US" dirty="0"/>
              <a:t>condition for voluntarily return of over 3 million Afghan </a:t>
            </a:r>
            <a:r>
              <a:rPr lang="en-US" dirty="0" smtClean="0"/>
              <a:t>refugees </a:t>
            </a:r>
            <a:r>
              <a:rPr lang="en-US" dirty="0"/>
              <a:t>to their homes.</a:t>
            </a:r>
          </a:p>
        </p:txBody>
      </p:sp>
    </p:spTree>
    <p:extLst>
      <p:ext uri="{BB962C8B-B14F-4D97-AF65-F5344CB8AC3E}">
        <p14:creationId xmlns:p14="http://schemas.microsoft.com/office/powerpoint/2010/main" xmlns="" val="283354783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9144000" cy="727364"/>
          </a:xfrm>
        </p:spPr>
        <p:txBody>
          <a:bodyPr>
            <a:normAutofit/>
          </a:bodyPr>
          <a:lstStyle/>
          <a:p>
            <a:pPr algn="l"/>
            <a:r>
              <a:rPr lang="en-US" sz="2800" b="1" dirty="0" smtClean="0"/>
              <a:t>Cont.</a:t>
            </a:r>
            <a:endParaRPr lang="en-US" sz="2800" b="1" dirty="0"/>
          </a:p>
        </p:txBody>
      </p:sp>
      <p:sp>
        <p:nvSpPr>
          <p:cNvPr id="3" name="Content Placeholder 2"/>
          <p:cNvSpPr>
            <a:spLocks noGrp="1"/>
          </p:cNvSpPr>
          <p:nvPr>
            <p:ph idx="1"/>
          </p:nvPr>
        </p:nvSpPr>
        <p:spPr>
          <a:xfrm>
            <a:off x="0" y="609600"/>
            <a:ext cx="9144000" cy="4525963"/>
          </a:xfrm>
        </p:spPr>
        <p:txBody>
          <a:bodyPr>
            <a:noAutofit/>
          </a:bodyPr>
          <a:lstStyle/>
          <a:p>
            <a:r>
              <a:rPr lang="en-US" sz="2800" dirty="0" smtClean="0"/>
              <a:t>However, </a:t>
            </a:r>
            <a:r>
              <a:rPr lang="en-US" sz="2800" dirty="0"/>
              <a:t>the situation changed with the </a:t>
            </a:r>
            <a:r>
              <a:rPr lang="en-US" sz="2800" dirty="0" smtClean="0"/>
              <a:t>9/11 world trade center attacks </a:t>
            </a:r>
            <a:r>
              <a:rPr lang="en-US" sz="2800" dirty="0"/>
              <a:t>that brought </a:t>
            </a:r>
            <a:r>
              <a:rPr lang="en-US" sz="2800" dirty="0" smtClean="0"/>
              <a:t>Americans as </a:t>
            </a:r>
            <a:r>
              <a:rPr lang="en-US" sz="2800" dirty="0"/>
              <a:t>symbols </a:t>
            </a:r>
            <a:r>
              <a:rPr lang="en-US" sz="2800" dirty="0" smtClean="0"/>
              <a:t>of </a:t>
            </a:r>
            <a:r>
              <a:rPr lang="en-US" sz="2800" dirty="0"/>
              <a:t>economic and military </a:t>
            </a:r>
            <a:r>
              <a:rPr lang="en-US" sz="2800" dirty="0" smtClean="0"/>
              <a:t>might, brought Afghanistan  under </a:t>
            </a:r>
            <a:r>
              <a:rPr lang="en-US" sz="2800" dirty="0"/>
              <a:t>brutal </a:t>
            </a:r>
            <a:r>
              <a:rPr lang="en-US" sz="2800" dirty="0" smtClean="0"/>
              <a:t>attacks in search of Osama bin laden.</a:t>
            </a:r>
          </a:p>
          <a:p>
            <a:r>
              <a:rPr lang="en-US" sz="2800" dirty="0" smtClean="0"/>
              <a:t>Since 2001 till </a:t>
            </a:r>
            <a:r>
              <a:rPr lang="en-US" sz="2800" dirty="0" err="1" smtClean="0"/>
              <a:t>todate</a:t>
            </a:r>
            <a:r>
              <a:rPr lang="en-US" sz="2800" dirty="0" smtClean="0"/>
              <a:t>, NATO forces are conducting military operations against terrorist groups to establish peace and stability in Afghanistan.</a:t>
            </a:r>
          </a:p>
          <a:p>
            <a:r>
              <a:rPr lang="en-US" sz="2800" dirty="0" smtClean="0"/>
              <a:t> </a:t>
            </a:r>
            <a:r>
              <a:rPr lang="en-US" sz="2800" dirty="0" err="1" smtClean="0"/>
              <a:t>Hamad</a:t>
            </a:r>
            <a:r>
              <a:rPr lang="en-US" sz="2800" dirty="0" smtClean="0"/>
              <a:t> </a:t>
            </a:r>
            <a:r>
              <a:rPr lang="en-US" sz="2800" dirty="0" err="1" smtClean="0"/>
              <a:t>Karzi</a:t>
            </a:r>
            <a:r>
              <a:rPr lang="en-US" sz="2800" dirty="0" smtClean="0"/>
              <a:t> is the Head of the State and  the </a:t>
            </a:r>
            <a:r>
              <a:rPr lang="en-US" sz="2800" dirty="0"/>
              <a:t>blame </a:t>
            </a:r>
            <a:r>
              <a:rPr lang="en-US" sz="2800" dirty="0" smtClean="0"/>
              <a:t>game between Pakistan and Afghanistan is </a:t>
            </a:r>
            <a:r>
              <a:rPr lang="en-US" sz="2800" dirty="0"/>
              <a:t>on </a:t>
            </a:r>
            <a:r>
              <a:rPr lang="en-US" sz="2800" dirty="0" smtClean="0"/>
              <a:t>again.</a:t>
            </a:r>
          </a:p>
          <a:p>
            <a:pPr marL="0" indent="0">
              <a:buNone/>
            </a:pPr>
            <a:r>
              <a:rPr lang="en-US" sz="2800" dirty="0" smtClean="0"/>
              <a:t> </a:t>
            </a:r>
            <a:endParaRPr lang="en-US" sz="2800" dirty="0"/>
          </a:p>
        </p:txBody>
      </p:sp>
    </p:spTree>
    <p:extLst>
      <p:ext uri="{BB962C8B-B14F-4D97-AF65-F5344CB8AC3E}">
        <p14:creationId xmlns:p14="http://schemas.microsoft.com/office/powerpoint/2010/main" xmlns="" val="56866647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a:bodyPr>
          <a:lstStyle/>
          <a:p>
            <a:pPr algn="l"/>
            <a:r>
              <a:rPr lang="en-US" sz="2800" b="1" dirty="0" smtClean="0"/>
              <a:t>Analysis</a:t>
            </a:r>
            <a:endParaRPr lang="en-US" sz="2800" b="1" dirty="0"/>
          </a:p>
        </p:txBody>
      </p:sp>
      <p:sp>
        <p:nvSpPr>
          <p:cNvPr id="3" name="Content Placeholder 2"/>
          <p:cNvSpPr>
            <a:spLocks noGrp="1"/>
          </p:cNvSpPr>
          <p:nvPr>
            <p:ph idx="1"/>
          </p:nvPr>
        </p:nvSpPr>
        <p:spPr>
          <a:xfrm>
            <a:off x="0" y="685800"/>
            <a:ext cx="9144000" cy="5029200"/>
          </a:xfrm>
        </p:spPr>
        <p:txBody>
          <a:bodyPr>
            <a:normAutofit fontScale="92500" lnSpcReduction="10000"/>
          </a:bodyPr>
          <a:lstStyle/>
          <a:p>
            <a:pPr algn="just"/>
            <a:r>
              <a:rPr lang="en-US" dirty="0"/>
              <a:t>Afghanistan is accusing openly regarding  flow of militants infiltrating from Pakistani side of the border to Afghanistan. Afghanistan has no regard of Pakistan’s troops deployment along the border to prevent any infiltration across and its successful operations in Swat, South Waziristan and else where</a:t>
            </a:r>
            <a:r>
              <a:rPr lang="en-US" dirty="0" smtClean="0"/>
              <a:t>.</a:t>
            </a:r>
          </a:p>
          <a:p>
            <a:pPr algn="just"/>
            <a:r>
              <a:rPr lang="en-US" dirty="0" smtClean="0"/>
              <a:t>However, </a:t>
            </a:r>
            <a:r>
              <a:rPr lang="en-US" b="1" dirty="0" smtClean="0"/>
              <a:t>people to people contact </a:t>
            </a:r>
            <a:r>
              <a:rPr lang="en-US" dirty="0" smtClean="0"/>
              <a:t>is very strong and have cordial relations among families. Recently governments of the both countries are trying to establish friendly relations with each other and high officials of the states exchanged friendly visits.</a:t>
            </a:r>
            <a:endParaRPr lang="en-US" dirty="0"/>
          </a:p>
        </p:txBody>
      </p:sp>
    </p:spTree>
    <p:extLst>
      <p:ext uri="{BB962C8B-B14F-4D97-AF65-F5344CB8AC3E}">
        <p14:creationId xmlns:p14="http://schemas.microsoft.com/office/powerpoint/2010/main" xmlns="" val="385973570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8" y="34636"/>
            <a:ext cx="9116291" cy="803564"/>
          </a:xfrm>
        </p:spPr>
        <p:txBody>
          <a:bodyPr>
            <a:normAutofit/>
          </a:bodyPr>
          <a:lstStyle/>
          <a:p>
            <a:r>
              <a:rPr lang="en-US" sz="2800" b="1" dirty="0" smtClean="0"/>
              <a:t>Importance of Peaceful relations with neighboring countries</a:t>
            </a:r>
            <a:endParaRPr lang="en-US" sz="2800" b="1" dirty="0"/>
          </a:p>
        </p:txBody>
      </p:sp>
      <p:sp>
        <p:nvSpPr>
          <p:cNvPr id="3" name="Content Placeholder 2"/>
          <p:cNvSpPr>
            <a:spLocks noGrp="1"/>
          </p:cNvSpPr>
          <p:nvPr>
            <p:ph idx="1"/>
          </p:nvPr>
        </p:nvSpPr>
        <p:spPr>
          <a:xfrm>
            <a:off x="0" y="762000"/>
            <a:ext cx="9144000" cy="4449763"/>
          </a:xfrm>
        </p:spPr>
        <p:txBody>
          <a:bodyPr>
            <a:normAutofit fontScale="92500" lnSpcReduction="10000"/>
          </a:bodyPr>
          <a:lstStyle/>
          <a:p>
            <a:r>
              <a:rPr lang="en-US" dirty="0" smtClean="0"/>
              <a:t>Strong defense </a:t>
            </a:r>
          </a:p>
          <a:p>
            <a:r>
              <a:rPr lang="en-US" dirty="0" smtClean="0"/>
              <a:t>Peace and stability in the region</a:t>
            </a:r>
          </a:p>
          <a:p>
            <a:r>
              <a:rPr lang="en-US" dirty="0" smtClean="0"/>
              <a:t>To focus on development</a:t>
            </a:r>
          </a:p>
          <a:p>
            <a:r>
              <a:rPr lang="en-US" dirty="0" smtClean="0"/>
              <a:t>To promote trade activities with neighboring countries</a:t>
            </a:r>
          </a:p>
          <a:p>
            <a:r>
              <a:rPr lang="en-US" dirty="0" smtClean="0"/>
              <a:t>To control crime, drug, smuggling and human trafficking </a:t>
            </a:r>
          </a:p>
          <a:p>
            <a:r>
              <a:rPr lang="en-US" dirty="0" smtClean="0"/>
              <a:t>To safe transportation charges</a:t>
            </a:r>
          </a:p>
          <a:p>
            <a:r>
              <a:rPr lang="en-US" dirty="0" smtClean="0"/>
              <a:t>To promote cultural and education activities</a:t>
            </a:r>
          </a:p>
          <a:p>
            <a:r>
              <a:rPr lang="en-US" dirty="0" smtClean="0"/>
              <a:t>To promote tourism and business activities </a:t>
            </a:r>
          </a:p>
          <a:p>
            <a:pPr marL="0" indent="0">
              <a:buNone/>
            </a:pPr>
            <a:endParaRPr lang="en-US" dirty="0"/>
          </a:p>
        </p:txBody>
      </p:sp>
    </p:spTree>
    <p:extLst>
      <p:ext uri="{BB962C8B-B14F-4D97-AF65-F5344CB8AC3E}">
        <p14:creationId xmlns:p14="http://schemas.microsoft.com/office/powerpoint/2010/main" xmlns="" val="32475875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533400"/>
          </a:xfrm>
        </p:spPr>
        <p:txBody>
          <a:bodyPr>
            <a:normAutofit/>
          </a:bodyPr>
          <a:lstStyle/>
          <a:p>
            <a:pPr algn="l"/>
            <a:r>
              <a:rPr lang="en-US" sz="2800" b="1" dirty="0" smtClean="0"/>
              <a:t>Cont.</a:t>
            </a:r>
            <a:endParaRPr lang="en-US" sz="2800" b="1" dirty="0"/>
          </a:p>
        </p:txBody>
      </p:sp>
      <p:sp>
        <p:nvSpPr>
          <p:cNvPr id="3" name="Content Placeholder 2"/>
          <p:cNvSpPr>
            <a:spLocks noGrp="1"/>
          </p:cNvSpPr>
          <p:nvPr>
            <p:ph idx="1"/>
          </p:nvPr>
        </p:nvSpPr>
        <p:spPr>
          <a:xfrm>
            <a:off x="0" y="609600"/>
            <a:ext cx="9144000" cy="4525963"/>
          </a:xfrm>
        </p:spPr>
        <p:txBody>
          <a:bodyPr>
            <a:normAutofit lnSpcReduction="10000"/>
          </a:bodyPr>
          <a:lstStyle/>
          <a:p>
            <a:r>
              <a:rPr lang="en-US" dirty="0" smtClean="0"/>
              <a:t>To provide access to Central Asian States to warm water ports.</a:t>
            </a:r>
          </a:p>
          <a:p>
            <a:r>
              <a:rPr lang="en-US" dirty="0" smtClean="0"/>
              <a:t>To work for the welfare of the poor people of the region specially against poverty and diseases.</a:t>
            </a:r>
          </a:p>
          <a:p>
            <a:r>
              <a:rPr lang="en-US" dirty="0" smtClean="0"/>
              <a:t>To reduce defense budget</a:t>
            </a:r>
          </a:p>
          <a:p>
            <a:r>
              <a:rPr lang="en-US" dirty="0"/>
              <a:t>T</a:t>
            </a:r>
            <a:r>
              <a:rPr lang="en-US" dirty="0" smtClean="0"/>
              <a:t>o focus on research and advance technology activities.</a:t>
            </a:r>
          </a:p>
          <a:p>
            <a:r>
              <a:rPr lang="en-US" dirty="0" smtClean="0"/>
              <a:t>To promote development activities like European Union </a:t>
            </a:r>
            <a:endParaRPr lang="en-US" dirty="0"/>
          </a:p>
        </p:txBody>
      </p:sp>
    </p:spTree>
    <p:extLst>
      <p:ext uri="{BB962C8B-B14F-4D97-AF65-F5344CB8AC3E}">
        <p14:creationId xmlns:p14="http://schemas.microsoft.com/office/powerpoint/2010/main" xmlns="" val="11900658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526473"/>
          </a:xfrm>
        </p:spPr>
        <p:txBody>
          <a:bodyPr>
            <a:normAutofit fontScale="90000"/>
          </a:bodyPr>
          <a:lstStyle/>
          <a:p>
            <a:r>
              <a:rPr lang="en-US" sz="3200" b="1" dirty="0" smtClean="0"/>
              <a:t>Summary</a:t>
            </a:r>
            <a:endParaRPr lang="en-US" sz="3200" b="1" dirty="0"/>
          </a:p>
        </p:txBody>
      </p:sp>
      <p:sp>
        <p:nvSpPr>
          <p:cNvPr id="3" name="Content Placeholder 2"/>
          <p:cNvSpPr>
            <a:spLocks noGrp="1"/>
          </p:cNvSpPr>
          <p:nvPr>
            <p:ph idx="1"/>
          </p:nvPr>
        </p:nvSpPr>
        <p:spPr>
          <a:xfrm>
            <a:off x="0" y="533400"/>
            <a:ext cx="9171709" cy="5410200"/>
          </a:xfrm>
        </p:spPr>
        <p:txBody>
          <a:bodyPr>
            <a:noAutofit/>
          </a:bodyPr>
          <a:lstStyle/>
          <a:p>
            <a:r>
              <a:rPr lang="en-US" sz="2800" dirty="0" smtClean="0"/>
              <a:t>Importance </a:t>
            </a:r>
            <a:r>
              <a:rPr lang="en-US" sz="2800" dirty="0"/>
              <a:t>of India for Pakistan</a:t>
            </a:r>
          </a:p>
          <a:p>
            <a:r>
              <a:rPr lang="en-US" sz="2800" dirty="0"/>
              <a:t>Pakistan's relations with India</a:t>
            </a:r>
          </a:p>
          <a:p>
            <a:r>
              <a:rPr lang="en-US" sz="2800" dirty="0"/>
              <a:t>Important current issue</a:t>
            </a:r>
          </a:p>
          <a:p>
            <a:r>
              <a:rPr lang="en-US" sz="2800" dirty="0"/>
              <a:t>History of relations</a:t>
            </a:r>
          </a:p>
          <a:p>
            <a:r>
              <a:rPr lang="en-US" sz="2800" dirty="0"/>
              <a:t>Analysis of Pak – India relations</a:t>
            </a:r>
          </a:p>
          <a:p>
            <a:r>
              <a:rPr lang="en-US" sz="2800" dirty="0"/>
              <a:t>Pakistan’s relations with Afghanistan.</a:t>
            </a:r>
          </a:p>
          <a:p>
            <a:r>
              <a:rPr lang="en-US" sz="2800" dirty="0"/>
              <a:t>Importance of Afghanistan for Pakistan</a:t>
            </a:r>
          </a:p>
          <a:p>
            <a:r>
              <a:rPr lang="en-US" sz="2800" dirty="0"/>
              <a:t>History of relations</a:t>
            </a:r>
          </a:p>
          <a:p>
            <a:r>
              <a:rPr lang="en-US" sz="2800" dirty="0"/>
              <a:t>Analysis of </a:t>
            </a:r>
            <a:r>
              <a:rPr lang="en-US" sz="2800" dirty="0" smtClean="0"/>
              <a:t>Pak-Afghanistan</a:t>
            </a:r>
            <a:endParaRPr lang="en-US" sz="2800" dirty="0"/>
          </a:p>
          <a:p>
            <a:r>
              <a:rPr lang="en-US" sz="2800" dirty="0"/>
              <a:t>Importance of Peaceful relations with neighboring countries</a:t>
            </a:r>
          </a:p>
          <a:p>
            <a:endParaRPr lang="en-US" sz="2800" dirty="0"/>
          </a:p>
        </p:txBody>
      </p:sp>
    </p:spTree>
    <p:extLst>
      <p:ext uri="{BB962C8B-B14F-4D97-AF65-F5344CB8AC3E}">
        <p14:creationId xmlns:p14="http://schemas.microsoft.com/office/powerpoint/2010/main" xmlns="" val="32274036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fontScale="90000"/>
          </a:bodyPr>
          <a:lstStyle/>
          <a:p>
            <a:r>
              <a:rPr lang="en-US" dirty="0" smtClean="0"/>
              <a:t>Quotation</a:t>
            </a:r>
            <a:endParaRPr lang="en-US" dirty="0"/>
          </a:p>
        </p:txBody>
      </p:sp>
      <p:sp>
        <p:nvSpPr>
          <p:cNvPr id="3" name="Content Placeholder 2"/>
          <p:cNvSpPr>
            <a:spLocks noGrp="1"/>
          </p:cNvSpPr>
          <p:nvPr>
            <p:ph idx="1"/>
          </p:nvPr>
        </p:nvSpPr>
        <p:spPr>
          <a:xfrm>
            <a:off x="-41564" y="838200"/>
            <a:ext cx="9144000" cy="4525963"/>
          </a:xfrm>
        </p:spPr>
        <p:txBody>
          <a:bodyPr/>
          <a:lstStyle/>
          <a:p>
            <a:pPr marL="0" indent="0" algn="ctr">
              <a:buNone/>
            </a:pPr>
            <a:r>
              <a:rPr lang="en-US" dirty="0"/>
              <a:t>Nothing is more precious than peace. Peace is the most basic starting point for the advancement of </a:t>
            </a:r>
            <a:r>
              <a:rPr lang="en-US" dirty="0" smtClean="0"/>
              <a:t>humankind.</a:t>
            </a:r>
          </a:p>
          <a:p>
            <a:pPr marL="0" indent="0" algn="r">
              <a:buNone/>
            </a:pPr>
            <a:r>
              <a:rPr lang="en-US" sz="2400" b="1" dirty="0" err="1" smtClean="0"/>
              <a:t>Daisaku</a:t>
            </a:r>
            <a:r>
              <a:rPr lang="en-US" sz="2400" b="1" dirty="0" smtClean="0"/>
              <a:t> Ikeda</a:t>
            </a:r>
          </a:p>
          <a:p>
            <a:pPr marL="0" indent="0" algn="r">
              <a:buNone/>
            </a:pPr>
            <a:endParaRPr lang="en-US" sz="2400" b="1" dirty="0"/>
          </a:p>
          <a:p>
            <a:pPr marL="0" indent="0" algn="ctr">
              <a:buNone/>
            </a:pPr>
            <a:r>
              <a:rPr lang="en-US" dirty="0" smtClean="0"/>
              <a:t>Thank you</a:t>
            </a:r>
            <a:endParaRPr lang="en-US" dirty="0"/>
          </a:p>
        </p:txBody>
      </p:sp>
    </p:spTree>
    <p:extLst>
      <p:ext uri="{BB962C8B-B14F-4D97-AF65-F5344CB8AC3E}">
        <p14:creationId xmlns:p14="http://schemas.microsoft.com/office/powerpoint/2010/main" xmlns="" val="380322747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487</TotalTime>
  <Words>2370</Words>
  <Application>Microsoft Office PowerPoint</Application>
  <PresentationFormat>On-screen Show (4:3)</PresentationFormat>
  <Paragraphs>149</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 Lecture # 21     Topic: Pakistan's relations with  Neighboring Countries Part I: India &amp; Afghanistan </vt:lpstr>
      <vt:lpstr>Cont.</vt:lpstr>
      <vt:lpstr>Slide 3</vt:lpstr>
      <vt:lpstr>Importance of India for Pakistan</vt:lpstr>
      <vt:lpstr>Pakistan's relations with India</vt:lpstr>
      <vt:lpstr>Cont.</vt:lpstr>
      <vt:lpstr>Cont.</vt:lpstr>
      <vt:lpstr>Cont.</vt:lpstr>
      <vt:lpstr>Important current issue</vt:lpstr>
      <vt:lpstr>Cont.</vt:lpstr>
      <vt:lpstr>History of relations</vt:lpstr>
      <vt:lpstr>Cont.</vt:lpstr>
      <vt:lpstr>Cont.</vt:lpstr>
      <vt:lpstr>Cont.</vt:lpstr>
      <vt:lpstr>Cont.</vt:lpstr>
      <vt:lpstr>Analysis of Pak – India relations</vt:lpstr>
      <vt:lpstr>Cont.</vt:lpstr>
      <vt:lpstr>Slide 18</vt:lpstr>
      <vt:lpstr>Pakistan’s relations with Afghanistan</vt:lpstr>
      <vt:lpstr>Importance of Afghanistan for Pakistan</vt:lpstr>
      <vt:lpstr>History of relations</vt:lpstr>
      <vt:lpstr>Cont.</vt:lpstr>
      <vt:lpstr>Cont.</vt:lpstr>
      <vt:lpstr>Cont.</vt:lpstr>
      <vt:lpstr>Cont.</vt:lpstr>
      <vt:lpstr>Cont.</vt:lpstr>
      <vt:lpstr>Cont.</vt:lpstr>
      <vt:lpstr>Cont.</vt:lpstr>
      <vt:lpstr>Analysis</vt:lpstr>
      <vt:lpstr>Importance of Peaceful relations with neighboring countries</vt:lpstr>
      <vt:lpstr>Cont.</vt:lpstr>
      <vt:lpstr>Summary</vt:lpstr>
      <vt:lpstr>Quotation</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Lecture # 21     Topic: Pakistan's relations with  Neighboring Countries Part I: India &amp; Afghanistan </dc:title>
  <dc:creator>MyUserName</dc:creator>
  <cp:lastModifiedBy>NTS</cp:lastModifiedBy>
  <cp:revision>49</cp:revision>
  <dcterms:created xsi:type="dcterms:W3CDTF">2012-08-08T08:30:47Z</dcterms:created>
  <dcterms:modified xsi:type="dcterms:W3CDTF">2012-08-09T07:10:18Z</dcterms:modified>
</cp:coreProperties>
</file>