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305" r:id="rId4"/>
    <p:sldId id="306" r:id="rId5"/>
    <p:sldId id="307" r:id="rId6"/>
    <p:sldId id="308" r:id="rId7"/>
    <p:sldId id="309" r:id="rId8"/>
    <p:sldId id="274" r:id="rId9"/>
    <p:sldId id="258" r:id="rId10"/>
    <p:sldId id="259" r:id="rId11"/>
    <p:sldId id="291" r:id="rId12"/>
    <p:sldId id="260" r:id="rId13"/>
    <p:sldId id="261" r:id="rId14"/>
    <p:sldId id="294" r:id="rId15"/>
    <p:sldId id="262" r:id="rId16"/>
    <p:sldId id="264" r:id="rId17"/>
    <p:sldId id="292" r:id="rId18"/>
    <p:sldId id="266" r:id="rId19"/>
    <p:sldId id="268" r:id="rId20"/>
    <p:sldId id="270" r:id="rId21"/>
    <p:sldId id="271" r:id="rId22"/>
    <p:sldId id="272" r:id="rId23"/>
    <p:sldId id="296" r:id="rId24"/>
    <p:sldId id="297" r:id="rId25"/>
    <p:sldId id="298" r:id="rId26"/>
    <p:sldId id="295" r:id="rId27"/>
    <p:sldId id="277" r:id="rId28"/>
    <p:sldId id="278" r:id="rId29"/>
    <p:sldId id="279" r:id="rId30"/>
    <p:sldId id="300" r:id="rId31"/>
    <p:sldId id="290" r:id="rId32"/>
    <p:sldId id="299" r:id="rId33"/>
    <p:sldId id="281" r:id="rId34"/>
    <p:sldId id="301" r:id="rId35"/>
    <p:sldId id="289" r:id="rId36"/>
    <p:sldId id="302" r:id="rId37"/>
    <p:sldId id="303" r:id="rId38"/>
    <p:sldId id="30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C8651D-4BE0-4F6E-8F97-D58BD9E03A9B}" type="datetimeFigureOut">
              <a:rPr lang="en-US" smtClean="0"/>
              <a:pPr/>
              <a:t>8/9/2012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A43490-FA5C-4347-B4E6-59604666C95F}" type="slidenum">
              <a:rPr lang="en-US" smtClean="0"/>
              <a:pPr/>
              <a:t>‹#›</a:t>
            </a:fld>
            <a:endParaRPr lang="en-US"/>
          </a:p>
        </p:txBody>
      </p:sp>
    </p:spTree>
    <p:extLst>
      <p:ext uri="{BB962C8B-B14F-4D97-AF65-F5344CB8AC3E}">
        <p14:creationId xmlns:p14="http://schemas.microsoft.com/office/powerpoint/2010/main" xmlns="" val="352321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A43490-FA5C-4347-B4E6-59604666C95F}" type="slidenum">
              <a:rPr lang="en-US" smtClean="0"/>
              <a:pPr/>
              <a:t>9</a:t>
            </a:fld>
            <a:endParaRPr lang="en-US"/>
          </a:p>
        </p:txBody>
      </p:sp>
    </p:spTree>
    <p:extLst>
      <p:ext uri="{BB962C8B-B14F-4D97-AF65-F5344CB8AC3E}">
        <p14:creationId xmlns:p14="http://schemas.microsoft.com/office/powerpoint/2010/main" xmlns="" val="2923071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56D9BA-1F8F-4B1F-8CFC-031FFEA463FA}"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4210653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56D9BA-1F8F-4B1F-8CFC-031FFEA463FA}"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2284842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56D9BA-1F8F-4B1F-8CFC-031FFEA463FA}"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199411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56D9BA-1F8F-4B1F-8CFC-031FFEA463FA}"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3024953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56D9BA-1F8F-4B1F-8CFC-031FFEA463FA}" type="datetimeFigureOut">
              <a:rPr lang="en-US" smtClean="0"/>
              <a:pPr/>
              <a:t>8/9/2012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3014726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56D9BA-1F8F-4B1F-8CFC-031FFEA463FA}" type="datetimeFigureOut">
              <a:rPr lang="en-US" smtClean="0"/>
              <a:pPr/>
              <a:t>8/9/2012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1637734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56D9BA-1F8F-4B1F-8CFC-031FFEA463FA}" type="datetimeFigureOut">
              <a:rPr lang="en-US" smtClean="0"/>
              <a:pPr/>
              <a:t>8/9/2012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60025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56D9BA-1F8F-4B1F-8CFC-031FFEA463FA}"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315342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56D9BA-1F8F-4B1F-8CFC-031FFEA463FA}"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1194310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56D9BA-1F8F-4B1F-8CFC-031FFEA463FA}"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159585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56D9BA-1F8F-4B1F-8CFC-031FFEA463FA}"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2914539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56D9BA-1F8F-4B1F-8CFC-031FFEA463FA}" type="datetimeFigureOut">
              <a:rPr lang="en-US" smtClean="0"/>
              <a:pPr/>
              <a:t>8/9/2012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59B3BD-E1C9-4A33-8604-60F409DF0ADA}" type="slidenum">
              <a:rPr lang="en-US" smtClean="0"/>
              <a:pPr/>
              <a:t>‹#›</a:t>
            </a:fld>
            <a:endParaRPr lang="en-US"/>
          </a:p>
        </p:txBody>
      </p:sp>
    </p:spTree>
    <p:extLst>
      <p:ext uri="{BB962C8B-B14F-4D97-AF65-F5344CB8AC3E}">
        <p14:creationId xmlns:p14="http://schemas.microsoft.com/office/powerpoint/2010/main" xmlns="" val="3799974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64782" cy="1447800"/>
          </a:xfrm>
        </p:spPr>
        <p:txBody>
          <a:bodyPr>
            <a:noAutofit/>
          </a:bodyPr>
          <a:lstStyle/>
          <a:p>
            <a:r>
              <a:rPr lang="en-US" sz="3200" b="1" dirty="0" smtClean="0"/>
              <a:t/>
            </a:r>
            <a:br>
              <a:rPr lang="en-US" sz="3200" b="1" dirty="0" smtClean="0"/>
            </a:br>
            <a:r>
              <a:rPr lang="en-US" sz="3200" b="1" dirty="0" smtClean="0"/>
              <a:t>Lecture # 20    </a:t>
            </a:r>
            <a:br>
              <a:rPr lang="en-US" sz="3200" b="1" dirty="0" smtClean="0"/>
            </a:br>
            <a:r>
              <a:rPr lang="en-US" sz="3200" b="1" dirty="0" smtClean="0"/>
              <a:t>Topic: Pakistan's relations with  </a:t>
            </a:r>
            <a:r>
              <a:rPr lang="en-US" sz="3200" b="1" smtClean="0"/>
              <a:t>Neighboring Countries Part </a:t>
            </a:r>
            <a:r>
              <a:rPr lang="en-US" sz="3200" b="1" dirty="0" smtClean="0"/>
              <a:t>I: China &amp; Iran</a:t>
            </a:r>
            <a:br>
              <a:rPr lang="en-US" sz="3200" b="1" dirty="0" smtClean="0"/>
            </a:br>
            <a:endParaRPr lang="en-US" sz="3200" b="1" dirty="0"/>
          </a:p>
        </p:txBody>
      </p:sp>
      <p:sp>
        <p:nvSpPr>
          <p:cNvPr id="3" name="Subtitle 2"/>
          <p:cNvSpPr>
            <a:spLocks noGrp="1"/>
          </p:cNvSpPr>
          <p:nvPr>
            <p:ph type="subTitle" idx="1"/>
          </p:nvPr>
        </p:nvSpPr>
        <p:spPr>
          <a:xfrm>
            <a:off x="13855" y="1447800"/>
            <a:ext cx="9130145" cy="4343400"/>
          </a:xfrm>
        </p:spPr>
        <p:txBody>
          <a:bodyPr>
            <a:normAutofit/>
          </a:bodyPr>
          <a:lstStyle/>
          <a:p>
            <a:pPr algn="l"/>
            <a:r>
              <a:rPr lang="en-US" b="1" dirty="0" smtClean="0">
                <a:solidFill>
                  <a:schemeClr val="tx1"/>
                </a:solidFill>
              </a:rPr>
              <a:t>Recap of lecture # 19</a:t>
            </a:r>
          </a:p>
          <a:p>
            <a:pPr marL="457200" indent="-457200" algn="l">
              <a:buFont typeface="Arial" pitchFamily="34" charset="0"/>
              <a:buChar char="•"/>
            </a:pPr>
            <a:r>
              <a:rPr lang="en-US" dirty="0">
                <a:solidFill>
                  <a:schemeClr val="tx1"/>
                </a:solidFill>
              </a:rPr>
              <a:t>Topic: Constitution 1962, 1973, III</a:t>
            </a:r>
            <a:br>
              <a:rPr lang="en-US" dirty="0">
                <a:solidFill>
                  <a:schemeClr val="tx1"/>
                </a:solidFill>
              </a:rPr>
            </a:br>
            <a:r>
              <a:rPr lang="en-US" dirty="0" smtClean="0">
                <a:solidFill>
                  <a:schemeClr val="tx1"/>
                </a:solidFill>
              </a:rPr>
              <a:t>Origins </a:t>
            </a:r>
            <a:r>
              <a:rPr lang="en-US" dirty="0">
                <a:solidFill>
                  <a:schemeClr val="tx1"/>
                </a:solidFill>
              </a:rPr>
              <a:t>, Provisions, Salient Features, Islamic provisions of the constitution of 1962</a:t>
            </a:r>
          </a:p>
          <a:p>
            <a:pPr marL="457200" indent="-457200" algn="l">
              <a:buFont typeface="Arial" pitchFamily="34" charset="0"/>
              <a:buChar char="•"/>
            </a:pPr>
            <a:r>
              <a:rPr lang="en-US" dirty="0">
                <a:solidFill>
                  <a:schemeClr val="tx1"/>
                </a:solidFill>
              </a:rPr>
              <a:t>Drawbacks, Expiry, Analysis and  main features of the  Constitution of Constitution of 1962 </a:t>
            </a:r>
          </a:p>
          <a:p>
            <a:pPr marL="457200" indent="-457200" algn="l">
              <a:buFont typeface="Arial" pitchFamily="34" charset="0"/>
              <a:buChar char="•"/>
            </a:pPr>
            <a:r>
              <a:rPr lang="en-US" dirty="0">
                <a:solidFill>
                  <a:schemeClr val="tx1"/>
                </a:solidFill>
              </a:rPr>
              <a:t>Constitution of 1973</a:t>
            </a:r>
          </a:p>
          <a:p>
            <a:endParaRPr lang="en-US" dirty="0">
              <a:solidFill>
                <a:schemeClr val="tx1"/>
              </a:solidFill>
            </a:endParaRPr>
          </a:p>
        </p:txBody>
      </p:sp>
    </p:spTree>
    <p:extLst>
      <p:ext uri="{BB962C8B-B14F-4D97-AF65-F5344CB8AC3E}">
        <p14:creationId xmlns:p14="http://schemas.microsoft.com/office/powerpoint/2010/main" xmlns="" val="3917797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68927"/>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lstStyle/>
          <a:p>
            <a:r>
              <a:rPr lang="en-US" dirty="0"/>
              <a:t>Salient Features of 1973 Constitution</a:t>
            </a:r>
          </a:p>
          <a:p>
            <a:r>
              <a:rPr lang="en-US" dirty="0"/>
              <a:t>Province-wise Distribution of NA Seats (342)</a:t>
            </a:r>
          </a:p>
          <a:p>
            <a:r>
              <a:rPr lang="en-US" dirty="0"/>
              <a:t>Distribution of seats in Senate (100)</a:t>
            </a:r>
          </a:p>
          <a:p>
            <a:r>
              <a:rPr lang="en-US" dirty="0"/>
              <a:t>Provincial Assemblies</a:t>
            </a:r>
          </a:p>
          <a:p>
            <a:r>
              <a:rPr lang="en-US" dirty="0"/>
              <a:t>Analysis of Constitution of </a:t>
            </a:r>
            <a:r>
              <a:rPr lang="en-US" dirty="0" smtClean="0"/>
              <a:t>1973</a:t>
            </a:r>
          </a:p>
          <a:p>
            <a:r>
              <a:rPr lang="en-US" dirty="0" smtClean="0"/>
              <a:t>Now </a:t>
            </a:r>
            <a:r>
              <a:rPr lang="en-US" dirty="0"/>
              <a:t>today’s </a:t>
            </a:r>
            <a:r>
              <a:rPr lang="en-US" dirty="0" smtClean="0"/>
              <a:t>topic: Pakistan's relations with neighboring countries </a:t>
            </a:r>
            <a:r>
              <a:rPr lang="en-US" dirty="0"/>
              <a:t>I: China &amp; Iran</a:t>
            </a:r>
          </a:p>
          <a:p>
            <a:endParaRPr lang="en-US" dirty="0"/>
          </a:p>
        </p:txBody>
      </p:sp>
    </p:spTree>
    <p:extLst>
      <p:ext uri="{BB962C8B-B14F-4D97-AF65-F5344CB8AC3E}">
        <p14:creationId xmlns:p14="http://schemas.microsoft.com/office/powerpoint/2010/main" xmlns="" val="3627184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8" y="0"/>
            <a:ext cx="9150927" cy="762000"/>
          </a:xfrm>
        </p:spPr>
        <p:txBody>
          <a:bodyPr>
            <a:normAutofit/>
          </a:bodyPr>
          <a:lstStyle/>
          <a:p>
            <a:pPr algn="l"/>
            <a:r>
              <a:rPr lang="en-US" sz="3200" b="1" dirty="0" smtClean="0"/>
              <a:t>Steps for the Process of </a:t>
            </a:r>
            <a:r>
              <a:rPr lang="en-US" sz="3200" b="1" dirty="0" err="1" smtClean="0"/>
              <a:t>Islamization</a:t>
            </a:r>
            <a:r>
              <a:rPr lang="en-US" sz="3200" b="1" dirty="0" smtClean="0"/>
              <a:t> </a:t>
            </a:r>
            <a:endParaRPr lang="en-US" sz="3200" b="1" dirty="0"/>
          </a:p>
        </p:txBody>
      </p:sp>
      <p:sp>
        <p:nvSpPr>
          <p:cNvPr id="3" name="Content Placeholder 2"/>
          <p:cNvSpPr>
            <a:spLocks noGrp="1"/>
          </p:cNvSpPr>
          <p:nvPr>
            <p:ph idx="1"/>
          </p:nvPr>
        </p:nvSpPr>
        <p:spPr>
          <a:xfrm>
            <a:off x="0" y="685800"/>
            <a:ext cx="9144000" cy="4525963"/>
          </a:xfrm>
        </p:spPr>
        <p:txBody>
          <a:bodyPr>
            <a:noAutofit/>
          </a:bodyPr>
          <a:lstStyle/>
          <a:p>
            <a:pPr algn="just"/>
            <a:r>
              <a:rPr lang="en-US" sz="2800" dirty="0" smtClean="0"/>
              <a:t>Pakistan </a:t>
            </a:r>
            <a:r>
              <a:rPr lang="en-US" sz="2800" dirty="0"/>
              <a:t>is an ideological state that was founded on the principle that Muslims would lead their lives according to Islam. All the laws made and implemented in this country have been designed keeping in view the teachings of Holy Quran and </a:t>
            </a:r>
            <a:r>
              <a:rPr lang="en-US" sz="2800" dirty="0" err="1"/>
              <a:t>Sunnah</a:t>
            </a:r>
            <a:r>
              <a:rPr lang="en-US" sz="2800" dirty="0"/>
              <a:t>. Quaid-e-</a:t>
            </a:r>
            <a:r>
              <a:rPr lang="en-US" sz="2800" dirty="0" err="1"/>
              <a:t>Azam</a:t>
            </a:r>
            <a:r>
              <a:rPr lang="en-US" sz="2800" dirty="0"/>
              <a:t> Muhammad Ali Jinnah said:</a:t>
            </a:r>
          </a:p>
          <a:p>
            <a:pPr marL="0" indent="0" algn="just">
              <a:buNone/>
            </a:pPr>
            <a:r>
              <a:rPr lang="en-US" sz="2800" dirty="0" smtClean="0"/>
              <a:t>“Let </a:t>
            </a:r>
            <a:r>
              <a:rPr lang="en-US" sz="2800" dirty="0"/>
              <a:t>us lay the foundation of our democracy on the basis of truly Islamic ideals and principles. Almighty Allah taught us that the decisions in the affairs shall be guided by discussion and consultation.”</a:t>
            </a:r>
          </a:p>
        </p:txBody>
      </p:sp>
    </p:spTree>
    <p:extLst>
      <p:ext uri="{BB962C8B-B14F-4D97-AF65-F5344CB8AC3E}">
        <p14:creationId xmlns:p14="http://schemas.microsoft.com/office/powerpoint/2010/main" xmlns="" val="12722903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7709"/>
            <a:ext cx="9116291" cy="6580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a:bodyPr>
          <a:lstStyle/>
          <a:p>
            <a:r>
              <a:rPr lang="en-US" dirty="0"/>
              <a:t>All the constitutions that have been implemented in our country (1956, 1965 and 1973) have Islamic Provisions. The Government of Pakistan has taken the following steps to introduce Islamic Laws in Pakistan:</a:t>
            </a:r>
          </a:p>
          <a:p>
            <a:pPr marL="0" indent="0">
              <a:buNone/>
            </a:pPr>
            <a:r>
              <a:rPr lang="en-US" b="1" dirty="0" smtClean="0"/>
              <a:t>1</a:t>
            </a:r>
            <a:r>
              <a:rPr lang="en-US" b="1" dirty="0"/>
              <a:t>. </a:t>
            </a:r>
            <a:r>
              <a:rPr lang="en-US" b="1" dirty="0" err="1"/>
              <a:t>Hudood</a:t>
            </a:r>
            <a:r>
              <a:rPr lang="en-US" b="1" dirty="0"/>
              <a:t> </a:t>
            </a:r>
            <a:r>
              <a:rPr lang="en-US" b="1" dirty="0" smtClean="0"/>
              <a:t>Ordinance: </a:t>
            </a:r>
            <a:r>
              <a:rPr lang="en-US" dirty="0" err="1" smtClean="0"/>
              <a:t>Hudood</a:t>
            </a:r>
            <a:r>
              <a:rPr lang="en-US" dirty="0" smtClean="0"/>
              <a:t> </a:t>
            </a:r>
            <a:r>
              <a:rPr lang="en-US" dirty="0"/>
              <a:t>Ordinance was introduced in the country in 1977. In the light of </a:t>
            </a:r>
            <a:r>
              <a:rPr lang="en-US" dirty="0" err="1"/>
              <a:t>Hudood</a:t>
            </a:r>
            <a:r>
              <a:rPr lang="en-US" dirty="0"/>
              <a:t> Ordinance, various punishments were prescribed for different crimes. The word </a:t>
            </a:r>
            <a:r>
              <a:rPr lang="en-US" dirty="0" err="1"/>
              <a:t>Hudood</a:t>
            </a:r>
            <a:r>
              <a:rPr lang="en-US" dirty="0"/>
              <a:t> means the punishment which has been prescribed in the light of Holy Quran. </a:t>
            </a:r>
          </a:p>
        </p:txBody>
      </p:sp>
    </p:spTree>
    <p:extLst>
      <p:ext uri="{BB962C8B-B14F-4D97-AF65-F5344CB8AC3E}">
        <p14:creationId xmlns:p14="http://schemas.microsoft.com/office/powerpoint/2010/main" xmlns="" val="151120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0" y="34636"/>
            <a:ext cx="9171709" cy="651164"/>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pPr algn="just"/>
            <a:r>
              <a:rPr lang="en-US" dirty="0"/>
              <a:t>According to the </a:t>
            </a:r>
            <a:r>
              <a:rPr lang="en-US" dirty="0" err="1"/>
              <a:t>Hudood</a:t>
            </a:r>
            <a:r>
              <a:rPr lang="en-US" dirty="0"/>
              <a:t> Ordinance manufacture, export, import and use of alcohols has been prohibited. Any person found guilty is liable of punishment of 30 lashes and 5 years imprisonment.</a:t>
            </a:r>
          </a:p>
          <a:p>
            <a:pPr algn="just"/>
            <a:r>
              <a:rPr lang="en-US" dirty="0" smtClean="0"/>
              <a:t>The </a:t>
            </a:r>
            <a:r>
              <a:rPr lang="en-US" dirty="0"/>
              <a:t>second </a:t>
            </a:r>
            <a:r>
              <a:rPr lang="en-US" dirty="0" err="1"/>
              <a:t>Hadood</a:t>
            </a:r>
            <a:r>
              <a:rPr lang="en-US" dirty="0"/>
              <a:t> Law is concerned with the crime of theft.</a:t>
            </a:r>
          </a:p>
          <a:p>
            <a:pPr algn="just"/>
            <a:r>
              <a:rPr lang="en-US" dirty="0" smtClean="0"/>
              <a:t>The </a:t>
            </a:r>
            <a:r>
              <a:rPr lang="en-US" dirty="0"/>
              <a:t>third </a:t>
            </a:r>
            <a:r>
              <a:rPr lang="en-US" dirty="0" err="1"/>
              <a:t>Hadood</a:t>
            </a:r>
            <a:r>
              <a:rPr lang="en-US" dirty="0"/>
              <a:t> law is meant for adultery (</a:t>
            </a:r>
            <a:r>
              <a:rPr lang="en-US" dirty="0" err="1"/>
              <a:t>Zina-bil-Raza</a:t>
            </a:r>
            <a:r>
              <a:rPr lang="en-US" dirty="0"/>
              <a:t>) and rape (</a:t>
            </a:r>
            <a:r>
              <a:rPr lang="en-US" dirty="0" err="1"/>
              <a:t>Zina-bil-Jabar</a:t>
            </a:r>
            <a:r>
              <a:rPr lang="en-US" dirty="0"/>
              <a:t>), whose punishment is stoning the </a:t>
            </a:r>
            <a:r>
              <a:rPr lang="en-US" dirty="0" err="1"/>
              <a:t>adulter</a:t>
            </a:r>
            <a:r>
              <a:rPr lang="en-US" dirty="0"/>
              <a:t> to death</a:t>
            </a:r>
            <a:r>
              <a:rPr lang="en-US" dirty="0" smtClean="0"/>
              <a:t>.</a:t>
            </a:r>
          </a:p>
          <a:p>
            <a:pPr algn="just"/>
            <a:r>
              <a:rPr lang="en-US" dirty="0" smtClean="0"/>
              <a:t>2. </a:t>
            </a:r>
            <a:r>
              <a:rPr lang="en-US" b="1" dirty="0"/>
              <a:t>Establishment of Federal Sharia Courts</a:t>
            </a:r>
          </a:p>
          <a:p>
            <a:pPr algn="just"/>
            <a:endParaRPr lang="en-US" dirty="0"/>
          </a:p>
          <a:p>
            <a:endParaRPr lang="en-US" dirty="0"/>
          </a:p>
        </p:txBody>
      </p:sp>
    </p:spTree>
    <p:extLst>
      <p:ext uri="{BB962C8B-B14F-4D97-AF65-F5344CB8AC3E}">
        <p14:creationId xmlns:p14="http://schemas.microsoft.com/office/powerpoint/2010/main" xmlns="" val="37332240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02673"/>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85800"/>
            <a:ext cx="9144000" cy="4525963"/>
          </a:xfrm>
        </p:spPr>
        <p:txBody>
          <a:bodyPr>
            <a:normAutofit fontScale="85000" lnSpcReduction="10000"/>
          </a:bodyPr>
          <a:lstStyle/>
          <a:p>
            <a:r>
              <a:rPr lang="en-US" dirty="0" smtClean="0"/>
              <a:t>3. </a:t>
            </a:r>
            <a:r>
              <a:rPr lang="en-US" b="1" dirty="0"/>
              <a:t>Zakat and </a:t>
            </a:r>
            <a:r>
              <a:rPr lang="en-US" b="1" dirty="0" err="1"/>
              <a:t>Ushr</a:t>
            </a:r>
            <a:r>
              <a:rPr lang="en-US" b="1" dirty="0"/>
              <a:t> </a:t>
            </a:r>
            <a:r>
              <a:rPr lang="en-US" b="1" dirty="0" smtClean="0"/>
              <a:t>Ordinance</a:t>
            </a:r>
            <a:r>
              <a:rPr lang="en-US" dirty="0" smtClean="0"/>
              <a:t>: Zakat </a:t>
            </a:r>
            <a:r>
              <a:rPr lang="en-US" dirty="0"/>
              <a:t>and </a:t>
            </a:r>
            <a:r>
              <a:rPr lang="en-US" dirty="0" err="1"/>
              <a:t>Ushr</a:t>
            </a:r>
            <a:r>
              <a:rPr lang="en-US" dirty="0"/>
              <a:t> Ordinance was promulgated in the country on June 20, 1980. According to the ordinance, Zakat Fund was established to collect zakat donations. It was made compulsory for every Sahib-e-</a:t>
            </a:r>
            <a:r>
              <a:rPr lang="en-US" dirty="0" err="1"/>
              <a:t>Nisab</a:t>
            </a:r>
            <a:r>
              <a:rPr lang="en-US" dirty="0"/>
              <a:t> Muslim to pay Zakat by depositing 10 percent of money in one’s bank </a:t>
            </a:r>
            <a:r>
              <a:rPr lang="en-US" dirty="0" err="1" smtClean="0"/>
              <a:t>account.</a:t>
            </a:r>
            <a:r>
              <a:rPr lang="en-US" b="1" dirty="0" err="1" smtClean="0"/>
              <a:t>Ushr</a:t>
            </a:r>
            <a:r>
              <a:rPr lang="en-US" dirty="0" smtClean="0"/>
              <a:t> </a:t>
            </a:r>
            <a:r>
              <a:rPr lang="en-US" dirty="0"/>
              <a:t>is the tax levied on yield of agricultural land in cash or kind. According to </a:t>
            </a:r>
            <a:r>
              <a:rPr lang="en-US" dirty="0" err="1"/>
              <a:t>Ushr</a:t>
            </a:r>
            <a:r>
              <a:rPr lang="en-US" dirty="0"/>
              <a:t> Ordinance, every owner who ploughs and cultivates land was made bound to deposit 10 percent of his earnings in cash or kind, as </a:t>
            </a:r>
            <a:r>
              <a:rPr lang="en-US" dirty="0" err="1"/>
              <a:t>Ushr</a:t>
            </a:r>
            <a:r>
              <a:rPr lang="en-US" dirty="0" smtClean="0"/>
              <a:t>.</a:t>
            </a:r>
          </a:p>
          <a:p>
            <a:r>
              <a:rPr lang="en-US" dirty="0" smtClean="0"/>
              <a:t>4. </a:t>
            </a:r>
            <a:r>
              <a:rPr lang="en-US" b="1" dirty="0"/>
              <a:t>Teaching of Islamic and Pakistan Studies</a:t>
            </a:r>
            <a:endParaRPr lang="en-US" b="1" dirty="0" smtClean="0"/>
          </a:p>
        </p:txBody>
      </p:sp>
    </p:spTree>
    <p:extLst>
      <p:ext uri="{BB962C8B-B14F-4D97-AF65-F5344CB8AC3E}">
        <p14:creationId xmlns:p14="http://schemas.microsoft.com/office/powerpoint/2010/main" xmlns="" val="3966653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6928" y="685800"/>
            <a:ext cx="9150927" cy="4525963"/>
          </a:xfrm>
        </p:spPr>
        <p:txBody>
          <a:bodyPr>
            <a:normAutofit fontScale="85000" lnSpcReduction="10000"/>
          </a:bodyPr>
          <a:lstStyle/>
          <a:p>
            <a:r>
              <a:rPr lang="en-US" b="1" dirty="0" smtClean="0"/>
              <a:t>5. </a:t>
            </a:r>
            <a:r>
              <a:rPr lang="en-US" b="1" dirty="0"/>
              <a:t>Interest Free </a:t>
            </a:r>
            <a:r>
              <a:rPr lang="en-US" b="1" dirty="0" smtClean="0"/>
              <a:t>Banking</a:t>
            </a:r>
            <a:r>
              <a:rPr lang="en-US" dirty="0" smtClean="0"/>
              <a:t>: In </a:t>
            </a:r>
            <a:r>
              <a:rPr lang="en-US" dirty="0"/>
              <a:t>January 1981, interest free banking was introduced in Pakistan. According to this system, the account holder partners with the bank in profit and loss and shares risk according to one’s investment in the bank</a:t>
            </a:r>
            <a:r>
              <a:rPr lang="en-US" dirty="0" smtClean="0"/>
              <a:t>.</a:t>
            </a:r>
          </a:p>
          <a:p>
            <a:r>
              <a:rPr lang="en-US" b="1" dirty="0"/>
              <a:t>6. Establishment of Islamic University</a:t>
            </a:r>
            <a:r>
              <a:rPr lang="en-US" dirty="0" smtClean="0"/>
              <a:t>: Sharia </a:t>
            </a:r>
            <a:r>
              <a:rPr lang="en-US" dirty="0"/>
              <a:t>faculties have been established in various universities for the promotion of Islamic teachings. The function of </a:t>
            </a:r>
            <a:r>
              <a:rPr lang="en-US" dirty="0" err="1"/>
              <a:t>Jamia</a:t>
            </a:r>
            <a:r>
              <a:rPr lang="en-US" dirty="0"/>
              <a:t>-e-Bahawalpur was streamlined and an Islamic University was established in Islamabad</a:t>
            </a:r>
            <a:r>
              <a:rPr lang="en-US" dirty="0" smtClean="0"/>
              <a:t>.</a:t>
            </a:r>
          </a:p>
          <a:p>
            <a:r>
              <a:rPr lang="en-US" b="1" dirty="0" smtClean="0"/>
              <a:t>7.Nizam-e-Salat </a:t>
            </a:r>
            <a:r>
              <a:rPr lang="en-US" b="1" dirty="0"/>
              <a:t>and </a:t>
            </a:r>
            <a:r>
              <a:rPr lang="en-US" b="1" dirty="0" smtClean="0"/>
              <a:t>Azan</a:t>
            </a:r>
          </a:p>
          <a:p>
            <a:r>
              <a:rPr lang="en-US" b="1" dirty="0" smtClean="0"/>
              <a:t>Characteristics of an Islamic society. </a:t>
            </a:r>
            <a:r>
              <a:rPr lang="en-US" sz="2800" b="1" dirty="0" smtClean="0"/>
              <a:t>(Ref. Text book)</a:t>
            </a:r>
            <a:endParaRPr lang="en-US" sz="2800" b="1" dirty="0"/>
          </a:p>
        </p:txBody>
      </p:sp>
    </p:spTree>
    <p:extLst>
      <p:ext uri="{BB962C8B-B14F-4D97-AF65-F5344CB8AC3E}">
        <p14:creationId xmlns:p14="http://schemas.microsoft.com/office/powerpoint/2010/main" xmlns="" val="3309713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1489364"/>
          </a:xfrm>
        </p:spPr>
        <p:txBody>
          <a:bodyPr/>
          <a:lstStyle/>
          <a:p>
            <a:endParaRPr lang="en-US" dirty="0"/>
          </a:p>
        </p:txBody>
      </p:sp>
      <p:sp>
        <p:nvSpPr>
          <p:cNvPr id="3" name="Content Placeholder 2"/>
          <p:cNvSpPr>
            <a:spLocks noGrp="1"/>
          </p:cNvSpPr>
          <p:nvPr>
            <p:ph idx="1"/>
          </p:nvPr>
        </p:nvSpPr>
        <p:spPr>
          <a:xfrm>
            <a:off x="0" y="1524000"/>
            <a:ext cx="9144000" cy="5118100"/>
          </a:xfrm>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747838"/>
            <a:ext cx="9144000" cy="35861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152400"/>
            <a:ext cx="80010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342646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rmAutofit/>
          </a:bodyPr>
          <a:lstStyle/>
          <a:p>
            <a:pPr algn="l"/>
            <a:r>
              <a:rPr lang="en-US" sz="3200" b="1" dirty="0" smtClean="0"/>
              <a:t>Pak- China Relations</a:t>
            </a:r>
            <a:endParaRPr lang="en-US" sz="3200" b="1" dirty="0"/>
          </a:p>
        </p:txBody>
      </p:sp>
      <p:sp>
        <p:nvSpPr>
          <p:cNvPr id="3" name="Content Placeholder 2"/>
          <p:cNvSpPr>
            <a:spLocks noGrp="1"/>
          </p:cNvSpPr>
          <p:nvPr>
            <p:ph idx="1"/>
          </p:nvPr>
        </p:nvSpPr>
        <p:spPr>
          <a:xfrm>
            <a:off x="13855" y="990600"/>
            <a:ext cx="9130145" cy="4800600"/>
          </a:xfrm>
        </p:spPr>
        <p:txBody>
          <a:bodyPr>
            <a:normAutofit/>
          </a:bodyPr>
          <a:lstStyle/>
          <a:p>
            <a:pPr algn="just"/>
            <a:r>
              <a:rPr lang="en-US" sz="2800" dirty="0"/>
              <a:t>People's Republic of China–Pakistan relations began in </a:t>
            </a:r>
            <a:r>
              <a:rPr lang="en-US" sz="2800" b="1" dirty="0"/>
              <a:t>1950</a:t>
            </a:r>
            <a:r>
              <a:rPr lang="en-US" sz="2800" dirty="0"/>
              <a:t> when Pakistan was among the first countries to </a:t>
            </a:r>
            <a:r>
              <a:rPr lang="en-US" sz="2800" dirty="0" smtClean="0"/>
              <a:t>recognized and started </a:t>
            </a:r>
            <a:r>
              <a:rPr lang="en-US" sz="2800" dirty="0"/>
              <a:t>relations with the Republic of </a:t>
            </a:r>
            <a:r>
              <a:rPr lang="en-US" sz="2800" dirty="0" smtClean="0"/>
              <a:t>China. </a:t>
            </a:r>
          </a:p>
          <a:p>
            <a:pPr algn="just"/>
            <a:r>
              <a:rPr lang="en-US" sz="2800" dirty="0" smtClean="0"/>
              <a:t>Following </a:t>
            </a:r>
            <a:r>
              <a:rPr lang="en-US" sz="2800" dirty="0"/>
              <a:t>the </a:t>
            </a:r>
            <a:r>
              <a:rPr lang="en-US" sz="2800" b="1" dirty="0"/>
              <a:t>1962</a:t>
            </a:r>
            <a:r>
              <a:rPr lang="en-US" sz="2800" dirty="0"/>
              <a:t> </a:t>
            </a:r>
            <a:r>
              <a:rPr lang="en-US" sz="2800" dirty="0" smtClean="0"/>
              <a:t>China-Indian </a:t>
            </a:r>
            <a:r>
              <a:rPr lang="en-US" sz="2800" dirty="0"/>
              <a:t>War, both countries have placed considerable importance on the maintenance of an extremely close and supportive </a:t>
            </a:r>
            <a:r>
              <a:rPr lang="en-US" sz="2800" dirty="0" smtClean="0"/>
              <a:t>relationship. </a:t>
            </a:r>
          </a:p>
          <a:p>
            <a:pPr algn="just"/>
            <a:r>
              <a:rPr lang="en-US" sz="2800" dirty="0" smtClean="0"/>
              <a:t>Since </a:t>
            </a:r>
            <a:r>
              <a:rPr lang="en-US" sz="2800" dirty="0"/>
              <a:t>then, the two countries have regularly exchanged high-level visits resulting in a variety of agreements. </a:t>
            </a:r>
            <a:endParaRPr lang="en-US" sz="2800" dirty="0" smtClean="0"/>
          </a:p>
          <a:p>
            <a:pPr algn="just"/>
            <a:r>
              <a:rPr lang="en-US" sz="2800" dirty="0" smtClean="0"/>
              <a:t>China </a:t>
            </a:r>
            <a:r>
              <a:rPr lang="en-US" sz="2800" dirty="0"/>
              <a:t>has provided economic, military and technical assistance to </a:t>
            </a:r>
            <a:r>
              <a:rPr lang="en-US" sz="2800" dirty="0" smtClean="0"/>
              <a:t>Pakistan.</a:t>
            </a:r>
            <a:endParaRPr lang="en-US" sz="28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787736" y="0"/>
            <a:ext cx="31242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29068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a:t>Bilateral </a:t>
            </a:r>
            <a:r>
              <a:rPr lang="en-US" sz="3200" b="1" dirty="0" smtClean="0"/>
              <a:t>relations: Importance of China for Pakistan</a:t>
            </a:r>
            <a:endParaRPr lang="en-US" sz="3200" b="1" dirty="0"/>
          </a:p>
        </p:txBody>
      </p:sp>
      <p:sp>
        <p:nvSpPr>
          <p:cNvPr id="3" name="Content Placeholder 2"/>
          <p:cNvSpPr>
            <a:spLocks noGrp="1"/>
          </p:cNvSpPr>
          <p:nvPr>
            <p:ph idx="1"/>
          </p:nvPr>
        </p:nvSpPr>
        <p:spPr>
          <a:xfrm>
            <a:off x="-13855" y="762000"/>
            <a:ext cx="9144000" cy="4267200"/>
          </a:xfrm>
        </p:spPr>
        <p:txBody>
          <a:bodyPr>
            <a:noAutofit/>
          </a:bodyPr>
          <a:lstStyle/>
          <a:p>
            <a:pPr algn="just"/>
            <a:r>
              <a:rPr lang="en-US" sz="2800" b="1" u="sng" dirty="0" smtClean="0"/>
              <a:t>Militarily Power</a:t>
            </a:r>
            <a:r>
              <a:rPr lang="en-US" sz="2800" dirty="0" smtClean="0"/>
              <a:t>: Bilateral relations </a:t>
            </a:r>
            <a:r>
              <a:rPr lang="en-US" sz="2800" dirty="0"/>
              <a:t>have evolved from an initial Chinese policy of neutrality to a partnership that links a smaller but militarily powerful Pakistan, partially dependent on China for </a:t>
            </a:r>
            <a:r>
              <a:rPr lang="en-US" sz="2800" dirty="0" smtClean="0"/>
              <a:t>its </a:t>
            </a:r>
            <a:r>
              <a:rPr lang="en-US" sz="2800" dirty="0"/>
              <a:t>military </a:t>
            </a:r>
            <a:r>
              <a:rPr lang="en-US" sz="2800" dirty="0" smtClean="0"/>
              <a:t>strength.</a:t>
            </a:r>
          </a:p>
          <a:p>
            <a:pPr algn="just"/>
            <a:r>
              <a:rPr lang="en-US" sz="2800" dirty="0"/>
              <a:t>W</a:t>
            </a:r>
            <a:r>
              <a:rPr lang="en-US" sz="2800" dirty="0" smtClean="0"/>
              <a:t>ith </a:t>
            </a:r>
            <a:r>
              <a:rPr lang="en-US" sz="2800" dirty="0"/>
              <a:t>China attempting to balance competing interests in the region. </a:t>
            </a:r>
            <a:endParaRPr lang="en-US" sz="2800" dirty="0" smtClean="0"/>
          </a:p>
          <a:p>
            <a:pPr algn="just"/>
            <a:r>
              <a:rPr lang="en-US" sz="2800" b="1" u="sng" dirty="0" smtClean="0"/>
              <a:t>Diplomatic relations </a:t>
            </a:r>
            <a:r>
              <a:rPr lang="en-US" sz="2800" dirty="0"/>
              <a:t>were established in 1950, military assistance began in </a:t>
            </a:r>
            <a:r>
              <a:rPr lang="en-US" sz="2800" dirty="0" smtClean="0"/>
              <a:t>1966.</a:t>
            </a:r>
          </a:p>
          <a:p>
            <a:pPr algn="just"/>
            <a:r>
              <a:rPr lang="en-US" sz="2800" dirty="0"/>
              <a:t> </a:t>
            </a:r>
            <a:r>
              <a:rPr lang="en-US" sz="2800" b="1" u="sng" dirty="0"/>
              <a:t>A strategic alliance </a:t>
            </a:r>
            <a:r>
              <a:rPr lang="en-US" sz="2800" dirty="0"/>
              <a:t>was formed in 1972.</a:t>
            </a:r>
          </a:p>
          <a:p>
            <a:pPr marL="0" indent="0" algn="just">
              <a:buNone/>
            </a:pPr>
            <a:endParaRPr lang="en-US" sz="2800" dirty="0" smtClean="0"/>
          </a:p>
        </p:txBody>
      </p:sp>
    </p:spTree>
    <p:extLst>
      <p:ext uri="{BB962C8B-B14F-4D97-AF65-F5344CB8AC3E}">
        <p14:creationId xmlns:p14="http://schemas.microsoft.com/office/powerpoint/2010/main" xmlns="" val="21678458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fontScale="92500" lnSpcReduction="10000"/>
          </a:bodyPr>
          <a:lstStyle/>
          <a:p>
            <a:pPr algn="just"/>
            <a:r>
              <a:rPr lang="en-US" b="1" u="sng" dirty="0" smtClean="0"/>
              <a:t>Economic </a:t>
            </a:r>
            <a:r>
              <a:rPr lang="en-US" b="1" u="sng" dirty="0"/>
              <a:t>co-operation </a:t>
            </a:r>
            <a:r>
              <a:rPr lang="en-US" dirty="0"/>
              <a:t>began in 1979. China has become Pakistan’s largest sup­plier of arms and its third-largest trad­ing partner</a:t>
            </a:r>
            <a:r>
              <a:rPr lang="en-US" dirty="0" smtClean="0"/>
              <a:t>.</a:t>
            </a:r>
          </a:p>
          <a:p>
            <a:pPr algn="just"/>
            <a:r>
              <a:rPr lang="en-US" dirty="0" smtClean="0"/>
              <a:t> </a:t>
            </a:r>
            <a:r>
              <a:rPr lang="en-US" dirty="0"/>
              <a:t>Recently, both nations have decided to cooperate in improving Pakistan's </a:t>
            </a:r>
            <a:r>
              <a:rPr lang="en-US" b="1" u="sng" dirty="0"/>
              <a:t>civilian nuclear program</a:t>
            </a:r>
            <a:r>
              <a:rPr lang="en-US" b="1" u="sng" dirty="0" smtClean="0"/>
              <a:t>.</a:t>
            </a:r>
          </a:p>
          <a:p>
            <a:pPr algn="just"/>
            <a:r>
              <a:rPr lang="en-US" dirty="0" smtClean="0"/>
              <a:t>Favorable relations </a:t>
            </a:r>
            <a:r>
              <a:rPr lang="en-US" dirty="0"/>
              <a:t>with China is a pillar of Pakistan's </a:t>
            </a:r>
            <a:r>
              <a:rPr lang="en-US" b="1" u="sng" dirty="0"/>
              <a:t>foreign policy</a:t>
            </a:r>
            <a:r>
              <a:rPr lang="en-US" dirty="0"/>
              <a:t>. China supported Pakistan's opposition to the </a:t>
            </a:r>
            <a:r>
              <a:rPr lang="en-US" b="1" u="sng" dirty="0"/>
              <a:t>Soviet Union's intervention in Afghanistan </a:t>
            </a:r>
            <a:r>
              <a:rPr lang="en-US" dirty="0"/>
              <a:t>and is perceived by Pakistan as a regional counterweight to </a:t>
            </a:r>
            <a:r>
              <a:rPr lang="en-US" b="1" u="sng" dirty="0"/>
              <a:t>NATO and the United States</a:t>
            </a:r>
            <a:r>
              <a:rPr lang="en-US" dirty="0"/>
              <a:t>.  </a:t>
            </a:r>
          </a:p>
          <a:p>
            <a:endParaRPr lang="en-US" dirty="0"/>
          </a:p>
        </p:txBody>
      </p:sp>
    </p:spTree>
    <p:extLst>
      <p:ext uri="{BB962C8B-B14F-4D97-AF65-F5344CB8AC3E}">
        <p14:creationId xmlns:p14="http://schemas.microsoft.com/office/powerpoint/2010/main" xmlns="" val="40987387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10" y="685800"/>
            <a:ext cx="9171709" cy="4525963"/>
          </a:xfrm>
        </p:spPr>
        <p:txBody>
          <a:bodyPr>
            <a:normAutofit lnSpcReduction="10000"/>
          </a:bodyPr>
          <a:lstStyle/>
          <a:p>
            <a:pPr algn="just"/>
            <a:r>
              <a:rPr lang="en-US" dirty="0" smtClean="0"/>
              <a:t>China </a:t>
            </a:r>
            <a:r>
              <a:rPr lang="en-US" dirty="0"/>
              <a:t>and Pakistan also share close </a:t>
            </a:r>
            <a:r>
              <a:rPr lang="en-US" b="1" u="sng" dirty="0"/>
              <a:t>military relations</a:t>
            </a:r>
            <a:r>
              <a:rPr lang="en-US" dirty="0"/>
              <a:t>, with China supplying a range of </a:t>
            </a:r>
            <a:r>
              <a:rPr lang="en-US" b="1" u="sng" dirty="0"/>
              <a:t>modern armaments to the Pakistani defense forces</a:t>
            </a:r>
            <a:r>
              <a:rPr lang="en-US" dirty="0"/>
              <a:t>. </a:t>
            </a:r>
            <a:endParaRPr lang="en-US" dirty="0" smtClean="0"/>
          </a:p>
          <a:p>
            <a:pPr algn="just"/>
            <a:r>
              <a:rPr lang="en-US" dirty="0" smtClean="0"/>
              <a:t>China </a:t>
            </a:r>
            <a:r>
              <a:rPr lang="en-US" dirty="0"/>
              <a:t>supports </a:t>
            </a:r>
            <a:r>
              <a:rPr lang="en-US" b="1" u="sng" dirty="0"/>
              <a:t>Pakistan's </a:t>
            </a:r>
            <a:r>
              <a:rPr lang="en-US" b="1" u="sng" dirty="0" smtClean="0"/>
              <a:t>stand </a:t>
            </a:r>
            <a:r>
              <a:rPr lang="en-US" b="1" u="sng" dirty="0"/>
              <a:t>on Kashmir </a:t>
            </a:r>
            <a:r>
              <a:rPr lang="en-US" dirty="0"/>
              <a:t>while Pakistan supports China on the issues </a:t>
            </a:r>
            <a:r>
              <a:rPr lang="en-US" dirty="0" smtClean="0"/>
              <a:t>of Tibet </a:t>
            </a:r>
            <a:r>
              <a:rPr lang="en-US" dirty="0"/>
              <a:t>and Taiwan. </a:t>
            </a:r>
            <a:endParaRPr lang="en-US" dirty="0" smtClean="0"/>
          </a:p>
          <a:p>
            <a:pPr algn="just"/>
            <a:r>
              <a:rPr lang="en-US" dirty="0" smtClean="0"/>
              <a:t>Lately</a:t>
            </a:r>
            <a:r>
              <a:rPr lang="en-US" dirty="0"/>
              <a:t>.</a:t>
            </a:r>
            <a:r>
              <a:rPr lang="en-US" dirty="0" smtClean="0"/>
              <a:t> </a:t>
            </a:r>
            <a:r>
              <a:rPr lang="en-US" dirty="0"/>
              <a:t>military cooperation has deepened with joint projects producing armaments ranging from </a:t>
            </a:r>
            <a:r>
              <a:rPr lang="en-US" b="1" u="sng" dirty="0"/>
              <a:t>fighter jets to guided missile frigates.</a:t>
            </a:r>
          </a:p>
        </p:txBody>
      </p:sp>
    </p:spTree>
    <p:extLst>
      <p:ext uri="{BB962C8B-B14F-4D97-AF65-F5344CB8AC3E}">
        <p14:creationId xmlns:p14="http://schemas.microsoft.com/office/powerpoint/2010/main" xmlns="" val="32985984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1143000"/>
          </a:xfrm>
        </p:spPr>
        <p:txBody>
          <a:bodyPr/>
          <a:lstStyle/>
          <a:p>
            <a:pPr algn="l"/>
            <a:r>
              <a:rPr lang="en-US" dirty="0" smtClean="0"/>
              <a:t> </a:t>
            </a:r>
            <a:r>
              <a:rPr lang="en-US" sz="3200" b="1" dirty="0"/>
              <a:t>C</a:t>
            </a:r>
            <a:r>
              <a:rPr lang="en-US" sz="3200" b="1" dirty="0" smtClean="0"/>
              <a:t>ont.</a:t>
            </a:r>
            <a:endParaRPr lang="en-US" sz="3200" b="1" dirty="0"/>
          </a:p>
        </p:txBody>
      </p:sp>
      <p:sp>
        <p:nvSpPr>
          <p:cNvPr id="3" name="Content Placeholder 2"/>
          <p:cNvSpPr>
            <a:spLocks noGrp="1"/>
          </p:cNvSpPr>
          <p:nvPr>
            <p:ph idx="1"/>
          </p:nvPr>
        </p:nvSpPr>
        <p:spPr>
          <a:xfrm>
            <a:off x="0" y="990600"/>
            <a:ext cx="9144000" cy="4525963"/>
          </a:xfrm>
        </p:spPr>
        <p:txBody>
          <a:bodyPr>
            <a:normAutofit fontScale="92500" lnSpcReduction="10000"/>
          </a:bodyPr>
          <a:lstStyle/>
          <a:p>
            <a:pPr algn="just"/>
            <a:r>
              <a:rPr lang="en-US" b="1" u="sng" dirty="0" err="1" smtClean="0"/>
              <a:t>Gwadar</a:t>
            </a:r>
            <a:r>
              <a:rPr lang="en-US" b="1" u="sng" dirty="0" smtClean="0"/>
              <a:t> port project </a:t>
            </a:r>
            <a:r>
              <a:rPr lang="en-US" dirty="0" smtClean="0"/>
              <a:t>Chinese </a:t>
            </a:r>
            <a:r>
              <a:rPr lang="en-US" dirty="0"/>
              <a:t>cooperation with Pakistan has reached economic high points, with substantial Chinese investment in </a:t>
            </a:r>
            <a:r>
              <a:rPr lang="en-US" dirty="0" smtClean="0"/>
              <a:t>Pakistani </a:t>
            </a:r>
            <a:r>
              <a:rPr lang="en-US" dirty="0"/>
              <a:t>deep-water port at </a:t>
            </a:r>
            <a:r>
              <a:rPr lang="en-US" dirty="0" err="1"/>
              <a:t>Gwadar</a:t>
            </a:r>
            <a:r>
              <a:rPr lang="en-US" dirty="0"/>
              <a:t>. Both countries have an ongoing free trade agreement. </a:t>
            </a:r>
            <a:endParaRPr lang="en-US" dirty="0" smtClean="0"/>
          </a:p>
          <a:p>
            <a:pPr algn="just"/>
            <a:r>
              <a:rPr lang="en-US" dirty="0" smtClean="0"/>
              <a:t>Pakistan </a:t>
            </a:r>
            <a:r>
              <a:rPr lang="en-US" dirty="0"/>
              <a:t>has served as China's main bridge between </a:t>
            </a:r>
            <a:r>
              <a:rPr lang="en-US" b="1" u="sng" dirty="0"/>
              <a:t>Muslim countries. </a:t>
            </a:r>
            <a:endParaRPr lang="en-US" b="1" u="sng" dirty="0" smtClean="0"/>
          </a:p>
          <a:p>
            <a:pPr algn="just"/>
            <a:r>
              <a:rPr lang="en-US" dirty="0" smtClean="0"/>
              <a:t>Pakistan </a:t>
            </a:r>
            <a:r>
              <a:rPr lang="en-US" dirty="0"/>
              <a:t>also played an important role in </a:t>
            </a:r>
            <a:r>
              <a:rPr lang="en-US" b="1" u="sng" dirty="0"/>
              <a:t>bridging the communication gap between China and the West </a:t>
            </a:r>
            <a:r>
              <a:rPr lang="en-US" dirty="0"/>
              <a:t>by facilitating the 1972 Nixon visit to China. </a:t>
            </a:r>
          </a:p>
        </p:txBody>
      </p:sp>
    </p:spTree>
    <p:extLst>
      <p:ext uri="{BB962C8B-B14F-4D97-AF65-F5344CB8AC3E}">
        <p14:creationId xmlns:p14="http://schemas.microsoft.com/office/powerpoint/2010/main" xmlns="" val="904119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76200" y="762000"/>
            <a:ext cx="9067800" cy="4525963"/>
          </a:xfrm>
        </p:spPr>
        <p:txBody>
          <a:bodyPr>
            <a:normAutofit/>
          </a:bodyPr>
          <a:lstStyle/>
          <a:p>
            <a:r>
              <a:rPr lang="en-US" dirty="0"/>
              <a:t>China is emerging economic power of the </a:t>
            </a:r>
            <a:r>
              <a:rPr lang="en-US" dirty="0" smtClean="0"/>
              <a:t>world.</a:t>
            </a:r>
            <a:endParaRPr lang="en-US" dirty="0"/>
          </a:p>
          <a:p>
            <a:r>
              <a:rPr lang="en-US" dirty="0" smtClean="0"/>
              <a:t>Strongest </a:t>
            </a:r>
            <a:r>
              <a:rPr lang="en-US" dirty="0"/>
              <a:t>, well trained and well equipped army</a:t>
            </a:r>
          </a:p>
          <a:p>
            <a:r>
              <a:rPr lang="en-US" dirty="0" smtClean="0"/>
              <a:t>Nuclear </a:t>
            </a:r>
            <a:r>
              <a:rPr lang="en-US" dirty="0"/>
              <a:t>power</a:t>
            </a:r>
          </a:p>
          <a:p>
            <a:r>
              <a:rPr lang="en-US" dirty="0"/>
              <a:t>China is the prominent country among Communist bloc and have say in an international forums</a:t>
            </a:r>
          </a:p>
          <a:p>
            <a:r>
              <a:rPr lang="en-US" dirty="0"/>
              <a:t>Pakistan is seeking support from China in education , trade, telecommunication, technical, nuclear and </a:t>
            </a:r>
            <a:r>
              <a:rPr lang="en-US" dirty="0" smtClean="0"/>
              <a:t>defense </a:t>
            </a:r>
            <a:r>
              <a:rPr lang="en-US" dirty="0"/>
              <a:t>sectors.</a:t>
            </a:r>
          </a:p>
          <a:p>
            <a:endParaRPr lang="en-US" dirty="0"/>
          </a:p>
        </p:txBody>
      </p:sp>
    </p:spTree>
    <p:extLst>
      <p:ext uri="{BB962C8B-B14F-4D97-AF65-F5344CB8AC3E}">
        <p14:creationId xmlns:p14="http://schemas.microsoft.com/office/powerpoint/2010/main" xmlns="" val="39748206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fontScale="90000"/>
          </a:bodyPr>
          <a:lstStyle/>
          <a:p>
            <a:pPr algn="l"/>
            <a:r>
              <a:rPr lang="en-US" sz="3200" b="1" dirty="0" smtClean="0"/>
              <a:t/>
            </a:r>
            <a:br>
              <a:rPr lang="en-US" sz="3200" b="1" dirty="0" smtClean="0"/>
            </a:br>
            <a:r>
              <a:rPr lang="en-US" sz="3200" b="1" dirty="0" smtClean="0"/>
              <a:t>Background</a:t>
            </a:r>
            <a:r>
              <a:rPr lang="en-US" sz="3200" b="1" dirty="0"/>
              <a:t/>
            </a:r>
            <a:br>
              <a:rPr lang="en-US" sz="3200" b="1" dirty="0"/>
            </a:b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pPr algn="just"/>
            <a:r>
              <a:rPr lang="en-US" dirty="0" smtClean="0"/>
              <a:t>A close identity of views and mutual interests remain the hallmark of bilateral ties. Since the 1962 </a:t>
            </a:r>
            <a:r>
              <a:rPr lang="en-US" b="1" u="sng" dirty="0" smtClean="0"/>
              <a:t>Sino-Indian War</a:t>
            </a:r>
            <a:r>
              <a:rPr lang="en-US" dirty="0" smtClean="0"/>
              <a:t>, Pakistan has supported China on most important </a:t>
            </a:r>
            <a:r>
              <a:rPr lang="en-US" b="1" u="sng" dirty="0" smtClean="0"/>
              <a:t>issues like Taiwan and Tibet </a:t>
            </a:r>
            <a:r>
              <a:rPr lang="en-US" dirty="0" smtClean="0"/>
              <a:t>and other sensitive issues such as human rights.</a:t>
            </a:r>
          </a:p>
          <a:p>
            <a:pPr algn="just"/>
            <a:r>
              <a:rPr lang="en-US" dirty="0"/>
              <a:t>China also has a </a:t>
            </a:r>
            <a:r>
              <a:rPr lang="en-US" dirty="0" smtClean="0"/>
              <a:t>reliable </a:t>
            </a:r>
            <a:r>
              <a:rPr lang="en-US" dirty="0"/>
              <a:t>record of supporting Pakistan in regional issues. During the Pakistan-Indian tensions in </a:t>
            </a:r>
            <a:r>
              <a:rPr lang="en-US" b="1" dirty="0" smtClean="0"/>
              <a:t>1965, 1971, and 2008</a:t>
            </a:r>
            <a:r>
              <a:rPr lang="en-US" dirty="0"/>
              <a:t>, it </a:t>
            </a:r>
            <a:r>
              <a:rPr lang="en-US" dirty="0" smtClean="0"/>
              <a:t>declared  </a:t>
            </a:r>
            <a:r>
              <a:rPr lang="en-US" dirty="0"/>
              <a:t>that it would support Pakistan in the event of a war. Pakistan's military depends heavily on Chinese armaments, and joint economic </a:t>
            </a:r>
            <a:r>
              <a:rPr lang="en-US" dirty="0" smtClean="0"/>
              <a:t>projects.</a:t>
            </a:r>
            <a:endParaRPr lang="en-US" dirty="0"/>
          </a:p>
        </p:txBody>
      </p:sp>
    </p:spTree>
    <p:extLst>
      <p:ext uri="{BB962C8B-B14F-4D97-AF65-F5344CB8AC3E}">
        <p14:creationId xmlns:p14="http://schemas.microsoft.com/office/powerpoint/2010/main" xmlns="" val="9701898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78636" cy="685800"/>
          </a:xfrm>
        </p:spPr>
        <p:txBody>
          <a:bodyPr>
            <a:normAutofit fontScale="90000"/>
          </a:bodyPr>
          <a:lstStyle/>
          <a:p>
            <a:pPr algn="l"/>
            <a:r>
              <a:rPr lang="en-US" sz="3200" b="1" dirty="0" smtClean="0"/>
              <a:t/>
            </a:r>
            <a:br>
              <a:rPr lang="en-US" sz="3200" b="1" dirty="0" smtClean="0"/>
            </a:br>
            <a:r>
              <a:rPr lang="en-US" sz="3200" b="1" dirty="0" smtClean="0"/>
              <a:t>History of Diplomatic Relations</a:t>
            </a:r>
            <a:r>
              <a:rPr lang="en-US" sz="3200" b="1" dirty="0"/>
              <a:t/>
            </a:r>
            <a:br>
              <a:rPr lang="en-US" sz="3200" b="1" dirty="0"/>
            </a:br>
            <a:endParaRPr lang="en-US" sz="3200" b="1" dirty="0"/>
          </a:p>
        </p:txBody>
      </p:sp>
      <p:sp>
        <p:nvSpPr>
          <p:cNvPr id="3" name="Content Placeholder 2"/>
          <p:cNvSpPr>
            <a:spLocks noGrp="1"/>
          </p:cNvSpPr>
          <p:nvPr>
            <p:ph idx="1"/>
          </p:nvPr>
        </p:nvSpPr>
        <p:spPr>
          <a:xfrm>
            <a:off x="13854" y="685800"/>
            <a:ext cx="9130145" cy="4525963"/>
          </a:xfrm>
        </p:spPr>
        <p:txBody>
          <a:bodyPr>
            <a:normAutofit fontScale="92500" lnSpcReduction="20000"/>
          </a:bodyPr>
          <a:lstStyle/>
          <a:p>
            <a:pPr algn="just"/>
            <a:r>
              <a:rPr lang="en-US" dirty="0" smtClean="0"/>
              <a:t>Diplomatic </a:t>
            </a:r>
            <a:r>
              <a:rPr lang="en-US" dirty="0"/>
              <a:t>relations between Pakistan and China were established on 21 May 1951, shortly after the </a:t>
            </a:r>
            <a:r>
              <a:rPr lang="en-US" dirty="0" smtClean="0"/>
              <a:t>independence </a:t>
            </a:r>
            <a:r>
              <a:rPr lang="en-US" dirty="0"/>
              <a:t>of the Republic Of China in 1949</a:t>
            </a:r>
            <a:r>
              <a:rPr lang="en-US" dirty="0" smtClean="0"/>
              <a:t>.</a:t>
            </a:r>
          </a:p>
          <a:p>
            <a:pPr algn="just"/>
            <a:r>
              <a:rPr lang="en-US" dirty="0" smtClean="0"/>
              <a:t>Pakistan </a:t>
            </a:r>
            <a:r>
              <a:rPr lang="en-US" dirty="0"/>
              <a:t>hoped that China would serve as a counterweight to Indian influence. India had recognized China a year before, and Indian Prime Minister Nehru also hoped for closer relations with the Chinese. </a:t>
            </a:r>
            <a:endParaRPr lang="en-US" dirty="0" smtClean="0"/>
          </a:p>
          <a:p>
            <a:pPr algn="just"/>
            <a:r>
              <a:rPr lang="en-US" dirty="0" smtClean="0"/>
              <a:t>However</a:t>
            </a:r>
            <a:r>
              <a:rPr lang="en-US" dirty="0"/>
              <a:t>, with escalating border tensions leading to the 1962 Sino-Indian war, China and Pakistan aligned with each other in a joint effort to counter perceived Indian </a:t>
            </a:r>
            <a:r>
              <a:rPr lang="en-US" dirty="0" smtClean="0"/>
              <a:t>encroachment. </a:t>
            </a:r>
            <a:endParaRPr lang="en-US" dirty="0"/>
          </a:p>
        </p:txBody>
      </p:sp>
    </p:spTree>
    <p:extLst>
      <p:ext uri="{BB962C8B-B14F-4D97-AF65-F5344CB8AC3E}">
        <p14:creationId xmlns:p14="http://schemas.microsoft.com/office/powerpoint/2010/main" xmlns="" val="3327486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6" y="762000"/>
            <a:ext cx="9157855" cy="4525963"/>
          </a:xfrm>
        </p:spPr>
        <p:txBody>
          <a:bodyPr>
            <a:normAutofit/>
          </a:bodyPr>
          <a:lstStyle/>
          <a:p>
            <a:pPr algn="just"/>
            <a:r>
              <a:rPr lang="en-US" sz="2800" dirty="0"/>
              <a:t>China also fully supported Pakistan </a:t>
            </a:r>
            <a:r>
              <a:rPr lang="en-US" sz="2800" dirty="0" smtClean="0"/>
              <a:t>in </a:t>
            </a:r>
            <a:r>
              <a:rPr lang="en-US" sz="2800" dirty="0"/>
              <a:t>1965 war against India. Chinese pressure on India enabled Pakistan to accept ceasefire in a better position than it would have been</a:t>
            </a:r>
            <a:r>
              <a:rPr lang="en-US" sz="2800" dirty="0" smtClean="0"/>
              <a:t>. China also supported Pakistan in </a:t>
            </a:r>
            <a:r>
              <a:rPr lang="en-US" sz="2800" dirty="0"/>
              <a:t>the 1971 </a:t>
            </a:r>
            <a:r>
              <a:rPr lang="en-US" sz="2800" dirty="0" smtClean="0"/>
              <a:t>war. Soon </a:t>
            </a:r>
            <a:r>
              <a:rPr lang="en-US" sz="2800" dirty="0"/>
              <a:t>after the war China wrote off </a:t>
            </a:r>
            <a:r>
              <a:rPr lang="en-US" sz="2800" dirty="0" smtClean="0"/>
              <a:t>some </a:t>
            </a:r>
            <a:r>
              <a:rPr lang="en-US" sz="2800" dirty="0"/>
              <a:t>loans </a:t>
            </a:r>
            <a:r>
              <a:rPr lang="en-US" sz="2800" dirty="0" smtClean="0"/>
              <a:t>and it </a:t>
            </a:r>
            <a:r>
              <a:rPr lang="en-US" sz="2800" dirty="0"/>
              <a:t>had given to Pakistan</a:t>
            </a:r>
            <a:r>
              <a:rPr lang="en-US" sz="2800" dirty="0" smtClean="0"/>
              <a:t>.</a:t>
            </a:r>
          </a:p>
          <a:p>
            <a:pPr algn="just"/>
            <a:r>
              <a:rPr lang="en-US" sz="2800" dirty="0"/>
              <a:t>Since 1962, China has been a </a:t>
            </a:r>
            <a:r>
              <a:rPr lang="en-US" sz="2800" dirty="0" smtClean="0"/>
              <a:t> </a:t>
            </a:r>
            <a:r>
              <a:rPr lang="en-US" sz="2800" dirty="0"/>
              <a:t>source of military equipment to the Pakistani Army, helping establish </a:t>
            </a:r>
            <a:r>
              <a:rPr lang="en-US" sz="2800" dirty="0" smtClean="0"/>
              <a:t>ammunition </a:t>
            </a:r>
            <a:r>
              <a:rPr lang="en-US" sz="2800" dirty="0"/>
              <a:t>factories, providing technological assistance and modernizing existing facilities</a:t>
            </a:r>
            <a:r>
              <a:rPr lang="en-US" sz="2800" dirty="0" smtClean="0"/>
              <a:t>.</a:t>
            </a:r>
            <a:endParaRPr lang="en-US" sz="2800" dirty="0"/>
          </a:p>
        </p:txBody>
      </p:sp>
    </p:spTree>
    <p:extLst>
      <p:ext uri="{BB962C8B-B14F-4D97-AF65-F5344CB8AC3E}">
        <p14:creationId xmlns:p14="http://schemas.microsoft.com/office/powerpoint/2010/main" xmlns="" val="11988863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671945"/>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685800"/>
            <a:ext cx="9137073" cy="4876800"/>
          </a:xfrm>
        </p:spPr>
        <p:txBody>
          <a:bodyPr>
            <a:noAutofit/>
          </a:bodyPr>
          <a:lstStyle/>
          <a:p>
            <a:pPr algn="just"/>
            <a:r>
              <a:rPr lang="en-US" sz="2900" dirty="0"/>
              <a:t>With the war in </a:t>
            </a:r>
            <a:r>
              <a:rPr lang="en-US" sz="2900" dirty="0" smtClean="0"/>
              <a:t>Afghanistan there </a:t>
            </a:r>
            <a:r>
              <a:rPr lang="en-US" sz="2900" dirty="0"/>
              <a:t>is a general sentiment in Pakistan to adopt a foreign policy which favors </a:t>
            </a:r>
            <a:r>
              <a:rPr lang="en-US" sz="2900" dirty="0" smtClean="0"/>
              <a:t>China. As </a:t>
            </a:r>
            <a:r>
              <a:rPr lang="en-US" sz="2900" dirty="0"/>
              <a:t>Pakistan sees </a:t>
            </a:r>
            <a:r>
              <a:rPr lang="en-US" sz="2900" dirty="0" smtClean="0"/>
              <a:t>China </a:t>
            </a:r>
            <a:r>
              <a:rPr lang="en-US" sz="2900" dirty="0"/>
              <a:t>a more reliable ally over the long </a:t>
            </a:r>
            <a:r>
              <a:rPr lang="en-US" sz="2900" dirty="0" smtClean="0"/>
              <a:t>term</a:t>
            </a:r>
            <a:r>
              <a:rPr lang="en-US" sz="2900" dirty="0"/>
              <a:t> </a:t>
            </a:r>
            <a:r>
              <a:rPr lang="en-US" sz="2900" dirty="0" smtClean="0"/>
              <a:t>as compare to any other country of the world.</a:t>
            </a:r>
            <a:endParaRPr lang="en-US" sz="2900" dirty="0"/>
          </a:p>
          <a:p>
            <a:pPr algn="just"/>
            <a:r>
              <a:rPr lang="en-US" sz="2900" dirty="0" smtClean="0"/>
              <a:t>Consequently, </a:t>
            </a:r>
            <a:r>
              <a:rPr lang="en-US" sz="2900" dirty="0"/>
              <a:t>the primarily geopolitical alliance between Pakistan and China has since 1990 branched out into military and economic </a:t>
            </a:r>
            <a:r>
              <a:rPr lang="en-US" sz="2900" dirty="0" smtClean="0"/>
              <a:t>cooperation. </a:t>
            </a:r>
          </a:p>
          <a:p>
            <a:pPr algn="just"/>
            <a:r>
              <a:rPr lang="en-US" sz="2900" dirty="0"/>
              <a:t>Since 9/11, Pakistan has increased the scope of Chinese influence and support by agreeing to a number of military projects, combined with extensive economic support and investment from the Chinese. </a:t>
            </a:r>
          </a:p>
        </p:txBody>
      </p:sp>
    </p:spTree>
    <p:extLst>
      <p:ext uri="{BB962C8B-B14F-4D97-AF65-F5344CB8AC3E}">
        <p14:creationId xmlns:p14="http://schemas.microsoft.com/office/powerpoint/2010/main" xmlns="" val="7253417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0" y="0"/>
            <a:ext cx="9171709" cy="1143000"/>
          </a:xfrm>
        </p:spPr>
        <p:txBody>
          <a:bodyPr>
            <a:normAutofit/>
          </a:bodyPr>
          <a:lstStyle/>
          <a:p>
            <a:pPr algn="l"/>
            <a:r>
              <a:rPr lang="en-US" sz="3200" b="1" dirty="0" smtClean="0"/>
              <a:t>Joint Ventures of Pak-China</a:t>
            </a:r>
            <a:endParaRPr lang="en-US" sz="3200" b="1" dirty="0"/>
          </a:p>
        </p:txBody>
      </p:sp>
      <p:sp>
        <p:nvSpPr>
          <p:cNvPr id="3" name="Content Placeholder 2"/>
          <p:cNvSpPr>
            <a:spLocks noGrp="1"/>
          </p:cNvSpPr>
          <p:nvPr>
            <p:ph idx="1"/>
          </p:nvPr>
        </p:nvSpPr>
        <p:spPr>
          <a:xfrm>
            <a:off x="20782" y="990600"/>
            <a:ext cx="9123218" cy="4525963"/>
          </a:xfrm>
        </p:spPr>
        <p:txBody>
          <a:bodyPr>
            <a:normAutofit fontScale="92500" lnSpcReduction="20000"/>
          </a:bodyPr>
          <a:lstStyle/>
          <a:p>
            <a:pPr algn="just"/>
            <a:r>
              <a:rPr lang="en-US" dirty="0" smtClean="0"/>
              <a:t>Defense Projects :Pak- China </a:t>
            </a:r>
            <a:r>
              <a:rPr lang="en-US" dirty="0"/>
              <a:t>are involved in the joint venture of several </a:t>
            </a:r>
            <a:r>
              <a:rPr lang="en-US" dirty="0" smtClean="0"/>
              <a:t>projects </a:t>
            </a:r>
            <a:r>
              <a:rPr lang="en-US" dirty="0"/>
              <a:t>which include collaborating in the development of JF-17 Thunder fighter aircraft, K-8 Karakorum advance training aircraft, space technology, AWACS systems, Al-Khalid tanks and the Babur cruise missile. The armies have a schedule for </a:t>
            </a:r>
            <a:r>
              <a:rPr lang="en-US" dirty="0" smtClean="0"/>
              <a:t>organizing </a:t>
            </a:r>
            <a:r>
              <a:rPr lang="en-US" dirty="0"/>
              <a:t>joint military exercises</a:t>
            </a:r>
            <a:r>
              <a:rPr lang="en-US" dirty="0" smtClean="0"/>
              <a:t>.</a:t>
            </a:r>
          </a:p>
          <a:p>
            <a:pPr algn="just"/>
            <a:r>
              <a:rPr lang="en-US" dirty="0" smtClean="0"/>
              <a:t>Silk route was completed in 1971</a:t>
            </a:r>
          </a:p>
          <a:p>
            <a:pPr algn="just"/>
            <a:r>
              <a:rPr lang="en-US" dirty="0" smtClean="0"/>
              <a:t>Heavy Mechanical complex </a:t>
            </a:r>
            <a:r>
              <a:rPr lang="en-US" dirty="0" err="1" smtClean="0"/>
              <a:t>Texila</a:t>
            </a:r>
            <a:endParaRPr lang="en-US" dirty="0" smtClean="0"/>
          </a:p>
          <a:p>
            <a:pPr algn="just"/>
            <a:r>
              <a:rPr lang="en-US" dirty="0" err="1" smtClean="0"/>
              <a:t>Chashma</a:t>
            </a:r>
            <a:r>
              <a:rPr lang="en-US" dirty="0" smtClean="0"/>
              <a:t> power project</a:t>
            </a:r>
          </a:p>
          <a:p>
            <a:pPr algn="just"/>
            <a:r>
              <a:rPr lang="en-US" dirty="0" err="1" smtClean="0"/>
              <a:t>Gawadr</a:t>
            </a:r>
            <a:r>
              <a:rPr lang="en-US" dirty="0" smtClean="0"/>
              <a:t> port project </a:t>
            </a:r>
            <a:r>
              <a:rPr lang="en-US" dirty="0" err="1" smtClean="0"/>
              <a:t>etc</a:t>
            </a:r>
            <a:endParaRPr lang="en-US" dirty="0"/>
          </a:p>
        </p:txBody>
      </p:sp>
    </p:spTree>
    <p:extLst>
      <p:ext uri="{BB962C8B-B14F-4D97-AF65-F5344CB8AC3E}">
        <p14:creationId xmlns:p14="http://schemas.microsoft.com/office/powerpoint/2010/main" xmlns="" val="5703521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724400"/>
          </a:xfrm>
        </p:spPr>
        <p:txBody>
          <a:bodyPr>
            <a:noAutofit/>
          </a:bodyPr>
          <a:lstStyle/>
          <a:p>
            <a:pPr algn="just"/>
            <a:r>
              <a:rPr lang="en-US" sz="3000" dirty="0" smtClean="0"/>
              <a:t>China </a:t>
            </a:r>
            <a:r>
              <a:rPr lang="en-US" sz="3000" dirty="0"/>
              <a:t>has become increasing concerned about al-Qaeda linked terrorism </a:t>
            </a:r>
            <a:r>
              <a:rPr lang="en-US" sz="3000" dirty="0" smtClean="0"/>
              <a:t>creating </a:t>
            </a:r>
            <a:r>
              <a:rPr lang="en-US" sz="3000" dirty="0"/>
              <a:t>in Pakistan and is seeking to setup military bases on Pakistani soil to deal with the problem</a:t>
            </a:r>
            <a:r>
              <a:rPr lang="en-US" sz="3000" dirty="0" smtClean="0"/>
              <a:t>.</a:t>
            </a:r>
          </a:p>
          <a:p>
            <a:pPr algn="just"/>
            <a:r>
              <a:rPr lang="en-US" sz="3000" dirty="0"/>
              <a:t>China – Pakistan Free Trade </a:t>
            </a:r>
            <a:r>
              <a:rPr lang="en-US" sz="3000" dirty="0" smtClean="0"/>
              <a:t>Agreement: Economic </a:t>
            </a:r>
            <a:r>
              <a:rPr lang="en-US" sz="3000" dirty="0"/>
              <a:t>trade between Pakistan and China is increasing at a rapid pace and a free trade agreement has recently been signed</a:t>
            </a:r>
            <a:r>
              <a:rPr lang="en-US" sz="3000" dirty="0" smtClean="0"/>
              <a:t>.</a:t>
            </a:r>
          </a:p>
          <a:p>
            <a:pPr algn="just"/>
            <a:r>
              <a:rPr lang="en-US" sz="3000" dirty="0" smtClean="0"/>
              <a:t>China </a:t>
            </a:r>
            <a:r>
              <a:rPr lang="en-US" sz="3000" dirty="0"/>
              <a:t>has pledged </a:t>
            </a:r>
            <a:r>
              <a:rPr lang="en-US" sz="3000" dirty="0" smtClean="0"/>
              <a:t>to </a:t>
            </a:r>
            <a:r>
              <a:rPr lang="en-US" sz="3000" dirty="0"/>
              <a:t>increase their investment in Pakistan's economy and infrastructure. </a:t>
            </a:r>
          </a:p>
          <a:p>
            <a:endParaRPr lang="en-US" sz="2800" dirty="0"/>
          </a:p>
        </p:txBody>
      </p:sp>
    </p:spTree>
    <p:extLst>
      <p:ext uri="{BB962C8B-B14F-4D97-AF65-F5344CB8AC3E}">
        <p14:creationId xmlns:p14="http://schemas.microsoft.com/office/powerpoint/2010/main" xmlns="" val="3864539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12618"/>
          </a:xfrm>
        </p:spPr>
        <p:txBody>
          <a:bodyPr>
            <a:normAutofit fontScale="90000"/>
          </a:bodyPr>
          <a:lstStyle/>
          <a:p>
            <a:pPr algn="l"/>
            <a:r>
              <a:rPr lang="en-US" dirty="0" smtClean="0"/>
              <a:t/>
            </a:r>
            <a:br>
              <a:rPr lang="en-US" dirty="0" smtClean="0"/>
            </a:br>
            <a:r>
              <a:rPr lang="en-US" sz="3600" b="1" dirty="0" smtClean="0"/>
              <a:t>Cont.</a:t>
            </a:r>
            <a:r>
              <a:rPr lang="en-US" sz="3600" b="1" dirty="0"/>
              <a:t/>
            </a:r>
            <a:br>
              <a:rPr lang="en-US" sz="3600" b="1" dirty="0"/>
            </a:br>
            <a:endParaRPr lang="en-US" sz="3600" b="1" dirty="0"/>
          </a:p>
        </p:txBody>
      </p:sp>
      <p:sp>
        <p:nvSpPr>
          <p:cNvPr id="3" name="Content Placeholder 2"/>
          <p:cNvSpPr>
            <a:spLocks noGrp="1"/>
          </p:cNvSpPr>
          <p:nvPr>
            <p:ph idx="1"/>
          </p:nvPr>
        </p:nvSpPr>
        <p:spPr>
          <a:xfrm>
            <a:off x="0" y="609600"/>
            <a:ext cx="9144000" cy="4525963"/>
          </a:xfrm>
        </p:spPr>
        <p:txBody>
          <a:bodyPr>
            <a:normAutofit/>
          </a:bodyPr>
          <a:lstStyle/>
          <a:p>
            <a:r>
              <a:rPr lang="en-US" dirty="0" smtClean="0"/>
              <a:t>China </a:t>
            </a:r>
            <a:r>
              <a:rPr lang="en-US" dirty="0"/>
              <a:t>has been helping to develop Pakistan's infrastructure through the building of power plants, roads and </a:t>
            </a:r>
            <a:r>
              <a:rPr lang="en-US" dirty="0" smtClean="0"/>
              <a:t>also promoting communication sector. </a:t>
            </a:r>
            <a:r>
              <a:rPr lang="en-US" dirty="0"/>
              <a:t>Current trade between both countries is at $9 billion, making China the second largest trade partner of Pakistan</a:t>
            </a:r>
            <a:r>
              <a:rPr lang="en-US" dirty="0" smtClean="0"/>
              <a:t>.</a:t>
            </a:r>
            <a:endParaRPr lang="en-US" dirty="0"/>
          </a:p>
          <a:p>
            <a:endParaRPr lang="en-US" dirty="0"/>
          </a:p>
        </p:txBody>
      </p:sp>
    </p:spTree>
    <p:extLst>
      <p:ext uri="{BB962C8B-B14F-4D97-AF65-F5344CB8AC3E}">
        <p14:creationId xmlns:p14="http://schemas.microsoft.com/office/powerpoint/2010/main" xmlns="" val="10803484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574964"/>
          </a:xfrm>
        </p:spPr>
        <p:txBody>
          <a:bodyPr>
            <a:normAutofit/>
          </a:bodyPr>
          <a:lstStyle/>
          <a:p>
            <a:pPr algn="l"/>
            <a:r>
              <a:rPr lang="en-US" sz="2800" b="1" dirty="0" smtClean="0"/>
              <a:t>A quick review of Pak-China relations</a:t>
            </a:r>
            <a:endParaRPr lang="en-US" sz="2800" b="1" dirty="0"/>
          </a:p>
        </p:txBody>
      </p:sp>
      <p:sp>
        <p:nvSpPr>
          <p:cNvPr id="3" name="Content Placeholder 2"/>
          <p:cNvSpPr>
            <a:spLocks noGrp="1"/>
          </p:cNvSpPr>
          <p:nvPr>
            <p:ph idx="1"/>
          </p:nvPr>
        </p:nvSpPr>
        <p:spPr>
          <a:xfrm>
            <a:off x="0" y="609601"/>
            <a:ext cx="9144000" cy="4572000"/>
          </a:xfrm>
        </p:spPr>
        <p:txBody>
          <a:bodyPr>
            <a:noAutofit/>
          </a:bodyPr>
          <a:lstStyle/>
          <a:p>
            <a:r>
              <a:rPr lang="en-US" sz="2800" dirty="0" smtClean="0"/>
              <a:t>1950 </a:t>
            </a:r>
            <a:r>
              <a:rPr lang="en-US" sz="2800" dirty="0"/>
              <a:t>– Pakistan becomes the third non-communist country, and first Muslim one, to recognize the People's Republic of China.</a:t>
            </a:r>
          </a:p>
          <a:p>
            <a:r>
              <a:rPr lang="en-US" sz="2800" dirty="0"/>
              <a:t>1951 – Beijing and Karachi establish diplomatic relations.</a:t>
            </a:r>
          </a:p>
          <a:p>
            <a:r>
              <a:rPr lang="en-US" sz="2800" dirty="0"/>
              <a:t>1963 – Pakistan </a:t>
            </a:r>
            <a:r>
              <a:rPr lang="en-US" sz="2800" dirty="0" smtClean="0"/>
              <a:t>and china resolved border </a:t>
            </a:r>
            <a:r>
              <a:rPr lang="en-US" sz="2800" dirty="0"/>
              <a:t>disputes.</a:t>
            </a:r>
          </a:p>
          <a:p>
            <a:r>
              <a:rPr lang="en-US" sz="2800" dirty="0"/>
              <a:t>1970 – Pakistan helps the U.S. arrange the 1972 Nixon visit to China.</a:t>
            </a:r>
          </a:p>
          <a:p>
            <a:r>
              <a:rPr lang="en-US" sz="2800" dirty="0"/>
              <a:t>1978 – The Karakoram Highway linking the mountainous Northern Pakistan with Western China officially opens</a:t>
            </a:r>
            <a:r>
              <a:rPr lang="en-US" sz="2800" dirty="0" smtClean="0"/>
              <a:t>.</a:t>
            </a:r>
            <a:endParaRPr lang="en-US" sz="2800" dirty="0"/>
          </a:p>
        </p:txBody>
      </p:sp>
    </p:spTree>
    <p:extLst>
      <p:ext uri="{BB962C8B-B14F-4D97-AF65-F5344CB8AC3E}">
        <p14:creationId xmlns:p14="http://schemas.microsoft.com/office/powerpoint/2010/main" xmlns="" val="24670375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953000"/>
          </a:xfrm>
        </p:spPr>
        <p:txBody>
          <a:bodyPr>
            <a:normAutofit lnSpcReduction="10000"/>
          </a:bodyPr>
          <a:lstStyle/>
          <a:p>
            <a:r>
              <a:rPr lang="en-US" sz="2800" dirty="0"/>
              <a:t>1980s – China and the U.S. provide support through Pakistan to the Afghan guerrillas fighting Soviet occupational forces.</a:t>
            </a:r>
          </a:p>
          <a:p>
            <a:r>
              <a:rPr lang="en-US" sz="2800" dirty="0" smtClean="0"/>
              <a:t>1986 </a:t>
            </a:r>
            <a:r>
              <a:rPr lang="en-US" sz="2800" dirty="0"/>
              <a:t>– China and Pakistan reach a comprehensive nuclear co-operation agreement.</a:t>
            </a:r>
          </a:p>
          <a:p>
            <a:r>
              <a:rPr lang="en-US" sz="2800" dirty="0" smtClean="0"/>
              <a:t>1996 </a:t>
            </a:r>
            <a:r>
              <a:rPr lang="en-US" sz="2800" dirty="0"/>
              <a:t>– Chinese President Jiang </a:t>
            </a:r>
            <a:r>
              <a:rPr lang="en-US" sz="2800" dirty="0" err="1"/>
              <a:t>Zemin</a:t>
            </a:r>
            <a:r>
              <a:rPr lang="en-US" sz="2800" dirty="0"/>
              <a:t> pays a state visit to Pakistan.</a:t>
            </a:r>
          </a:p>
          <a:p>
            <a:r>
              <a:rPr lang="en-US" sz="2800" dirty="0"/>
              <a:t>1999 – A 300-megawatt nuclear power plant, built with Chinese help in Punjab province, is completed</a:t>
            </a:r>
            <a:r>
              <a:rPr lang="en-US" sz="2800" dirty="0" smtClean="0"/>
              <a:t>.</a:t>
            </a:r>
          </a:p>
          <a:p>
            <a:r>
              <a:rPr lang="en-US" sz="2800" dirty="0"/>
              <a:t>2001 – A joint-ventured Chinese-Pakistani tank</a:t>
            </a:r>
            <a:r>
              <a:rPr lang="en-US" sz="2800" dirty="0" smtClean="0"/>
              <a:t>, (Al-Khalid</a:t>
            </a:r>
            <a:r>
              <a:rPr lang="en-US" sz="2800" dirty="0"/>
              <a:t>) </a:t>
            </a:r>
            <a:r>
              <a:rPr lang="en-US" sz="2800" dirty="0" smtClean="0"/>
              <a:t> </a:t>
            </a:r>
            <a:r>
              <a:rPr lang="en-US" sz="2800" dirty="0"/>
              <a:t>is completed.</a:t>
            </a:r>
          </a:p>
          <a:p>
            <a:endParaRPr lang="en-US" sz="2800" dirty="0"/>
          </a:p>
          <a:p>
            <a:endParaRPr lang="en-US" sz="2800" dirty="0"/>
          </a:p>
        </p:txBody>
      </p:sp>
    </p:spTree>
    <p:extLst>
      <p:ext uri="{BB962C8B-B14F-4D97-AF65-F5344CB8AC3E}">
        <p14:creationId xmlns:p14="http://schemas.microsoft.com/office/powerpoint/2010/main" xmlns="" val="21769856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88818"/>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85800"/>
            <a:ext cx="9144000" cy="4525963"/>
          </a:xfrm>
        </p:spPr>
        <p:txBody>
          <a:bodyPr>
            <a:normAutofit fontScale="70000" lnSpcReduction="20000"/>
          </a:bodyPr>
          <a:lstStyle/>
          <a:p>
            <a:r>
              <a:rPr lang="en-US" sz="4000" dirty="0"/>
              <a:t>2002 – The building of the </a:t>
            </a:r>
            <a:r>
              <a:rPr lang="en-US" sz="4000" dirty="0" err="1"/>
              <a:t>Gwadar</a:t>
            </a:r>
            <a:r>
              <a:rPr lang="en-US" sz="4000" dirty="0"/>
              <a:t> deep sea port begins, with China as the primary investor.</a:t>
            </a:r>
          </a:p>
          <a:p>
            <a:r>
              <a:rPr lang="en-US" sz="4000" dirty="0" smtClean="0"/>
              <a:t>2003 </a:t>
            </a:r>
            <a:r>
              <a:rPr lang="en-US" sz="4000" dirty="0"/>
              <a:t>– Pakistan and China signed a $110 million contract for the construction of a housing project on Multan Road in </a:t>
            </a:r>
            <a:r>
              <a:rPr lang="en-US" sz="4000" dirty="0" smtClean="0"/>
              <a:t>Lahore</a:t>
            </a:r>
          </a:p>
          <a:p>
            <a:r>
              <a:rPr lang="en-US" sz="4000" dirty="0"/>
              <a:t>2007 – The Sino-Pakistani </a:t>
            </a:r>
            <a:r>
              <a:rPr lang="en-US" sz="4000" dirty="0" smtClean="0"/>
              <a:t>joint-ventured </a:t>
            </a:r>
            <a:r>
              <a:rPr lang="en-US" sz="4000" dirty="0"/>
              <a:t>fighter aircraft – the JF-17 Thunder </a:t>
            </a:r>
            <a:r>
              <a:rPr lang="en-US" sz="4000" dirty="0" smtClean="0"/>
              <a:t> </a:t>
            </a:r>
            <a:r>
              <a:rPr lang="en-US" sz="4000" dirty="0"/>
              <a:t>is formally rolled out.</a:t>
            </a:r>
          </a:p>
          <a:p>
            <a:r>
              <a:rPr lang="en-US" sz="4000" dirty="0"/>
              <a:t>2008 – Pakistan welcomes the Chinese Olympic Torch in an Islamabad sports stadium, under heavy guard amidst security concerns</a:t>
            </a:r>
            <a:r>
              <a:rPr lang="en-US" sz="4000" dirty="0" smtClean="0"/>
              <a:t>.</a:t>
            </a:r>
            <a:endParaRPr lang="en-US" sz="4000" dirty="0"/>
          </a:p>
          <a:p>
            <a:r>
              <a:rPr lang="en-US" sz="4000" dirty="0"/>
              <a:t>2008 – China and Pakistan sign a free trade agreement.</a:t>
            </a:r>
          </a:p>
          <a:p>
            <a:pPr marL="0" indent="0">
              <a:buNone/>
            </a:pPr>
            <a:endParaRPr lang="en-US" dirty="0"/>
          </a:p>
        </p:txBody>
      </p:sp>
    </p:spTree>
    <p:extLst>
      <p:ext uri="{BB962C8B-B14F-4D97-AF65-F5344CB8AC3E}">
        <p14:creationId xmlns:p14="http://schemas.microsoft.com/office/powerpoint/2010/main" xmlns="" val="9662448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a:bodyPr>
          <a:lstStyle/>
          <a:p>
            <a:r>
              <a:rPr lang="en-US" sz="2800" dirty="0"/>
              <a:t>2008 – Pakistan and China to build a railway through the Karakoram Highway, in order to link China's rail network to </a:t>
            </a:r>
            <a:r>
              <a:rPr lang="en-US" sz="2800" dirty="0" err="1"/>
              <a:t>Gwadar</a:t>
            </a:r>
            <a:r>
              <a:rPr lang="en-US" sz="2800" dirty="0"/>
              <a:t> Port.</a:t>
            </a:r>
          </a:p>
          <a:p>
            <a:r>
              <a:rPr lang="en-US" sz="2800" dirty="0"/>
              <a:t>2008 – The F-22P frigate, comes into service with the Pakistani Navy</a:t>
            </a:r>
            <a:r>
              <a:rPr lang="en-US" sz="2800" dirty="0" smtClean="0"/>
              <a:t>.</a:t>
            </a:r>
          </a:p>
          <a:p>
            <a:r>
              <a:rPr lang="en-US" sz="2800" dirty="0"/>
              <a:t>2009 – The ISI arrest several suspected Uyghur terrorists seeking refuge in Pakistan.</a:t>
            </a:r>
          </a:p>
          <a:p>
            <a:r>
              <a:rPr lang="en-US" sz="2800" dirty="0"/>
              <a:t>2010 – Pakistan and China conduct a joint anti-terrorism drill</a:t>
            </a:r>
            <a:r>
              <a:rPr lang="en-US" sz="2800" dirty="0" smtClean="0"/>
              <a:t>.</a:t>
            </a:r>
          </a:p>
          <a:p>
            <a:pPr marL="0" indent="0">
              <a:buNone/>
            </a:pPr>
            <a:endParaRPr lang="en-US" sz="2800" dirty="0"/>
          </a:p>
          <a:p>
            <a:endParaRPr lang="en-US" dirty="0"/>
          </a:p>
        </p:txBody>
      </p:sp>
    </p:spTree>
    <p:extLst>
      <p:ext uri="{BB962C8B-B14F-4D97-AF65-F5344CB8AC3E}">
        <p14:creationId xmlns:p14="http://schemas.microsoft.com/office/powerpoint/2010/main" xmlns="" val="3106728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574964"/>
          </a:xfrm>
        </p:spPr>
        <p:txBody>
          <a:bodyPr>
            <a:normAutofit fontScale="90000"/>
          </a:bodyPr>
          <a:lstStyle/>
          <a:p>
            <a:pPr algn="l"/>
            <a:r>
              <a:rPr lang="en-US" sz="3200" b="1" dirty="0" smtClean="0"/>
              <a:t>Conclusion</a:t>
            </a:r>
            <a:endParaRPr lang="en-US" sz="3200" b="1" dirty="0"/>
          </a:p>
        </p:txBody>
      </p:sp>
      <p:sp>
        <p:nvSpPr>
          <p:cNvPr id="3" name="Content Placeholder 2"/>
          <p:cNvSpPr>
            <a:spLocks noGrp="1"/>
          </p:cNvSpPr>
          <p:nvPr>
            <p:ph idx="1"/>
          </p:nvPr>
        </p:nvSpPr>
        <p:spPr>
          <a:xfrm>
            <a:off x="0" y="609600"/>
            <a:ext cx="9144000" cy="4525963"/>
          </a:xfrm>
        </p:spPr>
        <p:txBody>
          <a:bodyPr>
            <a:normAutofit/>
          </a:bodyPr>
          <a:lstStyle/>
          <a:p>
            <a:r>
              <a:rPr lang="en-US" sz="2800" dirty="0" smtClean="0"/>
              <a:t>2010 </a:t>
            </a:r>
            <a:r>
              <a:rPr lang="en-US" sz="2800" dirty="0"/>
              <a:t>– Wen </a:t>
            </a:r>
            <a:r>
              <a:rPr lang="en-US" sz="2800" dirty="0" err="1"/>
              <a:t>Jiabao</a:t>
            </a:r>
            <a:r>
              <a:rPr lang="en-US" sz="2800" dirty="0"/>
              <a:t> visits Pakistan. More than 30 billion dollars worth of deals were signed.[39]</a:t>
            </a:r>
          </a:p>
          <a:p>
            <a:r>
              <a:rPr lang="en-US" sz="2800" dirty="0"/>
              <a:t>2011 – Pakistan is expected to buy air to air SD 10 missiles from China for its 250 JF 17 thunder fighter </a:t>
            </a:r>
            <a:r>
              <a:rPr lang="en-US" sz="2800" dirty="0" smtClean="0"/>
              <a:t>fleet.</a:t>
            </a:r>
          </a:p>
          <a:p>
            <a:pPr marL="0" indent="0">
              <a:buNone/>
            </a:pPr>
            <a:endParaRPr lang="en-US" sz="2800" dirty="0" smtClean="0"/>
          </a:p>
          <a:p>
            <a:pPr marL="0" indent="0" algn="just">
              <a:buNone/>
            </a:pPr>
            <a:r>
              <a:rPr lang="en-US" b="1" dirty="0" smtClean="0"/>
              <a:t>The </a:t>
            </a:r>
            <a:r>
              <a:rPr lang="en-US" b="1" dirty="0"/>
              <a:t>relations between Pakistan and China have been described as "higher than mountains deeper than oceans stronger than steel and sweeter than honey</a:t>
            </a:r>
            <a:r>
              <a:rPr lang="en-US" b="1" dirty="0" smtClean="0"/>
              <a:t>.</a:t>
            </a:r>
            <a:endParaRPr lang="en-US" b="1" dirty="0"/>
          </a:p>
        </p:txBody>
      </p:sp>
    </p:spTree>
    <p:extLst>
      <p:ext uri="{BB962C8B-B14F-4D97-AF65-F5344CB8AC3E}">
        <p14:creationId xmlns:p14="http://schemas.microsoft.com/office/powerpoint/2010/main" xmlns="" val="30909112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
            <a:ext cx="9144000" cy="1028700"/>
          </a:xfrm>
        </p:spPr>
        <p:txBody>
          <a:bodyPr>
            <a:normAutofit/>
          </a:bodyPr>
          <a:lstStyle/>
          <a:p>
            <a:pPr algn="l"/>
            <a:r>
              <a:rPr lang="en-US" sz="3200" b="1" dirty="0" smtClean="0"/>
              <a:t>Pakistan – Iran Relations</a:t>
            </a:r>
            <a:endParaRPr lang="en-US" sz="3200" b="1"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a:extLst>
              <a:ext uri="{BEBA8EAE-BF5A-486C-A8C5-ECC9F3942E4B}">
                <a14:imgProps xmlns:a14="http://schemas.microsoft.com/office/drawing/2010/main" xmlns="">
                  <a14:imgLayer r:embed="rId3">
                    <a14:imgEffect>
                      <a14:brightnessContrast bright="40000" contrast="-40000"/>
                    </a14:imgEffect>
                  </a14:imgLayer>
                </a14:imgProps>
              </a:ext>
              <a:ext uri="{28A0092B-C50C-407E-A947-70E740481C1C}">
                <a14:useLocalDpi xmlns:a14="http://schemas.microsoft.com/office/drawing/2010/main" xmlns="" val="0"/>
              </a:ext>
            </a:extLst>
          </a:blip>
          <a:srcRect/>
          <a:stretch>
            <a:fillRect/>
          </a:stretch>
        </p:blipFill>
        <p:spPr bwMode="auto">
          <a:xfrm>
            <a:off x="0" y="1219200"/>
            <a:ext cx="8991600" cy="4419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181600" y="152400"/>
            <a:ext cx="34290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075269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200" b="1" dirty="0" smtClean="0"/>
              <a:t>Background</a:t>
            </a:r>
            <a:endParaRPr lang="en-US" sz="3200" b="1" dirty="0"/>
          </a:p>
        </p:txBody>
      </p:sp>
      <p:sp>
        <p:nvSpPr>
          <p:cNvPr id="3" name="Content Placeholder 2"/>
          <p:cNvSpPr>
            <a:spLocks noGrp="1"/>
          </p:cNvSpPr>
          <p:nvPr>
            <p:ph idx="1"/>
          </p:nvPr>
        </p:nvSpPr>
        <p:spPr>
          <a:xfrm>
            <a:off x="0" y="990601"/>
            <a:ext cx="9144000" cy="4343399"/>
          </a:xfrm>
        </p:spPr>
        <p:txBody>
          <a:bodyPr>
            <a:normAutofit fontScale="92500" lnSpcReduction="10000"/>
          </a:bodyPr>
          <a:lstStyle/>
          <a:p>
            <a:r>
              <a:rPr lang="en-US" dirty="0" smtClean="0"/>
              <a:t>Relations </a:t>
            </a:r>
            <a:r>
              <a:rPr lang="en-US" dirty="0"/>
              <a:t>between Pakistan and Iran date back to the common prehistoric Indo-Iranian heritage (which connects all of Greater Persia with the Indo-Aryan Civilization of the Indus Valley) from 3000-2000 </a:t>
            </a:r>
            <a:r>
              <a:rPr lang="en-US" dirty="0" smtClean="0"/>
              <a:t>BC and  Islamic </a:t>
            </a:r>
            <a:r>
              <a:rPr lang="en-US" dirty="0"/>
              <a:t>empires in South-central Asia and the Greater Middle East in the 13th to 19th centuries.</a:t>
            </a:r>
          </a:p>
          <a:p>
            <a:r>
              <a:rPr lang="en-US" dirty="0" smtClean="0"/>
              <a:t>There </a:t>
            </a:r>
            <a:r>
              <a:rPr lang="en-US" dirty="0"/>
              <a:t>is a long history of contact and mutual influence between the two nations, with significant aspects of Pakistani culture and traditions are influenced from Iranian cultures.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81600" y="0"/>
            <a:ext cx="2743200" cy="9906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068799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 </a:t>
            </a:r>
            <a:r>
              <a:rPr lang="en-US" sz="3200" b="1" dirty="0"/>
              <a:t>I</a:t>
            </a:r>
            <a:r>
              <a:rPr lang="en-US" sz="3200" b="1" dirty="0" smtClean="0"/>
              <a:t>mportant of Iran for Pakistan</a:t>
            </a:r>
            <a:endParaRPr lang="en-US" sz="3200" b="1" dirty="0"/>
          </a:p>
        </p:txBody>
      </p:sp>
      <p:sp>
        <p:nvSpPr>
          <p:cNvPr id="3" name="Content Placeholder 2"/>
          <p:cNvSpPr>
            <a:spLocks noGrp="1"/>
          </p:cNvSpPr>
          <p:nvPr>
            <p:ph idx="1"/>
          </p:nvPr>
        </p:nvSpPr>
        <p:spPr>
          <a:xfrm>
            <a:off x="0" y="762000"/>
            <a:ext cx="9144000" cy="4800600"/>
          </a:xfrm>
        </p:spPr>
        <p:txBody>
          <a:bodyPr>
            <a:noAutofit/>
          </a:bodyPr>
          <a:lstStyle/>
          <a:p>
            <a:r>
              <a:rPr lang="en-US" dirty="0" smtClean="0"/>
              <a:t>Iran is the largest Muslim country sharing its boundaries with Pakistan</a:t>
            </a:r>
          </a:p>
          <a:p>
            <a:r>
              <a:rPr lang="en-US" dirty="0" smtClean="0"/>
              <a:t>Strategic position of Iran is very import</a:t>
            </a:r>
          </a:p>
          <a:p>
            <a:r>
              <a:rPr lang="en-US" dirty="0" smtClean="0"/>
              <a:t>Iran is emerging nuclear power </a:t>
            </a:r>
          </a:p>
          <a:p>
            <a:r>
              <a:rPr lang="en-US" dirty="0" smtClean="0"/>
              <a:t>Pakistan and Iran both countries are sharing common history and culture. Pakistan was also part of Greater Persia and both Pakistan and Iran are part of the Iranian Cultural Continent.</a:t>
            </a:r>
          </a:p>
          <a:p>
            <a:r>
              <a:rPr lang="en-US" dirty="0" smtClean="0"/>
              <a:t>Iran is blessed with oil wealth</a:t>
            </a:r>
            <a:endParaRPr lang="en-US" dirty="0"/>
          </a:p>
          <a:p>
            <a:endParaRPr lang="en-US" dirty="0" smtClean="0"/>
          </a:p>
          <a:p>
            <a:endParaRPr lang="en-US" dirty="0" smtClean="0"/>
          </a:p>
        </p:txBody>
      </p:sp>
    </p:spTree>
    <p:extLst>
      <p:ext uri="{BB962C8B-B14F-4D97-AF65-F5344CB8AC3E}">
        <p14:creationId xmlns:p14="http://schemas.microsoft.com/office/powerpoint/2010/main" xmlns="" val="15741741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533400"/>
            <a:ext cx="9144000" cy="4953000"/>
          </a:xfrm>
        </p:spPr>
        <p:txBody>
          <a:bodyPr>
            <a:normAutofit fontScale="92500" lnSpcReduction="20000"/>
          </a:bodyPr>
          <a:lstStyle/>
          <a:p>
            <a:r>
              <a:rPr lang="en-US" sz="3000" dirty="0"/>
              <a:t>Islamic brotherhood</a:t>
            </a:r>
          </a:p>
          <a:p>
            <a:r>
              <a:rPr lang="en-US" sz="3000" dirty="0"/>
              <a:t>Politically, Iran was the first country to officially acknowledge the newly formed state of Pakistan in 1947 as well. </a:t>
            </a:r>
            <a:endParaRPr lang="en-US" sz="3000" dirty="0" smtClean="0"/>
          </a:p>
          <a:p>
            <a:r>
              <a:rPr lang="en-US" sz="3000" dirty="0" err="1" smtClean="0"/>
              <a:t>Raza</a:t>
            </a:r>
            <a:r>
              <a:rPr lang="en-US" sz="3000" dirty="0" smtClean="0"/>
              <a:t> Shah </a:t>
            </a:r>
            <a:r>
              <a:rPr lang="en-US" sz="3000" dirty="0" err="1" smtClean="0"/>
              <a:t>Pahlivi</a:t>
            </a:r>
            <a:r>
              <a:rPr lang="en-US" sz="3000" dirty="0" smtClean="0"/>
              <a:t> was the first foreign ruler who visited Pakistan.</a:t>
            </a:r>
            <a:endParaRPr lang="en-US" sz="3000" dirty="0"/>
          </a:p>
          <a:p>
            <a:r>
              <a:rPr lang="en-US" sz="3000" dirty="0"/>
              <a:t>During the rule of 1970s, Iran's relations with Pakistan were at their peak. However, During the 1980s foreign policy of both countries experiences major shifts however both countries had good relations</a:t>
            </a:r>
            <a:r>
              <a:rPr lang="en-US" sz="3000" dirty="0" smtClean="0"/>
              <a:t>.</a:t>
            </a:r>
          </a:p>
          <a:p>
            <a:r>
              <a:rPr lang="en-US" sz="3000" dirty="0"/>
              <a:t>Pakistan and Iran also supported different sides during the Afghan Civil War and  improved relations significantly since 1999</a:t>
            </a:r>
          </a:p>
          <a:p>
            <a:endParaRPr lang="en-US" dirty="0"/>
          </a:p>
        </p:txBody>
      </p:sp>
    </p:spTree>
    <p:extLst>
      <p:ext uri="{BB962C8B-B14F-4D97-AF65-F5344CB8AC3E}">
        <p14:creationId xmlns:p14="http://schemas.microsoft.com/office/powerpoint/2010/main" xmlns="" val="9081403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39762"/>
          </a:xfrm>
        </p:spPr>
        <p:txBody>
          <a:bodyPr>
            <a:normAutofit/>
          </a:bodyPr>
          <a:lstStyle/>
          <a:p>
            <a:pPr algn="l"/>
            <a:r>
              <a:rPr lang="en-US" sz="2800" b="1" dirty="0" smtClean="0"/>
              <a:t>Proposed Gas pipeline project</a:t>
            </a:r>
            <a:endParaRPr lang="en-US" sz="2800" b="1" dirty="0"/>
          </a:p>
        </p:txBody>
      </p:sp>
      <p:sp>
        <p:nvSpPr>
          <p:cNvPr id="3" name="Content Placeholder 2"/>
          <p:cNvSpPr>
            <a:spLocks noGrp="1"/>
          </p:cNvSpPr>
          <p:nvPr>
            <p:ph idx="1"/>
          </p:nvPr>
        </p:nvSpPr>
        <p:spPr>
          <a:xfrm>
            <a:off x="0" y="914400"/>
            <a:ext cx="9144000" cy="4525963"/>
          </a:xfrm>
        </p:spPr>
        <p:txBody>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914400"/>
            <a:ext cx="91440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322474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685800"/>
            <a:ext cx="9116291" cy="4800600"/>
          </a:xfrm>
        </p:spPr>
        <p:txBody>
          <a:bodyPr>
            <a:normAutofit fontScale="85000" lnSpcReduction="20000"/>
          </a:bodyPr>
          <a:lstStyle/>
          <a:p>
            <a:pPr algn="just"/>
            <a:r>
              <a:rPr lang="en-US" sz="3300" dirty="0" smtClean="0"/>
              <a:t>Pakistan </a:t>
            </a:r>
            <a:r>
              <a:rPr lang="en-US" sz="3300" dirty="0"/>
              <a:t>and Iran have a number of areas of mutual interest on fighting drug trade along their common border as well as defeating Afghan supported tribal insurgency along their border. They are both members of the Developing 8 Countries group of countries as well as the Economic Cooperation Organization. Iran and Pakistan are also both observers of the Shanghai Cooperation </a:t>
            </a:r>
            <a:r>
              <a:rPr lang="en-US" sz="3300" dirty="0" smtClean="0"/>
              <a:t>Organization.</a:t>
            </a:r>
          </a:p>
          <a:p>
            <a:pPr algn="just"/>
            <a:r>
              <a:rPr lang="en-US" sz="3300" dirty="0"/>
              <a:t>Baghdad pact, which was milestone in Pak-Iran geo-political geo- strategic </a:t>
            </a:r>
            <a:r>
              <a:rPr lang="en-US" sz="3300" dirty="0" smtClean="0"/>
              <a:t>relations</a:t>
            </a:r>
            <a:r>
              <a:rPr lang="en-US" sz="3300" dirty="0"/>
              <a:t> </a:t>
            </a:r>
            <a:r>
              <a:rPr lang="en-US" sz="3300" dirty="0" smtClean="0"/>
              <a:t>was signed. </a:t>
            </a:r>
          </a:p>
          <a:p>
            <a:pPr algn="just"/>
            <a:r>
              <a:rPr lang="en-US" sz="3300" dirty="0"/>
              <a:t>Both Pakistan and Iran joined CENTO and SECTO in </a:t>
            </a:r>
            <a:r>
              <a:rPr lang="en-US" sz="3300" dirty="0" smtClean="0"/>
              <a:t>1955.</a:t>
            </a:r>
          </a:p>
          <a:p>
            <a:pPr algn="just"/>
            <a:r>
              <a:rPr lang="en-US" sz="3300" dirty="0"/>
              <a:t>Iran's moral and political and diplomatic support to Pakistan during two Indo - Pak wars. </a:t>
            </a:r>
          </a:p>
          <a:p>
            <a:endParaRPr lang="en-US" dirty="0"/>
          </a:p>
        </p:txBody>
      </p:sp>
    </p:spTree>
    <p:extLst>
      <p:ext uri="{BB962C8B-B14F-4D97-AF65-F5344CB8AC3E}">
        <p14:creationId xmlns:p14="http://schemas.microsoft.com/office/powerpoint/2010/main" xmlns="" val="41137785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12618"/>
          </a:xfrm>
        </p:spPr>
        <p:txBody>
          <a:bodyPr>
            <a:normAutofit fontScale="90000"/>
          </a:bodyPr>
          <a:lstStyle/>
          <a:p>
            <a:pPr algn="l"/>
            <a:r>
              <a:rPr lang="en-US" sz="2800" b="1" dirty="0" smtClean="0"/>
              <a:t>Cont.</a:t>
            </a:r>
            <a:endParaRPr lang="en-US" sz="2800" b="1" dirty="0"/>
          </a:p>
        </p:txBody>
      </p:sp>
      <p:sp>
        <p:nvSpPr>
          <p:cNvPr id="3" name="Content Placeholder 2"/>
          <p:cNvSpPr>
            <a:spLocks noGrp="1"/>
          </p:cNvSpPr>
          <p:nvPr>
            <p:ph idx="1"/>
          </p:nvPr>
        </p:nvSpPr>
        <p:spPr>
          <a:xfrm>
            <a:off x="0" y="533400"/>
            <a:ext cx="9144000" cy="5257800"/>
          </a:xfrm>
        </p:spPr>
        <p:txBody>
          <a:bodyPr>
            <a:noAutofit/>
          </a:bodyPr>
          <a:lstStyle/>
          <a:p>
            <a:pPr algn="just"/>
            <a:r>
              <a:rPr lang="en-US" sz="2800" dirty="0"/>
              <a:t>The Regional Cooperation for Development, </a:t>
            </a:r>
            <a:r>
              <a:rPr lang="en-US" sz="2800" dirty="0" smtClean="0"/>
              <a:t>an </a:t>
            </a:r>
            <a:r>
              <a:rPr lang="en-US" sz="2800" dirty="0"/>
              <a:t>agreement among Turkey, Iran and Pakistan for non-political </a:t>
            </a:r>
            <a:r>
              <a:rPr lang="en-US" sz="2800" dirty="0" smtClean="0"/>
              <a:t>cooperation</a:t>
            </a:r>
            <a:r>
              <a:rPr lang="en-US" sz="2800" dirty="0"/>
              <a:t> </a:t>
            </a:r>
            <a:r>
              <a:rPr lang="en-US" sz="2800" dirty="0" smtClean="0"/>
              <a:t>was signed </a:t>
            </a:r>
            <a:r>
              <a:rPr lang="en-US" sz="2800" dirty="0"/>
              <a:t>in </a:t>
            </a:r>
            <a:r>
              <a:rPr lang="en-US" sz="2800" dirty="0" smtClean="0"/>
              <a:t>1964.</a:t>
            </a:r>
            <a:endParaRPr lang="en-US" sz="2800" dirty="0"/>
          </a:p>
          <a:p>
            <a:pPr algn="just"/>
            <a:r>
              <a:rPr lang="en-US" sz="2800" dirty="0" smtClean="0"/>
              <a:t>Iran support </a:t>
            </a:r>
            <a:r>
              <a:rPr lang="en-US" sz="2800" dirty="0"/>
              <a:t>for Pakistan in the post war (1971 war) period was total. Iran supported Pakistan whole heartedly in the 93000 prisoners of war dispute. Iran assured Pakistan security and territorial integrity</a:t>
            </a:r>
            <a:r>
              <a:rPr lang="en-US" sz="2800" dirty="0" smtClean="0"/>
              <a:t>.</a:t>
            </a:r>
          </a:p>
          <a:p>
            <a:pPr algn="just"/>
            <a:r>
              <a:rPr lang="en-US" sz="2800" dirty="0"/>
              <a:t>Iran welcomed the conclusion of </a:t>
            </a:r>
            <a:r>
              <a:rPr lang="en-US" sz="2800" dirty="0" err="1"/>
              <a:t>Simla</a:t>
            </a:r>
            <a:r>
              <a:rPr lang="en-US" sz="2800" dirty="0"/>
              <a:t> Agreement between India and Pakistan. The Shah of Iran appreciated </a:t>
            </a:r>
            <a:r>
              <a:rPr lang="en-US" sz="2800" dirty="0" err="1"/>
              <a:t>Zulfiqar</a:t>
            </a:r>
            <a:r>
              <a:rPr lang="en-US" sz="2800" dirty="0"/>
              <a:t> Ali </a:t>
            </a:r>
            <a:r>
              <a:rPr lang="en-US" sz="2800" dirty="0" err="1" smtClean="0"/>
              <a:t>Bhotto</a:t>
            </a:r>
            <a:r>
              <a:rPr lang="en-US" sz="2800" dirty="0" smtClean="0"/>
              <a:t>. </a:t>
            </a:r>
          </a:p>
          <a:p>
            <a:pPr marL="0" indent="0" algn="just">
              <a:buNone/>
            </a:pPr>
            <a:endParaRPr lang="en-US" sz="2800" dirty="0"/>
          </a:p>
          <a:p>
            <a:pPr marL="0" indent="0">
              <a:buNone/>
            </a:pPr>
            <a:endParaRPr lang="en-US" sz="2800" dirty="0"/>
          </a:p>
        </p:txBody>
      </p:sp>
    </p:spTree>
    <p:extLst>
      <p:ext uri="{BB962C8B-B14F-4D97-AF65-F5344CB8AC3E}">
        <p14:creationId xmlns:p14="http://schemas.microsoft.com/office/powerpoint/2010/main" xmlns="" val="23559021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067800" cy="4525963"/>
          </a:xfrm>
        </p:spPr>
        <p:txBody>
          <a:bodyPr>
            <a:normAutofit fontScale="92500" lnSpcReduction="20000"/>
          </a:bodyPr>
          <a:lstStyle/>
          <a:p>
            <a:r>
              <a:rPr lang="en-US" dirty="0"/>
              <a:t>Zia accession to power opened a new chapter in Pak-Iran relations during Iran – Iraq war. </a:t>
            </a:r>
          </a:p>
          <a:p>
            <a:r>
              <a:rPr lang="en-US" dirty="0"/>
              <a:t>Pakistan welcomed  Islamic revolution in Iran which opened a new chapter in Pak-Iran relations</a:t>
            </a:r>
            <a:r>
              <a:rPr lang="en-US" dirty="0" smtClean="0"/>
              <a:t>.</a:t>
            </a:r>
          </a:p>
          <a:p>
            <a:r>
              <a:rPr lang="en-US" dirty="0" smtClean="0"/>
              <a:t>Iran always act </a:t>
            </a:r>
            <a:r>
              <a:rPr lang="en-US" dirty="0"/>
              <a:t>as a mediator between India and Pakistan over the Kashmir issue but the tilt was clearly in Pakistan's </a:t>
            </a:r>
            <a:r>
              <a:rPr lang="en-US" dirty="0" smtClean="0"/>
              <a:t>favor.</a:t>
            </a:r>
          </a:p>
          <a:p>
            <a:r>
              <a:rPr lang="en-US" dirty="0"/>
              <a:t>The real test </a:t>
            </a:r>
            <a:r>
              <a:rPr lang="en-US" dirty="0" smtClean="0"/>
              <a:t>of Iran- </a:t>
            </a:r>
            <a:r>
              <a:rPr lang="en-US" dirty="0"/>
              <a:t>Pakistan friendship, however, </a:t>
            </a:r>
            <a:r>
              <a:rPr lang="en-US" dirty="0" smtClean="0"/>
              <a:t>The </a:t>
            </a:r>
            <a:r>
              <a:rPr lang="en-US" dirty="0"/>
              <a:t>first instance of military assistance from Iran to Pakistan was the </a:t>
            </a:r>
            <a:r>
              <a:rPr lang="en-US" dirty="0" smtClean="0"/>
              <a:t>1965 and 1971 </a:t>
            </a:r>
            <a:r>
              <a:rPr lang="en-US" dirty="0"/>
              <a:t>Indo-Pak </a:t>
            </a:r>
            <a:r>
              <a:rPr lang="en-US" dirty="0" smtClean="0"/>
              <a:t>Wars. </a:t>
            </a:r>
            <a:r>
              <a:rPr lang="en-US" dirty="0"/>
              <a:t>Iran considered the </a:t>
            </a:r>
            <a:r>
              <a:rPr lang="en-US" dirty="0" smtClean="0"/>
              <a:t>defense </a:t>
            </a:r>
            <a:r>
              <a:rPr lang="en-US" dirty="0"/>
              <a:t>of </a:t>
            </a:r>
            <a:r>
              <a:rPr lang="en-US" dirty="0" smtClean="0"/>
              <a:t>Pakistan as </a:t>
            </a:r>
            <a:r>
              <a:rPr lang="en-US" dirty="0"/>
              <a:t>its own </a:t>
            </a:r>
            <a:r>
              <a:rPr lang="en-US" dirty="0" smtClean="0"/>
              <a:t>defense. </a:t>
            </a:r>
            <a:endParaRPr lang="en-US" dirty="0"/>
          </a:p>
          <a:p>
            <a:endParaRPr lang="en-US" dirty="0"/>
          </a:p>
          <a:p>
            <a:pPr marL="0" indent="0">
              <a:buNone/>
            </a:pPr>
            <a:endParaRPr lang="en-US" dirty="0"/>
          </a:p>
        </p:txBody>
      </p:sp>
    </p:spTree>
    <p:extLst>
      <p:ext uri="{BB962C8B-B14F-4D97-AF65-F5344CB8AC3E}">
        <p14:creationId xmlns:p14="http://schemas.microsoft.com/office/powerpoint/2010/main" xmlns="" val="16197328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88818"/>
          </a:xfrm>
        </p:spPr>
        <p:txBody>
          <a:bodyPr>
            <a:normAutofit/>
          </a:bodyPr>
          <a:lstStyle/>
          <a:p>
            <a:r>
              <a:rPr lang="en-US" sz="3200" b="1" dirty="0"/>
              <a:t>Conclusion</a:t>
            </a:r>
          </a:p>
        </p:txBody>
      </p:sp>
      <p:sp>
        <p:nvSpPr>
          <p:cNvPr id="3" name="Content Placeholder 2"/>
          <p:cNvSpPr>
            <a:spLocks noGrp="1"/>
          </p:cNvSpPr>
          <p:nvPr>
            <p:ph idx="1"/>
          </p:nvPr>
        </p:nvSpPr>
        <p:spPr>
          <a:xfrm>
            <a:off x="0" y="685800"/>
            <a:ext cx="9144000" cy="4525963"/>
          </a:xfrm>
        </p:spPr>
        <p:txBody>
          <a:bodyPr>
            <a:normAutofit fontScale="92500" lnSpcReduction="10000"/>
          </a:bodyPr>
          <a:lstStyle/>
          <a:p>
            <a:pPr algn="just"/>
            <a:r>
              <a:rPr lang="en-US" dirty="0"/>
              <a:t>T</a:t>
            </a:r>
            <a:r>
              <a:rPr lang="en-US" dirty="0" smtClean="0"/>
              <a:t>he </a:t>
            </a:r>
            <a:r>
              <a:rPr lang="en-US" dirty="0"/>
              <a:t>two </a:t>
            </a:r>
            <a:r>
              <a:rPr lang="en-US" dirty="0" smtClean="0"/>
              <a:t>Muslim countries </a:t>
            </a:r>
            <a:r>
              <a:rPr lang="en-US" dirty="0"/>
              <a:t>have shown remarkable consistency in their relations with each other despite certain minor ups and downs. Their bilateral relations made them important for the other regional powers-specially India. Their individual strategic locations made them important for the superpowers for keeping their hold on the oil-rich region of Asia. </a:t>
            </a:r>
            <a:endParaRPr lang="en-US" dirty="0" smtClean="0"/>
          </a:p>
          <a:p>
            <a:pPr algn="just"/>
            <a:r>
              <a:rPr lang="en-US" dirty="0" smtClean="0"/>
              <a:t>Today </a:t>
            </a:r>
            <a:r>
              <a:rPr lang="en-US" dirty="0"/>
              <a:t>relations between Islamabad and Tehran are based on bilateral relations between the Islamic Republic of Pakistan and the Islamic Republic of Iran. </a:t>
            </a:r>
          </a:p>
        </p:txBody>
      </p:sp>
    </p:spTree>
    <p:extLst>
      <p:ext uri="{BB962C8B-B14F-4D97-AF65-F5344CB8AC3E}">
        <p14:creationId xmlns:p14="http://schemas.microsoft.com/office/powerpoint/2010/main" xmlns="" val="8902132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13855"/>
            <a:ext cx="9130145" cy="671945"/>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0" y="990600"/>
            <a:ext cx="9144000" cy="4876800"/>
          </a:xfrm>
        </p:spPr>
        <p:txBody>
          <a:bodyPr>
            <a:noAutofit/>
          </a:bodyPr>
          <a:lstStyle/>
          <a:p>
            <a:r>
              <a:rPr lang="en-US" sz="2800" dirty="0"/>
              <a:t>Steps for the Process of </a:t>
            </a:r>
            <a:r>
              <a:rPr lang="en-US" sz="2800" dirty="0" err="1"/>
              <a:t>Islamization</a:t>
            </a:r>
            <a:r>
              <a:rPr lang="en-US" sz="2800" dirty="0"/>
              <a:t> </a:t>
            </a:r>
            <a:endParaRPr lang="en-US" sz="2800" dirty="0" smtClean="0"/>
          </a:p>
          <a:p>
            <a:r>
              <a:rPr lang="en-US" sz="2800" dirty="0" smtClean="0"/>
              <a:t>Pakistan </a:t>
            </a:r>
            <a:r>
              <a:rPr lang="en-US" sz="2800" dirty="0"/>
              <a:t>– China Relations</a:t>
            </a:r>
          </a:p>
          <a:p>
            <a:r>
              <a:rPr lang="en-US" sz="2800" dirty="0" smtClean="0"/>
              <a:t>Background:</a:t>
            </a:r>
          </a:p>
          <a:p>
            <a:r>
              <a:rPr lang="en-US" sz="2800" dirty="0" smtClean="0"/>
              <a:t>Importance of  China </a:t>
            </a:r>
            <a:r>
              <a:rPr lang="en-US" sz="2800" dirty="0"/>
              <a:t>for </a:t>
            </a:r>
            <a:r>
              <a:rPr lang="en-US" sz="2800" dirty="0" smtClean="0"/>
              <a:t>Pakistan</a:t>
            </a:r>
            <a:endParaRPr lang="en-US" sz="2800" dirty="0"/>
          </a:p>
          <a:p>
            <a:r>
              <a:rPr lang="en-US" sz="2800" dirty="0"/>
              <a:t>History of Diplomatic Relations</a:t>
            </a:r>
          </a:p>
          <a:p>
            <a:r>
              <a:rPr lang="en-US" sz="2800" dirty="0"/>
              <a:t>Joint Ventures of Pak-China</a:t>
            </a:r>
          </a:p>
          <a:p>
            <a:r>
              <a:rPr lang="en-US" sz="2800" dirty="0"/>
              <a:t>A quick review of Pak-China relations</a:t>
            </a:r>
          </a:p>
          <a:p>
            <a:r>
              <a:rPr lang="en-US" sz="2800" dirty="0"/>
              <a:t>Conclusion</a:t>
            </a:r>
          </a:p>
          <a:p>
            <a:pPr marL="0" indent="0">
              <a:buNone/>
            </a:pPr>
            <a:endParaRPr lang="en-US" sz="2800" dirty="0"/>
          </a:p>
        </p:txBody>
      </p:sp>
    </p:spTree>
    <p:extLst>
      <p:ext uri="{BB962C8B-B14F-4D97-AF65-F5344CB8AC3E}">
        <p14:creationId xmlns:p14="http://schemas.microsoft.com/office/powerpoint/2010/main" xmlns="" val="29753035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762001"/>
            <a:ext cx="9116291" cy="4495800"/>
          </a:xfrm>
        </p:spPr>
        <p:txBody>
          <a:bodyPr/>
          <a:lstStyle/>
          <a:p>
            <a:r>
              <a:rPr lang="en-US" dirty="0"/>
              <a:t>Pakistan – Iran Relations</a:t>
            </a:r>
          </a:p>
          <a:p>
            <a:r>
              <a:rPr lang="en-US" dirty="0"/>
              <a:t>Background </a:t>
            </a:r>
          </a:p>
          <a:p>
            <a:r>
              <a:rPr lang="en-US" smtClean="0"/>
              <a:t>Important of Iran </a:t>
            </a:r>
            <a:r>
              <a:rPr lang="en-US"/>
              <a:t>for </a:t>
            </a:r>
            <a:r>
              <a:rPr lang="en-US" smtClean="0"/>
              <a:t>Pakistan</a:t>
            </a:r>
            <a:endParaRPr lang="en-US" dirty="0"/>
          </a:p>
          <a:p>
            <a:r>
              <a:rPr lang="en-US" dirty="0"/>
              <a:t>Conclusion</a:t>
            </a:r>
          </a:p>
        </p:txBody>
      </p:sp>
    </p:spTree>
    <p:extLst>
      <p:ext uri="{BB962C8B-B14F-4D97-AF65-F5344CB8AC3E}">
        <p14:creationId xmlns:p14="http://schemas.microsoft.com/office/powerpoint/2010/main" xmlns="" val="7018631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914400"/>
          </a:xfrm>
        </p:spPr>
        <p:txBody>
          <a:bodyPr/>
          <a:lstStyle/>
          <a:p>
            <a:r>
              <a:rPr lang="en-US" sz="3200" b="1" dirty="0" smtClean="0"/>
              <a:t>Quotation</a:t>
            </a:r>
            <a:endParaRPr lang="en-US" sz="3200" b="1" dirty="0"/>
          </a:p>
        </p:txBody>
      </p:sp>
      <p:sp>
        <p:nvSpPr>
          <p:cNvPr id="3" name="Content Placeholder 2"/>
          <p:cNvSpPr>
            <a:spLocks noGrp="1"/>
          </p:cNvSpPr>
          <p:nvPr>
            <p:ph idx="1"/>
          </p:nvPr>
        </p:nvSpPr>
        <p:spPr>
          <a:xfrm>
            <a:off x="0" y="914400"/>
            <a:ext cx="9144000" cy="4525963"/>
          </a:xfrm>
        </p:spPr>
        <p:txBody>
          <a:bodyPr/>
          <a:lstStyle/>
          <a:p>
            <a:pPr marL="0" indent="0" algn="ctr">
              <a:buNone/>
            </a:pPr>
            <a:endParaRPr lang="en-US" dirty="0"/>
          </a:p>
          <a:p>
            <a:pPr marL="0" indent="0" algn="ctr">
              <a:buNone/>
            </a:pPr>
            <a:r>
              <a:rPr lang="en-US" dirty="0" smtClean="0"/>
              <a:t>A </a:t>
            </a:r>
            <a:r>
              <a:rPr lang="en-US" dirty="0"/>
              <a:t>diplomatic peace is not yet the real peace. It is an essential step in the peace process leading towards a real peace.</a:t>
            </a:r>
          </a:p>
          <a:p>
            <a:pPr marL="0" indent="0" algn="r">
              <a:buNone/>
            </a:pPr>
            <a:r>
              <a:rPr lang="en-US" sz="2400" b="1" dirty="0"/>
              <a:t>Yitzhak </a:t>
            </a:r>
            <a:r>
              <a:rPr lang="en-US" sz="2400" b="1" dirty="0" smtClean="0"/>
              <a:t>Rabin</a:t>
            </a:r>
          </a:p>
          <a:p>
            <a:pPr marL="0" indent="0" algn="ctr">
              <a:buNone/>
            </a:pPr>
            <a:endParaRPr lang="en-US" dirty="0" smtClean="0"/>
          </a:p>
          <a:p>
            <a:pPr marL="0" indent="0" algn="ctr">
              <a:buNone/>
            </a:pPr>
            <a:r>
              <a:rPr lang="en-US" b="1" dirty="0" smtClean="0"/>
              <a:t>Thank you</a:t>
            </a:r>
            <a:endParaRPr lang="en-US" b="1" dirty="0"/>
          </a:p>
        </p:txBody>
      </p:sp>
    </p:spTree>
    <p:extLst>
      <p:ext uri="{BB962C8B-B14F-4D97-AF65-F5344CB8AC3E}">
        <p14:creationId xmlns:p14="http://schemas.microsoft.com/office/powerpoint/2010/main" xmlns="" val="37986026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TotalTime>
  <Words>2586</Words>
  <Application>Microsoft Office PowerPoint</Application>
  <PresentationFormat>On-screen Show (4:3)</PresentationFormat>
  <Paragraphs>168</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 Lecture # 20     Topic: Pakistan's relations with  Neighboring Countries Part I: China &amp; Iran </vt:lpstr>
      <vt:lpstr>Cont.</vt:lpstr>
      <vt:lpstr>Steps for the Process of Islamization </vt:lpstr>
      <vt:lpstr>Cont.</vt:lpstr>
      <vt:lpstr>Cont.</vt:lpstr>
      <vt:lpstr>Cont.</vt:lpstr>
      <vt:lpstr>Cont.</vt:lpstr>
      <vt:lpstr>Slide 8</vt:lpstr>
      <vt:lpstr>Pak- China Relations</vt:lpstr>
      <vt:lpstr>Bilateral relations: Importance of China for Pakistan</vt:lpstr>
      <vt:lpstr>Cont.</vt:lpstr>
      <vt:lpstr>Cont.</vt:lpstr>
      <vt:lpstr> Cont.</vt:lpstr>
      <vt:lpstr>Cont.</vt:lpstr>
      <vt:lpstr> Background </vt:lpstr>
      <vt:lpstr> History of Diplomatic Relations </vt:lpstr>
      <vt:lpstr>Cont.</vt:lpstr>
      <vt:lpstr>Cont.</vt:lpstr>
      <vt:lpstr>Joint Ventures of Pak-China</vt:lpstr>
      <vt:lpstr>Cont.</vt:lpstr>
      <vt:lpstr> Cont. </vt:lpstr>
      <vt:lpstr>A quick review of Pak-China relations</vt:lpstr>
      <vt:lpstr>Cont.</vt:lpstr>
      <vt:lpstr>Cont.</vt:lpstr>
      <vt:lpstr>Cont.</vt:lpstr>
      <vt:lpstr>Conclusion</vt:lpstr>
      <vt:lpstr>Pakistan – Iran Relations</vt:lpstr>
      <vt:lpstr>Background</vt:lpstr>
      <vt:lpstr> Important of Iran for Pakistan</vt:lpstr>
      <vt:lpstr>Cont.</vt:lpstr>
      <vt:lpstr>Proposed Gas pipeline project</vt:lpstr>
      <vt:lpstr>Cont.</vt:lpstr>
      <vt:lpstr>Cont.</vt:lpstr>
      <vt:lpstr>Cont.</vt:lpstr>
      <vt:lpstr>Conclusion</vt:lpstr>
      <vt:lpstr>Summary</vt:lpstr>
      <vt:lpstr>Cont.</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20     Neighboring Countries I: China &amp; Iran</dc:title>
  <dc:creator>MyUserName</dc:creator>
  <cp:lastModifiedBy>NTS</cp:lastModifiedBy>
  <cp:revision>63</cp:revision>
  <dcterms:created xsi:type="dcterms:W3CDTF">2012-08-06T15:59:27Z</dcterms:created>
  <dcterms:modified xsi:type="dcterms:W3CDTF">2012-08-09T05:45:55Z</dcterms:modified>
</cp:coreProperties>
</file>