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0" r:id="rId26"/>
    <p:sldId id="282" r:id="rId27"/>
    <p:sldId id="27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564663-F3C5-4B71-97D9-A7A8B46B948F}" type="datetimeFigureOut">
              <a:rPr lang="en-US" smtClean="0"/>
              <a:pPr/>
              <a:t>7/26/2012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3340BE-C013-4E9D-B906-3B09227220FD}" type="slidenum">
              <a:rPr lang="en-US" smtClean="0"/>
              <a:pPr/>
              <a:t>‹#›</a:t>
            </a:fld>
            <a:endParaRPr lang="en-US"/>
          </a:p>
        </p:txBody>
      </p:sp>
    </p:spTree>
    <p:extLst>
      <p:ext uri="{BB962C8B-B14F-4D97-AF65-F5344CB8AC3E}">
        <p14:creationId xmlns:p14="http://schemas.microsoft.com/office/powerpoint/2010/main" xmlns="" val="1229889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3340BE-C013-4E9D-B906-3B09227220FD}" type="slidenum">
              <a:rPr lang="en-US" smtClean="0"/>
              <a:pPr/>
              <a:t>1</a:t>
            </a:fld>
            <a:endParaRPr lang="en-US"/>
          </a:p>
        </p:txBody>
      </p:sp>
    </p:spTree>
    <p:extLst>
      <p:ext uri="{BB962C8B-B14F-4D97-AF65-F5344CB8AC3E}">
        <p14:creationId xmlns:p14="http://schemas.microsoft.com/office/powerpoint/2010/main" xmlns="" val="542369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AAC30F-D761-4B1B-ADC9-2671EE2AD2FB}" type="datetimeFigureOut">
              <a:rPr lang="en-US" smtClean="0"/>
              <a:pPr/>
              <a:t>7/26/2012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328B94-736E-4FA2-B633-4A45161DB048}" type="slidenum">
              <a:rPr lang="en-US" smtClean="0"/>
              <a:pPr/>
              <a:t>‹#›</a:t>
            </a:fld>
            <a:endParaRPr lang="en-US" dirty="0"/>
          </a:p>
        </p:txBody>
      </p:sp>
    </p:spTree>
    <p:extLst>
      <p:ext uri="{BB962C8B-B14F-4D97-AF65-F5344CB8AC3E}">
        <p14:creationId xmlns:p14="http://schemas.microsoft.com/office/powerpoint/2010/main" xmlns="" val="3112308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AAC30F-D761-4B1B-ADC9-2671EE2AD2FB}" type="datetimeFigureOut">
              <a:rPr lang="en-US" smtClean="0"/>
              <a:pPr/>
              <a:t>7/26/2012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328B94-736E-4FA2-B633-4A45161DB048}" type="slidenum">
              <a:rPr lang="en-US" smtClean="0"/>
              <a:pPr/>
              <a:t>‹#›</a:t>
            </a:fld>
            <a:endParaRPr lang="en-US" dirty="0"/>
          </a:p>
        </p:txBody>
      </p:sp>
    </p:spTree>
    <p:extLst>
      <p:ext uri="{BB962C8B-B14F-4D97-AF65-F5344CB8AC3E}">
        <p14:creationId xmlns:p14="http://schemas.microsoft.com/office/powerpoint/2010/main" xmlns="" val="234426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AAC30F-D761-4B1B-ADC9-2671EE2AD2FB}" type="datetimeFigureOut">
              <a:rPr lang="en-US" smtClean="0"/>
              <a:pPr/>
              <a:t>7/26/2012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328B94-736E-4FA2-B633-4A45161DB048}" type="slidenum">
              <a:rPr lang="en-US" smtClean="0"/>
              <a:pPr/>
              <a:t>‹#›</a:t>
            </a:fld>
            <a:endParaRPr lang="en-US" dirty="0"/>
          </a:p>
        </p:txBody>
      </p:sp>
    </p:spTree>
    <p:extLst>
      <p:ext uri="{BB962C8B-B14F-4D97-AF65-F5344CB8AC3E}">
        <p14:creationId xmlns:p14="http://schemas.microsoft.com/office/powerpoint/2010/main" xmlns="" val="3922275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AAC30F-D761-4B1B-ADC9-2671EE2AD2FB}" type="datetimeFigureOut">
              <a:rPr lang="en-US" smtClean="0"/>
              <a:pPr/>
              <a:t>7/26/2012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328B94-736E-4FA2-B633-4A45161DB048}" type="slidenum">
              <a:rPr lang="en-US" smtClean="0"/>
              <a:pPr/>
              <a:t>‹#›</a:t>
            </a:fld>
            <a:endParaRPr lang="en-US" dirty="0"/>
          </a:p>
        </p:txBody>
      </p:sp>
    </p:spTree>
    <p:extLst>
      <p:ext uri="{BB962C8B-B14F-4D97-AF65-F5344CB8AC3E}">
        <p14:creationId xmlns:p14="http://schemas.microsoft.com/office/powerpoint/2010/main" xmlns="" val="1781219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AAC30F-D761-4B1B-ADC9-2671EE2AD2FB}" type="datetimeFigureOut">
              <a:rPr lang="en-US" smtClean="0"/>
              <a:pPr/>
              <a:t>7/26/2012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D328B94-736E-4FA2-B633-4A45161DB048}" type="slidenum">
              <a:rPr lang="en-US" smtClean="0"/>
              <a:pPr/>
              <a:t>‹#›</a:t>
            </a:fld>
            <a:endParaRPr lang="en-US" dirty="0"/>
          </a:p>
        </p:txBody>
      </p:sp>
    </p:spTree>
    <p:extLst>
      <p:ext uri="{BB962C8B-B14F-4D97-AF65-F5344CB8AC3E}">
        <p14:creationId xmlns:p14="http://schemas.microsoft.com/office/powerpoint/2010/main" xmlns="" val="2586653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AAC30F-D761-4B1B-ADC9-2671EE2AD2FB}" type="datetimeFigureOut">
              <a:rPr lang="en-US" smtClean="0"/>
              <a:pPr/>
              <a:t>7/26/2012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D328B94-736E-4FA2-B633-4A45161DB048}" type="slidenum">
              <a:rPr lang="en-US" smtClean="0"/>
              <a:pPr/>
              <a:t>‹#›</a:t>
            </a:fld>
            <a:endParaRPr lang="en-US" dirty="0"/>
          </a:p>
        </p:txBody>
      </p:sp>
    </p:spTree>
    <p:extLst>
      <p:ext uri="{BB962C8B-B14F-4D97-AF65-F5344CB8AC3E}">
        <p14:creationId xmlns:p14="http://schemas.microsoft.com/office/powerpoint/2010/main" xmlns="" val="157320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AAC30F-D761-4B1B-ADC9-2671EE2AD2FB}" type="datetimeFigureOut">
              <a:rPr lang="en-US" smtClean="0"/>
              <a:pPr/>
              <a:t>7/26/2012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D328B94-736E-4FA2-B633-4A45161DB048}" type="slidenum">
              <a:rPr lang="en-US" smtClean="0"/>
              <a:pPr/>
              <a:t>‹#›</a:t>
            </a:fld>
            <a:endParaRPr lang="en-US" dirty="0"/>
          </a:p>
        </p:txBody>
      </p:sp>
    </p:spTree>
    <p:extLst>
      <p:ext uri="{BB962C8B-B14F-4D97-AF65-F5344CB8AC3E}">
        <p14:creationId xmlns:p14="http://schemas.microsoft.com/office/powerpoint/2010/main" xmlns="" val="3988822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AC30F-D761-4B1B-ADC9-2671EE2AD2FB}" type="datetimeFigureOut">
              <a:rPr lang="en-US" smtClean="0"/>
              <a:pPr/>
              <a:t>7/26/2012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328B94-736E-4FA2-B633-4A45161DB048}" type="slidenum">
              <a:rPr lang="en-US" smtClean="0"/>
              <a:pPr/>
              <a:t>‹#›</a:t>
            </a:fld>
            <a:endParaRPr lang="en-US" dirty="0"/>
          </a:p>
        </p:txBody>
      </p:sp>
    </p:spTree>
    <p:extLst>
      <p:ext uri="{BB962C8B-B14F-4D97-AF65-F5344CB8AC3E}">
        <p14:creationId xmlns:p14="http://schemas.microsoft.com/office/powerpoint/2010/main" xmlns="" val="2626120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AC30F-D761-4B1B-ADC9-2671EE2AD2FB}" type="datetimeFigureOut">
              <a:rPr lang="en-US" smtClean="0"/>
              <a:pPr/>
              <a:t>7/26/2012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D328B94-736E-4FA2-B633-4A45161DB048}" type="slidenum">
              <a:rPr lang="en-US" smtClean="0"/>
              <a:pPr/>
              <a:t>‹#›</a:t>
            </a:fld>
            <a:endParaRPr lang="en-US" dirty="0"/>
          </a:p>
        </p:txBody>
      </p:sp>
    </p:spTree>
    <p:extLst>
      <p:ext uri="{BB962C8B-B14F-4D97-AF65-F5344CB8AC3E}">
        <p14:creationId xmlns:p14="http://schemas.microsoft.com/office/powerpoint/2010/main" xmlns="" val="3405019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AAC30F-D761-4B1B-ADC9-2671EE2AD2FB}" type="datetimeFigureOut">
              <a:rPr lang="en-US" smtClean="0"/>
              <a:pPr/>
              <a:t>7/26/2012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328B94-736E-4FA2-B633-4A45161DB048}" type="slidenum">
              <a:rPr lang="en-US" smtClean="0"/>
              <a:pPr/>
              <a:t>‹#›</a:t>
            </a:fld>
            <a:endParaRPr lang="en-US" dirty="0"/>
          </a:p>
        </p:txBody>
      </p:sp>
    </p:spTree>
    <p:extLst>
      <p:ext uri="{BB962C8B-B14F-4D97-AF65-F5344CB8AC3E}">
        <p14:creationId xmlns:p14="http://schemas.microsoft.com/office/powerpoint/2010/main" xmlns="" val="3505407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AAC30F-D761-4B1B-ADC9-2671EE2AD2FB}" type="datetimeFigureOut">
              <a:rPr lang="en-US" smtClean="0"/>
              <a:pPr/>
              <a:t>7/26/2012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D328B94-736E-4FA2-B633-4A45161DB048}" type="slidenum">
              <a:rPr lang="en-US" smtClean="0"/>
              <a:pPr/>
              <a:t>‹#›</a:t>
            </a:fld>
            <a:endParaRPr lang="en-US" dirty="0"/>
          </a:p>
        </p:txBody>
      </p:sp>
    </p:spTree>
    <p:extLst>
      <p:ext uri="{BB962C8B-B14F-4D97-AF65-F5344CB8AC3E}">
        <p14:creationId xmlns:p14="http://schemas.microsoft.com/office/powerpoint/2010/main" xmlns="" val="1278000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AAC30F-D761-4B1B-ADC9-2671EE2AD2FB}" type="datetimeFigureOut">
              <a:rPr lang="en-US" smtClean="0"/>
              <a:pPr/>
              <a:t>7/26/2012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328B94-736E-4FA2-B633-4A45161DB048}" type="slidenum">
              <a:rPr lang="en-US" smtClean="0"/>
              <a:pPr/>
              <a:t>‹#›</a:t>
            </a:fld>
            <a:endParaRPr lang="en-US" dirty="0"/>
          </a:p>
        </p:txBody>
      </p:sp>
    </p:spTree>
    <p:extLst>
      <p:ext uri="{BB962C8B-B14F-4D97-AF65-F5344CB8AC3E}">
        <p14:creationId xmlns:p14="http://schemas.microsoft.com/office/powerpoint/2010/main" xmlns="" val="1588258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
            <a:ext cx="9047018" cy="1295400"/>
          </a:xfrm>
        </p:spPr>
        <p:txBody>
          <a:bodyPr>
            <a:normAutofit/>
          </a:bodyPr>
          <a:lstStyle/>
          <a:p>
            <a:r>
              <a:rPr lang="en-US" sz="3200" dirty="0" smtClean="0">
                <a:latin typeface="Times New Roman" pitchFamily="18" charset="0"/>
                <a:cs typeface="Times New Roman" pitchFamily="18" charset="0"/>
              </a:rPr>
              <a:t>Lecture # 02</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Topic: Muslim  Nationalism and Two Nation Theory</a:t>
            </a:r>
            <a:endParaRPr lang="en-US" sz="3200" dirty="0">
              <a:latin typeface="Times New Roman" pitchFamily="18" charset="0"/>
              <a:cs typeface="Times New Roman" pitchFamily="18" charset="0"/>
            </a:endParaRPr>
          </a:p>
        </p:txBody>
      </p:sp>
      <p:sp>
        <p:nvSpPr>
          <p:cNvPr id="3" name="Subtitle 2"/>
          <p:cNvSpPr>
            <a:spLocks noGrp="1"/>
          </p:cNvSpPr>
          <p:nvPr>
            <p:ph type="subTitle" idx="1"/>
          </p:nvPr>
        </p:nvSpPr>
        <p:spPr>
          <a:xfrm>
            <a:off x="83127" y="1295400"/>
            <a:ext cx="9060873" cy="3505200"/>
          </a:xfrm>
        </p:spPr>
        <p:txBody>
          <a:bodyPr>
            <a:normAutofit/>
          </a:bodyPr>
          <a:lstStyle/>
          <a:p>
            <a:pPr algn="l"/>
            <a:r>
              <a:rPr lang="en-US" u="sng" dirty="0" smtClean="0">
                <a:solidFill>
                  <a:schemeClr val="tx1"/>
                </a:solidFill>
                <a:latin typeface="Times New Roman" pitchFamily="18" charset="0"/>
                <a:cs typeface="Times New Roman" pitchFamily="18" charset="0"/>
              </a:rPr>
              <a:t>Recap of Lecture #1</a:t>
            </a:r>
          </a:p>
          <a:p>
            <a:pPr marL="457200" indent="-457200" algn="l">
              <a:buFont typeface="Arial" pitchFamily="34" charset="0"/>
              <a:buChar char="•"/>
            </a:pPr>
            <a:r>
              <a:rPr lang="en-US" dirty="0" smtClean="0">
                <a:solidFill>
                  <a:schemeClr val="tx1"/>
                </a:solidFill>
                <a:latin typeface="Times New Roman" pitchFamily="18" charset="0"/>
                <a:cs typeface="Times New Roman" pitchFamily="18" charset="0"/>
              </a:rPr>
              <a:t>Importance of Social Sciences</a:t>
            </a:r>
          </a:p>
          <a:p>
            <a:pPr marL="457200" indent="-457200" algn="l">
              <a:buFont typeface="Arial" pitchFamily="34" charset="0"/>
              <a:buChar char="•"/>
            </a:pPr>
            <a:r>
              <a:rPr lang="en-US" dirty="0" smtClean="0">
                <a:solidFill>
                  <a:schemeClr val="tx1"/>
                </a:solidFill>
                <a:latin typeface="Times New Roman" pitchFamily="18" charset="0"/>
                <a:cs typeface="Times New Roman" pitchFamily="18" charset="0"/>
              </a:rPr>
              <a:t>Objectives of the course </a:t>
            </a:r>
          </a:p>
          <a:p>
            <a:pPr marL="457200" indent="-457200" algn="l">
              <a:buFont typeface="Arial" pitchFamily="34" charset="0"/>
              <a:buChar char="•"/>
            </a:pPr>
            <a:r>
              <a:rPr lang="en-US" dirty="0" smtClean="0">
                <a:solidFill>
                  <a:schemeClr val="tx1"/>
                </a:solidFill>
                <a:latin typeface="Times New Roman" pitchFamily="18" charset="0"/>
                <a:cs typeface="Times New Roman" pitchFamily="18" charset="0"/>
              </a:rPr>
              <a:t>Tentative List of  Lectures </a:t>
            </a:r>
          </a:p>
          <a:p>
            <a:pPr marL="457200" indent="-457200" algn="l">
              <a:buFont typeface="Arial" pitchFamily="34" charset="0"/>
              <a:buChar char="•"/>
            </a:pPr>
            <a:r>
              <a:rPr lang="en-US" dirty="0" smtClean="0">
                <a:solidFill>
                  <a:schemeClr val="tx1"/>
                </a:solidFill>
                <a:latin typeface="Times New Roman" pitchFamily="18" charset="0"/>
                <a:cs typeface="Times New Roman" pitchFamily="18" charset="0"/>
              </a:rPr>
              <a:t>What is an Ideology?</a:t>
            </a:r>
          </a:p>
          <a:p>
            <a:pPr algn="l"/>
            <a:r>
              <a:rPr lang="en-US" sz="2000" dirty="0">
                <a:solidFill>
                  <a:schemeClr val="tx1"/>
                </a:solidFill>
                <a:latin typeface="Times New Roman" pitchFamily="18" charset="0"/>
                <a:cs typeface="Times New Roman" pitchFamily="18" charset="0"/>
              </a:rPr>
              <a:t>c</a:t>
            </a:r>
            <a:r>
              <a:rPr lang="en-US" sz="2000" dirty="0" smtClean="0">
                <a:solidFill>
                  <a:schemeClr val="tx1"/>
                </a:solidFill>
                <a:latin typeface="Times New Roman" pitchFamily="18" charset="0"/>
                <a:cs typeface="Times New Roman" pitchFamily="18" charset="0"/>
              </a:rPr>
              <a:t>ont.</a:t>
            </a:r>
          </a:p>
          <a:p>
            <a:pPr marL="457200" indent="-457200" algn="l">
              <a:buFont typeface="Arial" pitchFamily="34" charset="0"/>
              <a:buChar char="•"/>
            </a:pPr>
            <a:endParaRPr lang="en-US" dirty="0" smtClean="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9243082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8229600" cy="1143000"/>
          </a:xfrm>
        </p:spPr>
        <p:txBody>
          <a:bodyPr>
            <a:normAutofit/>
          </a:bodyPr>
          <a:lstStyle/>
          <a:p>
            <a:pPr algn="l"/>
            <a:r>
              <a:rPr lang="en-US" sz="3200" dirty="0">
                <a:latin typeface="Times New Roman" pitchFamily="18" charset="0"/>
                <a:cs typeface="Times New Roman" pitchFamily="18" charset="0"/>
              </a:rPr>
              <a:t>r</a:t>
            </a:r>
            <a:r>
              <a:rPr lang="en-US" sz="3200" dirty="0" smtClean="0">
                <a:latin typeface="Times New Roman" pitchFamily="18" charset="0"/>
                <a:cs typeface="Times New Roman" pitchFamily="18" charset="0"/>
              </a:rPr>
              <a:t>ecap cont.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103909" y="1219201"/>
            <a:ext cx="9067800" cy="3428999"/>
          </a:xfrm>
        </p:spPr>
        <p:txBody>
          <a:bodyPr>
            <a:normAutofit fontScale="92500" lnSpcReduction="10000"/>
          </a:bodyPr>
          <a:lstStyle/>
          <a:p>
            <a:r>
              <a:rPr lang="en-US" sz="3600" dirty="0">
                <a:latin typeface="Times New Roman" pitchFamily="18" charset="0"/>
                <a:cs typeface="Times New Roman" pitchFamily="18" charset="0"/>
              </a:rPr>
              <a:t>How Ideologies Emerges?</a:t>
            </a:r>
          </a:p>
          <a:p>
            <a:r>
              <a:rPr lang="en-US" sz="3600" dirty="0">
                <a:latin typeface="Times New Roman" pitchFamily="18" charset="0"/>
                <a:cs typeface="Times New Roman" pitchFamily="18" charset="0"/>
              </a:rPr>
              <a:t>Basis of Pakistan’s Ideology </a:t>
            </a:r>
          </a:p>
          <a:p>
            <a:r>
              <a:rPr lang="en-US" sz="3600" dirty="0">
                <a:latin typeface="Times New Roman" pitchFamily="18" charset="0"/>
                <a:cs typeface="Times New Roman" pitchFamily="18" charset="0"/>
              </a:rPr>
              <a:t>Aims and objectives of the creation of Pakistan</a:t>
            </a:r>
          </a:p>
          <a:p>
            <a:pPr marL="0" indent="0">
              <a:buNone/>
            </a:pPr>
            <a:endParaRPr lang="en-US" sz="3600" dirty="0" smtClean="0">
              <a:latin typeface="Times New Roman" pitchFamily="18" charset="0"/>
              <a:cs typeface="Times New Roman" pitchFamily="18" charset="0"/>
            </a:endParaRPr>
          </a:p>
          <a:p>
            <a:pPr marL="0" indent="0">
              <a:buNone/>
            </a:pPr>
            <a:r>
              <a:rPr lang="en-US" sz="3600" smtClean="0">
                <a:latin typeface="Times New Roman" pitchFamily="18" charset="0"/>
                <a:cs typeface="Times New Roman" pitchFamily="18" charset="0"/>
              </a:rPr>
              <a:t>Today’s Topic</a:t>
            </a:r>
            <a:r>
              <a:rPr lang="en-US" sz="3600" dirty="0" smtClean="0">
                <a:latin typeface="Times New Roman" pitchFamily="18" charset="0"/>
                <a:cs typeface="Times New Roman" pitchFamily="18" charset="0"/>
              </a:rPr>
              <a:t>: Muslim  </a:t>
            </a:r>
            <a:r>
              <a:rPr lang="en-US" sz="3600" dirty="0">
                <a:latin typeface="Times New Roman" pitchFamily="18" charset="0"/>
                <a:cs typeface="Times New Roman" pitchFamily="18" charset="0"/>
              </a:rPr>
              <a:t>Nationalism and Two Nation Theory</a:t>
            </a:r>
          </a:p>
        </p:txBody>
      </p:sp>
    </p:spTree>
    <p:extLst>
      <p:ext uri="{BB962C8B-B14F-4D97-AF65-F5344CB8AC3E}">
        <p14:creationId xmlns:p14="http://schemas.microsoft.com/office/powerpoint/2010/main" xmlns="" val="22261252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229600" cy="914400"/>
          </a:xfrm>
        </p:spPr>
        <p:txBody>
          <a:bodyPr>
            <a:normAutofit/>
          </a:bodyPr>
          <a:lstStyle/>
          <a:p>
            <a:pPr algn="l"/>
            <a:r>
              <a:rPr lang="en-US" sz="3600" dirty="0" smtClean="0">
                <a:latin typeface="Times New Roman" pitchFamily="18" charset="0"/>
                <a:cs typeface="Times New Roman" pitchFamily="18" charset="0"/>
              </a:rPr>
              <a:t>What is Nationalism?</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1219201"/>
            <a:ext cx="8915400" cy="3657600"/>
          </a:xfrm>
        </p:spPr>
        <p:txBody>
          <a:bodyPr>
            <a:normAutofit/>
          </a:bodyPr>
          <a:lstStyle/>
          <a:p>
            <a:r>
              <a:rPr lang="en-US" sz="3400" dirty="0" smtClean="0">
                <a:latin typeface="Times New Roman" pitchFamily="18" charset="0"/>
                <a:cs typeface="Times New Roman" pitchFamily="18" charset="0"/>
              </a:rPr>
              <a:t>Nationalism is a political ideology that involves a strong identification of a group of individuals with a </a:t>
            </a:r>
            <a:r>
              <a:rPr lang="en-US" sz="3400" u="sng" dirty="0" smtClean="0">
                <a:latin typeface="Times New Roman" pitchFamily="18" charset="0"/>
                <a:cs typeface="Times New Roman" pitchFamily="18" charset="0"/>
              </a:rPr>
              <a:t>nation. </a:t>
            </a:r>
          </a:p>
          <a:p>
            <a:r>
              <a:rPr lang="en-US" sz="3400" dirty="0" smtClean="0">
                <a:latin typeface="Times New Roman" pitchFamily="18" charset="0"/>
                <a:cs typeface="Times New Roman" pitchFamily="18" charset="0"/>
              </a:rPr>
              <a:t>A nation may refer to a community of people who share a common language, culture, ethnicity or history.</a:t>
            </a:r>
          </a:p>
          <a:p>
            <a:pPr marL="0" indent="0">
              <a:buNone/>
            </a:pPr>
            <a:r>
              <a:rPr lang="en-US" sz="1600" dirty="0" smtClean="0">
                <a:latin typeface="Times New Roman" pitchFamily="18" charset="0"/>
                <a:cs typeface="Times New Roman" pitchFamily="18" charset="0"/>
              </a:rPr>
              <a:t>(Cont.)</a:t>
            </a:r>
          </a:p>
        </p:txBody>
      </p:sp>
    </p:spTree>
    <p:extLst>
      <p:ext uri="{BB962C8B-B14F-4D97-AF65-F5344CB8AC3E}">
        <p14:creationId xmlns:p14="http://schemas.microsoft.com/office/powerpoint/2010/main" xmlns="" val="41703854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229600" cy="1143000"/>
          </a:xfrm>
        </p:spPr>
        <p:txBody>
          <a:bodyPr>
            <a:normAutofit/>
          </a:bodyPr>
          <a:lstStyle/>
          <a:p>
            <a:pPr algn="l"/>
            <a:r>
              <a:rPr lang="en-US" sz="3200" dirty="0">
                <a:latin typeface="Times New Roman" pitchFamily="18" charset="0"/>
                <a:cs typeface="Times New Roman" pitchFamily="18" charset="0"/>
              </a:rPr>
              <a:t>c</a:t>
            </a:r>
            <a:r>
              <a:rPr lang="en-US" sz="3200" dirty="0" smtClean="0">
                <a:latin typeface="Times New Roman" pitchFamily="18" charset="0"/>
                <a:cs typeface="Times New Roman" pitchFamily="18" charset="0"/>
              </a:rPr>
              <a:t>ont.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13854" y="914401"/>
            <a:ext cx="9130145" cy="4267200"/>
          </a:xfrm>
        </p:spPr>
        <p:txBody>
          <a:bodyPr>
            <a:normAutofit fontScale="92500" lnSpcReduction="10000"/>
          </a:bodyPr>
          <a:lstStyle/>
          <a:p>
            <a:r>
              <a:rPr lang="en-US" dirty="0" smtClean="0">
                <a:latin typeface="Times New Roman" pitchFamily="18" charset="0"/>
                <a:cs typeface="Times New Roman" pitchFamily="18" charset="0"/>
              </a:rPr>
              <a:t>There are two main perspectives on the origins and basis of nationalism, one is the </a:t>
            </a:r>
            <a:r>
              <a:rPr lang="en-US" u="sng" dirty="0" smtClean="0">
                <a:latin typeface="Times New Roman" pitchFamily="18" charset="0"/>
                <a:cs typeface="Times New Roman" pitchFamily="18" charset="0"/>
              </a:rPr>
              <a:t>primordialist </a:t>
            </a:r>
            <a:r>
              <a:rPr lang="en-US" dirty="0" smtClean="0">
                <a:latin typeface="Times New Roman" pitchFamily="18" charset="0"/>
                <a:cs typeface="Times New Roman" pitchFamily="18" charset="0"/>
              </a:rPr>
              <a:t>perspective that describes nationalism as a reflection of the ancient and perceived evolutionary tendency of humans to organize into distinct grouping based on an affinity of birth; </a:t>
            </a:r>
          </a:p>
          <a:p>
            <a:r>
              <a:rPr lang="en-US" dirty="0" smtClean="0">
                <a:latin typeface="Times New Roman" pitchFamily="18" charset="0"/>
                <a:cs typeface="Times New Roman" pitchFamily="18" charset="0"/>
              </a:rPr>
              <a:t>the other is the modernist perspective that describes nationalism as a </a:t>
            </a:r>
            <a:r>
              <a:rPr lang="en-US" u="sng" dirty="0" smtClean="0">
                <a:latin typeface="Times New Roman" pitchFamily="18" charset="0"/>
                <a:cs typeface="Times New Roman" pitchFamily="18" charset="0"/>
              </a:rPr>
              <a:t>recent phenomenon that requires </a:t>
            </a:r>
            <a:r>
              <a:rPr lang="en-US" dirty="0" smtClean="0">
                <a:latin typeface="Times New Roman" pitchFamily="18" charset="0"/>
                <a:cs typeface="Times New Roman" pitchFamily="18" charset="0"/>
              </a:rPr>
              <a:t>the structural conditions of modern society.</a:t>
            </a:r>
          </a:p>
          <a:p>
            <a:endParaRPr lang="en-US" dirty="0"/>
          </a:p>
        </p:txBody>
      </p:sp>
    </p:spTree>
    <p:extLst>
      <p:ext uri="{BB962C8B-B14F-4D97-AF65-F5344CB8AC3E}">
        <p14:creationId xmlns:p14="http://schemas.microsoft.com/office/powerpoint/2010/main" xmlns="" val="37732502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8" y="6927"/>
            <a:ext cx="8998527" cy="1143000"/>
          </a:xfrm>
        </p:spPr>
        <p:txBody>
          <a:bodyPr>
            <a:normAutofit/>
          </a:bodyPr>
          <a:lstStyle/>
          <a:p>
            <a:pPr algn="l"/>
            <a:r>
              <a:rPr lang="en-US" sz="3200" dirty="0" smtClean="0">
                <a:latin typeface="Times New Roman" pitchFamily="18" charset="0"/>
                <a:cs typeface="Times New Roman" pitchFamily="18" charset="0"/>
              </a:rPr>
              <a:t>Evolution of Two-Nation theory and Nationalism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55418" y="1295400"/>
            <a:ext cx="9116291" cy="3962399"/>
          </a:xfrm>
        </p:spPr>
        <p:txBody>
          <a:bodyPr>
            <a:normAutofit fontScale="92500" lnSpcReduction="20000"/>
          </a:bodyPr>
          <a:lstStyle/>
          <a:p>
            <a:r>
              <a:rPr lang="en-US" dirty="0" smtClean="0">
                <a:latin typeface="Times New Roman" pitchFamily="18" charset="0"/>
                <a:cs typeface="Times New Roman" pitchFamily="18" charset="0"/>
              </a:rPr>
              <a:t>Quaid i Azam once said, </a:t>
            </a:r>
          </a:p>
          <a:p>
            <a:pPr marL="0" indent="0">
              <a:buNone/>
            </a:pPr>
            <a:r>
              <a:rPr lang="en-US" dirty="0" smtClean="0">
                <a:latin typeface="Times New Roman" pitchFamily="18" charset="0"/>
                <a:cs typeface="Times New Roman" pitchFamily="18" charset="0"/>
              </a:rPr>
              <a:t>“Pakistan was established the day when the first Indian national embraced Islam”</a:t>
            </a:r>
          </a:p>
          <a:p>
            <a:r>
              <a:rPr lang="en-US" dirty="0" smtClean="0">
                <a:latin typeface="Times New Roman" pitchFamily="18" charset="0"/>
                <a:cs typeface="Times New Roman" pitchFamily="18" charset="0"/>
              </a:rPr>
              <a:t>Al-Beruni came to India in 1001 A.D with Mahmud of Ghaznavi and written his famous book “Kitab-ul-Hind”. He wrote that:</a:t>
            </a:r>
          </a:p>
          <a:p>
            <a:pPr marL="0" indent="0">
              <a:buNone/>
            </a:pPr>
            <a:r>
              <a:rPr lang="en-US" dirty="0" smtClean="0">
                <a:latin typeface="Times New Roman" pitchFamily="18" charset="0"/>
                <a:cs typeface="Times New Roman" pitchFamily="18" charset="0"/>
              </a:rPr>
              <a:t>“ The two societies the Hindu and Muslim, like two streams, have sometimes touched but never merged, each following its separate course.”</a:t>
            </a:r>
          </a:p>
          <a:p>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xmlns="" val="33088334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914400"/>
          </a:xfrm>
        </p:spPr>
        <p:txBody>
          <a:bodyPr>
            <a:normAutofit/>
          </a:bodyPr>
          <a:lstStyle/>
          <a:p>
            <a:pPr algn="l"/>
            <a:r>
              <a:rPr lang="en-US" sz="3600" dirty="0" smtClean="0">
                <a:latin typeface="Times New Roman" pitchFamily="18" charset="0"/>
                <a:cs typeface="Times New Roman" pitchFamily="18" charset="0"/>
              </a:rPr>
              <a:t>Differences between Hindus and Muslims </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76200" y="990601"/>
            <a:ext cx="9067800" cy="3505200"/>
          </a:xfrm>
        </p:spPr>
        <p:txBody>
          <a:bodyPr/>
          <a:lstStyle/>
          <a:p>
            <a:r>
              <a:rPr lang="en-US" dirty="0" smtClean="0">
                <a:latin typeface="Times New Roman" pitchFamily="18" charset="0"/>
                <a:cs typeface="Times New Roman" pitchFamily="18" charset="0"/>
              </a:rPr>
              <a:t>Religious difference</a:t>
            </a:r>
          </a:p>
          <a:p>
            <a:r>
              <a:rPr lang="en-US" dirty="0" smtClean="0">
                <a:latin typeface="Times New Roman" pitchFamily="18" charset="0"/>
                <a:cs typeface="Times New Roman" pitchFamily="18" charset="0"/>
              </a:rPr>
              <a:t>Hindu Nationalism</a:t>
            </a:r>
          </a:p>
          <a:p>
            <a:r>
              <a:rPr lang="en-US" dirty="0" smtClean="0">
                <a:latin typeface="Times New Roman" pitchFamily="18" charset="0"/>
                <a:cs typeface="Times New Roman" pitchFamily="18" charset="0"/>
              </a:rPr>
              <a:t>Cultural and Social differences</a:t>
            </a:r>
          </a:p>
          <a:p>
            <a:r>
              <a:rPr lang="en-US" dirty="0" smtClean="0">
                <a:latin typeface="Times New Roman" pitchFamily="18" charset="0"/>
                <a:cs typeface="Times New Roman" pitchFamily="18" charset="0"/>
              </a:rPr>
              <a:t>Economic differences</a:t>
            </a:r>
          </a:p>
          <a:p>
            <a:r>
              <a:rPr lang="en-US" dirty="0" smtClean="0">
                <a:latin typeface="Times New Roman" pitchFamily="18" charset="0"/>
                <a:cs typeface="Times New Roman" pitchFamily="18" charset="0"/>
              </a:rPr>
              <a:t>Educational differences</a:t>
            </a:r>
          </a:p>
          <a:p>
            <a:r>
              <a:rPr lang="en-US" dirty="0" smtClean="0">
                <a:latin typeface="Times New Roman" pitchFamily="18" charset="0"/>
                <a:cs typeface="Times New Roman" pitchFamily="18" charset="0"/>
              </a:rPr>
              <a:t>Political differences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2108946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686800" cy="838200"/>
          </a:xfrm>
        </p:spPr>
        <p:txBody>
          <a:bodyPr>
            <a:normAutofit/>
          </a:bodyPr>
          <a:lstStyle/>
          <a:p>
            <a:pPr algn="l"/>
            <a:r>
              <a:rPr lang="en-US" sz="3400" dirty="0" smtClean="0">
                <a:latin typeface="Times New Roman" pitchFamily="18" charset="0"/>
                <a:cs typeface="Times New Roman" pitchFamily="18" charset="0"/>
              </a:rPr>
              <a:t>Religious Differences</a:t>
            </a:r>
            <a:endParaRPr lang="en-US" sz="34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770248621"/>
              </p:ext>
            </p:extLst>
          </p:nvPr>
        </p:nvGraphicFramePr>
        <p:xfrm>
          <a:off x="76200" y="838200"/>
          <a:ext cx="8991600" cy="3850253"/>
        </p:xfrm>
        <a:graphic>
          <a:graphicData uri="http://schemas.openxmlformats.org/drawingml/2006/table">
            <a:tbl>
              <a:tblPr firstRow="1" bandRow="1">
                <a:tableStyleId>{5940675A-B579-460E-94D1-54222C63F5DA}</a:tableStyleId>
              </a:tblPr>
              <a:tblGrid>
                <a:gridCol w="4038600"/>
                <a:gridCol w="4953000"/>
              </a:tblGrid>
              <a:tr h="558413">
                <a:tc>
                  <a:txBody>
                    <a:bodyPr/>
                    <a:lstStyle/>
                    <a:p>
                      <a:r>
                        <a:rPr lang="en-US" sz="3000" dirty="0" smtClean="0">
                          <a:latin typeface="Times New Roman" pitchFamily="18" charset="0"/>
                          <a:cs typeface="Times New Roman" pitchFamily="18" charset="0"/>
                        </a:rPr>
                        <a:t>Islam</a:t>
                      </a:r>
                      <a:endParaRPr lang="en-US" sz="3000" dirty="0">
                        <a:latin typeface="Times New Roman" pitchFamily="18" charset="0"/>
                        <a:cs typeface="Times New Roman" pitchFamily="18" charset="0"/>
                      </a:endParaRPr>
                    </a:p>
                  </a:txBody>
                  <a:tcPr/>
                </a:tc>
                <a:tc>
                  <a:txBody>
                    <a:bodyPr/>
                    <a:lstStyle/>
                    <a:p>
                      <a:r>
                        <a:rPr lang="en-US" sz="3000" dirty="0" smtClean="0">
                          <a:latin typeface="Times New Roman" pitchFamily="18" charset="0"/>
                          <a:cs typeface="Times New Roman" pitchFamily="18" charset="0"/>
                        </a:rPr>
                        <a:t>Hinduism</a:t>
                      </a:r>
                      <a:endParaRPr lang="en-US" sz="3000" dirty="0">
                        <a:latin typeface="Times New Roman" pitchFamily="18" charset="0"/>
                        <a:cs typeface="Times New Roman" pitchFamily="18" charset="0"/>
                      </a:endParaRPr>
                    </a:p>
                  </a:txBody>
                  <a:tcPr/>
                </a:tc>
              </a:tr>
              <a:tr h="3251587">
                <a:tc>
                  <a:txBody>
                    <a:bodyPr/>
                    <a:lstStyle/>
                    <a:p>
                      <a:pPr marL="285750" indent="-285750">
                        <a:buFont typeface="Arial" pitchFamily="34" charset="0"/>
                        <a:buChar char="•"/>
                      </a:pPr>
                      <a:r>
                        <a:rPr lang="en-US" sz="3000" dirty="0" smtClean="0">
                          <a:latin typeface="Times New Roman" pitchFamily="18" charset="0"/>
                          <a:cs typeface="Times New Roman" pitchFamily="18" charset="0"/>
                        </a:rPr>
                        <a:t>Monotheistic</a:t>
                      </a:r>
                    </a:p>
                    <a:p>
                      <a:pPr marL="285750" indent="-285750">
                        <a:buFont typeface="Arial" pitchFamily="34" charset="0"/>
                        <a:buChar char="•"/>
                      </a:pPr>
                      <a:r>
                        <a:rPr lang="en-US" sz="3000" dirty="0" smtClean="0">
                          <a:latin typeface="Times New Roman" pitchFamily="18" charset="0"/>
                          <a:cs typeface="Times New Roman" pitchFamily="18" charset="0"/>
                        </a:rPr>
                        <a:t>God given life system</a:t>
                      </a:r>
                    </a:p>
                    <a:p>
                      <a:pPr marL="285750" indent="-285750">
                        <a:buFont typeface="Arial" pitchFamily="34" charset="0"/>
                        <a:buChar char="•"/>
                      </a:pPr>
                      <a:r>
                        <a:rPr lang="en-US" sz="3000" dirty="0" smtClean="0">
                          <a:latin typeface="Times New Roman" pitchFamily="18" charset="0"/>
                          <a:cs typeface="Times New Roman" pitchFamily="18" charset="0"/>
                        </a:rPr>
                        <a:t>Equality of mankind</a:t>
                      </a:r>
                    </a:p>
                    <a:p>
                      <a:pPr marL="0" indent="0">
                        <a:buFont typeface="Arial" pitchFamily="34" charset="0"/>
                        <a:buNone/>
                      </a:pPr>
                      <a:endParaRPr lang="en-US" sz="3000" dirty="0" smtClean="0">
                        <a:latin typeface="Times New Roman" pitchFamily="18" charset="0"/>
                        <a:cs typeface="Times New Roman" pitchFamily="18" charset="0"/>
                      </a:endParaRPr>
                    </a:p>
                    <a:p>
                      <a:pPr marL="0" indent="0">
                        <a:buFont typeface="Arial" pitchFamily="34" charset="0"/>
                        <a:buNone/>
                      </a:pPr>
                      <a:endParaRPr lang="en-US" sz="3000" dirty="0" smtClean="0">
                        <a:latin typeface="Times New Roman" pitchFamily="18" charset="0"/>
                        <a:cs typeface="Times New Roman" pitchFamily="18" charset="0"/>
                      </a:endParaRPr>
                    </a:p>
                    <a:p>
                      <a:pPr marL="285750" indent="-285750">
                        <a:buFont typeface="Arial" pitchFamily="34" charset="0"/>
                        <a:buChar char="•"/>
                      </a:pPr>
                      <a:r>
                        <a:rPr lang="en-US" sz="3000" dirty="0" smtClean="0">
                          <a:latin typeface="Times New Roman" pitchFamily="18" charset="0"/>
                          <a:cs typeface="Times New Roman" pitchFamily="18" charset="0"/>
                        </a:rPr>
                        <a:t>Social justice</a:t>
                      </a:r>
                    </a:p>
                    <a:p>
                      <a:pPr marL="285750" indent="-285750">
                        <a:buFont typeface="Arial" pitchFamily="34" charset="0"/>
                        <a:buChar char="•"/>
                      </a:pPr>
                      <a:r>
                        <a:rPr lang="en-US" sz="3000" dirty="0" smtClean="0">
                          <a:latin typeface="Times New Roman" pitchFamily="18" charset="0"/>
                          <a:cs typeface="Times New Roman" pitchFamily="18" charset="0"/>
                        </a:rPr>
                        <a:t>Universal approach</a:t>
                      </a:r>
                    </a:p>
                  </a:txBody>
                  <a:tcPr/>
                </a:tc>
                <a:tc>
                  <a:txBody>
                    <a:bodyPr/>
                    <a:lstStyle/>
                    <a:p>
                      <a:r>
                        <a:rPr lang="en-US" sz="3000" dirty="0" smtClean="0">
                          <a:latin typeface="Times New Roman" pitchFamily="18" charset="0"/>
                          <a:cs typeface="Times New Roman" pitchFamily="18" charset="0"/>
                        </a:rPr>
                        <a:t>Polytheistic</a:t>
                      </a:r>
                    </a:p>
                    <a:p>
                      <a:r>
                        <a:rPr lang="en-US" sz="3000" dirty="0" smtClean="0">
                          <a:latin typeface="Times New Roman" pitchFamily="18" charset="0"/>
                          <a:cs typeface="Times New Roman" pitchFamily="18" charset="0"/>
                        </a:rPr>
                        <a:t>Man made life</a:t>
                      </a:r>
                      <a:r>
                        <a:rPr lang="en-US" sz="3000" baseline="0" dirty="0" smtClean="0">
                          <a:latin typeface="Times New Roman" pitchFamily="18" charset="0"/>
                          <a:cs typeface="Times New Roman" pitchFamily="18" charset="0"/>
                        </a:rPr>
                        <a:t> system</a:t>
                      </a:r>
                      <a:endParaRPr lang="en-US" sz="3000" dirty="0" smtClean="0">
                        <a:latin typeface="Times New Roman" pitchFamily="18" charset="0"/>
                        <a:cs typeface="Times New Roman" pitchFamily="18" charset="0"/>
                      </a:endParaRPr>
                    </a:p>
                    <a:p>
                      <a:r>
                        <a:rPr lang="en-US" sz="3000" dirty="0" smtClean="0">
                          <a:latin typeface="Times New Roman" pitchFamily="18" charset="0"/>
                          <a:cs typeface="Times New Roman" pitchFamily="18" charset="0"/>
                        </a:rPr>
                        <a:t>Cast system (Brahmins, Kashtriya,</a:t>
                      </a:r>
                      <a:r>
                        <a:rPr lang="en-US" sz="3000" baseline="0" dirty="0" smtClean="0">
                          <a:latin typeface="Times New Roman" pitchFamily="18" charset="0"/>
                          <a:cs typeface="Times New Roman" pitchFamily="18" charset="0"/>
                        </a:rPr>
                        <a:t> Waish, and Shudra)</a:t>
                      </a:r>
                      <a:endParaRPr lang="en-US" sz="3000" dirty="0" smtClean="0">
                        <a:latin typeface="Times New Roman" pitchFamily="18" charset="0"/>
                        <a:cs typeface="Times New Roman" pitchFamily="18" charset="0"/>
                      </a:endParaRPr>
                    </a:p>
                    <a:p>
                      <a:r>
                        <a:rPr lang="en-US" sz="3000" dirty="0" smtClean="0">
                          <a:latin typeface="Times New Roman" pitchFamily="18" charset="0"/>
                          <a:cs typeface="Times New Roman" pitchFamily="18" charset="0"/>
                        </a:rPr>
                        <a:t>Prejudice</a:t>
                      </a:r>
                    </a:p>
                    <a:p>
                      <a:r>
                        <a:rPr lang="en-US" sz="3000" dirty="0" smtClean="0">
                          <a:latin typeface="Times New Roman" pitchFamily="18" charset="0"/>
                          <a:cs typeface="Times New Roman" pitchFamily="18" charset="0"/>
                        </a:rPr>
                        <a:t>Limited approach</a:t>
                      </a:r>
                      <a:endParaRPr lang="en-US" sz="3000" dirty="0">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xmlns="" val="926722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8229600" cy="803564"/>
          </a:xfrm>
        </p:spPr>
        <p:txBody>
          <a:bodyPr>
            <a:normAutofit/>
          </a:bodyPr>
          <a:lstStyle/>
          <a:p>
            <a:pPr algn="l"/>
            <a:r>
              <a:rPr lang="en-US" sz="3600" dirty="0">
                <a:latin typeface="Times New Roman" pitchFamily="18" charset="0"/>
                <a:cs typeface="Times New Roman" pitchFamily="18" charset="0"/>
              </a:rPr>
              <a:t>c</a:t>
            </a:r>
            <a:r>
              <a:rPr lang="en-US" sz="3600" dirty="0" smtClean="0">
                <a:latin typeface="Times New Roman" pitchFamily="18" charset="0"/>
                <a:cs typeface="Times New Roman" pitchFamily="18" charset="0"/>
              </a:rPr>
              <a:t>ont.</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0" y="990601"/>
            <a:ext cx="9144000" cy="2819400"/>
          </a:xfrm>
        </p:spPr>
        <p:txBody>
          <a:bodyPr/>
          <a:lstStyle/>
          <a:p>
            <a:r>
              <a:rPr lang="en-US" dirty="0" smtClean="0">
                <a:latin typeface="Times New Roman" pitchFamily="18" charset="0"/>
                <a:cs typeface="Times New Roman" pitchFamily="18" charset="0"/>
              </a:rPr>
              <a:t>According to Panikar, “two parallel societies were established on the same soil. At all steps they were different and hardly any social communication and inter mangling of life existed between them.”</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6745222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9" y="6927"/>
            <a:ext cx="8229600" cy="1143000"/>
          </a:xfrm>
        </p:spPr>
        <p:txBody>
          <a:bodyPr>
            <a:normAutofit/>
          </a:bodyPr>
          <a:lstStyle/>
          <a:p>
            <a:pPr algn="l"/>
            <a:r>
              <a:rPr lang="en-US" sz="3200" dirty="0" smtClean="0">
                <a:latin typeface="Times New Roman" pitchFamily="18" charset="0"/>
                <a:cs typeface="Times New Roman" pitchFamily="18" charset="0"/>
              </a:rPr>
              <a:t>Hindu Nationalism</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990601"/>
            <a:ext cx="8991600" cy="3886199"/>
          </a:xfrm>
        </p:spPr>
        <p:txBody>
          <a:bodyPr>
            <a:normAutofit fontScale="92500" lnSpcReduction="20000"/>
          </a:bodyPr>
          <a:lstStyle/>
          <a:p>
            <a:r>
              <a:rPr lang="en-US" dirty="0" smtClean="0">
                <a:latin typeface="Times New Roman" pitchFamily="18" charset="0"/>
                <a:cs typeface="Times New Roman" pitchFamily="18" charset="0"/>
              </a:rPr>
              <a:t>Dr. Ashoke, the son of the well known Indian historian writes in “Advent of Independence” that it were the Hindus who took lead in Hindu-Muslim separatism by launching the nationalist moments; </a:t>
            </a:r>
            <a:r>
              <a:rPr lang="en-US" dirty="0" err="1" smtClean="0">
                <a:latin typeface="Times New Roman" pitchFamily="18" charset="0"/>
                <a:cs typeface="Times New Roman" pitchFamily="18" charset="0"/>
              </a:rPr>
              <a:t>Brahmo-samaj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Ariya-samaj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Shudi</a:t>
            </a:r>
            <a:r>
              <a:rPr lang="en-US" dirty="0" smtClean="0">
                <a:latin typeface="Times New Roman" pitchFamily="18" charset="0"/>
                <a:cs typeface="Times New Roman" pitchFamily="18" charset="0"/>
              </a:rPr>
              <a:t> movement.</a:t>
            </a:r>
          </a:p>
          <a:p>
            <a:r>
              <a:rPr lang="en-US" dirty="0" smtClean="0">
                <a:latin typeface="Times New Roman" pitchFamily="18" charset="0"/>
                <a:cs typeface="Times New Roman" pitchFamily="18" charset="0"/>
              </a:rPr>
              <a:t>The founders of </a:t>
            </a:r>
            <a:r>
              <a:rPr lang="en-US" dirty="0" err="1">
                <a:latin typeface="Times New Roman" pitchFamily="18" charset="0"/>
                <a:cs typeface="Times New Roman" pitchFamily="18" charset="0"/>
              </a:rPr>
              <a:t>A</a:t>
            </a:r>
            <a:r>
              <a:rPr lang="en-US" dirty="0" err="1" smtClean="0">
                <a:latin typeface="Times New Roman" pitchFamily="18" charset="0"/>
                <a:cs typeface="Times New Roman" pitchFamily="18" charset="0"/>
              </a:rPr>
              <a:t>riya-samaj</a:t>
            </a:r>
            <a:r>
              <a:rPr lang="en-US" dirty="0" smtClean="0">
                <a:latin typeface="Times New Roman" pitchFamily="18" charset="0"/>
                <a:cs typeface="Times New Roman" pitchFamily="18" charset="0"/>
              </a:rPr>
              <a:t> and </a:t>
            </a:r>
            <a:r>
              <a:rPr lang="en-US" dirty="0" err="1">
                <a:latin typeface="Times New Roman" pitchFamily="18" charset="0"/>
                <a:cs typeface="Times New Roman" pitchFamily="18" charset="0"/>
              </a:rPr>
              <a:t>B</a:t>
            </a:r>
            <a:r>
              <a:rPr lang="en-US" dirty="0" err="1" smtClean="0">
                <a:latin typeface="Times New Roman" pitchFamily="18" charset="0"/>
                <a:cs typeface="Times New Roman" pitchFamily="18" charset="0"/>
              </a:rPr>
              <a:t>rahmo-smaj</a:t>
            </a:r>
            <a:r>
              <a:rPr lang="en-US" dirty="0" smtClean="0">
                <a:latin typeface="Times New Roman" pitchFamily="18" charset="0"/>
                <a:cs typeface="Times New Roman" pitchFamily="18" charset="0"/>
              </a:rPr>
              <a:t> were Hindu nationalist leaders and they totally ignored the great contribution made by Muslims in the Indian society and they promoted only the concept of Hindu nationalism</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7254886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pPr algn="l"/>
            <a:r>
              <a:rPr lang="en-US" sz="3400" dirty="0" smtClean="0">
                <a:latin typeface="Times New Roman" pitchFamily="18" charset="0"/>
                <a:cs typeface="Times New Roman" pitchFamily="18" charset="0"/>
              </a:rPr>
              <a:t>Cultural and </a:t>
            </a:r>
            <a:r>
              <a:rPr lang="en-US" sz="3400" dirty="0">
                <a:latin typeface="Times New Roman" pitchFamily="18" charset="0"/>
                <a:cs typeface="Times New Roman" pitchFamily="18" charset="0"/>
              </a:rPr>
              <a:t>S</a:t>
            </a:r>
            <a:r>
              <a:rPr lang="en-US" sz="3400" dirty="0" smtClean="0">
                <a:latin typeface="Times New Roman" pitchFamily="18" charset="0"/>
                <a:cs typeface="Times New Roman" pitchFamily="18" charset="0"/>
              </a:rPr>
              <a:t>ocial </a:t>
            </a:r>
            <a:r>
              <a:rPr lang="en-US" sz="3400" dirty="0">
                <a:latin typeface="Times New Roman" pitchFamily="18" charset="0"/>
                <a:cs typeface="Times New Roman" pitchFamily="18" charset="0"/>
              </a:rPr>
              <a:t>D</a:t>
            </a:r>
            <a:r>
              <a:rPr lang="en-US" sz="3400" dirty="0" smtClean="0">
                <a:latin typeface="Times New Roman" pitchFamily="18" charset="0"/>
                <a:cs typeface="Times New Roman" pitchFamily="18" charset="0"/>
              </a:rPr>
              <a:t>ifferences</a:t>
            </a:r>
            <a:endParaRPr lang="en-US" sz="3400" dirty="0">
              <a:latin typeface="Times New Roman" pitchFamily="18" charset="0"/>
              <a:cs typeface="Times New Roman" pitchFamily="18" charset="0"/>
            </a:endParaRPr>
          </a:p>
        </p:txBody>
      </p:sp>
      <p:sp>
        <p:nvSpPr>
          <p:cNvPr id="3" name="Content Placeholder 2"/>
          <p:cNvSpPr>
            <a:spLocks noGrp="1"/>
          </p:cNvSpPr>
          <p:nvPr>
            <p:ph idx="1"/>
          </p:nvPr>
        </p:nvSpPr>
        <p:spPr>
          <a:xfrm>
            <a:off x="0" y="990601"/>
            <a:ext cx="9144000" cy="3886200"/>
          </a:xfrm>
        </p:spPr>
        <p:txBody>
          <a:bodyPr>
            <a:normAutofit lnSpcReduction="10000"/>
          </a:bodyPr>
          <a:lstStyle/>
          <a:p>
            <a:r>
              <a:rPr lang="en-US" dirty="0" smtClean="0">
                <a:latin typeface="Times New Roman" pitchFamily="18" charset="0"/>
                <a:cs typeface="Times New Roman" pitchFamily="18" charset="0"/>
              </a:rPr>
              <a:t>The two communities inherited cultural background with glaring contrast of outlook, history, religion and civilization, their beliefs, thinking and approach towards various aspects of life were different form each other.</a:t>
            </a:r>
          </a:p>
          <a:p>
            <a:r>
              <a:rPr lang="en-US" dirty="0" smtClean="0">
                <a:latin typeface="Times New Roman" pitchFamily="18" charset="0"/>
                <a:cs typeface="Times New Roman" pitchFamily="18" charset="0"/>
              </a:rPr>
              <a:t>Hindus and Muslims followed different social customs and traditions, the Hindus burnt their dead bodies while Muslims buried them</a:t>
            </a:r>
          </a:p>
        </p:txBody>
      </p:sp>
    </p:spTree>
    <p:extLst>
      <p:ext uri="{BB962C8B-B14F-4D97-AF65-F5344CB8AC3E}">
        <p14:creationId xmlns:p14="http://schemas.microsoft.com/office/powerpoint/2010/main" xmlns="" val="36039522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0"/>
            <a:ext cx="8229600" cy="914400"/>
          </a:xfrm>
        </p:spPr>
        <p:txBody>
          <a:bodyPr>
            <a:normAutofit/>
          </a:bodyPr>
          <a:lstStyle/>
          <a:p>
            <a:pPr algn="l"/>
            <a:r>
              <a:rPr lang="en-US" sz="3200" dirty="0">
                <a:latin typeface="Times New Roman" pitchFamily="18" charset="0"/>
                <a:cs typeface="Times New Roman" pitchFamily="18" charset="0"/>
              </a:rPr>
              <a:t>c</a:t>
            </a:r>
            <a:r>
              <a:rPr lang="en-US" sz="3200" dirty="0" smtClean="0">
                <a:latin typeface="Times New Roman" pitchFamily="18" charset="0"/>
                <a:cs typeface="Times New Roman" pitchFamily="18" charset="0"/>
              </a:rPr>
              <a:t>ont.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066801"/>
            <a:ext cx="9144000" cy="3962399"/>
          </a:xfrm>
        </p:spPr>
        <p:txBody>
          <a:bodyPr>
            <a:noAutofit/>
          </a:bodyPr>
          <a:lstStyle/>
          <a:p>
            <a:r>
              <a:rPr lang="en-US" dirty="0" smtClean="0">
                <a:latin typeface="Times New Roman" pitchFamily="18" charset="0"/>
                <a:cs typeface="Times New Roman" pitchFamily="18" charset="0"/>
              </a:rPr>
              <a:t>Difference of language and communication styles; Hindus worshiped mother cow while Muslims slaughtered it for eating and sacrificial purposes</a:t>
            </a:r>
          </a:p>
          <a:p>
            <a:r>
              <a:rPr lang="en-US" dirty="0" smtClean="0">
                <a:latin typeface="Times New Roman" pitchFamily="18" charset="0"/>
                <a:cs typeface="Times New Roman" pitchFamily="18" charset="0"/>
              </a:rPr>
              <a:t>The Hindus and Muslims did not intermarry </a:t>
            </a:r>
          </a:p>
          <a:p>
            <a:r>
              <a:rPr lang="en-US" dirty="0" smtClean="0">
                <a:latin typeface="Times New Roman" pitchFamily="18" charset="0"/>
                <a:cs typeface="Times New Roman" pitchFamily="18" charset="0"/>
              </a:rPr>
              <a:t>The Muslims were taken as Maleecha (impure) and anything touched by a Muslim was polluted and extensively washed with the sacred water of Ganga.</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6048096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8229600" cy="817418"/>
          </a:xfrm>
        </p:spPr>
        <p:txBody>
          <a:bodyPr>
            <a:normAutofit/>
          </a:bodyPr>
          <a:lstStyle/>
          <a:p>
            <a:pPr algn="l"/>
            <a:r>
              <a:rPr lang="en-US" sz="3200" dirty="0">
                <a:latin typeface="Times New Roman" pitchFamily="18" charset="0"/>
                <a:cs typeface="Times New Roman" pitchFamily="18" charset="0"/>
              </a:rPr>
              <a:t>c</a:t>
            </a:r>
            <a:r>
              <a:rPr lang="en-US" sz="3200" dirty="0" smtClean="0">
                <a:latin typeface="Times New Roman" pitchFamily="18" charset="0"/>
                <a:cs typeface="Times New Roman" pitchFamily="18" charset="0"/>
              </a:rPr>
              <a:t>ont.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76200" y="914400"/>
            <a:ext cx="9067800" cy="3733800"/>
          </a:xfrm>
        </p:spPr>
        <p:txBody>
          <a:bodyPr>
            <a:normAutofit lnSpcReduction="10000"/>
          </a:bodyPr>
          <a:lstStyle/>
          <a:p>
            <a:pPr marL="0" indent="0">
              <a:buNone/>
            </a:pPr>
            <a:r>
              <a:rPr lang="en-US" dirty="0" smtClean="0"/>
              <a:t>“</a:t>
            </a:r>
            <a:r>
              <a:rPr lang="en-US" dirty="0" smtClean="0">
                <a:latin typeface="Times New Roman" pitchFamily="18" charset="0"/>
                <a:cs typeface="Times New Roman" pitchFamily="18" charset="0"/>
              </a:rPr>
              <a:t>Hindu Muslim families which lived in the same neighborhood for generations could be distinguished at a glance from each other. The cloths, the food, the household utensils, the layout of homes, the words of salutation, the gestures and everything about them will be different and will immediately point to their distinctive origin.” </a:t>
            </a:r>
          </a:p>
          <a:p>
            <a:pPr marL="0" indent="0">
              <a:buNone/>
            </a:pPr>
            <a:r>
              <a:rPr lang="en-US" sz="1500" b="1" dirty="0" smtClean="0">
                <a:latin typeface="Times New Roman" pitchFamily="18" charset="0"/>
                <a:cs typeface="Times New Roman" pitchFamily="18" charset="0"/>
              </a:rPr>
              <a:t>(ref.CH Muhammad Ali, </a:t>
            </a:r>
            <a:r>
              <a:rPr lang="en-US" sz="1500" b="1" dirty="0">
                <a:latin typeface="Times New Roman" pitchFamily="18" charset="0"/>
                <a:cs typeface="Times New Roman" pitchFamily="18" charset="0"/>
              </a:rPr>
              <a:t>E</a:t>
            </a:r>
            <a:r>
              <a:rPr lang="en-US" sz="1500" b="1" dirty="0" smtClean="0">
                <a:latin typeface="Times New Roman" pitchFamily="18" charset="0"/>
                <a:cs typeface="Times New Roman" pitchFamily="18" charset="0"/>
              </a:rPr>
              <a:t>mergence of Pakistan ,Pg1)</a:t>
            </a:r>
            <a:endParaRPr lang="en-US" sz="15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9180054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8229600" cy="810491"/>
          </a:xfrm>
        </p:spPr>
        <p:txBody>
          <a:bodyPr>
            <a:normAutofit/>
          </a:bodyPr>
          <a:lstStyle/>
          <a:p>
            <a:pPr algn="l"/>
            <a:r>
              <a:rPr lang="en-US" sz="3200" dirty="0">
                <a:latin typeface="Times New Roman" pitchFamily="18" charset="0"/>
                <a:cs typeface="Times New Roman" pitchFamily="18" charset="0"/>
              </a:rPr>
              <a:t>c</a:t>
            </a:r>
            <a:r>
              <a:rPr lang="en-US" sz="3200" dirty="0" smtClean="0">
                <a:latin typeface="Times New Roman" pitchFamily="18" charset="0"/>
                <a:cs typeface="Times New Roman" pitchFamily="18" charset="0"/>
              </a:rPr>
              <a:t>ont.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27709" y="1066801"/>
            <a:ext cx="9040092" cy="3048000"/>
          </a:xfrm>
        </p:spPr>
        <p:txBody>
          <a:bodyPr/>
          <a:lstStyle/>
          <a:p>
            <a:r>
              <a:rPr lang="en-US" sz="3600" dirty="0" smtClean="0">
                <a:latin typeface="Times New Roman" pitchFamily="18" charset="0"/>
                <a:cs typeface="Times New Roman" pitchFamily="18" charset="0"/>
              </a:rPr>
              <a:t>Muslims were not even allowed to enter in their kitchens and if it happens by any Muslim than the same was taken as polluted and to be washed and to shed away the impurity caused by a </a:t>
            </a:r>
            <a:r>
              <a:rPr lang="en-US" sz="3600" dirty="0">
                <a:latin typeface="Times New Roman" pitchFamily="18" charset="0"/>
                <a:cs typeface="Times New Roman" pitchFamily="18" charset="0"/>
              </a:rPr>
              <a:t>M</a:t>
            </a:r>
            <a:r>
              <a:rPr lang="en-US" sz="3600" dirty="0" smtClean="0">
                <a:latin typeface="Times New Roman" pitchFamily="18" charset="0"/>
                <a:cs typeface="Times New Roman" pitchFamily="18" charset="0"/>
              </a:rPr>
              <a:t>uslim.</a:t>
            </a:r>
          </a:p>
          <a:p>
            <a:endParaRPr lang="en-US" dirty="0"/>
          </a:p>
        </p:txBody>
      </p:sp>
    </p:spTree>
    <p:extLst>
      <p:ext uri="{BB962C8B-B14F-4D97-AF65-F5344CB8AC3E}">
        <p14:creationId xmlns:p14="http://schemas.microsoft.com/office/powerpoint/2010/main" xmlns="" val="175878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pPr algn="l"/>
            <a:r>
              <a:rPr lang="en-US" sz="3400" dirty="0" smtClean="0">
                <a:latin typeface="Times New Roman" pitchFamily="18" charset="0"/>
                <a:cs typeface="Times New Roman" pitchFamily="18" charset="0"/>
              </a:rPr>
              <a:t>Economic and Educational Differences</a:t>
            </a:r>
            <a:endParaRPr lang="en-US" sz="3400" dirty="0">
              <a:latin typeface="Times New Roman" pitchFamily="18" charset="0"/>
              <a:cs typeface="Times New Roman" pitchFamily="18" charset="0"/>
            </a:endParaRPr>
          </a:p>
        </p:txBody>
      </p:sp>
      <p:sp>
        <p:nvSpPr>
          <p:cNvPr id="3" name="Content Placeholder 2"/>
          <p:cNvSpPr>
            <a:spLocks noGrp="1"/>
          </p:cNvSpPr>
          <p:nvPr>
            <p:ph idx="1"/>
          </p:nvPr>
        </p:nvSpPr>
        <p:spPr>
          <a:xfrm>
            <a:off x="0" y="990600"/>
            <a:ext cx="9060873" cy="4038599"/>
          </a:xfrm>
        </p:spPr>
        <p:txBody>
          <a:bodyPr>
            <a:normAutofit fontScale="92500" lnSpcReduction="10000"/>
          </a:bodyPr>
          <a:lstStyle/>
          <a:p>
            <a:r>
              <a:rPr lang="en-US" dirty="0" smtClean="0">
                <a:latin typeface="Times New Roman" pitchFamily="18" charset="0"/>
                <a:cs typeface="Times New Roman" pitchFamily="18" charset="0"/>
              </a:rPr>
              <a:t>With the fall of Mughal empire in 1857 Muslims completely lost hold from political power in south-Asia.</a:t>
            </a:r>
          </a:p>
          <a:p>
            <a:r>
              <a:rPr lang="en-US" dirty="0" smtClean="0">
                <a:latin typeface="Times New Roman" pitchFamily="18" charset="0"/>
                <a:cs typeface="Times New Roman" pitchFamily="18" charset="0"/>
              </a:rPr>
              <a:t>The British blamed Muslims for the war and put them under great stress</a:t>
            </a:r>
          </a:p>
          <a:p>
            <a:r>
              <a:rPr lang="en-US" dirty="0" smtClean="0">
                <a:latin typeface="Times New Roman" pitchFamily="18" charset="0"/>
                <a:cs typeface="Times New Roman" pitchFamily="18" charset="0"/>
              </a:rPr>
              <a:t>British had snatched power from the Muslims, the were very keen to ensure that the Muslims should not be in a position to regain their lost political power. Therefore British adopted harsh policy against Muslims.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4477248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 y="6927"/>
            <a:ext cx="8229600" cy="831273"/>
          </a:xfrm>
        </p:spPr>
        <p:txBody>
          <a:bodyPr>
            <a:normAutofit/>
          </a:bodyPr>
          <a:lstStyle/>
          <a:p>
            <a:pPr algn="l"/>
            <a:r>
              <a:rPr lang="en-US" sz="3600" dirty="0">
                <a:latin typeface="Times New Roman" pitchFamily="18" charset="0"/>
                <a:cs typeface="Times New Roman" pitchFamily="18" charset="0"/>
              </a:rPr>
              <a:t>c</a:t>
            </a:r>
            <a:r>
              <a:rPr lang="en-US" sz="3600" dirty="0" smtClean="0">
                <a:latin typeface="Times New Roman" pitchFamily="18" charset="0"/>
                <a:cs typeface="Times New Roman" pitchFamily="18" charset="0"/>
              </a:rPr>
              <a:t>ont.</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34636" y="914400"/>
            <a:ext cx="9033164" cy="4038599"/>
          </a:xfrm>
        </p:spPr>
        <p:txBody>
          <a:bodyPr>
            <a:normAutofit lnSpcReduction="10000"/>
          </a:bodyPr>
          <a:lstStyle/>
          <a:p>
            <a:r>
              <a:rPr lang="en-US" dirty="0" smtClean="0">
                <a:latin typeface="Times New Roman" pitchFamily="18" charset="0"/>
                <a:cs typeface="Times New Roman" pitchFamily="18" charset="0"/>
              </a:rPr>
              <a:t>The outcome of the war of 1857 closed all doors of economic prosperity among the Muslims.</a:t>
            </a:r>
          </a:p>
          <a:p>
            <a:r>
              <a:rPr lang="en-US" dirty="0" smtClean="0">
                <a:latin typeface="Times New Roman" pitchFamily="18" charset="0"/>
                <a:cs typeface="Times New Roman" pitchFamily="18" charset="0"/>
              </a:rPr>
              <a:t>But British rulers extraordinarily favored Hindus and allowed them a free access to prosper and to progress economically.</a:t>
            </a:r>
          </a:p>
          <a:p>
            <a:r>
              <a:rPr lang="en-US" dirty="0" smtClean="0">
                <a:latin typeface="Times New Roman" pitchFamily="18" charset="0"/>
                <a:cs typeface="Times New Roman" pitchFamily="18" charset="0"/>
              </a:rPr>
              <a:t>Therefore the Hindus with the blessings of the British government tried their best to crush the Muslims in their economic field.</a:t>
            </a:r>
          </a:p>
        </p:txBody>
      </p:sp>
    </p:spTree>
    <p:extLst>
      <p:ext uri="{BB962C8B-B14F-4D97-AF65-F5344CB8AC3E}">
        <p14:creationId xmlns:p14="http://schemas.microsoft.com/office/powerpoint/2010/main" xmlns="" val="22576744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9" y="6927"/>
            <a:ext cx="8229600" cy="1143000"/>
          </a:xfrm>
        </p:spPr>
        <p:txBody>
          <a:bodyPr>
            <a:normAutofit/>
          </a:bodyPr>
          <a:lstStyle/>
          <a:p>
            <a:pPr algn="l"/>
            <a:r>
              <a:rPr lang="en-US" sz="3600" dirty="0">
                <a:latin typeface="Times New Roman" pitchFamily="18" charset="0"/>
                <a:cs typeface="Times New Roman" pitchFamily="18" charset="0"/>
              </a:rPr>
              <a:t>c</a:t>
            </a:r>
            <a:r>
              <a:rPr lang="en-US" sz="3600" dirty="0" smtClean="0">
                <a:latin typeface="Times New Roman" pitchFamily="18" charset="0"/>
                <a:cs typeface="Times New Roman" pitchFamily="18" charset="0"/>
              </a:rPr>
              <a:t>ont.</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0" y="1066801"/>
            <a:ext cx="9144000" cy="3886200"/>
          </a:xfrm>
        </p:spPr>
        <p:txBody>
          <a:bodyPr>
            <a:normAutofit/>
          </a:bodyPr>
          <a:lstStyle/>
          <a:p>
            <a:r>
              <a:rPr lang="en-US" dirty="0" smtClean="0">
                <a:latin typeface="Times New Roman" pitchFamily="18" charset="0"/>
                <a:cs typeface="Times New Roman" pitchFamily="18" charset="0"/>
              </a:rPr>
              <a:t>The Hindus quickly monopolized the economic resources due to the opportunities provided by the British rulers.</a:t>
            </a:r>
          </a:p>
          <a:p>
            <a:r>
              <a:rPr lang="en-US" dirty="0" smtClean="0">
                <a:latin typeface="Times New Roman" pitchFamily="18" charset="0"/>
                <a:cs typeface="Times New Roman" pitchFamily="18" charset="0"/>
              </a:rPr>
              <a:t>That was the real economic decline of Muslims.</a:t>
            </a:r>
          </a:p>
          <a:p>
            <a:r>
              <a:rPr lang="en-US" dirty="0" smtClean="0">
                <a:latin typeface="Times New Roman" pitchFamily="18" charset="0"/>
                <a:cs typeface="Times New Roman" pitchFamily="18" charset="0"/>
              </a:rPr>
              <a:t>The Hindus had also advanced in the educational field because they quickly and readily took to the English education.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1548167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6927"/>
            <a:ext cx="8229600" cy="983673"/>
          </a:xfrm>
        </p:spPr>
        <p:txBody>
          <a:bodyPr>
            <a:normAutofit/>
          </a:bodyPr>
          <a:lstStyle/>
          <a:p>
            <a:pPr algn="l"/>
            <a:r>
              <a:rPr lang="en-US" sz="3600" dirty="0">
                <a:latin typeface="Times New Roman" pitchFamily="18" charset="0"/>
                <a:cs typeface="Times New Roman" pitchFamily="18" charset="0"/>
              </a:rPr>
              <a:t>c</a:t>
            </a:r>
            <a:r>
              <a:rPr lang="en-US" sz="3600" dirty="0" smtClean="0">
                <a:latin typeface="Times New Roman" pitchFamily="18" charset="0"/>
                <a:cs typeface="Times New Roman" pitchFamily="18" charset="0"/>
              </a:rPr>
              <a:t>ont.</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914401"/>
            <a:ext cx="8915400" cy="3886200"/>
          </a:xfrm>
        </p:spPr>
        <p:txBody>
          <a:bodyPr/>
          <a:lstStyle/>
          <a:p>
            <a:r>
              <a:rPr lang="en-US" sz="3400" dirty="0" smtClean="0">
                <a:latin typeface="Times New Roman" pitchFamily="18" charset="0"/>
                <a:cs typeface="Times New Roman" pitchFamily="18" charset="0"/>
              </a:rPr>
              <a:t>Muslims were reluctant to receive modern education, which heavily effected their economic condition.</a:t>
            </a:r>
          </a:p>
          <a:p>
            <a:r>
              <a:rPr lang="en-US" sz="3400" dirty="0" smtClean="0">
                <a:latin typeface="Times New Roman" pitchFamily="18" charset="0"/>
                <a:cs typeface="Times New Roman" pitchFamily="18" charset="0"/>
              </a:rPr>
              <a:t>At that time Muslims were dependent on Hindu money lenders for pursuing their trade and business and fell an easy prey to the most cruel exploitation by the Hindus.</a:t>
            </a:r>
          </a:p>
          <a:p>
            <a:endParaRPr lang="en-US" dirty="0"/>
          </a:p>
        </p:txBody>
      </p:sp>
    </p:spTree>
    <p:extLst>
      <p:ext uri="{BB962C8B-B14F-4D97-AF65-F5344CB8AC3E}">
        <p14:creationId xmlns:p14="http://schemas.microsoft.com/office/powerpoint/2010/main" xmlns="" val="21106448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8229600" cy="1143000"/>
          </a:xfrm>
        </p:spPr>
        <p:txBody>
          <a:bodyPr>
            <a:normAutofit/>
          </a:bodyPr>
          <a:lstStyle/>
          <a:p>
            <a:pPr algn="l"/>
            <a:r>
              <a:rPr lang="en-US" sz="3600" dirty="0" smtClean="0">
                <a:latin typeface="Times New Roman" pitchFamily="18" charset="0"/>
                <a:cs typeface="Times New Roman" pitchFamily="18" charset="0"/>
              </a:rPr>
              <a:t>Political differences</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0" y="1066801"/>
            <a:ext cx="8991600" cy="3276600"/>
          </a:xfrm>
        </p:spPr>
        <p:txBody>
          <a:bodyPr>
            <a:normAutofit/>
          </a:bodyPr>
          <a:lstStyle/>
          <a:p>
            <a:r>
              <a:rPr lang="en-US" sz="3400" dirty="0" smtClean="0">
                <a:latin typeface="Times New Roman" pitchFamily="18" charset="0"/>
                <a:cs typeface="Times New Roman" pitchFamily="18" charset="0"/>
              </a:rPr>
              <a:t>Political differences between Hindus and Muslims have played an important role in the development of two nation theory</a:t>
            </a:r>
          </a:p>
          <a:p>
            <a:r>
              <a:rPr lang="en-US" sz="3400" dirty="0" smtClean="0">
                <a:latin typeface="Times New Roman" pitchFamily="18" charset="0"/>
                <a:cs typeface="Times New Roman" pitchFamily="18" charset="0"/>
              </a:rPr>
              <a:t>Hindi-Urdu controversy in 1864 was the first political tussle between the two communities.</a:t>
            </a:r>
            <a:endParaRPr lang="en-US" sz="3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3646934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 y="6927"/>
            <a:ext cx="8229600" cy="1143000"/>
          </a:xfrm>
        </p:spPr>
        <p:txBody>
          <a:bodyPr>
            <a:normAutofit/>
          </a:bodyPr>
          <a:lstStyle/>
          <a:p>
            <a:pPr algn="l"/>
            <a:r>
              <a:rPr lang="en-US" sz="3600" dirty="0">
                <a:latin typeface="Times New Roman" pitchFamily="18" charset="0"/>
                <a:cs typeface="Times New Roman" pitchFamily="18" charset="0"/>
              </a:rPr>
              <a:t>c</a:t>
            </a:r>
            <a:r>
              <a:rPr lang="en-US" sz="3600" dirty="0" smtClean="0">
                <a:latin typeface="Times New Roman" pitchFamily="18" charset="0"/>
                <a:cs typeface="Times New Roman" pitchFamily="18" charset="0"/>
              </a:rPr>
              <a:t>ont.</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76200" y="990601"/>
            <a:ext cx="8915400" cy="3886200"/>
          </a:xfrm>
        </p:spPr>
        <p:txBody>
          <a:bodyPr>
            <a:noAutofit/>
          </a:bodyPr>
          <a:lstStyle/>
          <a:p>
            <a:r>
              <a:rPr lang="en-US" sz="3400" dirty="0" smtClean="0">
                <a:latin typeface="Times New Roman" pitchFamily="18" charset="0"/>
                <a:cs typeface="Times New Roman" pitchFamily="18" charset="0"/>
              </a:rPr>
              <a:t>The Hindus agitation against Urdu intensified Muslims apprehensions.</a:t>
            </a:r>
          </a:p>
          <a:p>
            <a:r>
              <a:rPr lang="en-US" sz="3400" dirty="0" smtClean="0">
                <a:latin typeface="Times New Roman" pitchFamily="18" charset="0"/>
                <a:cs typeface="Times New Roman" pitchFamily="18" charset="0"/>
              </a:rPr>
              <a:t>All India national congress was established in 1885 by a retired civil servant A.O.Hume.</a:t>
            </a:r>
          </a:p>
          <a:p>
            <a:r>
              <a:rPr lang="en-US" sz="3400" dirty="0" smtClean="0">
                <a:latin typeface="Times New Roman" pitchFamily="18" charset="0"/>
                <a:cs typeface="Times New Roman" pitchFamily="18" charset="0"/>
              </a:rPr>
              <a:t>At first Congress claimed that it would for the safeguards of the interest of all the communities in India, irrespective of their religion.</a:t>
            </a:r>
            <a:endParaRPr lang="en-US" sz="3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3434663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pPr algn="l"/>
            <a:r>
              <a:rPr lang="en-US" sz="3600" dirty="0">
                <a:latin typeface="Times New Roman" pitchFamily="18" charset="0"/>
                <a:cs typeface="Times New Roman" pitchFamily="18" charset="0"/>
              </a:rPr>
              <a:t>c</a:t>
            </a:r>
            <a:r>
              <a:rPr lang="en-US" sz="3600" dirty="0" smtClean="0">
                <a:latin typeface="Times New Roman" pitchFamily="18" charset="0"/>
                <a:cs typeface="Times New Roman" pitchFamily="18" charset="0"/>
              </a:rPr>
              <a:t>ont.</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76200" y="990601"/>
            <a:ext cx="8915400" cy="3810000"/>
          </a:xfrm>
        </p:spPr>
        <p:txBody>
          <a:bodyPr>
            <a:normAutofit/>
          </a:bodyPr>
          <a:lstStyle/>
          <a:p>
            <a:r>
              <a:rPr lang="en-US" dirty="0" smtClean="0">
                <a:latin typeface="Times New Roman" pitchFamily="18" charset="0"/>
                <a:cs typeface="Times New Roman" pitchFamily="18" charset="0"/>
              </a:rPr>
              <a:t>But with the time it turned into a pure Hindu body working for the interests of the Hindus only.</a:t>
            </a:r>
          </a:p>
          <a:p>
            <a:r>
              <a:rPr lang="en-US" dirty="0" smtClean="0">
                <a:latin typeface="Times New Roman" pitchFamily="18" charset="0"/>
                <a:cs typeface="Times New Roman" pitchFamily="18" charset="0"/>
              </a:rPr>
              <a:t>Congress demanded the introduction of representative democracy on British pattern, the representative democracy stands for majority rule and places a minority under the mandate of the majority for all political matters.</a:t>
            </a:r>
          </a:p>
        </p:txBody>
      </p:sp>
    </p:spTree>
    <p:extLst>
      <p:ext uri="{BB962C8B-B14F-4D97-AF65-F5344CB8AC3E}">
        <p14:creationId xmlns:p14="http://schemas.microsoft.com/office/powerpoint/2010/main" xmlns="" val="4260520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 y="20782"/>
            <a:ext cx="8229600" cy="893618"/>
          </a:xfrm>
        </p:spPr>
        <p:txBody>
          <a:bodyPr>
            <a:normAutofit/>
          </a:bodyPr>
          <a:lstStyle/>
          <a:p>
            <a:pPr algn="l"/>
            <a:r>
              <a:rPr lang="en-US" sz="3600" dirty="0">
                <a:latin typeface="Times New Roman" pitchFamily="18" charset="0"/>
                <a:cs typeface="Times New Roman" pitchFamily="18" charset="0"/>
              </a:rPr>
              <a:t>c</a:t>
            </a:r>
            <a:r>
              <a:rPr lang="en-US" sz="3600" dirty="0" smtClean="0">
                <a:latin typeface="Times New Roman" pitchFamily="18" charset="0"/>
                <a:cs typeface="Times New Roman" pitchFamily="18" charset="0"/>
              </a:rPr>
              <a:t>ont.</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0" y="914400"/>
            <a:ext cx="9067800" cy="4267199"/>
          </a:xfrm>
        </p:spPr>
        <p:txBody>
          <a:bodyPr>
            <a:noAutofit/>
          </a:bodyPr>
          <a:lstStyle/>
          <a:p>
            <a:r>
              <a:rPr lang="en-US" sz="3300" dirty="0" smtClean="0">
                <a:latin typeface="Times New Roman" pitchFamily="18" charset="0"/>
                <a:cs typeface="Times New Roman" pitchFamily="18" charset="0"/>
              </a:rPr>
              <a:t>Congress made another demand that all appointments on high civil posts should made through competetive  examinations because Muslims were not highly qualified and it was difficult for them to clear competetive examinations.</a:t>
            </a:r>
          </a:p>
          <a:p>
            <a:r>
              <a:rPr lang="en-US" sz="3300" dirty="0" smtClean="0">
                <a:latin typeface="Times New Roman" pitchFamily="18" charset="0"/>
                <a:cs typeface="Times New Roman" pitchFamily="18" charset="0"/>
              </a:rPr>
              <a:t>The acceptance of this demand would have rendered the Muslims economically destroyed.</a:t>
            </a:r>
          </a:p>
        </p:txBody>
      </p:sp>
    </p:spTree>
    <p:extLst>
      <p:ext uri="{BB962C8B-B14F-4D97-AF65-F5344CB8AC3E}">
        <p14:creationId xmlns:p14="http://schemas.microsoft.com/office/powerpoint/2010/main" xmlns="" val="583192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8229600" cy="1143000"/>
          </a:xfrm>
        </p:spPr>
        <p:txBody>
          <a:bodyPr>
            <a:normAutofit/>
          </a:bodyPr>
          <a:lstStyle/>
          <a:p>
            <a:pPr algn="l"/>
            <a:r>
              <a:rPr lang="en-US" sz="3600" dirty="0">
                <a:latin typeface="Times New Roman" pitchFamily="18" charset="0"/>
                <a:cs typeface="Times New Roman" pitchFamily="18" charset="0"/>
              </a:rPr>
              <a:t>c</a:t>
            </a:r>
            <a:r>
              <a:rPr lang="en-US" sz="3600" dirty="0" smtClean="0">
                <a:latin typeface="Times New Roman" pitchFamily="18" charset="0"/>
                <a:cs typeface="Times New Roman" pitchFamily="18" charset="0"/>
              </a:rPr>
              <a:t>ont.</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0" y="1143001"/>
            <a:ext cx="9144000" cy="3429000"/>
          </a:xfrm>
        </p:spPr>
        <p:txBody>
          <a:bodyPr>
            <a:normAutofit/>
          </a:bodyPr>
          <a:lstStyle/>
          <a:p>
            <a:r>
              <a:rPr lang="en-US" sz="3400" dirty="0" smtClean="0">
                <a:latin typeface="Times New Roman" pitchFamily="18" charset="0"/>
                <a:cs typeface="Times New Roman" pitchFamily="18" charset="0"/>
              </a:rPr>
              <a:t>In 1905 the province of Bengal was divided on totally administrative grounds.</a:t>
            </a:r>
          </a:p>
          <a:p>
            <a:r>
              <a:rPr lang="en-US" sz="3400" dirty="0" smtClean="0">
                <a:latin typeface="Times New Roman" pitchFamily="18" charset="0"/>
                <a:cs typeface="Times New Roman" pitchFamily="18" charset="0"/>
              </a:rPr>
              <a:t>This partition insured a number of political benefits for the Muslims but the entire Hindu community and the congress itself, erupted into volcanic agitation against the partition.</a:t>
            </a:r>
            <a:endParaRPr lang="en-US" sz="3400" dirty="0">
              <a:latin typeface="Times New Roman" pitchFamily="18" charset="0"/>
              <a:cs typeface="Times New Roman" pitchFamily="18" charset="0"/>
            </a:endParaRPr>
          </a:p>
        </p:txBody>
      </p:sp>
    </p:spTree>
    <p:extLst>
      <p:ext uri="{BB962C8B-B14F-4D97-AF65-F5344CB8AC3E}">
        <p14:creationId xmlns:p14="http://schemas.microsoft.com/office/powerpoint/2010/main" xmlns="" val="7161343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8229600" cy="1143000"/>
          </a:xfrm>
        </p:spPr>
        <p:txBody>
          <a:bodyPr>
            <a:normAutofit/>
          </a:bodyPr>
          <a:lstStyle/>
          <a:p>
            <a:pPr algn="l"/>
            <a:r>
              <a:rPr lang="en-US" sz="3600" dirty="0">
                <a:latin typeface="Times New Roman" pitchFamily="18" charset="0"/>
                <a:cs typeface="Times New Roman" pitchFamily="18" charset="0"/>
              </a:rPr>
              <a:t>c</a:t>
            </a:r>
            <a:r>
              <a:rPr lang="en-US" sz="3600" dirty="0" smtClean="0">
                <a:latin typeface="Times New Roman" pitchFamily="18" charset="0"/>
                <a:cs typeface="Times New Roman" pitchFamily="18" charset="0"/>
              </a:rPr>
              <a:t>ont.</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0" y="1066801"/>
            <a:ext cx="9067800" cy="3733800"/>
          </a:xfrm>
        </p:spPr>
        <p:txBody>
          <a:bodyPr/>
          <a:lstStyle/>
          <a:p>
            <a:r>
              <a:rPr lang="en-US" dirty="0" smtClean="0">
                <a:latin typeface="Times New Roman" pitchFamily="18" charset="0"/>
                <a:cs typeface="Times New Roman" pitchFamily="18" charset="0"/>
              </a:rPr>
              <a:t>So the partition of Bengal was reverted in 1911.</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Therefore Muslims demanded for separate electorate as a first step to provide safeguards to their political interests.</a:t>
            </a:r>
          </a:p>
          <a:p>
            <a:r>
              <a:rPr lang="en-US" dirty="0" smtClean="0">
                <a:latin typeface="Times New Roman" pitchFamily="18" charset="0"/>
                <a:cs typeface="Times New Roman" pitchFamily="18" charset="0"/>
              </a:rPr>
              <a:t>In 1930’s when congress assumed the government in 8 provinces it adopted prejudice attitude with the  Muslims.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4342898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762000"/>
          </a:xfrm>
        </p:spPr>
        <p:txBody>
          <a:bodyPr/>
          <a:lstStyle/>
          <a:p>
            <a:pPr algn="l"/>
            <a:r>
              <a:rPr lang="en-US" dirty="0">
                <a:latin typeface="Times New Roman" pitchFamily="18" charset="0"/>
                <a:cs typeface="Times New Roman" pitchFamily="18" charset="0"/>
              </a:rPr>
              <a:t>c</a:t>
            </a:r>
            <a:r>
              <a:rPr lang="en-US" dirty="0" smtClean="0">
                <a:latin typeface="Times New Roman" pitchFamily="18" charset="0"/>
                <a:cs typeface="Times New Roman" pitchFamily="18" charset="0"/>
              </a:rPr>
              <a:t>ont.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3855" y="838200"/>
            <a:ext cx="8991600" cy="4525963"/>
          </a:xfrm>
        </p:spPr>
        <p:txBody>
          <a:bodyPr>
            <a:normAutofit/>
          </a:bodyPr>
          <a:lstStyle/>
          <a:p>
            <a:r>
              <a:rPr lang="en-US" sz="3500" dirty="0" smtClean="0">
                <a:latin typeface="Times New Roman" pitchFamily="18" charset="0"/>
                <a:cs typeface="Times New Roman" pitchFamily="18" charset="0"/>
              </a:rPr>
              <a:t>That attitude lead the Muslims to the final conclusion and they started demand for a separate homeland. </a:t>
            </a:r>
          </a:p>
          <a:p>
            <a:r>
              <a:rPr lang="en-US" sz="3500" dirty="0" smtClean="0">
                <a:latin typeface="Times New Roman" pitchFamily="18" charset="0"/>
                <a:cs typeface="Times New Roman" pitchFamily="18" charset="0"/>
              </a:rPr>
              <a:t>Muslim leadership represented the Muslims of Subcontinent at all levels effectively. Presidential address of </a:t>
            </a:r>
            <a:r>
              <a:rPr lang="en-US" sz="3500" dirty="0" err="1" smtClean="0">
                <a:latin typeface="Times New Roman" pitchFamily="18" charset="0"/>
                <a:cs typeface="Times New Roman" pitchFamily="18" charset="0"/>
              </a:rPr>
              <a:t>Allama</a:t>
            </a:r>
            <a:r>
              <a:rPr lang="en-US" sz="3500" dirty="0" smtClean="0">
                <a:latin typeface="Times New Roman" pitchFamily="18" charset="0"/>
                <a:cs typeface="Times New Roman" pitchFamily="18" charset="0"/>
              </a:rPr>
              <a:t> </a:t>
            </a:r>
            <a:r>
              <a:rPr lang="en-US" sz="3500" dirty="0" err="1" smtClean="0">
                <a:latin typeface="Times New Roman" pitchFamily="18" charset="0"/>
                <a:cs typeface="Times New Roman" pitchFamily="18" charset="0"/>
              </a:rPr>
              <a:t>Iqbal</a:t>
            </a:r>
            <a:r>
              <a:rPr lang="en-US" sz="3500" dirty="0" smtClean="0">
                <a:latin typeface="Times New Roman" pitchFamily="18" charset="0"/>
                <a:cs typeface="Times New Roman" pitchFamily="18" charset="0"/>
              </a:rPr>
              <a:t> in 1930 was very important turning and that was based on the concept of Muslim Nationalism.</a:t>
            </a:r>
          </a:p>
          <a:p>
            <a:pPr marL="0" indent="0">
              <a:buNone/>
            </a:pPr>
            <a:endParaRPr lang="en-US" sz="3500" dirty="0">
              <a:latin typeface="Times New Roman" pitchFamily="18" charset="0"/>
              <a:cs typeface="Times New Roman" pitchFamily="18" charset="0"/>
            </a:endParaRPr>
          </a:p>
        </p:txBody>
      </p:sp>
    </p:spTree>
    <p:extLst>
      <p:ext uri="{BB962C8B-B14F-4D97-AF65-F5344CB8AC3E}">
        <p14:creationId xmlns:p14="http://schemas.microsoft.com/office/powerpoint/2010/main" xmlns="" val="35729706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0"/>
            <a:ext cx="8229600" cy="685800"/>
          </a:xfrm>
        </p:spPr>
        <p:txBody>
          <a:bodyPr>
            <a:normAutofit/>
          </a:bodyPr>
          <a:lstStyle/>
          <a:p>
            <a:pPr algn="l"/>
            <a:r>
              <a:rPr lang="en-US" sz="3600" dirty="0" smtClean="0">
                <a:latin typeface="Times New Roman" pitchFamily="18" charset="0"/>
                <a:cs typeface="Times New Roman" pitchFamily="18" charset="0"/>
              </a:rPr>
              <a:t>Nationalism and </a:t>
            </a:r>
            <a:r>
              <a:rPr lang="en-US" sz="3600" dirty="0" err="1" smtClean="0">
                <a:latin typeface="Times New Roman" pitchFamily="18" charset="0"/>
                <a:cs typeface="Times New Roman" pitchFamily="18" charset="0"/>
              </a:rPr>
              <a:t>Allama</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Iqbal</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0" y="914401"/>
            <a:ext cx="9067800" cy="4191000"/>
          </a:xfrm>
        </p:spPr>
        <p:txBody>
          <a:bodyPr>
            <a:normAutofit fontScale="92500"/>
          </a:bodyPr>
          <a:lstStyle/>
          <a:p>
            <a:r>
              <a:rPr lang="en-US" dirty="0" err="1" smtClean="0">
                <a:latin typeface="Times New Roman" pitchFamily="18" charset="0"/>
                <a:cs typeface="Times New Roman" pitchFamily="18" charset="0"/>
              </a:rPr>
              <a:t>Allama</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err="1" smtClean="0">
                <a:latin typeface="Times New Roman" pitchFamily="18" charset="0"/>
                <a:cs typeface="Times New Roman" pitchFamily="18" charset="0"/>
              </a:rPr>
              <a:t>qbal</a:t>
            </a:r>
            <a:r>
              <a:rPr lang="en-US" dirty="0" smtClean="0">
                <a:latin typeface="Times New Roman" pitchFamily="18" charset="0"/>
                <a:cs typeface="Times New Roman" pitchFamily="18" charset="0"/>
              </a:rPr>
              <a:t> preached an idea of nationalism through his poetry based on Islamic unity and brotherhood.</a:t>
            </a:r>
          </a:p>
          <a:p>
            <a:r>
              <a:rPr lang="en-US" dirty="0" smtClean="0">
                <a:latin typeface="Times New Roman" pitchFamily="18" charset="0"/>
                <a:cs typeface="Times New Roman" pitchFamily="18" charset="0"/>
              </a:rPr>
              <a:t>He believed that the individual is not linked with the geographical boundaries but with a spiritual relationship.</a:t>
            </a:r>
          </a:p>
          <a:p>
            <a:r>
              <a:rPr lang="en-US" dirty="0" smtClean="0">
                <a:latin typeface="Times New Roman" pitchFamily="18" charset="0"/>
                <a:cs typeface="Times New Roman" pitchFamily="18" charset="0"/>
              </a:rPr>
              <a:t>He negated the concept of territorial nationalism and supported the concept of universal Islamic unity and brotherhood.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130171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p>
            <a:pPr algn="l"/>
            <a:r>
              <a:rPr lang="en-US" sz="3200" dirty="0" smtClean="0">
                <a:latin typeface="Times New Roman" pitchFamily="18" charset="0"/>
                <a:cs typeface="Times New Roman" pitchFamily="18" charset="0"/>
              </a:rPr>
              <a:t>Recap of today’s lecture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914400"/>
            <a:ext cx="8915400" cy="4525963"/>
          </a:xfrm>
        </p:spPr>
        <p:txBody>
          <a:bodyPr>
            <a:normAutofit fontScale="92500" lnSpcReduction="20000"/>
          </a:bodyPr>
          <a:lstStyle/>
          <a:p>
            <a:r>
              <a:rPr lang="en-US" sz="3000" dirty="0">
                <a:latin typeface="Times New Roman" pitchFamily="18" charset="0"/>
                <a:cs typeface="Times New Roman" pitchFamily="18" charset="0"/>
              </a:rPr>
              <a:t>What is Nationalism</a:t>
            </a:r>
            <a:r>
              <a:rPr lang="en-US" sz="3000" dirty="0" smtClean="0">
                <a:latin typeface="Times New Roman" pitchFamily="18" charset="0"/>
                <a:cs typeface="Times New Roman" pitchFamily="18" charset="0"/>
              </a:rPr>
              <a:t>?</a:t>
            </a:r>
          </a:p>
          <a:p>
            <a:r>
              <a:rPr lang="en-US" sz="3000" dirty="0">
                <a:latin typeface="Times New Roman" pitchFamily="18" charset="0"/>
                <a:cs typeface="Times New Roman" pitchFamily="18" charset="0"/>
              </a:rPr>
              <a:t>Evolution of Two-Nation </a:t>
            </a:r>
            <a:r>
              <a:rPr lang="en-US" sz="3000" dirty="0" smtClean="0">
                <a:latin typeface="Times New Roman" pitchFamily="18" charset="0"/>
                <a:cs typeface="Times New Roman" pitchFamily="18" charset="0"/>
              </a:rPr>
              <a:t>theory, Nationalism &amp; </a:t>
            </a:r>
            <a:r>
              <a:rPr lang="en-US" sz="3000" dirty="0">
                <a:latin typeface="Times New Roman" pitchFamily="18" charset="0"/>
                <a:cs typeface="Times New Roman" pitchFamily="18" charset="0"/>
              </a:rPr>
              <a:t>Q</a:t>
            </a:r>
            <a:r>
              <a:rPr lang="en-US" sz="3000" dirty="0" smtClean="0">
                <a:latin typeface="Times New Roman" pitchFamily="18" charset="0"/>
                <a:cs typeface="Times New Roman" pitchFamily="18" charset="0"/>
              </a:rPr>
              <a:t>uaid I </a:t>
            </a:r>
            <a:r>
              <a:rPr lang="en-US" sz="3000" dirty="0" err="1" smtClean="0">
                <a:latin typeface="Times New Roman" pitchFamily="18" charset="0"/>
                <a:cs typeface="Times New Roman" pitchFamily="18" charset="0"/>
              </a:rPr>
              <a:t>Azam</a:t>
            </a:r>
            <a:r>
              <a:rPr lang="en-US" sz="3000" dirty="0" smtClean="0">
                <a:latin typeface="Times New Roman" pitchFamily="18" charset="0"/>
                <a:cs typeface="Times New Roman" pitchFamily="18" charset="0"/>
              </a:rPr>
              <a:t>.</a:t>
            </a:r>
          </a:p>
          <a:p>
            <a:r>
              <a:rPr lang="en-US" sz="3000" dirty="0" smtClean="0">
                <a:latin typeface="Times New Roman" pitchFamily="18" charset="0"/>
                <a:cs typeface="Times New Roman" pitchFamily="18" charset="0"/>
              </a:rPr>
              <a:t>Differences between Hindu and Muslims</a:t>
            </a:r>
          </a:p>
          <a:p>
            <a:pPr marL="514350" indent="-514350">
              <a:buFont typeface="+mj-lt"/>
              <a:buAutoNum type="arabicPeriod"/>
            </a:pPr>
            <a:r>
              <a:rPr lang="en-US" sz="3000" dirty="0" smtClean="0">
                <a:latin typeface="Times New Roman" pitchFamily="18" charset="0"/>
                <a:cs typeface="Times New Roman" pitchFamily="18" charset="0"/>
              </a:rPr>
              <a:t> </a:t>
            </a:r>
            <a:r>
              <a:rPr lang="en-US" sz="3000" dirty="0">
                <a:latin typeface="Times New Roman" pitchFamily="18" charset="0"/>
                <a:cs typeface="Times New Roman" pitchFamily="18" charset="0"/>
              </a:rPr>
              <a:t>Religious </a:t>
            </a:r>
            <a:r>
              <a:rPr lang="en-US" sz="3000" dirty="0" smtClean="0">
                <a:latin typeface="Times New Roman" pitchFamily="18" charset="0"/>
                <a:cs typeface="Times New Roman" pitchFamily="18" charset="0"/>
              </a:rPr>
              <a:t>difference</a:t>
            </a:r>
          </a:p>
          <a:p>
            <a:pPr marL="514350" indent="-514350">
              <a:buFont typeface="+mj-lt"/>
              <a:buAutoNum type="arabicPeriod"/>
            </a:pPr>
            <a:r>
              <a:rPr lang="en-US" sz="3000" dirty="0" smtClean="0">
                <a:latin typeface="Times New Roman" pitchFamily="18" charset="0"/>
                <a:cs typeface="Times New Roman" pitchFamily="18" charset="0"/>
              </a:rPr>
              <a:t>Hindu Nationalism</a:t>
            </a:r>
          </a:p>
          <a:p>
            <a:pPr marL="514350" indent="-514350">
              <a:buFont typeface="+mj-lt"/>
              <a:buAutoNum type="arabicPeriod"/>
            </a:pPr>
            <a:r>
              <a:rPr lang="en-US" sz="3000" dirty="0" smtClean="0">
                <a:latin typeface="Times New Roman" pitchFamily="18" charset="0"/>
                <a:cs typeface="Times New Roman" pitchFamily="18" charset="0"/>
              </a:rPr>
              <a:t>Cultural </a:t>
            </a:r>
            <a:r>
              <a:rPr lang="en-US" sz="3000" dirty="0">
                <a:latin typeface="Times New Roman" pitchFamily="18" charset="0"/>
                <a:cs typeface="Times New Roman" pitchFamily="18" charset="0"/>
              </a:rPr>
              <a:t>and Social </a:t>
            </a:r>
            <a:r>
              <a:rPr lang="en-US" sz="3000" dirty="0" smtClean="0">
                <a:latin typeface="Times New Roman" pitchFamily="18" charset="0"/>
                <a:cs typeface="Times New Roman" pitchFamily="18" charset="0"/>
              </a:rPr>
              <a:t>differences</a:t>
            </a:r>
          </a:p>
          <a:p>
            <a:pPr marL="514350" indent="-514350">
              <a:buFont typeface="+mj-lt"/>
              <a:buAutoNum type="arabicPeriod"/>
            </a:pPr>
            <a:r>
              <a:rPr lang="en-US" sz="3000" dirty="0">
                <a:latin typeface="Times New Roman" pitchFamily="18" charset="0"/>
                <a:cs typeface="Times New Roman" pitchFamily="18" charset="0"/>
              </a:rPr>
              <a:t>Economic </a:t>
            </a:r>
            <a:r>
              <a:rPr lang="en-US" sz="3000" dirty="0" smtClean="0">
                <a:latin typeface="Times New Roman" pitchFamily="18" charset="0"/>
                <a:cs typeface="Times New Roman" pitchFamily="18" charset="0"/>
              </a:rPr>
              <a:t>&amp; Educational differences</a:t>
            </a:r>
          </a:p>
          <a:p>
            <a:pPr marL="514350" indent="-514350">
              <a:buFont typeface="+mj-lt"/>
              <a:buAutoNum type="arabicPeriod"/>
            </a:pPr>
            <a:r>
              <a:rPr lang="en-US" sz="3000" dirty="0" smtClean="0">
                <a:latin typeface="Times New Roman" pitchFamily="18" charset="0"/>
                <a:cs typeface="Times New Roman" pitchFamily="18" charset="0"/>
              </a:rPr>
              <a:t>Political differences</a:t>
            </a:r>
          </a:p>
          <a:p>
            <a:r>
              <a:rPr lang="en-US" sz="3000" dirty="0">
                <a:latin typeface="Times New Roman" pitchFamily="18" charset="0"/>
                <a:cs typeface="Times New Roman" pitchFamily="18" charset="0"/>
              </a:rPr>
              <a:t>Nationalism and </a:t>
            </a:r>
            <a:r>
              <a:rPr lang="en-US" sz="3000" dirty="0" err="1">
                <a:latin typeface="Times New Roman" pitchFamily="18" charset="0"/>
                <a:cs typeface="Times New Roman" pitchFamily="18" charset="0"/>
              </a:rPr>
              <a:t>Allama</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Iqbal</a:t>
            </a:r>
            <a:endParaRPr lang="en-US" sz="3000" dirty="0" smtClean="0">
              <a:latin typeface="Times New Roman" pitchFamily="18" charset="0"/>
              <a:cs typeface="Times New Roman" pitchFamily="18" charset="0"/>
            </a:endParaRPr>
          </a:p>
          <a:p>
            <a:pPr marL="514350" indent="-514350">
              <a:buFont typeface="+mj-lt"/>
              <a:buAutoNum type="arabicPeriod"/>
            </a:pPr>
            <a:endParaRPr lang="en-US" dirty="0"/>
          </a:p>
          <a:p>
            <a:pPr marL="0" indent="0">
              <a:buNone/>
            </a:pPr>
            <a:endParaRPr lang="en-US" dirty="0"/>
          </a:p>
        </p:txBody>
      </p:sp>
    </p:spTree>
    <p:extLst>
      <p:ext uri="{BB962C8B-B14F-4D97-AF65-F5344CB8AC3E}">
        <p14:creationId xmlns:p14="http://schemas.microsoft.com/office/powerpoint/2010/main" xmlns="" val="38803675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8229600" cy="1143000"/>
          </a:xfrm>
        </p:spPr>
        <p:txBody>
          <a:bodyPr>
            <a:normAutofit/>
          </a:bodyPr>
          <a:lstStyle/>
          <a:p>
            <a:r>
              <a:rPr lang="en-US" sz="3600" dirty="0">
                <a:latin typeface="Times New Roman" pitchFamily="18" charset="0"/>
                <a:cs typeface="Times New Roman" pitchFamily="18" charset="0"/>
              </a:rPr>
              <a:t>C</a:t>
            </a:r>
            <a:r>
              <a:rPr lang="en-US" sz="3600" dirty="0" smtClean="0">
                <a:latin typeface="Times New Roman" pitchFamily="18" charset="0"/>
                <a:cs typeface="Times New Roman" pitchFamily="18" charset="0"/>
              </a:rPr>
              <a:t>onclusion</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48491" y="1066800"/>
            <a:ext cx="9067800" cy="3886200"/>
          </a:xfrm>
        </p:spPr>
        <p:txBody>
          <a:bodyPr>
            <a:normAutofit fontScale="92500" lnSpcReduction="20000"/>
          </a:bodyPr>
          <a:lstStyle/>
          <a:p>
            <a:pPr marL="0" indent="0">
              <a:buNone/>
            </a:pPr>
            <a:r>
              <a:rPr lang="en-US" dirty="0" smtClean="0">
                <a:latin typeface="Times New Roman" pitchFamily="18" charset="0"/>
                <a:cs typeface="Times New Roman" pitchFamily="18" charset="0"/>
              </a:rPr>
              <a:t>There was an unbridgeable gulf between the Hindus and the Muslims the two communities were distinct from each other, ideologically, culturally, politically, socially and economically. In the presence of such deep rooted contrast of thinking and approach how the Muslims and Hindus, would the common nationality as claimed by Gandhi. These differences are infect, the two nation theory which became the basis of the nationalism among the Muslims which lead them to the establishment of Pakistan.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7823197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TotalTime>
  <Words>1394</Words>
  <Application>Microsoft Office PowerPoint</Application>
  <PresentationFormat>On-screen Show (4:3)</PresentationFormat>
  <Paragraphs>120</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Lecture # 02 Topic: Muslim  Nationalism and Two Nation Theory</vt:lpstr>
      <vt:lpstr>recap cont.</vt:lpstr>
      <vt:lpstr>What is Nationalism?</vt:lpstr>
      <vt:lpstr>cont.</vt:lpstr>
      <vt:lpstr>Evolution of Two-Nation theory and Nationalism </vt:lpstr>
      <vt:lpstr>Differences between Hindus and Muslims </vt:lpstr>
      <vt:lpstr>Religious Differences</vt:lpstr>
      <vt:lpstr>cont.</vt:lpstr>
      <vt:lpstr>Hindu Nationalism</vt:lpstr>
      <vt:lpstr>Cultural and Social Differences</vt:lpstr>
      <vt:lpstr>cont.</vt:lpstr>
      <vt:lpstr>cont.</vt:lpstr>
      <vt:lpstr>cont.</vt:lpstr>
      <vt:lpstr>Economic and Educational Differences</vt:lpstr>
      <vt:lpstr>cont.</vt:lpstr>
      <vt:lpstr>cont.</vt:lpstr>
      <vt:lpstr>cont.</vt:lpstr>
      <vt:lpstr>Political differences</vt:lpstr>
      <vt:lpstr>cont.</vt:lpstr>
      <vt:lpstr>cont.</vt:lpstr>
      <vt:lpstr>cont.</vt:lpstr>
      <vt:lpstr>cont.</vt:lpstr>
      <vt:lpstr>cont.</vt:lpstr>
      <vt:lpstr>cont.</vt:lpstr>
      <vt:lpstr>Nationalism and Allama Iqbal</vt:lpstr>
      <vt:lpstr>Recap of today’s lecture</vt:lpstr>
      <vt:lpstr>Conclusion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02 Topic:Muslim  Nationalism</dc:title>
  <dc:creator>MyUserName</dc:creator>
  <cp:lastModifiedBy>NTS</cp:lastModifiedBy>
  <cp:revision>84</cp:revision>
  <dcterms:created xsi:type="dcterms:W3CDTF">2012-07-24T11:54:35Z</dcterms:created>
  <dcterms:modified xsi:type="dcterms:W3CDTF">2012-07-26T09:18:55Z</dcterms:modified>
</cp:coreProperties>
</file>