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7"/>
  </p:notesMasterIdLst>
  <p:sldIdLst>
    <p:sldId id="268" r:id="rId2"/>
    <p:sldId id="269" r:id="rId3"/>
    <p:sldId id="271" r:id="rId4"/>
    <p:sldId id="272" r:id="rId5"/>
    <p:sldId id="273" r:id="rId6"/>
    <p:sldId id="288" r:id="rId7"/>
    <p:sldId id="259" r:id="rId8"/>
    <p:sldId id="285" r:id="rId9"/>
    <p:sldId id="286" r:id="rId10"/>
    <p:sldId id="277" r:id="rId11"/>
    <p:sldId id="274" r:id="rId12"/>
    <p:sldId id="258" r:id="rId13"/>
    <p:sldId id="276" r:id="rId14"/>
    <p:sldId id="282" r:id="rId15"/>
    <p:sldId id="278" r:id="rId16"/>
    <p:sldId id="289" r:id="rId17"/>
    <p:sldId id="281" r:id="rId18"/>
    <p:sldId id="290" r:id="rId19"/>
    <p:sldId id="279" r:id="rId20"/>
    <p:sldId id="291" r:id="rId21"/>
    <p:sldId id="280" r:id="rId22"/>
    <p:sldId id="283" r:id="rId23"/>
    <p:sldId id="287" r:id="rId24"/>
    <p:sldId id="292" r:id="rId25"/>
    <p:sldId id="284" r:id="rId2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294" autoAdjust="0"/>
    <p:restoredTop sz="94671" autoAdjust="0"/>
  </p:normalViewPr>
  <p:slideViewPr>
    <p:cSldViewPr>
      <p:cViewPr varScale="1">
        <p:scale>
          <a:sx n="62" d="100"/>
          <a:sy n="62" d="100"/>
        </p:scale>
        <p:origin x="-1524" y="-84"/>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endParaRPr lang="en-US"/>
          </a:p>
        </p:txBody>
      </p:sp>
      <p:sp>
        <p:nvSpPr>
          <p:cNvPr id="1024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en-US"/>
          </a:p>
        </p:txBody>
      </p:sp>
      <p:sp>
        <p:nvSpPr>
          <p:cNvPr id="102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1024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4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p>
        </p:txBody>
      </p:sp>
      <p:sp>
        <p:nvSpPr>
          <p:cNvPr id="1024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8CF89DDC-7363-4F68-9C6B-63DDD77883B5}" type="slidenum">
              <a:rPr lang="en-US"/>
              <a:pPr/>
              <a:t>‹#›</a:t>
            </a:fld>
            <a:endParaRPr lang="en-US"/>
          </a:p>
        </p:txBody>
      </p:sp>
    </p:spTree>
    <p:extLst>
      <p:ext uri="{BB962C8B-B14F-4D97-AF65-F5344CB8AC3E}">
        <p14:creationId xmlns:p14="http://schemas.microsoft.com/office/powerpoint/2010/main" xmlns="" val="227129846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D62A9F3D-D44D-4168-A683-86AE90105564}" type="slidenum">
              <a:rPr lang="en-US"/>
              <a:pPr/>
              <a:t>7</a:t>
            </a:fld>
            <a:endParaRPr lang="en-US"/>
          </a:p>
        </p:txBody>
      </p:sp>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p:txBody>
          <a:bodyPr lIns="91430" tIns="45715" rIns="91430" bIns="45715"/>
          <a:lstStyle/>
          <a:p>
            <a:endParaRPr lang="en-US"/>
          </a:p>
        </p:txBody>
      </p:sp>
      <p:sp>
        <p:nvSpPr>
          <p:cNvPr id="40964"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0" tIns="45715" rIns="91430" bIns="45715" anchor="b"/>
          <a:lstStyle>
            <a:lvl1pPr defTabSz="904875">
              <a:defRPr>
                <a:solidFill>
                  <a:schemeClr val="tx1"/>
                </a:solidFill>
                <a:latin typeface="Arial" charset="0"/>
              </a:defRPr>
            </a:lvl1pPr>
            <a:lvl2pPr marL="735013" indent="-282575" defTabSz="904875">
              <a:defRPr>
                <a:solidFill>
                  <a:schemeClr val="tx1"/>
                </a:solidFill>
                <a:latin typeface="Arial" charset="0"/>
              </a:defRPr>
            </a:lvl2pPr>
            <a:lvl3pPr marL="1131888" indent="-227013" defTabSz="904875">
              <a:defRPr>
                <a:solidFill>
                  <a:schemeClr val="tx1"/>
                </a:solidFill>
                <a:latin typeface="Arial" charset="0"/>
              </a:defRPr>
            </a:lvl3pPr>
            <a:lvl4pPr marL="1584325" indent="-227013" defTabSz="904875">
              <a:defRPr>
                <a:solidFill>
                  <a:schemeClr val="tx1"/>
                </a:solidFill>
                <a:latin typeface="Arial" charset="0"/>
              </a:defRPr>
            </a:lvl4pPr>
            <a:lvl5pPr marL="2036763" indent="-227013" defTabSz="904875">
              <a:defRPr>
                <a:solidFill>
                  <a:schemeClr val="tx1"/>
                </a:solidFill>
                <a:latin typeface="Arial" charset="0"/>
              </a:defRPr>
            </a:lvl5pPr>
            <a:lvl6pPr marL="2493963" indent="-227013" defTabSz="904875" fontAlgn="base">
              <a:spcBef>
                <a:spcPct val="0"/>
              </a:spcBef>
              <a:spcAft>
                <a:spcPct val="0"/>
              </a:spcAft>
              <a:defRPr>
                <a:solidFill>
                  <a:schemeClr val="tx1"/>
                </a:solidFill>
                <a:latin typeface="Arial" charset="0"/>
              </a:defRPr>
            </a:lvl6pPr>
            <a:lvl7pPr marL="2951163" indent="-227013" defTabSz="904875" fontAlgn="base">
              <a:spcBef>
                <a:spcPct val="0"/>
              </a:spcBef>
              <a:spcAft>
                <a:spcPct val="0"/>
              </a:spcAft>
              <a:defRPr>
                <a:solidFill>
                  <a:schemeClr val="tx1"/>
                </a:solidFill>
                <a:latin typeface="Arial" charset="0"/>
              </a:defRPr>
            </a:lvl7pPr>
            <a:lvl8pPr marL="3408363" indent="-227013" defTabSz="904875" fontAlgn="base">
              <a:spcBef>
                <a:spcPct val="0"/>
              </a:spcBef>
              <a:spcAft>
                <a:spcPct val="0"/>
              </a:spcAft>
              <a:defRPr>
                <a:solidFill>
                  <a:schemeClr val="tx1"/>
                </a:solidFill>
                <a:latin typeface="Arial" charset="0"/>
              </a:defRPr>
            </a:lvl8pPr>
            <a:lvl9pPr marL="3865563" indent="-227013" defTabSz="904875" fontAlgn="base">
              <a:spcBef>
                <a:spcPct val="0"/>
              </a:spcBef>
              <a:spcAft>
                <a:spcPct val="0"/>
              </a:spcAft>
              <a:defRPr>
                <a:solidFill>
                  <a:schemeClr val="tx1"/>
                </a:solidFill>
                <a:latin typeface="Arial" charset="0"/>
              </a:defRPr>
            </a:lvl9pPr>
          </a:lstStyle>
          <a:p>
            <a:pPr algn="r" eaLnBrk="1" hangingPunct="1"/>
            <a:fld id="{FCEDDCBC-CAD2-47E4-8318-6CEBBE185088}" type="slidenum">
              <a:rPr lang="en-US" sz="1200">
                <a:cs typeface="Arial" charset="0"/>
              </a:rPr>
              <a:pPr algn="r" eaLnBrk="1" hangingPunct="1"/>
              <a:t>7</a:t>
            </a:fld>
            <a:endParaRPr lang="en-US" sz="120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EBA66A-89BC-4FDD-9889-600BE4FDB93F}" type="slidenum">
              <a:rPr lang="en-US" smtClean="0"/>
              <a:pPr/>
              <a:t>‹#›</a:t>
            </a:fld>
            <a:endParaRPr lang="en-US"/>
          </a:p>
        </p:txBody>
      </p:sp>
    </p:spTree>
    <p:extLst>
      <p:ext uri="{BB962C8B-B14F-4D97-AF65-F5344CB8AC3E}">
        <p14:creationId xmlns:p14="http://schemas.microsoft.com/office/powerpoint/2010/main" xmlns="" val="1956032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F2A512-700F-4C7E-9DE5-6588329CBC88}" type="slidenum">
              <a:rPr lang="en-US" smtClean="0"/>
              <a:pPr/>
              <a:t>‹#›</a:t>
            </a:fld>
            <a:endParaRPr lang="en-US"/>
          </a:p>
        </p:txBody>
      </p:sp>
    </p:spTree>
    <p:extLst>
      <p:ext uri="{BB962C8B-B14F-4D97-AF65-F5344CB8AC3E}">
        <p14:creationId xmlns:p14="http://schemas.microsoft.com/office/powerpoint/2010/main" xmlns="" val="3014761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001B5-3F36-4B72-A5E1-A3CC579703B3}" type="slidenum">
              <a:rPr lang="en-US" smtClean="0"/>
              <a:pPr/>
              <a:t>‹#›</a:t>
            </a:fld>
            <a:endParaRPr lang="en-US"/>
          </a:p>
        </p:txBody>
      </p:sp>
    </p:spTree>
    <p:extLst>
      <p:ext uri="{BB962C8B-B14F-4D97-AF65-F5344CB8AC3E}">
        <p14:creationId xmlns:p14="http://schemas.microsoft.com/office/powerpoint/2010/main" xmlns="" val="3513257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BD045A-992E-4ED5-A64C-5B9FE9518C7D}" type="slidenum">
              <a:rPr lang="en-US" smtClean="0"/>
              <a:pPr/>
              <a:t>‹#›</a:t>
            </a:fld>
            <a:endParaRPr lang="en-US"/>
          </a:p>
        </p:txBody>
      </p:sp>
    </p:spTree>
    <p:extLst>
      <p:ext uri="{BB962C8B-B14F-4D97-AF65-F5344CB8AC3E}">
        <p14:creationId xmlns:p14="http://schemas.microsoft.com/office/powerpoint/2010/main" xmlns="" val="2010684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47140A-B323-47E8-BD20-381B5C757481}" type="slidenum">
              <a:rPr lang="en-US" smtClean="0"/>
              <a:pPr/>
              <a:t>‹#›</a:t>
            </a:fld>
            <a:endParaRPr lang="en-US"/>
          </a:p>
        </p:txBody>
      </p:sp>
    </p:spTree>
    <p:extLst>
      <p:ext uri="{BB962C8B-B14F-4D97-AF65-F5344CB8AC3E}">
        <p14:creationId xmlns:p14="http://schemas.microsoft.com/office/powerpoint/2010/main" xmlns="" val="200701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AB1ADC-C7D1-4D50-9B22-70D83BB0DDCA}" type="slidenum">
              <a:rPr lang="en-US" smtClean="0"/>
              <a:pPr/>
              <a:t>‹#›</a:t>
            </a:fld>
            <a:endParaRPr lang="en-US"/>
          </a:p>
        </p:txBody>
      </p:sp>
    </p:spTree>
    <p:extLst>
      <p:ext uri="{BB962C8B-B14F-4D97-AF65-F5344CB8AC3E}">
        <p14:creationId xmlns:p14="http://schemas.microsoft.com/office/powerpoint/2010/main" xmlns="" val="1871614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2761CF-B821-46A4-BADA-5AF93E2A38E4}" type="slidenum">
              <a:rPr lang="en-US" smtClean="0"/>
              <a:pPr/>
              <a:t>‹#›</a:t>
            </a:fld>
            <a:endParaRPr lang="en-US"/>
          </a:p>
        </p:txBody>
      </p:sp>
    </p:spTree>
    <p:extLst>
      <p:ext uri="{BB962C8B-B14F-4D97-AF65-F5344CB8AC3E}">
        <p14:creationId xmlns:p14="http://schemas.microsoft.com/office/powerpoint/2010/main" xmlns="" val="44066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B11ECC-E5CA-4398-8965-10BA994AF497}" type="slidenum">
              <a:rPr lang="en-US" smtClean="0"/>
              <a:pPr/>
              <a:t>‹#›</a:t>
            </a:fld>
            <a:endParaRPr lang="en-US"/>
          </a:p>
        </p:txBody>
      </p:sp>
    </p:spTree>
    <p:extLst>
      <p:ext uri="{BB962C8B-B14F-4D97-AF65-F5344CB8AC3E}">
        <p14:creationId xmlns:p14="http://schemas.microsoft.com/office/powerpoint/2010/main" xmlns="" val="2974397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9DD3CF-9F56-4B1E-910F-DCD012F9BF32}" type="slidenum">
              <a:rPr lang="en-US" smtClean="0"/>
              <a:pPr/>
              <a:t>‹#›</a:t>
            </a:fld>
            <a:endParaRPr lang="en-US"/>
          </a:p>
        </p:txBody>
      </p:sp>
    </p:spTree>
    <p:extLst>
      <p:ext uri="{BB962C8B-B14F-4D97-AF65-F5344CB8AC3E}">
        <p14:creationId xmlns:p14="http://schemas.microsoft.com/office/powerpoint/2010/main" xmlns="" val="2471909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F28865-FB66-4B03-9A64-AD92CACA5F6F}" type="slidenum">
              <a:rPr lang="en-US" smtClean="0"/>
              <a:pPr/>
              <a:t>‹#›</a:t>
            </a:fld>
            <a:endParaRPr lang="en-US"/>
          </a:p>
        </p:txBody>
      </p:sp>
    </p:spTree>
    <p:extLst>
      <p:ext uri="{BB962C8B-B14F-4D97-AF65-F5344CB8AC3E}">
        <p14:creationId xmlns:p14="http://schemas.microsoft.com/office/powerpoint/2010/main" xmlns="" val="288429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414DC7-EBB5-4391-87EA-0F7AE9BB1C1A}" type="slidenum">
              <a:rPr lang="en-US" smtClean="0"/>
              <a:pPr/>
              <a:t>‹#›</a:t>
            </a:fld>
            <a:endParaRPr lang="en-US"/>
          </a:p>
        </p:txBody>
      </p:sp>
    </p:spTree>
    <p:extLst>
      <p:ext uri="{BB962C8B-B14F-4D97-AF65-F5344CB8AC3E}">
        <p14:creationId xmlns:p14="http://schemas.microsoft.com/office/powerpoint/2010/main" xmlns="" val="2179603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63639-E08E-40A1-B528-6C21DF292A62}" type="slidenum">
              <a:rPr lang="en-US" smtClean="0"/>
              <a:pPr/>
              <a:t>‹#›</a:t>
            </a:fld>
            <a:endParaRPr lang="en-US"/>
          </a:p>
        </p:txBody>
      </p:sp>
    </p:spTree>
    <p:extLst>
      <p:ext uri="{BB962C8B-B14F-4D97-AF65-F5344CB8AC3E}">
        <p14:creationId xmlns:p14="http://schemas.microsoft.com/office/powerpoint/2010/main" xmlns="" val="378061624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1845"/>
            <a:ext cx="9144000" cy="1143000"/>
          </a:xfrm>
        </p:spPr>
        <p:txBody>
          <a:bodyPr>
            <a:noAutofit/>
          </a:bodyPr>
          <a:lstStyle/>
          <a:p>
            <a:r>
              <a:rPr lang="en-US" sz="3200" b="1" dirty="0" smtClean="0"/>
              <a:t>Lecture # 17	</a:t>
            </a:r>
            <a:br>
              <a:rPr lang="en-US" sz="3200" b="1" dirty="0" smtClean="0"/>
            </a:br>
            <a:r>
              <a:rPr lang="en-US" sz="3200" b="1" dirty="0" smtClean="0"/>
              <a:t> </a:t>
            </a:r>
            <a:r>
              <a:rPr lang="en-US" sz="3200" b="1" smtClean="0"/>
              <a:t>Topic: Constitutional </a:t>
            </a:r>
            <a:r>
              <a:rPr lang="en-US" sz="3200" b="1" dirty="0" smtClean="0"/>
              <a:t>Developments in Pakistan I. </a:t>
            </a:r>
            <a:endParaRPr lang="en-US" sz="3200" b="1" dirty="0"/>
          </a:p>
        </p:txBody>
      </p:sp>
      <p:sp>
        <p:nvSpPr>
          <p:cNvPr id="3" name="Content Placeholder 2"/>
          <p:cNvSpPr>
            <a:spLocks noGrp="1"/>
          </p:cNvSpPr>
          <p:nvPr>
            <p:ph idx="1"/>
          </p:nvPr>
        </p:nvSpPr>
        <p:spPr>
          <a:xfrm>
            <a:off x="26158" y="1143000"/>
            <a:ext cx="9117842" cy="4525963"/>
          </a:xfrm>
        </p:spPr>
        <p:txBody>
          <a:bodyPr>
            <a:normAutofit/>
          </a:bodyPr>
          <a:lstStyle/>
          <a:p>
            <a:pPr marL="0" indent="0">
              <a:buNone/>
            </a:pPr>
            <a:r>
              <a:rPr lang="en-US" dirty="0" smtClean="0"/>
              <a:t>Recap </a:t>
            </a:r>
            <a:r>
              <a:rPr lang="en-US" dirty="0"/>
              <a:t>of lecture # </a:t>
            </a:r>
            <a:r>
              <a:rPr lang="en-US" dirty="0" smtClean="0"/>
              <a:t>16:   </a:t>
            </a:r>
            <a:r>
              <a:rPr lang="en-US" dirty="0"/>
              <a:t/>
            </a:r>
            <a:br>
              <a:rPr lang="en-US" dirty="0"/>
            </a:br>
            <a:r>
              <a:rPr lang="en-US" dirty="0" smtClean="0"/>
              <a:t>Topic: </a:t>
            </a:r>
            <a:r>
              <a:rPr lang="en-US" b="1" dirty="0" smtClean="0"/>
              <a:t>Different </a:t>
            </a:r>
            <a:r>
              <a:rPr lang="en-US" b="1" dirty="0"/>
              <a:t>ruler from </a:t>
            </a:r>
            <a:r>
              <a:rPr lang="en-US" b="1" dirty="0" smtClean="0"/>
              <a:t>1947-2008</a:t>
            </a:r>
          </a:p>
          <a:p>
            <a:pPr marL="0" indent="0">
              <a:buNone/>
            </a:pPr>
            <a:r>
              <a:rPr lang="en-US" b="1" dirty="0"/>
              <a:t>Govern Generals of Pakistan</a:t>
            </a:r>
          </a:p>
          <a:p>
            <a:r>
              <a:rPr lang="en-US" dirty="0" smtClean="0"/>
              <a:t>Mohammad </a:t>
            </a:r>
            <a:r>
              <a:rPr lang="en-US" dirty="0"/>
              <a:t>Ali Jinnah </a:t>
            </a:r>
          </a:p>
          <a:p>
            <a:r>
              <a:rPr lang="en-US" dirty="0" err="1" smtClean="0"/>
              <a:t>Khwaja</a:t>
            </a:r>
            <a:r>
              <a:rPr lang="en-US" dirty="0" smtClean="0"/>
              <a:t> </a:t>
            </a:r>
            <a:r>
              <a:rPr lang="en-US" dirty="0" err="1"/>
              <a:t>Nazimuddin</a:t>
            </a:r>
            <a:r>
              <a:rPr lang="en-US" dirty="0"/>
              <a:t> </a:t>
            </a:r>
            <a:r>
              <a:rPr lang="en-US" dirty="0" smtClean="0"/>
              <a:t> </a:t>
            </a:r>
            <a:endParaRPr lang="en-US" dirty="0"/>
          </a:p>
          <a:p>
            <a:r>
              <a:rPr lang="en-US" dirty="0" err="1" smtClean="0"/>
              <a:t>Ghulam</a:t>
            </a:r>
            <a:r>
              <a:rPr lang="en-US" dirty="0" smtClean="0"/>
              <a:t> Mohammad </a:t>
            </a:r>
          </a:p>
          <a:p>
            <a:r>
              <a:rPr lang="en-US" dirty="0" smtClean="0"/>
              <a:t>Major General </a:t>
            </a:r>
            <a:r>
              <a:rPr lang="en-US" dirty="0" err="1" smtClean="0"/>
              <a:t>Iskander</a:t>
            </a:r>
            <a:r>
              <a:rPr lang="en-US" dirty="0" smtClean="0"/>
              <a:t> </a:t>
            </a:r>
            <a:r>
              <a:rPr lang="en-US" dirty="0" err="1" smtClean="0"/>
              <a:t>Mirza</a:t>
            </a:r>
            <a:r>
              <a:rPr lang="en-US" dirty="0" smtClean="0"/>
              <a:t> </a:t>
            </a:r>
            <a:endParaRPr lang="en-US" dirty="0"/>
          </a:p>
          <a:p>
            <a:endParaRPr lang="en-US" dirty="0"/>
          </a:p>
        </p:txBody>
      </p:sp>
    </p:spTree>
    <p:extLst>
      <p:ext uri="{BB962C8B-B14F-4D97-AF65-F5344CB8AC3E}">
        <p14:creationId xmlns:p14="http://schemas.microsoft.com/office/powerpoint/2010/main" xmlns="" val="6456232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60" y="34119"/>
            <a:ext cx="9144000" cy="685800"/>
          </a:xfrm>
        </p:spPr>
        <p:txBody>
          <a:bodyPr>
            <a:normAutofit/>
          </a:bodyPr>
          <a:lstStyle/>
          <a:p>
            <a:pPr algn="l"/>
            <a:r>
              <a:rPr lang="en-US" sz="3200" b="1" dirty="0"/>
              <a:t>Presidents </a:t>
            </a:r>
          </a:p>
        </p:txBody>
      </p:sp>
      <p:sp>
        <p:nvSpPr>
          <p:cNvPr id="3" name="Content Placeholder 2"/>
          <p:cNvSpPr>
            <a:spLocks noGrp="1"/>
          </p:cNvSpPr>
          <p:nvPr>
            <p:ph idx="1"/>
          </p:nvPr>
        </p:nvSpPr>
        <p:spPr>
          <a:xfrm>
            <a:off x="0" y="685800"/>
            <a:ext cx="9144000" cy="4724400"/>
          </a:xfrm>
        </p:spPr>
        <p:txBody>
          <a:bodyPr>
            <a:normAutofit fontScale="92500" lnSpcReduction="10000"/>
          </a:bodyPr>
          <a:lstStyle/>
          <a:p>
            <a:pPr marL="514350" indent="-514350">
              <a:buFont typeface="+mj-lt"/>
              <a:buAutoNum type="arabicPeriod"/>
            </a:pPr>
            <a:r>
              <a:rPr lang="en-US" sz="3000" dirty="0" smtClean="0"/>
              <a:t>Major-General </a:t>
            </a:r>
            <a:r>
              <a:rPr lang="en-US" sz="3000" dirty="0" err="1" smtClean="0"/>
              <a:t>Iskander</a:t>
            </a:r>
            <a:r>
              <a:rPr lang="en-US" sz="3000" dirty="0" smtClean="0"/>
              <a:t> </a:t>
            </a:r>
            <a:r>
              <a:rPr lang="en-US" sz="3000" dirty="0" err="1" smtClean="0"/>
              <a:t>Mirza</a:t>
            </a:r>
            <a:r>
              <a:rPr lang="en-US" sz="3000" dirty="0" smtClean="0"/>
              <a:t> </a:t>
            </a:r>
          </a:p>
          <a:p>
            <a:pPr marL="514350" indent="-514350">
              <a:buFont typeface="+mj-lt"/>
              <a:buAutoNum type="arabicPeriod"/>
            </a:pPr>
            <a:r>
              <a:rPr lang="en-US" sz="3000" dirty="0" smtClean="0"/>
              <a:t>General Mohammad </a:t>
            </a:r>
            <a:r>
              <a:rPr lang="en-US" sz="3000" dirty="0" err="1" smtClean="0"/>
              <a:t>Ayub</a:t>
            </a:r>
            <a:r>
              <a:rPr lang="en-US" sz="3000" dirty="0" smtClean="0"/>
              <a:t> Khan </a:t>
            </a:r>
          </a:p>
          <a:p>
            <a:pPr marL="514350" indent="-514350">
              <a:buFont typeface="+mj-lt"/>
              <a:buAutoNum type="arabicPeriod"/>
            </a:pPr>
            <a:r>
              <a:rPr lang="en-US" sz="3000" dirty="0" smtClean="0"/>
              <a:t>General Agha Mohammad </a:t>
            </a:r>
            <a:r>
              <a:rPr lang="en-US" sz="3000" dirty="0" err="1" smtClean="0"/>
              <a:t>Yahya</a:t>
            </a:r>
            <a:r>
              <a:rPr lang="en-US" sz="3000" dirty="0" smtClean="0"/>
              <a:t> Khan  </a:t>
            </a:r>
          </a:p>
          <a:p>
            <a:pPr marL="514350" indent="-514350">
              <a:buFont typeface="+mj-lt"/>
              <a:buAutoNum type="arabicPeriod"/>
            </a:pPr>
            <a:r>
              <a:rPr lang="en-US" sz="3000" dirty="0" err="1" smtClean="0"/>
              <a:t>Zulfikar</a:t>
            </a:r>
            <a:r>
              <a:rPr lang="en-US" sz="3000" dirty="0" smtClean="0"/>
              <a:t> Ali Bhutto </a:t>
            </a:r>
          </a:p>
          <a:p>
            <a:pPr marL="514350" indent="-514350">
              <a:buFont typeface="+mj-lt"/>
              <a:buAutoNum type="arabicPeriod"/>
            </a:pPr>
            <a:r>
              <a:rPr lang="en-US" sz="3000" dirty="0" err="1" smtClean="0"/>
              <a:t>Fazal</a:t>
            </a:r>
            <a:r>
              <a:rPr lang="en-US" sz="3000" dirty="0" smtClean="0"/>
              <a:t> </a:t>
            </a:r>
            <a:r>
              <a:rPr lang="en-US" sz="3000" dirty="0" err="1" smtClean="0"/>
              <a:t>Elahi</a:t>
            </a:r>
            <a:r>
              <a:rPr lang="en-US" sz="3000" dirty="0" smtClean="0"/>
              <a:t> </a:t>
            </a:r>
            <a:r>
              <a:rPr lang="en-US" sz="3000" dirty="0" err="1" smtClean="0"/>
              <a:t>Chaudhri</a:t>
            </a:r>
            <a:r>
              <a:rPr lang="en-US" sz="3000" dirty="0" smtClean="0"/>
              <a:t> </a:t>
            </a:r>
          </a:p>
          <a:p>
            <a:pPr marL="514350" indent="-514350">
              <a:buFont typeface="+mj-lt"/>
              <a:buAutoNum type="arabicPeriod"/>
            </a:pPr>
            <a:r>
              <a:rPr lang="en-US" sz="3000" dirty="0" smtClean="0"/>
              <a:t>General Mohammad </a:t>
            </a:r>
            <a:r>
              <a:rPr lang="en-US" sz="3000" dirty="0" err="1" smtClean="0"/>
              <a:t>Ziaul</a:t>
            </a:r>
            <a:r>
              <a:rPr lang="en-US" sz="3000" dirty="0" smtClean="0"/>
              <a:t> </a:t>
            </a:r>
            <a:r>
              <a:rPr lang="en-US" sz="3000" dirty="0" err="1" smtClean="0"/>
              <a:t>Haq</a:t>
            </a:r>
            <a:r>
              <a:rPr lang="en-US" sz="3000" dirty="0" smtClean="0"/>
              <a:t> </a:t>
            </a:r>
          </a:p>
          <a:p>
            <a:pPr marL="514350" indent="-514350">
              <a:buFont typeface="+mj-lt"/>
              <a:buAutoNum type="arabicPeriod"/>
            </a:pPr>
            <a:r>
              <a:rPr lang="en-US" sz="3000" dirty="0" err="1" smtClean="0"/>
              <a:t>Ghulam</a:t>
            </a:r>
            <a:r>
              <a:rPr lang="en-US" sz="3000" dirty="0" smtClean="0"/>
              <a:t> </a:t>
            </a:r>
            <a:r>
              <a:rPr lang="en-US" sz="3000" dirty="0" err="1" smtClean="0"/>
              <a:t>Ishaq</a:t>
            </a:r>
            <a:r>
              <a:rPr lang="en-US" sz="3000" dirty="0" smtClean="0"/>
              <a:t> Khan </a:t>
            </a:r>
          </a:p>
          <a:p>
            <a:pPr marL="514350" indent="-514350">
              <a:buFont typeface="+mj-lt"/>
              <a:buAutoNum type="arabicPeriod"/>
            </a:pPr>
            <a:r>
              <a:rPr lang="en-US" sz="3000" dirty="0" err="1" smtClean="0"/>
              <a:t>Wasim</a:t>
            </a:r>
            <a:r>
              <a:rPr lang="en-US" sz="3000" dirty="0" smtClean="0"/>
              <a:t> </a:t>
            </a:r>
            <a:r>
              <a:rPr lang="en-US" sz="3000" dirty="0" err="1" smtClean="0"/>
              <a:t>Sajjad</a:t>
            </a:r>
            <a:r>
              <a:rPr lang="en-US" sz="3000" dirty="0" smtClean="0"/>
              <a:t> (interim) </a:t>
            </a:r>
          </a:p>
          <a:p>
            <a:pPr marL="514350" indent="-514350">
              <a:buFont typeface="+mj-lt"/>
              <a:buAutoNum type="arabicPeriod"/>
            </a:pPr>
            <a:r>
              <a:rPr lang="en-US" sz="3000" dirty="0" err="1" smtClean="0"/>
              <a:t>Farooq</a:t>
            </a:r>
            <a:r>
              <a:rPr lang="en-US" sz="3000" dirty="0" smtClean="0"/>
              <a:t> Ahmad Khan </a:t>
            </a:r>
            <a:r>
              <a:rPr lang="en-US" sz="3000" dirty="0" err="1" smtClean="0"/>
              <a:t>Leghari</a:t>
            </a:r>
            <a:endParaRPr lang="en-US" sz="3000" dirty="0" smtClean="0"/>
          </a:p>
          <a:p>
            <a:pPr marL="514350" indent="-514350">
              <a:buFont typeface="+mj-lt"/>
              <a:buAutoNum type="arabicPeriod"/>
            </a:pPr>
            <a:r>
              <a:rPr lang="en-US" sz="3000" dirty="0"/>
              <a:t> </a:t>
            </a:r>
            <a:r>
              <a:rPr lang="en-US" sz="3000" dirty="0" err="1"/>
              <a:t>Wasim</a:t>
            </a:r>
            <a:r>
              <a:rPr lang="en-US" sz="3000" dirty="0"/>
              <a:t> </a:t>
            </a:r>
            <a:r>
              <a:rPr lang="en-US" sz="3000" dirty="0" err="1"/>
              <a:t>Sajjad</a:t>
            </a:r>
            <a:r>
              <a:rPr lang="en-US" sz="3000" dirty="0"/>
              <a:t> (interim</a:t>
            </a:r>
            <a:endParaRPr lang="en-US" sz="3000" dirty="0" smtClean="0"/>
          </a:p>
          <a:p>
            <a:endParaRPr lang="en-US" sz="3000" dirty="0" smtClean="0"/>
          </a:p>
          <a:p>
            <a:pPr marL="0" indent="0">
              <a:buNone/>
            </a:pPr>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xmlns="" val="42264757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510"/>
            <a:ext cx="9144000" cy="67329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12510" y="609600"/>
            <a:ext cx="9156510" cy="4525963"/>
          </a:xfrm>
        </p:spPr>
        <p:txBody>
          <a:bodyPr>
            <a:normAutofit/>
          </a:bodyPr>
          <a:lstStyle/>
          <a:p>
            <a:pPr marL="0" indent="0">
              <a:buNone/>
            </a:pPr>
            <a:r>
              <a:rPr lang="en-US" sz="3000" dirty="0" smtClean="0"/>
              <a:t>11.Mohammad </a:t>
            </a:r>
            <a:r>
              <a:rPr lang="en-US" sz="3000" dirty="0" err="1"/>
              <a:t>Rafiq</a:t>
            </a:r>
            <a:r>
              <a:rPr lang="en-US" sz="3000" dirty="0"/>
              <a:t> </a:t>
            </a:r>
            <a:r>
              <a:rPr lang="en-US" sz="3000" dirty="0" err="1"/>
              <a:t>Tarar</a:t>
            </a:r>
            <a:endParaRPr lang="en-US" sz="3000" dirty="0"/>
          </a:p>
          <a:p>
            <a:pPr marL="0" indent="0">
              <a:buNone/>
            </a:pPr>
            <a:r>
              <a:rPr lang="en-US" sz="3000" dirty="0" smtClean="0"/>
              <a:t>12.General </a:t>
            </a:r>
            <a:r>
              <a:rPr lang="en-US" sz="3000" dirty="0"/>
              <a:t>Pervez </a:t>
            </a:r>
            <a:r>
              <a:rPr lang="en-US" sz="3000" dirty="0" smtClean="0"/>
              <a:t>Musharraf</a:t>
            </a:r>
          </a:p>
          <a:p>
            <a:pPr marL="0" indent="0">
              <a:buNone/>
            </a:pPr>
            <a:r>
              <a:rPr lang="en-US" sz="3000" dirty="0" smtClean="0"/>
              <a:t>13. </a:t>
            </a:r>
            <a:r>
              <a:rPr lang="en-US" sz="3000" dirty="0" err="1"/>
              <a:t>M.Mian</a:t>
            </a:r>
            <a:r>
              <a:rPr lang="en-US" sz="3000" dirty="0"/>
              <a:t> </a:t>
            </a:r>
            <a:r>
              <a:rPr lang="en-US" sz="3000" dirty="0" err="1"/>
              <a:t>Soomro</a:t>
            </a:r>
            <a:r>
              <a:rPr lang="en-US" sz="3000" dirty="0"/>
              <a:t> (Care taker</a:t>
            </a:r>
            <a:r>
              <a:rPr lang="en-US" sz="3000" dirty="0" smtClean="0"/>
              <a:t>)</a:t>
            </a:r>
          </a:p>
          <a:p>
            <a:pPr marL="0" indent="0">
              <a:buNone/>
            </a:pPr>
            <a:r>
              <a:rPr lang="en-US" sz="3000" dirty="0" smtClean="0"/>
              <a:t>14. </a:t>
            </a:r>
            <a:r>
              <a:rPr lang="en-US" sz="3000" dirty="0" err="1"/>
              <a:t>Asif</a:t>
            </a:r>
            <a:r>
              <a:rPr lang="en-US" sz="3000" dirty="0"/>
              <a:t> Ali </a:t>
            </a:r>
            <a:r>
              <a:rPr lang="en-US" sz="3000" dirty="0" err="1"/>
              <a:t>Zardari</a:t>
            </a:r>
            <a:r>
              <a:rPr lang="en-US" sz="3000" dirty="0"/>
              <a:t>  </a:t>
            </a:r>
          </a:p>
          <a:p>
            <a:pPr marL="0" indent="0">
              <a:buNone/>
            </a:pPr>
            <a:r>
              <a:rPr lang="en-US" sz="3000" dirty="0" smtClean="0"/>
              <a:t>Total</a:t>
            </a:r>
            <a:r>
              <a:rPr lang="en-US" sz="3000" dirty="0"/>
              <a:t>: 11 Elected Presidents and 03 </a:t>
            </a:r>
            <a:r>
              <a:rPr lang="en-US" sz="3000" dirty="0" err="1"/>
              <a:t>Caretake</a:t>
            </a:r>
            <a:endParaRPr lang="en-US" sz="3000" dirty="0"/>
          </a:p>
          <a:p>
            <a:endParaRPr lang="en-US" dirty="0"/>
          </a:p>
          <a:p>
            <a:pPr marL="0" indent="0">
              <a:buNone/>
            </a:pPr>
            <a:endParaRPr lang="en-US" dirty="0"/>
          </a:p>
        </p:txBody>
      </p:sp>
    </p:spTree>
    <p:extLst>
      <p:ext uri="{BB962C8B-B14F-4D97-AF65-F5344CB8AC3E}">
        <p14:creationId xmlns:p14="http://schemas.microsoft.com/office/powerpoint/2010/main" xmlns="" val="12969012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a:t>Prime Ministers of Pakistan</a:t>
            </a:r>
          </a:p>
        </p:txBody>
      </p:sp>
      <p:sp>
        <p:nvSpPr>
          <p:cNvPr id="3" name="Content Placeholder 2"/>
          <p:cNvSpPr>
            <a:spLocks noGrp="1"/>
          </p:cNvSpPr>
          <p:nvPr>
            <p:ph idx="1"/>
          </p:nvPr>
        </p:nvSpPr>
        <p:spPr>
          <a:xfrm>
            <a:off x="0" y="685800"/>
            <a:ext cx="9067800" cy="5440363"/>
          </a:xfrm>
        </p:spPr>
        <p:txBody>
          <a:bodyPr/>
          <a:lstStyle/>
          <a:p>
            <a:pPr marL="514350" indent="-514350">
              <a:buFont typeface="+mj-lt"/>
              <a:buAutoNum type="arabicPeriod"/>
            </a:pPr>
            <a:r>
              <a:rPr lang="en-US" dirty="0" err="1"/>
              <a:t>Liaquat</a:t>
            </a:r>
            <a:r>
              <a:rPr lang="en-US" dirty="0"/>
              <a:t> Ali Khan</a:t>
            </a:r>
          </a:p>
          <a:p>
            <a:pPr marL="514350" indent="-514350">
              <a:buFont typeface="+mj-lt"/>
              <a:buAutoNum type="arabicPeriod"/>
            </a:pPr>
            <a:r>
              <a:rPr lang="en-US" dirty="0" err="1"/>
              <a:t>Khawaja</a:t>
            </a:r>
            <a:r>
              <a:rPr lang="en-US" dirty="0"/>
              <a:t> </a:t>
            </a:r>
            <a:r>
              <a:rPr lang="en-US" dirty="0" err="1"/>
              <a:t>Nazimuddin</a:t>
            </a:r>
            <a:endParaRPr lang="en-US" dirty="0"/>
          </a:p>
          <a:p>
            <a:pPr marL="514350" indent="-514350">
              <a:buFont typeface="+mj-lt"/>
              <a:buAutoNum type="arabicPeriod"/>
            </a:pPr>
            <a:r>
              <a:rPr lang="en-US" dirty="0"/>
              <a:t>Muhammad Ali </a:t>
            </a:r>
            <a:r>
              <a:rPr lang="en-US" dirty="0" err="1"/>
              <a:t>Bogra</a:t>
            </a:r>
            <a:endParaRPr lang="en-US" dirty="0"/>
          </a:p>
          <a:p>
            <a:pPr marL="514350" indent="-514350">
              <a:buFont typeface="+mj-lt"/>
              <a:buAutoNum type="arabicPeriod"/>
            </a:pPr>
            <a:r>
              <a:rPr lang="en-US" dirty="0" err="1"/>
              <a:t>Chaudhry</a:t>
            </a:r>
            <a:r>
              <a:rPr lang="en-US" dirty="0"/>
              <a:t> Muhammad Ali</a:t>
            </a:r>
          </a:p>
          <a:p>
            <a:pPr marL="514350" indent="-514350">
              <a:buFont typeface="+mj-lt"/>
              <a:buAutoNum type="arabicPeriod"/>
            </a:pPr>
            <a:r>
              <a:rPr lang="en-US" dirty="0" err="1"/>
              <a:t>Huseyn</a:t>
            </a:r>
            <a:r>
              <a:rPr lang="en-US" dirty="0"/>
              <a:t> </a:t>
            </a:r>
            <a:r>
              <a:rPr lang="en-US" dirty="0" err="1"/>
              <a:t>Shaheed</a:t>
            </a:r>
            <a:r>
              <a:rPr lang="en-US" dirty="0"/>
              <a:t> </a:t>
            </a:r>
            <a:r>
              <a:rPr lang="en-US" dirty="0" err="1"/>
              <a:t>Suhrawardy</a:t>
            </a:r>
            <a:endParaRPr lang="en-US" dirty="0"/>
          </a:p>
          <a:p>
            <a:pPr marL="514350" indent="-514350">
              <a:buFont typeface="+mj-lt"/>
              <a:buAutoNum type="arabicPeriod"/>
            </a:pPr>
            <a:r>
              <a:rPr lang="en-US" dirty="0"/>
              <a:t>Ibrahim Ismail </a:t>
            </a:r>
            <a:r>
              <a:rPr lang="en-US" dirty="0" err="1"/>
              <a:t>Chundrigar</a:t>
            </a:r>
            <a:endParaRPr lang="en-US" dirty="0"/>
          </a:p>
          <a:p>
            <a:pPr marL="514350" indent="-514350">
              <a:buFont typeface="+mj-lt"/>
              <a:buAutoNum type="arabicPeriod"/>
            </a:pPr>
            <a:r>
              <a:rPr lang="en-US" dirty="0" err="1"/>
              <a:t>Feroz</a:t>
            </a:r>
            <a:r>
              <a:rPr lang="en-US" dirty="0"/>
              <a:t> Khan Noon</a:t>
            </a:r>
          </a:p>
          <a:p>
            <a:pPr marL="514350" indent="-514350">
              <a:buFont typeface="+mj-lt"/>
              <a:buAutoNum type="arabicPeriod"/>
            </a:pPr>
            <a:r>
              <a:rPr lang="en-US" dirty="0" err="1"/>
              <a:t>Nurul</a:t>
            </a:r>
            <a:r>
              <a:rPr lang="en-US" dirty="0"/>
              <a:t> Amin</a:t>
            </a:r>
          </a:p>
          <a:p>
            <a:pPr marL="514350" indent="-514350">
              <a:buFont typeface="+mj-lt"/>
              <a:buAutoNum type="arabicPeriod"/>
            </a:pPr>
            <a:r>
              <a:rPr lang="en-US" dirty="0" err="1"/>
              <a:t>Zulfikar</a:t>
            </a:r>
            <a:r>
              <a:rPr lang="en-US" dirty="0"/>
              <a:t> Ali Bhutto</a:t>
            </a:r>
          </a:p>
          <a:p>
            <a:pPr marL="0" indent="0">
              <a:buNone/>
            </a:pPr>
            <a:endParaRPr lang="en-US" dirty="0"/>
          </a:p>
        </p:txBody>
      </p:sp>
    </p:spTree>
    <p:extLst>
      <p:ext uri="{BB962C8B-B14F-4D97-AF65-F5344CB8AC3E}">
        <p14:creationId xmlns:p14="http://schemas.microsoft.com/office/powerpoint/2010/main" xmlns="" val="32996014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4" y="0"/>
            <a:ext cx="9137176"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13648" y="685800"/>
            <a:ext cx="9130352" cy="4525963"/>
          </a:xfrm>
        </p:spPr>
        <p:txBody>
          <a:bodyPr>
            <a:normAutofit fontScale="92500" lnSpcReduction="20000"/>
          </a:bodyPr>
          <a:lstStyle/>
          <a:p>
            <a:pPr marL="0" indent="0">
              <a:buNone/>
            </a:pPr>
            <a:r>
              <a:rPr lang="en-US" dirty="0" smtClean="0"/>
              <a:t>10 Muhammad </a:t>
            </a:r>
            <a:r>
              <a:rPr lang="en-US" dirty="0"/>
              <a:t>Khan </a:t>
            </a:r>
            <a:r>
              <a:rPr lang="en-US" dirty="0" err="1"/>
              <a:t>Junejo</a:t>
            </a:r>
            <a:endParaRPr lang="en-US" dirty="0"/>
          </a:p>
          <a:p>
            <a:pPr marL="0" indent="0">
              <a:buNone/>
            </a:pPr>
            <a:r>
              <a:rPr lang="en-US" dirty="0"/>
              <a:t>11 Benazir Bhutto</a:t>
            </a:r>
          </a:p>
          <a:p>
            <a:pPr marL="0" indent="0">
              <a:buNone/>
            </a:pPr>
            <a:r>
              <a:rPr lang="en-US" dirty="0"/>
              <a:t>12 Nawaz Sharif</a:t>
            </a:r>
          </a:p>
          <a:p>
            <a:pPr marL="0" indent="0">
              <a:buNone/>
            </a:pPr>
            <a:r>
              <a:rPr lang="en-US" dirty="0"/>
              <a:t>13 </a:t>
            </a:r>
            <a:r>
              <a:rPr lang="en-US" dirty="0" err="1"/>
              <a:t>Miraj</a:t>
            </a:r>
            <a:r>
              <a:rPr lang="en-US" dirty="0"/>
              <a:t> Khalid</a:t>
            </a:r>
          </a:p>
          <a:p>
            <a:pPr marL="0" indent="0">
              <a:buNone/>
            </a:pPr>
            <a:r>
              <a:rPr lang="en-US" dirty="0"/>
              <a:t>14 </a:t>
            </a:r>
            <a:r>
              <a:rPr lang="en-US" dirty="0" err="1"/>
              <a:t>Zafarullah</a:t>
            </a:r>
            <a:r>
              <a:rPr lang="en-US" dirty="0"/>
              <a:t> Khan </a:t>
            </a:r>
            <a:r>
              <a:rPr lang="en-US" dirty="0" err="1"/>
              <a:t>Jamali</a:t>
            </a:r>
            <a:endParaRPr lang="en-US" dirty="0"/>
          </a:p>
          <a:p>
            <a:pPr marL="0" indent="0">
              <a:buNone/>
            </a:pPr>
            <a:r>
              <a:rPr lang="en-US" dirty="0"/>
              <a:t>15 </a:t>
            </a:r>
            <a:r>
              <a:rPr lang="en-US" dirty="0" err="1"/>
              <a:t>Shujaat</a:t>
            </a:r>
            <a:r>
              <a:rPr lang="en-US" dirty="0"/>
              <a:t> </a:t>
            </a:r>
            <a:r>
              <a:rPr lang="en-US" dirty="0" err="1"/>
              <a:t>Hussain</a:t>
            </a:r>
            <a:endParaRPr lang="en-US" dirty="0"/>
          </a:p>
          <a:p>
            <a:pPr marL="0" indent="0">
              <a:buNone/>
            </a:pPr>
            <a:r>
              <a:rPr lang="en-US" dirty="0"/>
              <a:t>16 </a:t>
            </a:r>
            <a:r>
              <a:rPr lang="en-US" dirty="0" err="1"/>
              <a:t>Shaukat</a:t>
            </a:r>
            <a:r>
              <a:rPr lang="en-US" dirty="0"/>
              <a:t> Aziz</a:t>
            </a:r>
          </a:p>
          <a:p>
            <a:pPr marL="0" indent="0">
              <a:buNone/>
            </a:pPr>
            <a:r>
              <a:rPr lang="en-US" dirty="0"/>
              <a:t>17 Syed </a:t>
            </a:r>
            <a:r>
              <a:rPr lang="en-US" dirty="0" err="1"/>
              <a:t>Yousaf</a:t>
            </a:r>
            <a:r>
              <a:rPr lang="en-US" dirty="0"/>
              <a:t> </a:t>
            </a:r>
            <a:r>
              <a:rPr lang="en-US" dirty="0" err="1"/>
              <a:t>Raza</a:t>
            </a:r>
            <a:r>
              <a:rPr lang="en-US" dirty="0"/>
              <a:t> </a:t>
            </a:r>
            <a:r>
              <a:rPr lang="en-US" dirty="0" err="1"/>
              <a:t>Gilani</a:t>
            </a:r>
            <a:endParaRPr lang="en-US" dirty="0"/>
          </a:p>
          <a:p>
            <a:pPr marL="0" indent="0">
              <a:buNone/>
            </a:pPr>
            <a:r>
              <a:rPr lang="en-US" dirty="0"/>
              <a:t>18 Raja </a:t>
            </a:r>
            <a:r>
              <a:rPr lang="en-US" dirty="0" err="1"/>
              <a:t>Pervaiz</a:t>
            </a:r>
            <a:r>
              <a:rPr lang="en-US" dirty="0"/>
              <a:t> Ashraf</a:t>
            </a:r>
          </a:p>
          <a:p>
            <a:endParaRPr lang="en-US" dirty="0"/>
          </a:p>
        </p:txBody>
      </p:sp>
    </p:spTree>
    <p:extLst>
      <p:ext uri="{BB962C8B-B14F-4D97-AF65-F5344CB8AC3E}">
        <p14:creationId xmlns:p14="http://schemas.microsoft.com/office/powerpoint/2010/main" xmlns="" val="28125771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4" y="0"/>
            <a:ext cx="9141725" cy="609600"/>
          </a:xfrm>
        </p:spPr>
        <p:txBody>
          <a:bodyPr>
            <a:normAutofit/>
          </a:bodyPr>
          <a:lstStyle/>
          <a:p>
            <a:pPr algn="l"/>
            <a:r>
              <a:rPr lang="en-US" sz="3200" b="1" dirty="0" smtClean="0"/>
              <a:t>Background</a:t>
            </a:r>
            <a:endParaRPr lang="en-US" sz="3200" b="1" dirty="0"/>
          </a:p>
        </p:txBody>
      </p:sp>
      <p:sp>
        <p:nvSpPr>
          <p:cNvPr id="3" name="Content Placeholder 2"/>
          <p:cNvSpPr>
            <a:spLocks noGrp="1"/>
          </p:cNvSpPr>
          <p:nvPr>
            <p:ph idx="1"/>
          </p:nvPr>
        </p:nvSpPr>
        <p:spPr>
          <a:xfrm>
            <a:off x="0" y="685800"/>
            <a:ext cx="9144000" cy="4800600"/>
          </a:xfrm>
        </p:spPr>
        <p:txBody>
          <a:bodyPr>
            <a:normAutofit fontScale="92500" lnSpcReduction="20000"/>
          </a:bodyPr>
          <a:lstStyle/>
          <a:p>
            <a:pPr algn="just"/>
            <a:r>
              <a:rPr lang="en-US" dirty="0"/>
              <a:t>One of the most uphill task for the newly created Pakistan was the framing of its comprehensive Constitution. </a:t>
            </a:r>
            <a:endParaRPr lang="en-US" dirty="0" smtClean="0"/>
          </a:p>
          <a:p>
            <a:pPr algn="just"/>
            <a:r>
              <a:rPr lang="en-US" dirty="0" smtClean="0"/>
              <a:t>Both </a:t>
            </a:r>
            <a:r>
              <a:rPr lang="en-US" dirty="0"/>
              <a:t>India and Pakistan at their birth adopted Government of India Act of 1935 with essential amendments as the interim constitution i.e. Parliamentary and Federal in nature. </a:t>
            </a:r>
          </a:p>
          <a:p>
            <a:pPr algn="just"/>
            <a:r>
              <a:rPr lang="en-US" dirty="0"/>
              <a:t>Quaid-e-</a:t>
            </a:r>
            <a:r>
              <a:rPr lang="en-US" dirty="0" err="1"/>
              <a:t>Azam</a:t>
            </a:r>
            <a:r>
              <a:rPr lang="en-US" dirty="0"/>
              <a:t> with his vast and strong background of handling legal matters took up this problem with urgency however gravity of other issues compelled him to pay his attention to other matters which delayed this important process of constitution making. </a:t>
            </a:r>
          </a:p>
          <a:p>
            <a:endParaRPr lang="en-US" dirty="0"/>
          </a:p>
        </p:txBody>
      </p:sp>
    </p:spTree>
    <p:extLst>
      <p:ext uri="{BB962C8B-B14F-4D97-AF65-F5344CB8AC3E}">
        <p14:creationId xmlns:p14="http://schemas.microsoft.com/office/powerpoint/2010/main" xmlns="" val="17151116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1"/>
          <p:cNvSpPr>
            <a:spLocks noGrp="1"/>
          </p:cNvSpPr>
          <p:nvPr>
            <p:ph idx="4294967295"/>
          </p:nvPr>
        </p:nvSpPr>
        <p:spPr>
          <a:xfrm>
            <a:off x="-28434" y="1066800"/>
            <a:ext cx="9172433" cy="4572000"/>
          </a:xfrm>
        </p:spPr>
        <p:txBody>
          <a:bodyPr>
            <a:normAutofit/>
          </a:bodyPr>
          <a:lstStyle/>
          <a:p>
            <a:pPr marL="0" indent="0">
              <a:buNone/>
            </a:pPr>
            <a:r>
              <a:rPr lang="en-US" sz="2800" dirty="0" smtClean="0"/>
              <a:t>Definition:</a:t>
            </a:r>
          </a:p>
          <a:p>
            <a:pPr algn="just"/>
            <a:r>
              <a:rPr lang="en-US" sz="2800" dirty="0"/>
              <a:t>Constitution is a basic document which sets out the framework for governance and exercise of power. It defines the powers of the institutions and sets out the relationship that exists between different state </a:t>
            </a:r>
            <a:r>
              <a:rPr lang="en-US" sz="2800" dirty="0" smtClean="0"/>
              <a:t>institutions.</a:t>
            </a:r>
          </a:p>
          <a:p>
            <a:pPr algn="just"/>
            <a:r>
              <a:rPr lang="en-US" sz="2800" dirty="0" smtClean="0"/>
              <a:t>It </a:t>
            </a:r>
            <a:r>
              <a:rPr lang="en-US" sz="2800" dirty="0"/>
              <a:t>also describes the powers within which these institutions have to work and what would be the nature of relationship of the individual with the state</a:t>
            </a:r>
            <a:r>
              <a:rPr lang="en-US" sz="2800" dirty="0" smtClean="0"/>
              <a:t>.</a:t>
            </a:r>
          </a:p>
        </p:txBody>
      </p:sp>
      <p:sp>
        <p:nvSpPr>
          <p:cNvPr id="3" name="Title 2"/>
          <p:cNvSpPr>
            <a:spLocks noGrp="1"/>
          </p:cNvSpPr>
          <p:nvPr>
            <p:ph type="title" idx="4294967295"/>
          </p:nvPr>
        </p:nvSpPr>
        <p:spPr>
          <a:xfrm>
            <a:off x="-2275" y="26159"/>
            <a:ext cx="9146275" cy="735842"/>
          </a:xfrm>
          <a:noFill/>
        </p:spPr>
        <p:txBody>
          <a:bodyPr rtlCol="0">
            <a:normAutofit/>
          </a:bodyPr>
          <a:lstStyle/>
          <a:p>
            <a:pPr algn="l" fontAlgn="auto">
              <a:spcAft>
                <a:spcPts val="0"/>
              </a:spcAft>
              <a:defRPr/>
            </a:pPr>
            <a:r>
              <a:rPr lang="en-US" sz="3200" b="1" kern="1200" dirty="0" smtClean="0">
                <a:ln>
                  <a:solidFill>
                    <a:schemeClr val="tx2"/>
                  </a:solidFill>
                </a:ln>
                <a:effectLst/>
              </a:rPr>
              <a:t>Topic: Constitutional Developments in Pakistan</a:t>
            </a:r>
            <a:endParaRPr lang="en-US" sz="3200" b="1" kern="1200" dirty="0">
              <a:ln>
                <a:solidFill>
                  <a:schemeClr val="tx2"/>
                </a:solidFill>
              </a:ln>
              <a:effectLst/>
            </a:endParaRPr>
          </a:p>
        </p:txBody>
      </p:sp>
      <p:sp>
        <p:nvSpPr>
          <p:cNvPr id="19460" name="Slide Number Placeholder 4"/>
          <p:cNvSpPr txBox="1">
            <a:spLocks noGrp="1"/>
          </p:cNvSpPr>
          <p:nvPr/>
        </p:nvSpPr>
        <p:spPr bwMode="auto">
          <a:xfrm>
            <a:off x="8763000" y="6492875"/>
            <a:ext cx="2133600" cy="365125"/>
          </a:xfrm>
          <a:prstGeom prst="rect">
            <a:avLst/>
          </a:prstGeom>
          <a:noFill/>
          <a:ln>
            <a:miter lim="800000"/>
            <a:headEnd/>
            <a:tailEnd/>
          </a:ln>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9AABC2C9-5174-4CE3-8DE0-4453972E7B8A}" type="slidenum">
              <a:rPr lang="en-US" sz="1200">
                <a:solidFill>
                  <a:srgbClr val="000000"/>
                </a:solidFill>
                <a:latin typeface="Times New Roman" pitchFamily="18" charset="0"/>
                <a:cs typeface="Arial" charset="0"/>
              </a:rPr>
              <a:pPr/>
              <a:t>7</a:t>
            </a:fld>
            <a:endParaRPr lang="en-US" sz="1200">
              <a:solidFill>
                <a:srgbClr val="000000"/>
              </a:solidFill>
              <a:latin typeface="Times New Roman" pitchFamily="18" charset="0"/>
              <a:cs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12" y="1"/>
            <a:ext cx="9140588" cy="685800"/>
          </a:xfrm>
        </p:spPr>
        <p:txBody>
          <a:bodyPr>
            <a:normAutofit/>
          </a:bodyPr>
          <a:lstStyle/>
          <a:p>
            <a:pPr algn="l"/>
            <a:r>
              <a:rPr lang="en-US" sz="3200" b="1" dirty="0" smtClean="0"/>
              <a:t>Cont.</a:t>
            </a:r>
            <a:endParaRPr lang="en-US" sz="3200" b="1" dirty="0"/>
          </a:p>
        </p:txBody>
      </p:sp>
      <p:sp>
        <p:nvSpPr>
          <p:cNvPr id="3" name="Subtitle 2"/>
          <p:cNvSpPr>
            <a:spLocks noGrp="1"/>
          </p:cNvSpPr>
          <p:nvPr>
            <p:ph type="subTitle" idx="1"/>
          </p:nvPr>
        </p:nvSpPr>
        <p:spPr>
          <a:xfrm>
            <a:off x="0" y="685800"/>
            <a:ext cx="9144000" cy="4724400"/>
          </a:xfrm>
        </p:spPr>
        <p:txBody>
          <a:bodyPr>
            <a:normAutofit/>
          </a:bodyPr>
          <a:lstStyle/>
          <a:p>
            <a:pPr marL="457200" indent="-457200" algn="l">
              <a:buFont typeface="Arial" pitchFamily="34" charset="0"/>
              <a:buChar char="•"/>
            </a:pPr>
            <a:r>
              <a:rPr lang="en-US" dirty="0">
                <a:solidFill>
                  <a:schemeClr val="tx1"/>
                </a:solidFill>
              </a:rPr>
              <a:t>A constitution is a set of fundamental principles or established </a:t>
            </a:r>
            <a:r>
              <a:rPr lang="en-US" dirty="0" smtClean="0">
                <a:solidFill>
                  <a:schemeClr val="tx1"/>
                </a:solidFill>
              </a:rPr>
              <a:t>patterns </a:t>
            </a:r>
            <a:r>
              <a:rPr lang="en-US" dirty="0">
                <a:solidFill>
                  <a:schemeClr val="tx1"/>
                </a:solidFill>
              </a:rPr>
              <a:t>according to which a state or other organization is </a:t>
            </a:r>
            <a:r>
              <a:rPr lang="en-US" dirty="0" smtClean="0">
                <a:solidFill>
                  <a:schemeClr val="tx1"/>
                </a:solidFill>
              </a:rPr>
              <a:t>ruled. </a:t>
            </a:r>
          </a:p>
          <a:p>
            <a:pPr marL="457200" indent="-457200" algn="l">
              <a:buFont typeface="Arial" pitchFamily="34" charset="0"/>
              <a:buChar char="•"/>
            </a:pPr>
            <a:r>
              <a:rPr lang="en-US" dirty="0" smtClean="0">
                <a:solidFill>
                  <a:schemeClr val="tx1"/>
                </a:solidFill>
              </a:rPr>
              <a:t>The </a:t>
            </a:r>
            <a:r>
              <a:rPr lang="en-US" dirty="0">
                <a:solidFill>
                  <a:schemeClr val="tx1"/>
                </a:solidFill>
              </a:rPr>
              <a:t>term constitution comes through French from the Latin word </a:t>
            </a:r>
            <a:r>
              <a:rPr lang="en-US" dirty="0" err="1">
                <a:solidFill>
                  <a:schemeClr val="tx1"/>
                </a:solidFill>
              </a:rPr>
              <a:t>constitutio</a:t>
            </a:r>
            <a:r>
              <a:rPr lang="en-US" dirty="0">
                <a:solidFill>
                  <a:schemeClr val="tx1"/>
                </a:solidFill>
              </a:rPr>
              <a:t>, used for regulations and </a:t>
            </a:r>
            <a:r>
              <a:rPr lang="en-US" dirty="0" smtClean="0">
                <a:solidFill>
                  <a:schemeClr val="tx1"/>
                </a:solidFill>
              </a:rPr>
              <a:t>orders.</a:t>
            </a:r>
            <a:endParaRPr lang="en-US" dirty="0">
              <a:solidFill>
                <a:schemeClr val="tx1"/>
              </a:solidFill>
            </a:endParaRPr>
          </a:p>
        </p:txBody>
      </p:sp>
    </p:spTree>
    <p:extLst>
      <p:ext uri="{BB962C8B-B14F-4D97-AF65-F5344CB8AC3E}">
        <p14:creationId xmlns:p14="http://schemas.microsoft.com/office/powerpoint/2010/main" xmlns="" val="24692102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4" y="26158"/>
            <a:ext cx="9137176" cy="659642"/>
          </a:xfrm>
        </p:spPr>
        <p:txBody>
          <a:bodyPr>
            <a:normAutofit/>
          </a:bodyPr>
          <a:lstStyle/>
          <a:p>
            <a:pPr algn="l"/>
            <a:r>
              <a:rPr lang="en-US" sz="3200" b="1" dirty="0" smtClean="0"/>
              <a:t>Sources of Constitution</a:t>
            </a:r>
            <a:endParaRPr lang="en-US" sz="3200" b="1" dirty="0"/>
          </a:p>
        </p:txBody>
      </p:sp>
      <p:sp>
        <p:nvSpPr>
          <p:cNvPr id="3" name="Content Placeholder 2"/>
          <p:cNvSpPr>
            <a:spLocks noGrp="1"/>
          </p:cNvSpPr>
          <p:nvPr>
            <p:ph idx="1"/>
          </p:nvPr>
        </p:nvSpPr>
        <p:spPr>
          <a:xfrm>
            <a:off x="-20472" y="762000"/>
            <a:ext cx="9164472" cy="4525963"/>
          </a:xfrm>
        </p:spPr>
        <p:txBody>
          <a:bodyPr/>
          <a:lstStyle/>
          <a:p>
            <a:r>
              <a:rPr lang="en-US" dirty="0" smtClean="0"/>
              <a:t>Culture</a:t>
            </a:r>
          </a:p>
          <a:p>
            <a:r>
              <a:rPr lang="en-US" dirty="0" smtClean="0"/>
              <a:t>Society</a:t>
            </a:r>
          </a:p>
          <a:p>
            <a:r>
              <a:rPr lang="en-US" dirty="0" smtClean="0"/>
              <a:t>Civilization</a:t>
            </a:r>
          </a:p>
          <a:p>
            <a:r>
              <a:rPr lang="en-US" dirty="0" smtClean="0"/>
              <a:t>History</a:t>
            </a:r>
          </a:p>
          <a:p>
            <a:r>
              <a:rPr lang="en-US" dirty="0" smtClean="0"/>
              <a:t>Religion</a:t>
            </a:r>
          </a:p>
          <a:p>
            <a:r>
              <a:rPr lang="en-US" dirty="0" smtClean="0"/>
              <a:t>Traditions</a:t>
            </a:r>
          </a:p>
          <a:p>
            <a:r>
              <a:rPr lang="en-US" dirty="0" smtClean="0"/>
              <a:t>Political System</a:t>
            </a:r>
          </a:p>
          <a:p>
            <a:endParaRPr lang="en-US" dirty="0"/>
          </a:p>
        </p:txBody>
      </p:sp>
    </p:spTree>
    <p:extLst>
      <p:ext uri="{BB962C8B-B14F-4D97-AF65-F5344CB8AC3E}">
        <p14:creationId xmlns:p14="http://schemas.microsoft.com/office/powerpoint/2010/main" xmlns="" val="23068360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060" y="11373"/>
            <a:ext cx="9126940" cy="674427"/>
          </a:xfrm>
        </p:spPr>
        <p:txBody>
          <a:bodyPr>
            <a:normAutofit/>
          </a:bodyPr>
          <a:lstStyle/>
          <a:p>
            <a:pPr algn="l"/>
            <a:r>
              <a:rPr lang="en-US" sz="3200" b="1" dirty="0" smtClean="0"/>
              <a:t>Constitution of Pakistan</a:t>
            </a:r>
            <a:endParaRPr lang="en-US" sz="3200" b="1" dirty="0"/>
          </a:p>
        </p:txBody>
      </p:sp>
      <p:sp>
        <p:nvSpPr>
          <p:cNvPr id="3" name="Subtitle 2"/>
          <p:cNvSpPr>
            <a:spLocks noGrp="1"/>
          </p:cNvSpPr>
          <p:nvPr>
            <p:ph type="subTitle" idx="1"/>
          </p:nvPr>
        </p:nvSpPr>
        <p:spPr>
          <a:xfrm>
            <a:off x="0" y="914400"/>
            <a:ext cx="9144000" cy="4648200"/>
          </a:xfrm>
        </p:spPr>
        <p:txBody>
          <a:bodyPr>
            <a:normAutofit fontScale="92500" lnSpcReduction="10000"/>
          </a:bodyPr>
          <a:lstStyle/>
          <a:p>
            <a:pPr marL="457200" indent="-457200" algn="just">
              <a:buFont typeface="Arial" pitchFamily="34" charset="0"/>
              <a:buChar char="•"/>
            </a:pPr>
            <a:r>
              <a:rPr lang="en-US" dirty="0">
                <a:solidFill>
                  <a:schemeClr val="tx1"/>
                </a:solidFill>
              </a:rPr>
              <a:t>Constitution of Pakistan is the supreme law of Pakistan. There have been several documents known as the Constitution of Pakistan. </a:t>
            </a:r>
          </a:p>
          <a:p>
            <a:pPr marL="457200" indent="-457200" algn="just">
              <a:buFont typeface="Arial" pitchFamily="34" charset="0"/>
              <a:buChar char="•"/>
            </a:pPr>
            <a:r>
              <a:rPr lang="en-US" dirty="0">
                <a:solidFill>
                  <a:schemeClr val="tx1"/>
                </a:solidFill>
              </a:rPr>
              <a:t>The Constitution of 1973 is the existing constitution, which provides for a parliamentary system with a President as head of state and popularly elected Prime Minister as head of government</a:t>
            </a:r>
            <a:r>
              <a:rPr lang="en-US" dirty="0" smtClean="0">
                <a:solidFill>
                  <a:schemeClr val="tx1"/>
                </a:solidFill>
              </a:rPr>
              <a:t>.</a:t>
            </a:r>
          </a:p>
          <a:p>
            <a:pPr marL="457200" indent="-457200" algn="just">
              <a:buFont typeface="Arial" pitchFamily="34" charset="0"/>
              <a:buChar char="•"/>
            </a:pPr>
            <a:r>
              <a:rPr lang="en-US" dirty="0" smtClean="0">
                <a:solidFill>
                  <a:schemeClr val="tx1"/>
                </a:solidFill>
              </a:rPr>
              <a:t> </a:t>
            </a:r>
            <a:r>
              <a:rPr lang="en-US" dirty="0">
                <a:solidFill>
                  <a:schemeClr val="tx1"/>
                </a:solidFill>
              </a:rPr>
              <a:t>Pakistan has bicameral legislature that consists of the Senate(upper house) and the National Assembly(lower house). </a:t>
            </a:r>
          </a:p>
          <a:p>
            <a:pPr algn="just"/>
            <a:endParaRPr lang="en-US" dirty="0">
              <a:solidFill>
                <a:schemeClr val="tx1"/>
              </a:solidFill>
            </a:endParaRPr>
          </a:p>
        </p:txBody>
      </p:sp>
    </p:spTree>
    <p:extLst>
      <p:ext uri="{BB962C8B-B14F-4D97-AF65-F5344CB8AC3E}">
        <p14:creationId xmlns:p14="http://schemas.microsoft.com/office/powerpoint/2010/main" xmlns="" val="28160219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609600"/>
          </a:xfrm>
        </p:spPr>
        <p:txBody>
          <a:bodyPr>
            <a:normAutofit/>
          </a:bodyPr>
          <a:lstStyle/>
          <a:p>
            <a:pPr algn="l"/>
            <a:r>
              <a:rPr lang="en-US" sz="3200" b="1" dirty="0" smtClean="0"/>
              <a:t>cont</a:t>
            </a:r>
            <a:r>
              <a:rPr lang="en-US" sz="3200" b="1" dirty="0"/>
              <a:t>.</a:t>
            </a:r>
          </a:p>
        </p:txBody>
      </p:sp>
      <p:sp>
        <p:nvSpPr>
          <p:cNvPr id="3" name="Subtitle 2"/>
          <p:cNvSpPr>
            <a:spLocks noGrp="1"/>
          </p:cNvSpPr>
          <p:nvPr>
            <p:ph type="subTitle" idx="1"/>
          </p:nvPr>
        </p:nvSpPr>
        <p:spPr>
          <a:xfrm>
            <a:off x="18196" y="685800"/>
            <a:ext cx="9125803" cy="4800600"/>
          </a:xfrm>
        </p:spPr>
        <p:txBody>
          <a:bodyPr>
            <a:normAutofit/>
          </a:bodyPr>
          <a:lstStyle/>
          <a:p>
            <a:pPr marL="457200" indent="-457200" algn="just">
              <a:buFont typeface="Arial" pitchFamily="34" charset="0"/>
              <a:buChar char="•"/>
            </a:pPr>
            <a:r>
              <a:rPr lang="en-US" dirty="0">
                <a:solidFill>
                  <a:schemeClr val="tx1"/>
                </a:solidFill>
              </a:rPr>
              <a:t>I</a:t>
            </a:r>
            <a:r>
              <a:rPr lang="en-US" dirty="0" smtClean="0">
                <a:solidFill>
                  <a:schemeClr val="tx1"/>
                </a:solidFill>
              </a:rPr>
              <a:t>t </a:t>
            </a:r>
            <a:r>
              <a:rPr lang="en-US" dirty="0">
                <a:solidFill>
                  <a:schemeClr val="tx1"/>
                </a:solidFill>
              </a:rPr>
              <a:t>was drafted by the government of </a:t>
            </a:r>
            <a:r>
              <a:rPr lang="en-US" dirty="0" err="1">
                <a:solidFill>
                  <a:schemeClr val="tx1"/>
                </a:solidFill>
              </a:rPr>
              <a:t>Zulfikar</a:t>
            </a:r>
            <a:r>
              <a:rPr lang="en-US" dirty="0">
                <a:solidFill>
                  <a:schemeClr val="tx1"/>
                </a:solidFill>
              </a:rPr>
              <a:t> Ali Bhutto and, following additions by the opposition parties, was approved by the legislative assembly on April 10, </a:t>
            </a:r>
            <a:r>
              <a:rPr lang="en-US" dirty="0" smtClean="0">
                <a:solidFill>
                  <a:schemeClr val="tx1"/>
                </a:solidFill>
              </a:rPr>
              <a:t>1973.</a:t>
            </a:r>
          </a:p>
          <a:p>
            <a:pPr marL="457200" indent="-457200" algn="just">
              <a:buFont typeface="Arial" pitchFamily="34" charset="0"/>
              <a:buChar char="•"/>
            </a:pPr>
            <a:r>
              <a:rPr lang="en-US" dirty="0" smtClean="0">
                <a:solidFill>
                  <a:schemeClr val="tx1"/>
                </a:solidFill>
              </a:rPr>
              <a:t>It </a:t>
            </a:r>
            <a:r>
              <a:rPr lang="en-US" dirty="0">
                <a:solidFill>
                  <a:schemeClr val="tx1"/>
                </a:solidFill>
              </a:rPr>
              <a:t>was Pakistan's first ever constitution by consensus unlike two earlier constitutions, the Constitution of 1956 and the Constitution of 1962.</a:t>
            </a:r>
          </a:p>
        </p:txBody>
      </p:sp>
    </p:spTree>
    <p:extLst>
      <p:ext uri="{BB962C8B-B14F-4D97-AF65-F5344CB8AC3E}">
        <p14:creationId xmlns:p14="http://schemas.microsoft.com/office/powerpoint/2010/main" xmlns="" val="5424866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 descr="clear_pakistan_map2.gif"/>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21608" y="133351"/>
            <a:ext cx="9122391" cy="5581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4" name="Table 3"/>
          <p:cNvGraphicFramePr>
            <a:graphicFrameLocks noGrp="1"/>
          </p:cNvGraphicFramePr>
          <p:nvPr/>
        </p:nvGraphicFramePr>
        <p:xfrm>
          <a:off x="228600" y="609600"/>
          <a:ext cx="2819400" cy="2385060"/>
        </p:xfrm>
        <a:graphic>
          <a:graphicData uri="http://schemas.openxmlformats.org/drawingml/2006/table">
            <a:tbl>
              <a:tblPr/>
              <a:tblGrid>
                <a:gridCol w="2819400"/>
              </a:tblGrid>
              <a:tr h="5524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rPr>
                        <a:t>BALOCHISTAN</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524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outerShdw blurRad="38100" dist="38100" dir="2700000" algn="tl">
                              <a:srgbClr val="FFFFFF"/>
                            </a:outerShdw>
                          </a:effectLst>
                          <a:latin typeface="Arial" charset="0"/>
                          <a:cs typeface="Arial" charset="0"/>
                        </a:rPr>
                        <a:t>Pop:  10.25 mil</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5E0D6"/>
                    </a:solidFill>
                  </a:tcPr>
                </a:tc>
              </a:tr>
              <a:tr h="5524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outerShdw blurRad="38100" dist="38100" dir="2700000" algn="tl">
                              <a:srgbClr val="FFFFFF"/>
                            </a:outerShdw>
                          </a:effectLst>
                          <a:latin typeface="Arial" charset="0"/>
                          <a:cs typeface="Arial" charset="0"/>
                        </a:rPr>
                        <a:t>Languages:  Balochi, Pashtun</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0EC"/>
                    </a:solidFill>
                  </a:tcPr>
                </a:tc>
              </a:tr>
              <a:tr h="5524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outerShdw blurRad="38100" dist="38100" dir="2700000" algn="tl">
                              <a:srgbClr val="FFFFFF"/>
                            </a:outerShdw>
                          </a:effectLst>
                          <a:latin typeface="Arial" charset="0"/>
                          <a:cs typeface="Arial" charset="0"/>
                        </a:rPr>
                        <a:t>Ethnicities: Baloch, Pashtun</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5E0D6"/>
                    </a:solidFill>
                  </a:tcPr>
                </a:tc>
              </a:tr>
            </a:tbl>
          </a:graphicData>
        </a:graphic>
      </p:graphicFrame>
      <p:cxnSp>
        <p:nvCxnSpPr>
          <p:cNvPr id="6" name="Straight Arrow Connector 5"/>
          <p:cNvCxnSpPr/>
          <p:nvPr/>
        </p:nvCxnSpPr>
        <p:spPr>
          <a:xfrm>
            <a:off x="2057400" y="2895600"/>
            <a:ext cx="1447800" cy="457200"/>
          </a:xfrm>
          <a:prstGeom prst="straightConnector1">
            <a:avLst/>
          </a:prstGeom>
          <a:ln>
            <a:solidFill>
              <a:schemeClr val="accent3">
                <a:lumMod val="50000"/>
              </a:schemeClr>
            </a:solidFill>
            <a:tailEnd type="arrow"/>
          </a:ln>
        </p:spPr>
        <p:style>
          <a:lnRef idx="3">
            <a:schemeClr val="accent3"/>
          </a:lnRef>
          <a:fillRef idx="0">
            <a:schemeClr val="accent3"/>
          </a:fillRef>
          <a:effectRef idx="2">
            <a:schemeClr val="accent3"/>
          </a:effectRef>
          <a:fontRef idx="minor">
            <a:schemeClr val="tx1"/>
          </a:fontRef>
        </p:style>
      </p:cxnSp>
      <p:graphicFrame>
        <p:nvGraphicFramePr>
          <p:cNvPr id="8" name="Table 7"/>
          <p:cNvGraphicFramePr>
            <a:graphicFrameLocks noGrp="1"/>
          </p:cNvGraphicFramePr>
          <p:nvPr>
            <p:extLst>
              <p:ext uri="{D42A27DB-BD31-4B8C-83A1-F6EECF244321}">
                <p14:modId xmlns:p14="http://schemas.microsoft.com/office/powerpoint/2010/main" xmlns="" val="3703050161"/>
              </p:ext>
            </p:extLst>
          </p:nvPr>
        </p:nvGraphicFramePr>
        <p:xfrm>
          <a:off x="5410200" y="3646871"/>
          <a:ext cx="2362200" cy="2220530"/>
        </p:xfrm>
        <a:graphic>
          <a:graphicData uri="http://schemas.openxmlformats.org/drawingml/2006/table">
            <a:tbl>
              <a:tblPr firstRow="1" bandRow="1">
                <a:solidFill>
                  <a:srgbClr val="C8C0E6"/>
                </a:solidFill>
                <a:tableStyleId>{5C22544A-7EE6-4342-B048-85BDC9FD1C3A}</a:tableStyleId>
              </a:tblPr>
              <a:tblGrid>
                <a:gridCol w="2362200"/>
              </a:tblGrid>
              <a:tr h="470185">
                <a:tc>
                  <a:txBody>
                    <a:bodyPr/>
                    <a:lstStyle/>
                    <a:p>
                      <a:pPr algn="ctr"/>
                      <a:r>
                        <a:rPr lang="en-US" dirty="0" smtClean="0"/>
                        <a:t>SINDH</a:t>
                      </a:r>
                      <a:endParaRPr lang="en-US" dirty="0"/>
                    </a:p>
                  </a:txBody>
                  <a:tcPr anchor="ctr">
                    <a:solidFill>
                      <a:srgbClr val="957EC4"/>
                    </a:solidFill>
                  </a:tcPr>
                </a:tc>
              </a:tr>
              <a:tr h="470185">
                <a:tc>
                  <a:txBody>
                    <a:bodyPr/>
                    <a:lstStyle/>
                    <a:p>
                      <a:pPr algn="ctr"/>
                      <a:r>
                        <a:rPr lang="en-US" dirty="0" smtClean="0"/>
                        <a:t>Pop:</a:t>
                      </a:r>
                      <a:r>
                        <a:rPr lang="en-US" baseline="0" dirty="0" smtClean="0"/>
                        <a:t>  49.98 mil</a:t>
                      </a:r>
                      <a:endParaRPr lang="en-US" dirty="0"/>
                    </a:p>
                  </a:txBody>
                  <a:tcPr anchor="ctr">
                    <a:solidFill>
                      <a:srgbClr val="DED7E9"/>
                    </a:solidFill>
                  </a:tcPr>
                </a:tc>
              </a:tr>
              <a:tr h="597439">
                <a:tc>
                  <a:txBody>
                    <a:bodyPr/>
                    <a:lstStyle/>
                    <a:p>
                      <a:pPr algn="ctr"/>
                      <a:r>
                        <a:rPr lang="en-US" dirty="0" smtClean="0"/>
                        <a:t>Languages:  </a:t>
                      </a:r>
                      <a:r>
                        <a:rPr lang="en-US" sz="1800" dirty="0" smtClean="0"/>
                        <a:t>Sindhi,</a:t>
                      </a:r>
                    </a:p>
                    <a:p>
                      <a:pPr algn="ctr"/>
                      <a:r>
                        <a:rPr lang="en-US" sz="1800" dirty="0" smtClean="0"/>
                        <a:t>Urdu-speaking</a:t>
                      </a:r>
                      <a:endParaRPr lang="en-US" dirty="0"/>
                    </a:p>
                  </a:txBody>
                  <a:tcPr anchor="ctr">
                    <a:solidFill>
                      <a:srgbClr val="DED7E9"/>
                    </a:solidFill>
                  </a:tcPr>
                </a:tc>
              </a:tr>
              <a:tr h="411480">
                <a:tc>
                  <a:txBody>
                    <a:bodyPr/>
                    <a:lstStyle/>
                    <a:p>
                      <a:pPr algn="ctr"/>
                      <a:r>
                        <a:rPr lang="en-US" dirty="0" smtClean="0"/>
                        <a:t>Ethnicities</a:t>
                      </a:r>
                      <a:r>
                        <a:rPr lang="en-US" baseline="0" dirty="0" smtClean="0"/>
                        <a:t>: </a:t>
                      </a:r>
                      <a:r>
                        <a:rPr lang="en-US" sz="1800" dirty="0" smtClean="0"/>
                        <a:t>Sindhi,</a:t>
                      </a:r>
                    </a:p>
                    <a:p>
                      <a:pPr algn="ctr"/>
                      <a:r>
                        <a:rPr lang="en-US" sz="1800" dirty="0" smtClean="0"/>
                        <a:t>Urdu-speaking</a:t>
                      </a:r>
                      <a:endParaRPr lang="en-US" dirty="0" smtClean="0"/>
                    </a:p>
                  </a:txBody>
                  <a:tcPr anchor="ctr">
                    <a:solidFill>
                      <a:srgbClr val="DED7E9"/>
                    </a:solidFill>
                  </a:tcPr>
                </a:tc>
              </a:tr>
            </a:tbl>
          </a:graphicData>
        </a:graphic>
      </p:graphicFrame>
      <p:cxnSp>
        <p:nvCxnSpPr>
          <p:cNvPr id="10" name="Straight Arrow Connector 9"/>
          <p:cNvCxnSpPr/>
          <p:nvPr/>
        </p:nvCxnSpPr>
        <p:spPr>
          <a:xfrm rot="10800000">
            <a:off x="4191000" y="4876800"/>
            <a:ext cx="1295400" cy="228600"/>
          </a:xfrm>
          <a:prstGeom prst="straightConnector1">
            <a:avLst/>
          </a:prstGeom>
          <a:ln>
            <a:solidFill>
              <a:schemeClr val="accent3">
                <a:lumMod val="50000"/>
              </a:schemeClr>
            </a:solidFill>
            <a:tailEnd type="arrow"/>
          </a:ln>
        </p:spPr>
        <p:style>
          <a:lnRef idx="3">
            <a:schemeClr val="accent3"/>
          </a:lnRef>
          <a:fillRef idx="0">
            <a:schemeClr val="accent3"/>
          </a:fillRef>
          <a:effectRef idx="2">
            <a:schemeClr val="accent3"/>
          </a:effectRef>
          <a:fontRef idx="minor">
            <a:schemeClr val="tx1"/>
          </a:fontRef>
        </p:style>
      </p:cxnSp>
      <p:graphicFrame>
        <p:nvGraphicFramePr>
          <p:cNvPr id="22" name="Table 21"/>
          <p:cNvGraphicFramePr>
            <a:graphicFrameLocks noGrp="1"/>
          </p:cNvGraphicFramePr>
          <p:nvPr/>
        </p:nvGraphicFramePr>
        <p:xfrm>
          <a:off x="6629400" y="2514600"/>
          <a:ext cx="2514600" cy="2900680"/>
        </p:xfrm>
        <a:graphic>
          <a:graphicData uri="http://schemas.openxmlformats.org/drawingml/2006/table">
            <a:tbl>
              <a:tblPr/>
              <a:tblGrid>
                <a:gridCol w="2514600"/>
              </a:tblGrid>
              <a:tr h="8810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rPr>
                        <a:t>Federally Administered Northern Areas (FANA)</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C000"/>
                    </a:solidFill>
                  </a:tcPr>
                </a:tc>
              </a:tr>
              <a:tr h="431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outerShdw blurRad="38100" dist="38100" dir="2700000" algn="tl">
                              <a:srgbClr val="FFFFFF"/>
                            </a:outerShdw>
                          </a:effectLst>
                          <a:latin typeface="Arial" charset="0"/>
                          <a:cs typeface="Arial" charset="0"/>
                        </a:rPr>
                        <a:t>Pop:  1.8 mil</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C94"/>
                    </a:solidFill>
                  </a:tcPr>
                </a:tc>
              </a:tr>
              <a:tr h="431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outerShdw blurRad="38100" dist="38100" dir="2700000" algn="tl">
                              <a:srgbClr val="FFFFFF"/>
                            </a:outerShdw>
                          </a:effectLst>
                          <a:latin typeface="Arial" charset="0"/>
                          <a:cs typeface="Arial" charset="0"/>
                        </a:rPr>
                        <a:t>Languages:  Pashto/ Hazara</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C94"/>
                    </a:solidFill>
                  </a:tcPr>
                </a:tc>
              </a:tr>
              <a:tr h="6175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outerShdw blurRad="38100" dist="38100" dir="2700000" algn="tl">
                              <a:srgbClr val="FFFFFF"/>
                            </a:outerShdw>
                          </a:effectLst>
                          <a:latin typeface="Arial" charset="0"/>
                          <a:cs typeface="Arial" charset="0"/>
                        </a:rPr>
                        <a:t>Ethnicities: Ismaeli,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outerShdw blurRad="38100" dist="38100" dir="2700000" algn="tl">
                              <a:srgbClr val="FFFFFF"/>
                            </a:outerShdw>
                          </a:effectLst>
                          <a:latin typeface="Arial" charset="0"/>
                          <a:cs typeface="Arial" charset="0"/>
                        </a:rPr>
                        <a:t>Pashtun/Hazara</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C94"/>
                    </a:solidFill>
                  </a:tcPr>
                </a:tc>
              </a:tr>
            </a:tbl>
          </a:graphicData>
        </a:graphic>
      </p:graphicFrame>
      <p:graphicFrame>
        <p:nvGraphicFramePr>
          <p:cNvPr id="23" name="Table 22"/>
          <p:cNvGraphicFramePr>
            <a:graphicFrameLocks noGrp="1"/>
          </p:cNvGraphicFramePr>
          <p:nvPr>
            <p:extLst>
              <p:ext uri="{D42A27DB-BD31-4B8C-83A1-F6EECF244321}">
                <p14:modId xmlns:p14="http://schemas.microsoft.com/office/powerpoint/2010/main" xmlns="" val="2512521133"/>
              </p:ext>
            </p:extLst>
          </p:nvPr>
        </p:nvGraphicFramePr>
        <p:xfrm>
          <a:off x="381000" y="3555047"/>
          <a:ext cx="2743200" cy="2388553"/>
        </p:xfrm>
        <a:graphic>
          <a:graphicData uri="http://schemas.openxmlformats.org/drawingml/2006/table">
            <a:tbl>
              <a:tblPr/>
              <a:tblGrid>
                <a:gridCol w="2743200"/>
              </a:tblGrid>
              <a:tr h="5603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rPr>
                        <a:t>Federally Administered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rPr>
                        <a:t>Tribal Areas (FATA)</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F6868"/>
                    </a:solidFill>
                  </a:tcPr>
                </a:tc>
              </a:tr>
              <a:tr h="4683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outerShdw blurRad="38100" dist="38100" dir="2700000" algn="tl">
                              <a:srgbClr val="FFFFFF"/>
                            </a:outerShdw>
                          </a:effectLst>
                          <a:latin typeface="Arial" charset="0"/>
                          <a:cs typeface="Arial" charset="0"/>
                        </a:rPr>
                        <a:t>Pop:  5.6 mil</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B7B7"/>
                    </a:solidFill>
                  </a:tcPr>
                </a:tc>
              </a:tr>
              <a:tr h="4683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outerShdw blurRad="38100" dist="38100" dir="2700000" algn="tl">
                              <a:srgbClr val="FFFFFF"/>
                            </a:outerShdw>
                          </a:effectLst>
                          <a:latin typeface="Arial" charset="0"/>
                          <a:cs typeface="Arial" charset="0"/>
                        </a:rPr>
                        <a:t>Languages:  Pashto, Hazara</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B7B7"/>
                    </a:solidFill>
                  </a:tcPr>
                </a:tc>
              </a:tr>
              <a:tr h="33528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outerShdw blurRad="38100" dist="38100" dir="2700000" algn="tl">
                              <a:srgbClr val="FFFFFF"/>
                            </a:outerShdw>
                          </a:effectLst>
                          <a:latin typeface="Arial" charset="0"/>
                          <a:cs typeface="Arial" charset="0"/>
                        </a:rPr>
                        <a:t>Ethnicities: Pashtun,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outerShdw blurRad="38100" dist="38100" dir="2700000" algn="tl">
                              <a:srgbClr val="FFFFFF"/>
                            </a:outerShdw>
                          </a:effectLst>
                          <a:latin typeface="Arial" charset="0"/>
                          <a:cs typeface="Arial" charset="0"/>
                        </a:rPr>
                        <a:t>Tribal</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B7B7"/>
                    </a:solidFill>
                  </a:tcPr>
                </a:tc>
              </a:tr>
            </a:tbl>
          </a:graphicData>
        </a:graphic>
      </p:graphicFrame>
      <p:cxnSp>
        <p:nvCxnSpPr>
          <p:cNvPr id="25" name="Straight Arrow Connector 24"/>
          <p:cNvCxnSpPr/>
          <p:nvPr/>
        </p:nvCxnSpPr>
        <p:spPr>
          <a:xfrm rot="5400000" flipH="1" flipV="1">
            <a:off x="2895600" y="2895600"/>
            <a:ext cx="1905000" cy="1447800"/>
          </a:xfrm>
          <a:prstGeom prst="straightConnector1">
            <a:avLst/>
          </a:prstGeom>
          <a:ln>
            <a:solidFill>
              <a:schemeClr val="accent3">
                <a:lumMod val="50000"/>
              </a:schemeClr>
            </a:solidFill>
            <a:tailEnd type="arrow"/>
          </a:ln>
        </p:spPr>
        <p:style>
          <a:lnRef idx="3">
            <a:schemeClr val="accent3"/>
          </a:lnRef>
          <a:fillRef idx="0">
            <a:schemeClr val="accent3"/>
          </a:fillRef>
          <a:effectRef idx="2">
            <a:schemeClr val="accent3"/>
          </a:effectRef>
          <a:fontRef idx="minor">
            <a:schemeClr val="tx1"/>
          </a:fontRef>
        </p:style>
      </p:cxnSp>
      <p:cxnSp>
        <p:nvCxnSpPr>
          <p:cNvPr id="27" name="Straight Arrow Connector 26"/>
          <p:cNvCxnSpPr/>
          <p:nvPr/>
        </p:nvCxnSpPr>
        <p:spPr>
          <a:xfrm rot="16200000" flipV="1">
            <a:off x="5905500" y="1714500"/>
            <a:ext cx="1219200" cy="685800"/>
          </a:xfrm>
          <a:prstGeom prst="straightConnector1">
            <a:avLst/>
          </a:prstGeom>
          <a:ln>
            <a:solidFill>
              <a:schemeClr val="accent3">
                <a:lumMod val="50000"/>
              </a:schemeClr>
            </a:solidFill>
            <a:tailEnd type="arrow"/>
          </a:ln>
        </p:spPr>
        <p:style>
          <a:lnRef idx="3">
            <a:schemeClr val="accent3"/>
          </a:lnRef>
          <a:fillRef idx="0">
            <a:schemeClr val="accent3"/>
          </a:fillRef>
          <a:effectRef idx="2">
            <a:schemeClr val="accent3"/>
          </a:effectRef>
          <a:fontRef idx="minor">
            <a:schemeClr val="tx1"/>
          </a:fontRef>
        </p:style>
      </p:cxnSp>
      <p:graphicFrame>
        <p:nvGraphicFramePr>
          <p:cNvPr id="15" name="Table 14"/>
          <p:cNvGraphicFramePr>
            <a:graphicFrameLocks noGrp="1"/>
          </p:cNvGraphicFramePr>
          <p:nvPr>
            <p:extLst>
              <p:ext uri="{D42A27DB-BD31-4B8C-83A1-F6EECF244321}">
                <p14:modId xmlns:p14="http://schemas.microsoft.com/office/powerpoint/2010/main" xmlns="" val="3343805354"/>
              </p:ext>
            </p:extLst>
          </p:nvPr>
        </p:nvGraphicFramePr>
        <p:xfrm>
          <a:off x="6324600" y="0"/>
          <a:ext cx="2590800" cy="2356803"/>
        </p:xfrm>
        <a:graphic>
          <a:graphicData uri="http://schemas.openxmlformats.org/drawingml/2006/table">
            <a:tbl>
              <a:tblPr/>
              <a:tblGrid>
                <a:gridCol w="2590800"/>
              </a:tblGrid>
              <a:tr h="5921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rgbClr val="FFFFFF"/>
                          </a:solidFill>
                          <a:effectLst>
                            <a:outerShdw blurRad="38100" dist="38100" dir="2700000" algn="tl">
                              <a:srgbClr val="000000"/>
                            </a:outerShdw>
                          </a:effectLst>
                          <a:latin typeface="Arial" charset="0"/>
                          <a:cs typeface="Arial" charset="0"/>
                        </a:rPr>
                        <a:t>PAkHTUNKHWA</a:t>
                      </a:r>
                      <a:r>
                        <a:rPr kumimoji="0" lang="en-US" sz="18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rPr>
                        <a:t> (NWFP)</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4CA06"/>
                    </a:solidFill>
                  </a:tcPr>
                </a:tc>
              </a:tr>
              <a:tr h="4365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outerShdw blurRad="38100" dist="38100" dir="2700000" algn="tl">
                              <a:srgbClr val="FFFFFF"/>
                            </a:outerShdw>
                          </a:effectLst>
                          <a:latin typeface="Arial" charset="0"/>
                          <a:cs typeface="Arial" charset="0"/>
                        </a:rPr>
                        <a:t>Pop:  20.22 mil</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7EDA3"/>
                    </a:solidFill>
                  </a:tcPr>
                </a:tc>
              </a:tr>
              <a:tr h="4365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outerShdw blurRad="38100" dist="38100" dir="2700000" algn="tl">
                              <a:srgbClr val="FFFFFF"/>
                            </a:outerShdw>
                          </a:effectLst>
                          <a:latin typeface="Arial" charset="0"/>
                          <a:cs typeface="Arial" charset="0"/>
                        </a:rPr>
                        <a:t>Languages:  Pashto,  Hazara, </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7EDA3"/>
                    </a:solidFill>
                  </a:tcPr>
                </a:tc>
              </a:tr>
              <a:tr h="5921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outerShdw blurRad="38100" dist="38100" dir="2700000" algn="tl">
                              <a:srgbClr val="FFFFFF"/>
                            </a:outerShdw>
                          </a:effectLst>
                          <a:latin typeface="Arial" charset="0"/>
                          <a:cs typeface="Arial" charset="0"/>
                        </a:rPr>
                        <a:t>Ethnicities: Pashtun,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outerShdw blurRad="38100" dist="38100" dir="2700000" algn="tl">
                              <a:srgbClr val="FFFFFF"/>
                            </a:outerShdw>
                          </a:effectLst>
                          <a:latin typeface="Arial" charset="0"/>
                          <a:cs typeface="Arial" charset="0"/>
                        </a:rPr>
                        <a:t>Hazara, Tribal</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7EDA3"/>
                    </a:solidFill>
                  </a:tcPr>
                </a:tc>
              </a:tr>
            </a:tbl>
          </a:graphicData>
        </a:graphic>
      </p:graphicFrame>
      <p:cxnSp>
        <p:nvCxnSpPr>
          <p:cNvPr id="21" name="Straight Arrow Connector 20"/>
          <p:cNvCxnSpPr/>
          <p:nvPr/>
        </p:nvCxnSpPr>
        <p:spPr>
          <a:xfrm rot="10800000" flipV="1">
            <a:off x="5867400" y="1524000"/>
            <a:ext cx="609600" cy="152400"/>
          </a:xfrm>
          <a:prstGeom prst="straightConnector1">
            <a:avLst/>
          </a:prstGeom>
          <a:ln>
            <a:solidFill>
              <a:schemeClr val="accent3">
                <a:lumMod val="50000"/>
              </a:schemeClr>
            </a:solidFill>
            <a:tailEnd type="arrow"/>
          </a:ln>
        </p:spPr>
        <p:style>
          <a:lnRef idx="3">
            <a:schemeClr val="accent3"/>
          </a:lnRef>
          <a:fillRef idx="0">
            <a:schemeClr val="accent3"/>
          </a:fillRef>
          <a:effectRef idx="2">
            <a:schemeClr val="accent3"/>
          </a:effectRef>
          <a:fontRef idx="minor">
            <a:schemeClr val="tx1"/>
          </a:fontRef>
        </p:style>
      </p:cxnSp>
      <p:graphicFrame>
        <p:nvGraphicFramePr>
          <p:cNvPr id="12" name="Table 11"/>
          <p:cNvGraphicFramePr>
            <a:graphicFrameLocks noGrp="1"/>
          </p:cNvGraphicFramePr>
          <p:nvPr/>
        </p:nvGraphicFramePr>
        <p:xfrm>
          <a:off x="1673225" y="69851"/>
          <a:ext cx="2971800" cy="2209799"/>
        </p:xfrm>
        <a:graphic>
          <a:graphicData uri="http://schemas.openxmlformats.org/drawingml/2006/table">
            <a:tbl>
              <a:tblPr firstRow="1" bandRow="1">
                <a:solidFill>
                  <a:srgbClr val="C8C0E6"/>
                </a:solidFill>
                <a:tableStyleId>{5C22544A-7EE6-4342-B048-85BDC9FD1C3A}</a:tableStyleId>
              </a:tblPr>
              <a:tblGrid>
                <a:gridCol w="2971800"/>
              </a:tblGrid>
              <a:tr h="536359">
                <a:tc>
                  <a:txBody>
                    <a:bodyPr/>
                    <a:lstStyle/>
                    <a:p>
                      <a:pPr algn="ctr"/>
                      <a:r>
                        <a:rPr lang="en-US" dirty="0" smtClean="0"/>
                        <a:t>PUNJAB</a:t>
                      </a:r>
                      <a:endParaRPr lang="en-US" dirty="0"/>
                    </a:p>
                  </a:txBody>
                  <a:tcPr anchor="ctr">
                    <a:solidFill>
                      <a:srgbClr val="FFC000"/>
                    </a:solidFill>
                  </a:tcPr>
                </a:tc>
              </a:tr>
              <a:tr h="536359">
                <a:tc>
                  <a:txBody>
                    <a:bodyPr/>
                    <a:lstStyle/>
                    <a:p>
                      <a:pPr algn="ctr"/>
                      <a:r>
                        <a:rPr lang="en-US" dirty="0" smtClean="0"/>
                        <a:t>Pop:</a:t>
                      </a:r>
                      <a:r>
                        <a:rPr lang="en-US" baseline="0" dirty="0" smtClean="0"/>
                        <a:t>  81.85 mil</a:t>
                      </a:r>
                      <a:endParaRPr lang="en-US" dirty="0"/>
                    </a:p>
                  </a:txBody>
                  <a:tcPr anchor="ctr">
                    <a:solidFill>
                      <a:srgbClr val="FFEC94"/>
                    </a:solidFill>
                  </a:tcPr>
                </a:tc>
              </a:tr>
              <a:tr h="600722">
                <a:tc>
                  <a:txBody>
                    <a:bodyPr/>
                    <a:lstStyle/>
                    <a:p>
                      <a:pPr algn="ctr"/>
                      <a:r>
                        <a:rPr lang="en-US" dirty="0" smtClean="0"/>
                        <a:t>Languages:  </a:t>
                      </a:r>
                      <a:r>
                        <a:rPr lang="en-US" sz="1800" dirty="0" smtClean="0"/>
                        <a:t>Punjabi, </a:t>
                      </a:r>
                      <a:r>
                        <a:rPr lang="en-US" sz="1800" baseline="0" dirty="0" err="1" smtClean="0"/>
                        <a:t>Siraiki</a:t>
                      </a:r>
                      <a:endParaRPr lang="en-US" sz="1800" dirty="0"/>
                    </a:p>
                  </a:txBody>
                  <a:tcPr anchor="ctr">
                    <a:solidFill>
                      <a:srgbClr val="FFEC94"/>
                    </a:solidFill>
                  </a:tcPr>
                </a:tc>
              </a:tr>
              <a:tr h="53635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Ethnicities</a:t>
                      </a:r>
                      <a:r>
                        <a:rPr lang="en-US" baseline="0" dirty="0" smtClean="0"/>
                        <a:t>: </a:t>
                      </a:r>
                      <a:r>
                        <a:rPr lang="en-US" sz="1800" dirty="0" smtClean="0"/>
                        <a:t>Punjabi</a:t>
                      </a:r>
                      <a:r>
                        <a:rPr lang="en-US" sz="1800" baseline="0" dirty="0" smtClean="0"/>
                        <a:t>, </a:t>
                      </a:r>
                      <a:r>
                        <a:rPr lang="en-US" sz="1800" baseline="0" dirty="0" err="1" smtClean="0"/>
                        <a:t>Siraiki</a:t>
                      </a:r>
                      <a:endParaRPr lang="en-US" sz="1800" dirty="0" smtClean="0"/>
                    </a:p>
                  </a:txBody>
                  <a:tcPr anchor="ctr">
                    <a:solidFill>
                      <a:srgbClr val="FFEC94"/>
                    </a:solidFill>
                  </a:tcPr>
                </a:tc>
              </a:tr>
            </a:tbl>
          </a:graphicData>
        </a:graphic>
      </p:graphicFrame>
      <p:cxnSp>
        <p:nvCxnSpPr>
          <p:cNvPr id="14" name="Straight Arrow Connector 13"/>
          <p:cNvCxnSpPr/>
          <p:nvPr/>
        </p:nvCxnSpPr>
        <p:spPr>
          <a:xfrm>
            <a:off x="3886200" y="2438400"/>
            <a:ext cx="990600" cy="914400"/>
          </a:xfrm>
          <a:prstGeom prst="straightConnector1">
            <a:avLst/>
          </a:prstGeom>
          <a:ln>
            <a:solidFill>
              <a:schemeClr val="accent3">
                <a:lumMod val="50000"/>
              </a:schemeClr>
            </a:solidFill>
            <a:tailEnd type="arrow"/>
          </a:ln>
        </p:spPr>
        <p:style>
          <a:lnRef idx="3">
            <a:schemeClr val="accent3"/>
          </a:lnRef>
          <a:fillRef idx="0">
            <a:schemeClr val="accent3"/>
          </a:fillRef>
          <a:effectRef idx="2">
            <a:schemeClr val="accent3"/>
          </a:effectRef>
          <a:fontRef idx="minor">
            <a:schemeClr val="tx1"/>
          </a:fontRef>
        </p:style>
      </p:cxnSp>
      <p:sp>
        <p:nvSpPr>
          <p:cNvPr id="17467" name="Slide Number Placeholder 16"/>
          <p:cNvSpPr txBox="1">
            <a:spLocks noGrp="1"/>
          </p:cNvSpPr>
          <p:nvPr/>
        </p:nvSpPr>
        <p:spPr bwMode="auto">
          <a:xfrm>
            <a:off x="8763000" y="6492875"/>
            <a:ext cx="2133600" cy="365125"/>
          </a:xfrm>
          <a:prstGeom prst="rect">
            <a:avLst/>
          </a:prstGeom>
          <a:noFill/>
          <a:ln>
            <a:miter lim="800000"/>
            <a:headEnd/>
            <a:tailEnd/>
          </a:ln>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A788C799-433B-4D87-825D-1030AA8A1182}" type="slidenum">
              <a:rPr lang="en-US" sz="1200">
                <a:solidFill>
                  <a:srgbClr val="000000"/>
                </a:solidFill>
                <a:latin typeface="Times New Roman" pitchFamily="18" charset="0"/>
                <a:cs typeface="Arial" charset="0"/>
              </a:rPr>
              <a:pPr/>
              <a:t>12</a:t>
            </a:fld>
            <a:endParaRPr lang="en-US" sz="1200">
              <a:solidFill>
                <a:srgbClr val="000000"/>
              </a:solidFill>
              <a:latin typeface="Times New Roman" pitchFamily="18"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 presetClass="exit" presetSubtype="16" fill="hold" nodeType="clickEffect">
                                  <p:stCondLst>
                                    <p:cond delay="0"/>
                                  </p:stCondLst>
                                  <p:childTnLst>
                                    <p:animEffect transition="out" filter="box(in)">
                                      <p:cBhvr>
                                        <p:cTn id="14" dur="500"/>
                                        <p:tgtEl>
                                          <p:spTgt spid="4"/>
                                        </p:tgtEl>
                                      </p:cBhvr>
                                    </p:animEffect>
                                    <p:set>
                                      <p:cBhvr>
                                        <p:cTn id="15" dur="1" fill="hold">
                                          <p:stCondLst>
                                            <p:cond delay="499"/>
                                          </p:stCondLst>
                                        </p:cTn>
                                        <p:tgtEl>
                                          <p:spTgt spid="4"/>
                                        </p:tgtEl>
                                        <p:attrNameLst>
                                          <p:attrName>style.visibility</p:attrName>
                                        </p:attrNameLst>
                                      </p:cBhvr>
                                      <p:to>
                                        <p:strVal val="hidden"/>
                                      </p:to>
                                    </p:set>
                                  </p:childTnLst>
                                </p:cTn>
                              </p:par>
                              <p:par>
                                <p:cTn id="16" presetID="4" presetClass="exit" presetSubtype="16" fill="hold" nodeType="withEffect">
                                  <p:stCondLst>
                                    <p:cond delay="0"/>
                                  </p:stCondLst>
                                  <p:childTnLst>
                                    <p:animEffect transition="out" filter="box(in)">
                                      <p:cBhvr>
                                        <p:cTn id="17" dur="500"/>
                                        <p:tgtEl>
                                          <p:spTgt spid="6"/>
                                        </p:tgtEl>
                                      </p:cBhvr>
                                    </p:animEffect>
                                    <p:set>
                                      <p:cBhvr>
                                        <p:cTn id="18" dur="1" fill="hold">
                                          <p:stCondLst>
                                            <p:cond delay="499"/>
                                          </p:stCondLst>
                                        </p:cTn>
                                        <p:tgtEl>
                                          <p:spTgt spid="6"/>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2000"/>
                                        <p:tgtEl>
                                          <p:spTgt spid="8"/>
                                        </p:tgtEl>
                                      </p:cBhvr>
                                    </p:animEffect>
                                  </p:childTnLst>
                                </p:cTn>
                              </p:par>
                              <p:par>
                                <p:cTn id="24" presetID="10" presetClass="entr" presetSubtype="0"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2000"/>
                                        <p:tgtEl>
                                          <p:spTgt spid="10"/>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4" presetClass="exit" presetSubtype="16" fill="hold" nodeType="clickEffect">
                                  <p:stCondLst>
                                    <p:cond delay="0"/>
                                  </p:stCondLst>
                                  <p:childTnLst>
                                    <p:animEffect transition="out" filter="box(in)">
                                      <p:cBhvr>
                                        <p:cTn id="30" dur="500"/>
                                        <p:tgtEl>
                                          <p:spTgt spid="8"/>
                                        </p:tgtEl>
                                      </p:cBhvr>
                                    </p:animEffect>
                                    <p:set>
                                      <p:cBhvr>
                                        <p:cTn id="31" dur="1" fill="hold">
                                          <p:stCondLst>
                                            <p:cond delay="499"/>
                                          </p:stCondLst>
                                        </p:cTn>
                                        <p:tgtEl>
                                          <p:spTgt spid="8"/>
                                        </p:tgtEl>
                                        <p:attrNameLst>
                                          <p:attrName>style.visibility</p:attrName>
                                        </p:attrNameLst>
                                      </p:cBhvr>
                                      <p:to>
                                        <p:strVal val="hidden"/>
                                      </p:to>
                                    </p:set>
                                  </p:childTnLst>
                                </p:cTn>
                              </p:par>
                              <p:par>
                                <p:cTn id="32" presetID="4" presetClass="exit" presetSubtype="16" fill="hold" nodeType="withEffect">
                                  <p:stCondLst>
                                    <p:cond delay="0"/>
                                  </p:stCondLst>
                                  <p:childTnLst>
                                    <p:animEffect transition="out" filter="box(in)">
                                      <p:cBhvr>
                                        <p:cTn id="33" dur="500"/>
                                        <p:tgtEl>
                                          <p:spTgt spid="10"/>
                                        </p:tgtEl>
                                      </p:cBhvr>
                                    </p:animEffect>
                                    <p:set>
                                      <p:cBhvr>
                                        <p:cTn id="34" dur="1" fill="hold">
                                          <p:stCondLst>
                                            <p:cond delay="499"/>
                                          </p:stCondLst>
                                        </p:cTn>
                                        <p:tgtEl>
                                          <p:spTgt spid="10"/>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2000"/>
                                        <p:tgtEl>
                                          <p:spTgt spid="12"/>
                                        </p:tgtEl>
                                      </p:cBhvr>
                                    </p:animEffect>
                                  </p:childTnLst>
                                </p:cTn>
                              </p:par>
                              <p:par>
                                <p:cTn id="40" presetID="10" presetClass="entr" presetSubtype="0"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2000"/>
                                        <p:tgtEl>
                                          <p:spTgt spid="1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xit" presetSubtype="16" fill="hold" nodeType="clickEffect">
                                  <p:stCondLst>
                                    <p:cond delay="0"/>
                                  </p:stCondLst>
                                  <p:childTnLst>
                                    <p:animEffect transition="out" filter="box(in)">
                                      <p:cBhvr>
                                        <p:cTn id="46" dur="500"/>
                                        <p:tgtEl>
                                          <p:spTgt spid="12"/>
                                        </p:tgtEl>
                                      </p:cBhvr>
                                    </p:animEffect>
                                    <p:set>
                                      <p:cBhvr>
                                        <p:cTn id="47" dur="1" fill="hold">
                                          <p:stCondLst>
                                            <p:cond delay="499"/>
                                          </p:stCondLst>
                                        </p:cTn>
                                        <p:tgtEl>
                                          <p:spTgt spid="12"/>
                                        </p:tgtEl>
                                        <p:attrNameLst>
                                          <p:attrName>style.visibility</p:attrName>
                                        </p:attrNameLst>
                                      </p:cBhvr>
                                      <p:to>
                                        <p:strVal val="hidden"/>
                                      </p:to>
                                    </p:set>
                                  </p:childTnLst>
                                </p:cTn>
                              </p:par>
                              <p:par>
                                <p:cTn id="48" presetID="4" presetClass="exit" presetSubtype="16" fill="hold" nodeType="withEffect">
                                  <p:stCondLst>
                                    <p:cond delay="0"/>
                                  </p:stCondLst>
                                  <p:childTnLst>
                                    <p:animEffect transition="out" filter="box(in)">
                                      <p:cBhvr>
                                        <p:cTn id="49" dur="500"/>
                                        <p:tgtEl>
                                          <p:spTgt spid="14"/>
                                        </p:tgtEl>
                                      </p:cBhvr>
                                    </p:animEffect>
                                    <p:set>
                                      <p:cBhvr>
                                        <p:cTn id="50" dur="1" fill="hold">
                                          <p:stCondLst>
                                            <p:cond delay="499"/>
                                          </p:stCondLst>
                                        </p:cTn>
                                        <p:tgtEl>
                                          <p:spTgt spid="14"/>
                                        </p:tgtEl>
                                        <p:attrNameLst>
                                          <p:attrName>style.visibility</p:attrName>
                                        </p:attrNameLst>
                                      </p:cBhvr>
                                      <p:to>
                                        <p:strVal val="hidden"/>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0" presetClass="entr" presetSubtype="0" fill="hold" nodeType="click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2000"/>
                                        <p:tgtEl>
                                          <p:spTgt spid="15"/>
                                        </p:tgtEl>
                                      </p:cBhvr>
                                    </p:animEffect>
                                  </p:childTnLst>
                                </p:cTn>
                              </p:par>
                              <p:par>
                                <p:cTn id="56" presetID="10" presetClass="entr" presetSubtype="0"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2000"/>
                                        <p:tgtEl>
                                          <p:spTgt spid="21"/>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4" presetClass="exit" presetSubtype="16" fill="hold" nodeType="clickEffect">
                                  <p:stCondLst>
                                    <p:cond delay="0"/>
                                  </p:stCondLst>
                                  <p:childTnLst>
                                    <p:animEffect transition="out" filter="box(in)">
                                      <p:cBhvr>
                                        <p:cTn id="62" dur="500"/>
                                        <p:tgtEl>
                                          <p:spTgt spid="15"/>
                                        </p:tgtEl>
                                      </p:cBhvr>
                                    </p:animEffect>
                                    <p:set>
                                      <p:cBhvr>
                                        <p:cTn id="63" dur="1" fill="hold">
                                          <p:stCondLst>
                                            <p:cond delay="499"/>
                                          </p:stCondLst>
                                        </p:cTn>
                                        <p:tgtEl>
                                          <p:spTgt spid="15"/>
                                        </p:tgtEl>
                                        <p:attrNameLst>
                                          <p:attrName>style.visibility</p:attrName>
                                        </p:attrNameLst>
                                      </p:cBhvr>
                                      <p:to>
                                        <p:strVal val="hidden"/>
                                      </p:to>
                                    </p:set>
                                  </p:childTnLst>
                                </p:cTn>
                              </p:par>
                              <p:par>
                                <p:cTn id="64" presetID="4" presetClass="exit" presetSubtype="16" fill="hold" nodeType="withEffect">
                                  <p:stCondLst>
                                    <p:cond delay="0"/>
                                  </p:stCondLst>
                                  <p:childTnLst>
                                    <p:animEffect transition="out" filter="box(in)">
                                      <p:cBhvr>
                                        <p:cTn id="65" dur="500"/>
                                        <p:tgtEl>
                                          <p:spTgt spid="21"/>
                                        </p:tgtEl>
                                      </p:cBhvr>
                                    </p:animEffect>
                                    <p:set>
                                      <p:cBhvr>
                                        <p:cTn id="66" dur="1" fill="hold">
                                          <p:stCondLst>
                                            <p:cond delay="499"/>
                                          </p:stCondLst>
                                        </p:cTn>
                                        <p:tgtEl>
                                          <p:spTgt spid="21"/>
                                        </p:tgtEl>
                                        <p:attrNameLst>
                                          <p:attrName>style.visibility</p:attrName>
                                        </p:attrNameLst>
                                      </p:cBhvr>
                                      <p:to>
                                        <p:strVal val="hidden"/>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0" presetClass="entr" presetSubtype="0" fill="hold" nodeType="click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2000"/>
                                        <p:tgtEl>
                                          <p:spTgt spid="23"/>
                                        </p:tgtEl>
                                      </p:cBhvr>
                                    </p:animEffect>
                                  </p:childTnLst>
                                </p:cTn>
                              </p:par>
                              <p:par>
                                <p:cTn id="72" presetID="10" presetClass="entr" presetSubtype="0" fill="hold" nodeType="with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fade">
                                      <p:cBhvr>
                                        <p:cTn id="74" dur="2000"/>
                                        <p:tgtEl>
                                          <p:spTgt spid="25"/>
                                        </p:tgtEl>
                                      </p:cBhvr>
                                    </p:animEffect>
                                  </p:childTnLst>
                                </p:cTn>
                              </p:par>
                              <p:par>
                                <p:cTn id="75" presetID="10" presetClass="entr" presetSubtype="0" fill="hold" nodeType="with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2000"/>
                                        <p:tgtEl>
                                          <p:spTgt spid="22"/>
                                        </p:tgtEl>
                                      </p:cBhvr>
                                    </p:animEffect>
                                  </p:childTnLst>
                                </p:cTn>
                              </p:par>
                              <p:par>
                                <p:cTn id="78" presetID="10" presetClass="entr" presetSubtype="0" fill="hold" nodeType="with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2000"/>
                                        <p:tgtEl>
                                          <p:spTgt spid="27"/>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4" presetClass="exit" presetSubtype="16" fill="hold" nodeType="clickEffect">
                                  <p:stCondLst>
                                    <p:cond delay="0"/>
                                  </p:stCondLst>
                                  <p:childTnLst>
                                    <p:animEffect transition="out" filter="box(in)">
                                      <p:cBhvr>
                                        <p:cTn id="84" dur="500"/>
                                        <p:tgtEl>
                                          <p:spTgt spid="23"/>
                                        </p:tgtEl>
                                      </p:cBhvr>
                                    </p:animEffect>
                                    <p:set>
                                      <p:cBhvr>
                                        <p:cTn id="85" dur="1" fill="hold">
                                          <p:stCondLst>
                                            <p:cond delay="499"/>
                                          </p:stCondLst>
                                        </p:cTn>
                                        <p:tgtEl>
                                          <p:spTgt spid="23"/>
                                        </p:tgtEl>
                                        <p:attrNameLst>
                                          <p:attrName>style.visibility</p:attrName>
                                        </p:attrNameLst>
                                      </p:cBhvr>
                                      <p:to>
                                        <p:strVal val="hidden"/>
                                      </p:to>
                                    </p:set>
                                  </p:childTnLst>
                                </p:cTn>
                              </p:par>
                              <p:par>
                                <p:cTn id="86" presetID="4" presetClass="exit" presetSubtype="16" fill="hold" nodeType="withEffect">
                                  <p:stCondLst>
                                    <p:cond delay="0"/>
                                  </p:stCondLst>
                                  <p:childTnLst>
                                    <p:animEffect transition="out" filter="box(in)">
                                      <p:cBhvr>
                                        <p:cTn id="87" dur="500"/>
                                        <p:tgtEl>
                                          <p:spTgt spid="25"/>
                                        </p:tgtEl>
                                      </p:cBhvr>
                                    </p:animEffect>
                                    <p:set>
                                      <p:cBhvr>
                                        <p:cTn id="88" dur="1" fill="hold">
                                          <p:stCondLst>
                                            <p:cond delay="499"/>
                                          </p:stCondLst>
                                        </p:cTn>
                                        <p:tgtEl>
                                          <p:spTgt spid="25"/>
                                        </p:tgtEl>
                                        <p:attrNameLst>
                                          <p:attrName>style.visibility</p:attrName>
                                        </p:attrNameLst>
                                      </p:cBhvr>
                                      <p:to>
                                        <p:strVal val="hidden"/>
                                      </p:to>
                                    </p:set>
                                  </p:childTnLst>
                                </p:cTn>
                              </p:par>
                              <p:par>
                                <p:cTn id="89" presetID="4" presetClass="exit" presetSubtype="16" fill="hold" nodeType="withEffect">
                                  <p:stCondLst>
                                    <p:cond delay="0"/>
                                  </p:stCondLst>
                                  <p:childTnLst>
                                    <p:animEffect transition="out" filter="box(in)">
                                      <p:cBhvr>
                                        <p:cTn id="90" dur="500"/>
                                        <p:tgtEl>
                                          <p:spTgt spid="22"/>
                                        </p:tgtEl>
                                      </p:cBhvr>
                                    </p:animEffect>
                                    <p:set>
                                      <p:cBhvr>
                                        <p:cTn id="91" dur="1" fill="hold">
                                          <p:stCondLst>
                                            <p:cond delay="499"/>
                                          </p:stCondLst>
                                        </p:cTn>
                                        <p:tgtEl>
                                          <p:spTgt spid="22"/>
                                        </p:tgtEl>
                                        <p:attrNameLst>
                                          <p:attrName>style.visibility</p:attrName>
                                        </p:attrNameLst>
                                      </p:cBhvr>
                                      <p:to>
                                        <p:strVal val="hidden"/>
                                      </p:to>
                                    </p:set>
                                  </p:childTnLst>
                                </p:cTn>
                              </p:par>
                              <p:par>
                                <p:cTn id="92" presetID="4" presetClass="exit" presetSubtype="16" fill="hold" nodeType="withEffect">
                                  <p:stCondLst>
                                    <p:cond delay="0"/>
                                  </p:stCondLst>
                                  <p:childTnLst>
                                    <p:animEffect transition="out" filter="box(in)">
                                      <p:cBhvr>
                                        <p:cTn id="93" dur="500"/>
                                        <p:tgtEl>
                                          <p:spTgt spid="27"/>
                                        </p:tgtEl>
                                      </p:cBhvr>
                                    </p:animEffect>
                                    <p:set>
                                      <p:cBhvr>
                                        <p:cTn id="94" dur="1" fill="hold">
                                          <p:stCondLst>
                                            <p:cond delay="4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7772400" cy="685799"/>
          </a:xfrm>
        </p:spPr>
        <p:txBody>
          <a:bodyPr>
            <a:normAutofit/>
          </a:bodyPr>
          <a:lstStyle/>
          <a:p>
            <a:pPr algn="l"/>
            <a:r>
              <a:rPr lang="en-US" sz="3200" b="1" dirty="0" smtClean="0"/>
              <a:t>Reasons of Delay</a:t>
            </a:r>
            <a:endParaRPr lang="en-US" sz="3200" b="1" dirty="0"/>
          </a:p>
        </p:txBody>
      </p:sp>
      <p:sp>
        <p:nvSpPr>
          <p:cNvPr id="3" name="Subtitle 2"/>
          <p:cNvSpPr>
            <a:spLocks noGrp="1"/>
          </p:cNvSpPr>
          <p:nvPr>
            <p:ph type="subTitle" idx="1"/>
          </p:nvPr>
        </p:nvSpPr>
        <p:spPr>
          <a:xfrm>
            <a:off x="0" y="685800"/>
            <a:ext cx="9144000" cy="4343400"/>
          </a:xfrm>
        </p:spPr>
        <p:txBody>
          <a:bodyPr>
            <a:normAutofit fontScale="92500"/>
          </a:bodyPr>
          <a:lstStyle/>
          <a:p>
            <a:pPr marL="457200" indent="-457200" algn="l">
              <a:buFont typeface="Arial" pitchFamily="34" charset="0"/>
              <a:buChar char="•"/>
            </a:pPr>
            <a:r>
              <a:rPr lang="en-US" dirty="0" smtClean="0">
                <a:solidFill>
                  <a:schemeClr val="tx1"/>
                </a:solidFill>
              </a:rPr>
              <a:t>It took almost nine years for the two constituent assemblies to make a constitution for the country.</a:t>
            </a:r>
          </a:p>
          <a:p>
            <a:pPr marL="457200" indent="-457200" algn="l">
              <a:buFont typeface="Arial" pitchFamily="34" charset="0"/>
              <a:buChar char="•"/>
            </a:pPr>
            <a:r>
              <a:rPr lang="en-US" dirty="0" smtClean="0">
                <a:solidFill>
                  <a:schemeClr val="tx1"/>
                </a:solidFill>
              </a:rPr>
              <a:t>Following are the main reasons of delay:</a:t>
            </a:r>
          </a:p>
          <a:p>
            <a:pPr marL="514350" indent="-514350" algn="l">
              <a:buFont typeface="+mj-lt"/>
              <a:buAutoNum type="arabicPeriod"/>
            </a:pPr>
            <a:r>
              <a:rPr lang="en-US" sz="3000" dirty="0" smtClean="0">
                <a:solidFill>
                  <a:schemeClr val="tx1"/>
                </a:solidFill>
              </a:rPr>
              <a:t>Two wings of Pakistan – East Pakistan and West Pakistan</a:t>
            </a:r>
          </a:p>
          <a:p>
            <a:pPr marL="514350" indent="-514350" algn="l">
              <a:buFont typeface="+mj-lt"/>
              <a:buAutoNum type="arabicPeriod"/>
            </a:pPr>
            <a:r>
              <a:rPr lang="en-US" sz="3000" dirty="0" smtClean="0">
                <a:solidFill>
                  <a:schemeClr val="tx1"/>
                </a:solidFill>
              </a:rPr>
              <a:t>Inexperienced politicians</a:t>
            </a:r>
          </a:p>
          <a:p>
            <a:pPr marL="514350" indent="-514350" algn="l">
              <a:buFont typeface="+mj-lt"/>
              <a:buAutoNum type="arabicPeriod"/>
            </a:pPr>
            <a:r>
              <a:rPr lang="en-US" sz="3000" dirty="0" smtClean="0">
                <a:solidFill>
                  <a:schemeClr val="tx1"/>
                </a:solidFill>
              </a:rPr>
              <a:t>Clash of Interests</a:t>
            </a:r>
          </a:p>
          <a:p>
            <a:pPr marL="514350" indent="-514350" algn="l">
              <a:buFont typeface="+mj-lt"/>
              <a:buAutoNum type="arabicPeriod"/>
            </a:pPr>
            <a:r>
              <a:rPr lang="en-US" sz="3000" dirty="0" smtClean="0">
                <a:solidFill>
                  <a:schemeClr val="tx1"/>
                </a:solidFill>
              </a:rPr>
              <a:t>Debate on state  and Islam</a:t>
            </a:r>
          </a:p>
          <a:p>
            <a:pPr marL="514350" indent="-514350" algn="l">
              <a:buFont typeface="+mj-lt"/>
              <a:buAutoNum type="arabicPeriod"/>
            </a:pPr>
            <a:r>
              <a:rPr lang="en-US" sz="3000" dirty="0" smtClean="0">
                <a:solidFill>
                  <a:schemeClr val="tx1"/>
                </a:solidFill>
              </a:rPr>
              <a:t>Federal State System</a:t>
            </a:r>
          </a:p>
          <a:p>
            <a:pPr algn="l"/>
            <a:endParaRPr lang="en-US" sz="3000" dirty="0" smtClean="0">
              <a:solidFill>
                <a:schemeClr val="tx1"/>
              </a:solidFill>
            </a:endParaRPr>
          </a:p>
          <a:p>
            <a:pPr marL="514350" indent="-514350" algn="l">
              <a:buFont typeface="+mj-lt"/>
              <a:buAutoNum type="arabicPeriod"/>
            </a:pPr>
            <a:endParaRPr lang="en-US" sz="3000" dirty="0" smtClean="0">
              <a:solidFill>
                <a:schemeClr val="tx1"/>
              </a:solidFill>
            </a:endParaRPr>
          </a:p>
          <a:p>
            <a:pPr marL="514350" indent="-514350" algn="l">
              <a:buFont typeface="+mj-lt"/>
              <a:buAutoNum type="arabicPeriod"/>
            </a:pPr>
            <a:endParaRPr lang="en-US" sz="3000" dirty="0" smtClean="0">
              <a:solidFill>
                <a:schemeClr val="tx1"/>
              </a:solidFill>
            </a:endParaRPr>
          </a:p>
          <a:p>
            <a:pPr algn="l"/>
            <a:endParaRPr lang="en-US" dirty="0" smtClean="0">
              <a:solidFill>
                <a:schemeClr val="tx1"/>
              </a:solidFill>
            </a:endParaRPr>
          </a:p>
        </p:txBody>
      </p:sp>
    </p:spTree>
    <p:extLst>
      <p:ext uri="{BB962C8B-B14F-4D97-AF65-F5344CB8AC3E}">
        <p14:creationId xmlns:p14="http://schemas.microsoft.com/office/powerpoint/2010/main" xmlns="" val="16077060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158"/>
            <a:ext cx="9144000" cy="735842"/>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914401"/>
            <a:ext cx="9144000" cy="4419600"/>
          </a:xfrm>
        </p:spPr>
        <p:txBody>
          <a:bodyPr>
            <a:normAutofit fontScale="92500" lnSpcReduction="10000"/>
          </a:bodyPr>
          <a:lstStyle/>
          <a:p>
            <a:pPr marL="0" indent="0">
              <a:buNone/>
            </a:pPr>
            <a:r>
              <a:rPr lang="en-US" sz="3000" dirty="0" smtClean="0"/>
              <a:t>6.Cultural </a:t>
            </a:r>
            <a:r>
              <a:rPr lang="en-US" sz="3000" dirty="0"/>
              <a:t>and linguistic differences</a:t>
            </a:r>
          </a:p>
          <a:p>
            <a:pPr marL="0" indent="0">
              <a:buNone/>
            </a:pPr>
            <a:r>
              <a:rPr lang="en-US" sz="3000" dirty="0" smtClean="0"/>
              <a:t>7.Lack </a:t>
            </a:r>
            <a:r>
              <a:rPr lang="en-US" sz="3000" dirty="0"/>
              <a:t>of homogeneity between two wings</a:t>
            </a:r>
          </a:p>
          <a:p>
            <a:pPr marL="0" indent="0">
              <a:buNone/>
            </a:pPr>
            <a:r>
              <a:rPr lang="en-US" sz="3000" dirty="0" smtClean="0"/>
              <a:t>8.Language issue</a:t>
            </a:r>
          </a:p>
          <a:p>
            <a:pPr marL="0" indent="0">
              <a:buNone/>
            </a:pPr>
            <a:r>
              <a:rPr lang="en-US" sz="3000" dirty="0" smtClean="0"/>
              <a:t>9.Administrative problems</a:t>
            </a:r>
          </a:p>
          <a:p>
            <a:pPr marL="0" indent="0">
              <a:buNone/>
            </a:pPr>
            <a:r>
              <a:rPr lang="en-US" sz="3000" dirty="0" smtClean="0"/>
              <a:t>10.Influx of refugees</a:t>
            </a:r>
          </a:p>
          <a:p>
            <a:pPr marL="0" indent="0">
              <a:buNone/>
            </a:pPr>
            <a:r>
              <a:rPr lang="en-US" sz="3000" dirty="0" smtClean="0"/>
              <a:t>11. Politicians personal clashes and differences</a:t>
            </a:r>
          </a:p>
          <a:p>
            <a:pPr marL="0" indent="0">
              <a:buNone/>
            </a:pPr>
            <a:r>
              <a:rPr lang="en-US" sz="3000" dirty="0" smtClean="0"/>
              <a:t>12. Lack of quality leadership</a:t>
            </a:r>
          </a:p>
          <a:p>
            <a:pPr marL="0" indent="0">
              <a:buNone/>
            </a:pPr>
            <a:r>
              <a:rPr lang="en-US" sz="3000" dirty="0" smtClean="0"/>
              <a:t>13. Illiteracy </a:t>
            </a:r>
          </a:p>
          <a:p>
            <a:pPr marL="0" indent="0">
              <a:buNone/>
            </a:pPr>
            <a:r>
              <a:rPr lang="en-US" sz="3000" dirty="0" smtClean="0"/>
              <a:t>14. Lack of mutual understanding &amp; Tolerance</a:t>
            </a:r>
          </a:p>
          <a:p>
            <a:pPr marL="0" indent="0">
              <a:buNone/>
            </a:pPr>
            <a:endParaRPr lang="en-US" dirty="0"/>
          </a:p>
        </p:txBody>
      </p:sp>
    </p:spTree>
    <p:extLst>
      <p:ext uri="{BB962C8B-B14F-4D97-AF65-F5344CB8AC3E}">
        <p14:creationId xmlns:p14="http://schemas.microsoft.com/office/powerpoint/2010/main" xmlns="" val="819876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510"/>
            <a:ext cx="9144000" cy="978090"/>
          </a:xfrm>
        </p:spPr>
        <p:txBody>
          <a:bodyPr>
            <a:normAutofit fontScale="90000"/>
          </a:bodyPr>
          <a:lstStyle/>
          <a:p>
            <a:pPr algn="l"/>
            <a:r>
              <a:rPr lang="en-US" sz="3200" b="1" dirty="0" smtClean="0"/>
              <a:t>History of </a:t>
            </a:r>
            <a:r>
              <a:rPr lang="en-US" sz="3200" b="1" dirty="0"/>
              <a:t>Constitution Making</a:t>
            </a:r>
            <a:br>
              <a:rPr lang="en-US" sz="3200" b="1" dirty="0"/>
            </a:br>
            <a:r>
              <a:rPr lang="en-US" sz="3200" b="1" dirty="0"/>
              <a:t>Government of India Act, 1935 with amendments.</a:t>
            </a:r>
          </a:p>
        </p:txBody>
      </p:sp>
      <p:sp>
        <p:nvSpPr>
          <p:cNvPr id="3" name="Content Placeholder 2"/>
          <p:cNvSpPr>
            <a:spLocks noGrp="1"/>
          </p:cNvSpPr>
          <p:nvPr>
            <p:ph idx="1"/>
          </p:nvPr>
        </p:nvSpPr>
        <p:spPr>
          <a:xfrm>
            <a:off x="0" y="1066800"/>
            <a:ext cx="9144000" cy="4525963"/>
          </a:xfrm>
        </p:spPr>
        <p:txBody>
          <a:bodyPr>
            <a:normAutofit/>
          </a:bodyPr>
          <a:lstStyle/>
          <a:p>
            <a:endParaRPr lang="en-US" dirty="0" smtClean="0"/>
          </a:p>
          <a:p>
            <a:r>
              <a:rPr lang="en-US" dirty="0" smtClean="0"/>
              <a:t>Pakistan </a:t>
            </a:r>
            <a:r>
              <a:rPr lang="en-US" dirty="0"/>
              <a:t>became independent from British India in 1947, following its partition. The first document that served as a constitution for Pakistan was the </a:t>
            </a:r>
            <a:r>
              <a:rPr lang="en-US" b="1" dirty="0"/>
              <a:t>Government </a:t>
            </a:r>
            <a:r>
              <a:rPr lang="en-US" b="1" dirty="0" smtClean="0"/>
              <a:t>of </a:t>
            </a:r>
            <a:r>
              <a:rPr lang="en-US" b="1" dirty="0"/>
              <a:t>India Act, </a:t>
            </a:r>
            <a:r>
              <a:rPr lang="en-US" b="1" dirty="0" smtClean="0"/>
              <a:t>1935 </a:t>
            </a:r>
            <a:r>
              <a:rPr lang="en-US" dirty="0" smtClean="0"/>
              <a:t>with amendments.</a:t>
            </a:r>
          </a:p>
        </p:txBody>
      </p:sp>
    </p:spTree>
    <p:extLst>
      <p:ext uri="{BB962C8B-B14F-4D97-AF65-F5344CB8AC3E}">
        <p14:creationId xmlns:p14="http://schemas.microsoft.com/office/powerpoint/2010/main" xmlns="" val="20817376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158"/>
            <a:ext cx="9144000" cy="659642"/>
          </a:xfrm>
        </p:spPr>
        <p:txBody>
          <a:bodyPr>
            <a:normAutofit/>
          </a:bodyPr>
          <a:lstStyle/>
          <a:p>
            <a:pPr algn="l"/>
            <a:r>
              <a:rPr lang="en-US" sz="3200" b="1" dirty="0"/>
              <a:t>Measures Taken by Jinnah </a:t>
            </a:r>
          </a:p>
        </p:txBody>
      </p:sp>
      <p:sp>
        <p:nvSpPr>
          <p:cNvPr id="3" name="Content Placeholder 2"/>
          <p:cNvSpPr>
            <a:spLocks noGrp="1"/>
          </p:cNvSpPr>
          <p:nvPr>
            <p:ph idx="1"/>
          </p:nvPr>
        </p:nvSpPr>
        <p:spPr>
          <a:xfrm>
            <a:off x="0" y="685800"/>
            <a:ext cx="9144000" cy="4525963"/>
          </a:xfrm>
        </p:spPr>
        <p:txBody>
          <a:bodyPr>
            <a:normAutofit fontScale="85000" lnSpcReduction="20000"/>
          </a:bodyPr>
          <a:lstStyle/>
          <a:p>
            <a:r>
              <a:rPr lang="en-US" dirty="0"/>
              <a:t>Appointed the first constituent assembly of Pakistan in August 1947 :</a:t>
            </a:r>
          </a:p>
          <a:p>
            <a:pPr marL="514350" indent="-514350">
              <a:buFont typeface="+mj-lt"/>
              <a:buAutoNum type="arabicPeriod"/>
            </a:pPr>
            <a:r>
              <a:rPr lang="en-US" dirty="0"/>
              <a:t>69 members elected in 1945-46 election. </a:t>
            </a:r>
            <a:endParaRPr lang="en-US" dirty="0" smtClean="0"/>
          </a:p>
          <a:p>
            <a:pPr marL="514350" indent="-514350">
              <a:buFont typeface="+mj-lt"/>
              <a:buAutoNum type="arabicPeriod"/>
            </a:pPr>
            <a:r>
              <a:rPr lang="en-US" dirty="0" smtClean="0"/>
              <a:t>10 </a:t>
            </a:r>
            <a:r>
              <a:rPr lang="en-US" dirty="0"/>
              <a:t>members were included from princely states. </a:t>
            </a:r>
            <a:endParaRPr lang="en-US" dirty="0" smtClean="0"/>
          </a:p>
          <a:p>
            <a:pPr marL="514350" indent="-514350">
              <a:buFont typeface="+mj-lt"/>
              <a:buAutoNum type="arabicPeriod"/>
            </a:pPr>
            <a:r>
              <a:rPr lang="en-US" dirty="0" smtClean="0"/>
              <a:t>Dual </a:t>
            </a:r>
            <a:r>
              <a:rPr lang="en-US" dirty="0"/>
              <a:t>responsibility of acting as the federal legislature and constituent assembly. </a:t>
            </a:r>
            <a:endParaRPr lang="en-US" dirty="0" smtClean="0"/>
          </a:p>
          <a:p>
            <a:pPr marL="514350" indent="-514350">
              <a:buFont typeface="+mj-lt"/>
              <a:buAutoNum type="arabicPeriod"/>
            </a:pPr>
            <a:r>
              <a:rPr lang="en-US" dirty="0" smtClean="0"/>
              <a:t>The </a:t>
            </a:r>
            <a:r>
              <a:rPr lang="en-US" dirty="0"/>
              <a:t>members however lacked the essential </a:t>
            </a:r>
            <a:r>
              <a:rPr lang="en-US" dirty="0" smtClean="0"/>
              <a:t>requirements </a:t>
            </a:r>
            <a:r>
              <a:rPr lang="en-US" dirty="0"/>
              <a:t>of high competence, commitment and political experience. </a:t>
            </a:r>
            <a:endParaRPr lang="en-US" dirty="0" smtClean="0"/>
          </a:p>
          <a:p>
            <a:pPr marL="514350" indent="-514350">
              <a:buFont typeface="+mj-lt"/>
              <a:buAutoNum type="arabicPeriod"/>
            </a:pPr>
            <a:r>
              <a:rPr lang="en-US" dirty="0" smtClean="0"/>
              <a:t>Even </a:t>
            </a:r>
            <a:r>
              <a:rPr lang="en-US" dirty="0"/>
              <a:t>though Jinnah wanted to improve this situation but his early demise in 1948 struck another </a:t>
            </a:r>
            <a:r>
              <a:rPr lang="en-US" dirty="0" smtClean="0"/>
              <a:t>shock </a:t>
            </a:r>
            <a:r>
              <a:rPr lang="en-US" dirty="0"/>
              <a:t>to </a:t>
            </a:r>
            <a:r>
              <a:rPr lang="en-US" dirty="0" smtClean="0"/>
              <a:t>inexperienced </a:t>
            </a:r>
            <a:r>
              <a:rPr lang="en-US" dirty="0"/>
              <a:t>Pakistan. </a:t>
            </a:r>
          </a:p>
          <a:p>
            <a:endParaRPr lang="en-US" dirty="0"/>
          </a:p>
        </p:txBody>
      </p:sp>
    </p:spTree>
    <p:extLst>
      <p:ext uri="{BB962C8B-B14F-4D97-AF65-F5344CB8AC3E}">
        <p14:creationId xmlns:p14="http://schemas.microsoft.com/office/powerpoint/2010/main" xmlns="" val="3147653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49"/>
            <a:ext cx="9144000" cy="833651"/>
          </a:xfrm>
        </p:spPr>
        <p:txBody>
          <a:bodyPr>
            <a:normAutofit/>
          </a:bodyPr>
          <a:lstStyle/>
          <a:p>
            <a:pPr algn="l"/>
            <a:r>
              <a:rPr lang="en-US" sz="3200" b="1" dirty="0" smtClean="0"/>
              <a:t>The </a:t>
            </a:r>
            <a:r>
              <a:rPr lang="en-US" sz="3200" b="1" dirty="0"/>
              <a:t>Objectives Resolution</a:t>
            </a:r>
          </a:p>
        </p:txBody>
      </p:sp>
      <p:sp>
        <p:nvSpPr>
          <p:cNvPr id="3" name="Content Placeholder 2"/>
          <p:cNvSpPr>
            <a:spLocks noGrp="1"/>
          </p:cNvSpPr>
          <p:nvPr>
            <p:ph idx="1"/>
          </p:nvPr>
        </p:nvSpPr>
        <p:spPr>
          <a:xfrm>
            <a:off x="0" y="838200"/>
            <a:ext cx="9067800" cy="4525963"/>
          </a:xfrm>
        </p:spPr>
        <p:txBody>
          <a:bodyPr>
            <a:normAutofit lnSpcReduction="10000"/>
          </a:bodyPr>
          <a:lstStyle/>
          <a:p>
            <a:pPr algn="just"/>
            <a:r>
              <a:rPr lang="en-US" dirty="0"/>
              <a:t>The first big step in the framing of a constitution for Pakistan was taken by the Constituent Assembly on 12 March 1949, when it passed a resolution on the 'Aims and Objectives of the Constitution', popularly known as </a:t>
            </a:r>
            <a:r>
              <a:rPr lang="en-US" b="1" dirty="0"/>
              <a:t>the Objectives Resolution</a:t>
            </a:r>
            <a:r>
              <a:rPr lang="en-US" dirty="0" smtClean="0"/>
              <a:t>.</a:t>
            </a:r>
          </a:p>
          <a:p>
            <a:pPr algn="just"/>
            <a:r>
              <a:rPr lang="en-US" dirty="0" smtClean="0"/>
              <a:t> </a:t>
            </a:r>
            <a:r>
              <a:rPr lang="en-US" dirty="0"/>
              <a:t>It laid the foundation of the constitution and indicated the broad outline of its structure. The resolution was moved by </a:t>
            </a:r>
            <a:r>
              <a:rPr lang="en-US" dirty="0" err="1"/>
              <a:t>Liaquat</a:t>
            </a:r>
            <a:r>
              <a:rPr lang="en-US" dirty="0"/>
              <a:t> Ali Khan, the first Prime Minister of Pakistan.[</a:t>
            </a:r>
          </a:p>
          <a:p>
            <a:endParaRPr lang="en-US" dirty="0"/>
          </a:p>
        </p:txBody>
      </p:sp>
    </p:spTree>
    <p:extLst>
      <p:ext uri="{BB962C8B-B14F-4D97-AF65-F5344CB8AC3E}">
        <p14:creationId xmlns:p14="http://schemas.microsoft.com/office/powerpoint/2010/main" xmlns="" val="32933341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4" y="26158"/>
            <a:ext cx="9137176" cy="659642"/>
          </a:xfrm>
        </p:spPr>
        <p:txBody>
          <a:bodyPr>
            <a:normAutofit/>
          </a:bodyPr>
          <a:lstStyle/>
          <a:p>
            <a:pPr algn="l"/>
            <a:r>
              <a:rPr lang="en-US" sz="3200" b="1" dirty="0"/>
              <a:t>Main Features of Objective Resolution </a:t>
            </a:r>
          </a:p>
        </p:txBody>
      </p:sp>
      <p:sp>
        <p:nvSpPr>
          <p:cNvPr id="3" name="Content Placeholder 2"/>
          <p:cNvSpPr>
            <a:spLocks noGrp="1"/>
          </p:cNvSpPr>
          <p:nvPr>
            <p:ph idx="1"/>
          </p:nvPr>
        </p:nvSpPr>
        <p:spPr>
          <a:xfrm>
            <a:off x="0" y="762000"/>
            <a:ext cx="9144000" cy="4525963"/>
          </a:xfrm>
        </p:spPr>
        <p:txBody>
          <a:bodyPr/>
          <a:lstStyle/>
          <a:p>
            <a:r>
              <a:rPr lang="en-US" dirty="0"/>
              <a:t>Sovereignty of Allah </a:t>
            </a:r>
          </a:p>
          <a:p>
            <a:r>
              <a:rPr lang="en-US" dirty="0"/>
              <a:t>Democracy: Elected representation </a:t>
            </a:r>
          </a:p>
          <a:p>
            <a:r>
              <a:rPr lang="en-US" dirty="0"/>
              <a:t>Federal Republic based on Islamic Principles, justice, equality and tolerance with an independent judiciary plus protection of minorities </a:t>
            </a:r>
          </a:p>
          <a:p>
            <a:r>
              <a:rPr lang="en-US" dirty="0"/>
              <a:t>Muslim way of life according to teachings of Quran and </a:t>
            </a:r>
            <a:r>
              <a:rPr lang="en-US" dirty="0" err="1"/>
              <a:t>Sunnah</a:t>
            </a:r>
            <a:endParaRPr lang="en-US" dirty="0"/>
          </a:p>
          <a:p>
            <a:endParaRPr lang="en-US" dirty="0"/>
          </a:p>
        </p:txBody>
      </p:sp>
    </p:spTree>
    <p:extLst>
      <p:ext uri="{BB962C8B-B14F-4D97-AF65-F5344CB8AC3E}">
        <p14:creationId xmlns:p14="http://schemas.microsoft.com/office/powerpoint/2010/main" xmlns="" val="12560709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4" y="0"/>
            <a:ext cx="9137176" cy="609600"/>
          </a:xfrm>
        </p:spPr>
        <p:txBody>
          <a:bodyPr>
            <a:normAutofit fontScale="90000"/>
          </a:bodyPr>
          <a:lstStyle/>
          <a:p>
            <a:pPr algn="l"/>
            <a:r>
              <a:rPr lang="en-US" sz="3200" b="1" dirty="0" smtClean="0"/>
              <a:t/>
            </a:r>
            <a:br>
              <a:rPr lang="en-US" sz="3200" b="1" dirty="0" smtClean="0"/>
            </a:br>
            <a:r>
              <a:rPr lang="en-US" sz="3200" b="1" dirty="0" smtClean="0"/>
              <a:t>Basic </a:t>
            </a:r>
            <a:r>
              <a:rPr lang="en-US" sz="3200" b="1" dirty="0"/>
              <a:t>Principles Committee [1949-1952]</a:t>
            </a:r>
            <a:br>
              <a:rPr lang="en-US" sz="3200" b="1" dirty="0"/>
            </a:br>
            <a:endParaRPr lang="en-US" sz="3200" b="1" dirty="0"/>
          </a:p>
        </p:txBody>
      </p:sp>
      <p:sp>
        <p:nvSpPr>
          <p:cNvPr id="3" name="Content Placeholder 2"/>
          <p:cNvSpPr>
            <a:spLocks noGrp="1"/>
          </p:cNvSpPr>
          <p:nvPr>
            <p:ph idx="1"/>
          </p:nvPr>
        </p:nvSpPr>
        <p:spPr>
          <a:xfrm>
            <a:off x="0" y="685800"/>
            <a:ext cx="9144000" cy="4525963"/>
          </a:xfrm>
        </p:spPr>
        <p:txBody>
          <a:bodyPr>
            <a:normAutofit lnSpcReduction="10000"/>
          </a:bodyPr>
          <a:lstStyle/>
          <a:p>
            <a:pPr algn="just"/>
            <a:r>
              <a:rPr lang="en-US" dirty="0" smtClean="0"/>
              <a:t>After </a:t>
            </a:r>
            <a:r>
              <a:rPr lang="en-US" dirty="0"/>
              <a:t>the Objectives Resolution was passed in 1949, the Constitution Assembly set up a number of committees to draw the future constitution on the basis of the principles given in the </a:t>
            </a:r>
            <a:r>
              <a:rPr lang="en-US" dirty="0" smtClean="0"/>
              <a:t>Objectives resolution. </a:t>
            </a:r>
          </a:p>
          <a:p>
            <a:pPr algn="just"/>
            <a:r>
              <a:rPr lang="en-US" dirty="0" smtClean="0"/>
              <a:t>The </a:t>
            </a:r>
            <a:r>
              <a:rPr lang="en-US" dirty="0"/>
              <a:t>committee presented its interim report to the Legislative Assembly in1950. This was a short document presenting the guidelines and principles of the future Constitution of Pakistan</a:t>
            </a:r>
          </a:p>
        </p:txBody>
      </p:sp>
    </p:spTree>
    <p:extLst>
      <p:ext uri="{BB962C8B-B14F-4D97-AF65-F5344CB8AC3E}">
        <p14:creationId xmlns:p14="http://schemas.microsoft.com/office/powerpoint/2010/main" xmlns="" val="35483176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197"/>
            <a:ext cx="9144000" cy="667603"/>
          </a:xfrm>
        </p:spPr>
        <p:txBody>
          <a:bodyPr>
            <a:normAutofit fontScale="90000"/>
          </a:bodyPr>
          <a:lstStyle/>
          <a:p>
            <a:pPr algn="l"/>
            <a:r>
              <a:rPr lang="en-US" dirty="0" smtClean="0"/>
              <a:t>Cont.</a:t>
            </a:r>
            <a:endParaRPr lang="en-US" dirty="0"/>
          </a:p>
        </p:txBody>
      </p:sp>
      <p:sp>
        <p:nvSpPr>
          <p:cNvPr id="3" name="Content Placeholder 2"/>
          <p:cNvSpPr>
            <a:spLocks noGrp="1"/>
          </p:cNvSpPr>
          <p:nvPr>
            <p:ph idx="1"/>
          </p:nvPr>
        </p:nvSpPr>
        <p:spPr>
          <a:xfrm>
            <a:off x="6824" y="762000"/>
            <a:ext cx="9137176" cy="4800600"/>
          </a:xfrm>
        </p:spPr>
        <p:txBody>
          <a:bodyPr>
            <a:normAutofit fontScale="92500" lnSpcReduction="10000"/>
          </a:bodyPr>
          <a:lstStyle/>
          <a:p>
            <a:pPr algn="just"/>
            <a:r>
              <a:rPr lang="en-US" dirty="0"/>
              <a:t> After sharp criticism by religious scholars a basic principles committee was setup to review the recommendations however the report was subject to widespread criticism over its recommendations in East and West </a:t>
            </a:r>
            <a:r>
              <a:rPr lang="en-US" dirty="0" smtClean="0"/>
              <a:t>Pakistan/</a:t>
            </a:r>
          </a:p>
          <a:p>
            <a:pPr algn="just"/>
            <a:r>
              <a:rPr lang="en-US" dirty="0" smtClean="0"/>
              <a:t>Political </a:t>
            </a:r>
            <a:r>
              <a:rPr lang="en-US" dirty="0"/>
              <a:t>crisis developed as the Prime Minister </a:t>
            </a:r>
            <a:r>
              <a:rPr lang="en-US" dirty="0" err="1"/>
              <a:t>Liaquat</a:t>
            </a:r>
            <a:r>
              <a:rPr lang="en-US" dirty="0"/>
              <a:t> Ali Khan was assassinated in 1952, after a three year delay general elections were held on 21st June 1955. Assembly met on 7th July 1955. Finally the first constitution was promulgated by the second constituent assembly on 23rd March 1956. </a:t>
            </a:r>
          </a:p>
          <a:p>
            <a:pPr marL="0" indent="0">
              <a:buNone/>
            </a:pPr>
            <a:endParaRPr lang="en-US" dirty="0" smtClean="0"/>
          </a:p>
          <a:p>
            <a:endParaRPr lang="en-US" dirty="0"/>
          </a:p>
          <a:p>
            <a:endParaRPr lang="en-US" dirty="0"/>
          </a:p>
        </p:txBody>
      </p:sp>
    </p:spTree>
    <p:extLst>
      <p:ext uri="{BB962C8B-B14F-4D97-AF65-F5344CB8AC3E}">
        <p14:creationId xmlns:p14="http://schemas.microsoft.com/office/powerpoint/2010/main" xmlns="" val="15877393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fontScale="90000"/>
          </a:bodyPr>
          <a:lstStyle/>
          <a:p>
            <a:pPr algn="l"/>
            <a:r>
              <a:rPr lang="en-US" sz="3200" b="1" dirty="0" smtClean="0"/>
              <a:t>Parity Proposal (2</a:t>
            </a:r>
            <a:r>
              <a:rPr lang="en-US" sz="3200" b="1" baseline="30000" dirty="0" smtClean="0"/>
              <a:t>nd</a:t>
            </a:r>
            <a:r>
              <a:rPr lang="en-US" sz="3200" b="1" dirty="0" smtClean="0"/>
              <a:t> Draft of Constitution) and </a:t>
            </a:r>
            <a:br>
              <a:rPr lang="en-US" sz="3200" b="1" dirty="0" smtClean="0"/>
            </a:br>
            <a:r>
              <a:rPr lang="en-US" sz="3200" b="1" dirty="0" smtClean="0"/>
              <a:t>Muhammad Ali Formula 1953</a:t>
            </a:r>
            <a:endParaRPr lang="en-US" sz="3200" b="1" dirty="0"/>
          </a:p>
        </p:txBody>
      </p:sp>
      <p:sp>
        <p:nvSpPr>
          <p:cNvPr id="3" name="Content Placeholder 2"/>
          <p:cNvSpPr>
            <a:spLocks noGrp="1"/>
          </p:cNvSpPr>
          <p:nvPr>
            <p:ph idx="1"/>
          </p:nvPr>
        </p:nvSpPr>
        <p:spPr>
          <a:xfrm>
            <a:off x="0" y="914400"/>
            <a:ext cx="9144000" cy="4525963"/>
          </a:xfrm>
        </p:spPr>
        <p:txBody>
          <a:bodyPr>
            <a:normAutofit fontScale="92500" lnSpcReduction="10000"/>
          </a:bodyPr>
          <a:lstStyle/>
          <a:p>
            <a:r>
              <a:rPr lang="en-US" dirty="0" err="1" smtClean="0"/>
              <a:t>Khawaja</a:t>
            </a:r>
            <a:r>
              <a:rPr lang="en-US" dirty="0" smtClean="0"/>
              <a:t> </a:t>
            </a:r>
            <a:r>
              <a:rPr lang="en-US" dirty="0" err="1" smtClean="0"/>
              <a:t>Nazinuddin</a:t>
            </a:r>
            <a:r>
              <a:rPr lang="en-US" dirty="0" smtClean="0"/>
              <a:t>  presented second draft of constitution in 1952. However the parity proposal was rejected. </a:t>
            </a:r>
          </a:p>
          <a:p>
            <a:r>
              <a:rPr lang="en-US" dirty="0" smtClean="0"/>
              <a:t>Muhammad Ali claimed that his formula was acceptable to both wings.</a:t>
            </a:r>
          </a:p>
          <a:p>
            <a:r>
              <a:rPr lang="en-US" dirty="0" smtClean="0"/>
              <a:t>After ten days of the adoption of the final draft of constitution, the first constituent assembly , was dissolved by the Governor –General.</a:t>
            </a:r>
          </a:p>
          <a:p>
            <a:r>
              <a:rPr lang="en-US" dirty="0" smtClean="0"/>
              <a:t>2</a:t>
            </a:r>
            <a:r>
              <a:rPr lang="en-US" baseline="30000" dirty="0" smtClean="0"/>
              <a:t>nd</a:t>
            </a:r>
            <a:r>
              <a:rPr lang="en-US" dirty="0" smtClean="0"/>
              <a:t> Constituent assembly was set up in 1955 and fourth draft  was presented and approved in 1956</a:t>
            </a:r>
            <a:endParaRPr lang="en-US" dirty="0"/>
          </a:p>
        </p:txBody>
      </p:sp>
    </p:spTree>
    <p:extLst>
      <p:ext uri="{BB962C8B-B14F-4D97-AF65-F5344CB8AC3E}">
        <p14:creationId xmlns:p14="http://schemas.microsoft.com/office/powerpoint/2010/main" xmlns="" val="39382101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 y="0"/>
            <a:ext cx="9131490" cy="7620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838200"/>
            <a:ext cx="9144000" cy="4525963"/>
          </a:xfrm>
        </p:spPr>
        <p:txBody>
          <a:bodyPr>
            <a:normAutofit lnSpcReduction="10000"/>
          </a:bodyPr>
          <a:lstStyle/>
          <a:p>
            <a:pPr algn="just"/>
            <a:r>
              <a:rPr lang="en-US" dirty="0"/>
              <a:t>Pakistan came into being as a free Muslim state in quite unfavorable </a:t>
            </a:r>
            <a:r>
              <a:rPr lang="en-US" dirty="0" smtClean="0"/>
              <a:t>circumstances, it </a:t>
            </a:r>
            <a:r>
              <a:rPr lang="en-US" dirty="0"/>
              <a:t>had no resources, it had to build up its administrative machinery from a </a:t>
            </a:r>
            <a:r>
              <a:rPr lang="en-US" dirty="0" smtClean="0"/>
              <a:t>scratch. </a:t>
            </a:r>
          </a:p>
          <a:p>
            <a:pPr algn="just"/>
            <a:r>
              <a:rPr lang="en-US" dirty="0" smtClean="0"/>
              <a:t>But </a:t>
            </a:r>
            <a:r>
              <a:rPr lang="en-US" dirty="0"/>
              <a:t>Supreme efforts were made by the </a:t>
            </a:r>
            <a:r>
              <a:rPr lang="en-US" dirty="0" err="1"/>
              <a:t>Quiad</a:t>
            </a:r>
            <a:r>
              <a:rPr lang="en-US" dirty="0"/>
              <a:t>-e-</a:t>
            </a:r>
            <a:r>
              <a:rPr lang="en-US" dirty="0" err="1"/>
              <a:t>Azam</a:t>
            </a:r>
            <a:r>
              <a:rPr lang="en-US" dirty="0"/>
              <a:t> and his colleagues to </a:t>
            </a:r>
            <a:r>
              <a:rPr lang="en-US" dirty="0" smtClean="0"/>
              <a:t>contend with </a:t>
            </a:r>
            <a:r>
              <a:rPr lang="en-US" dirty="0"/>
              <a:t>the </a:t>
            </a:r>
            <a:r>
              <a:rPr lang="en-US" dirty="0" smtClean="0"/>
              <a:t>situation. His </a:t>
            </a:r>
            <a:r>
              <a:rPr lang="en-US" dirty="0"/>
              <a:t>golden principles </a:t>
            </a:r>
            <a:r>
              <a:rPr lang="en-US" b="1" dirty="0" smtClean="0"/>
              <a:t>"Unity Faith and  Discipline”</a:t>
            </a:r>
            <a:r>
              <a:rPr lang="en-US" dirty="0" smtClean="0"/>
              <a:t> </a:t>
            </a:r>
            <a:r>
              <a:rPr lang="en-US" dirty="0"/>
              <a:t>gave </a:t>
            </a:r>
            <a:r>
              <a:rPr lang="en-US" dirty="0" smtClean="0"/>
              <a:t>way to </a:t>
            </a:r>
            <a:r>
              <a:rPr lang="en-US" dirty="0"/>
              <a:t>Pakistan for a bright future of a strong and well developed </a:t>
            </a:r>
            <a:r>
              <a:rPr lang="en-US" dirty="0" smtClean="0"/>
              <a:t>country.</a:t>
            </a:r>
          </a:p>
        </p:txBody>
      </p:sp>
    </p:spTree>
    <p:extLst>
      <p:ext uri="{BB962C8B-B14F-4D97-AF65-F5344CB8AC3E}">
        <p14:creationId xmlns:p14="http://schemas.microsoft.com/office/powerpoint/2010/main" xmlns="" val="7448658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510"/>
            <a:ext cx="9144000" cy="673290"/>
          </a:xfrm>
        </p:spPr>
        <p:txBody>
          <a:bodyPr>
            <a:normAutofit/>
          </a:bodyPr>
          <a:lstStyle/>
          <a:p>
            <a:r>
              <a:rPr lang="en-US" sz="3200" b="1" dirty="0" smtClean="0"/>
              <a:t>Summary</a:t>
            </a:r>
            <a:endParaRPr lang="en-US" sz="3200" b="1" dirty="0"/>
          </a:p>
        </p:txBody>
      </p:sp>
      <p:sp>
        <p:nvSpPr>
          <p:cNvPr id="3" name="Content Placeholder 2"/>
          <p:cNvSpPr>
            <a:spLocks noGrp="1"/>
          </p:cNvSpPr>
          <p:nvPr>
            <p:ph idx="1"/>
          </p:nvPr>
        </p:nvSpPr>
        <p:spPr>
          <a:xfrm>
            <a:off x="6824" y="838200"/>
            <a:ext cx="9137176" cy="4525963"/>
          </a:xfrm>
        </p:spPr>
        <p:txBody>
          <a:bodyPr>
            <a:normAutofit/>
          </a:bodyPr>
          <a:lstStyle/>
          <a:p>
            <a:r>
              <a:rPr lang="en-US" dirty="0"/>
              <a:t>Background</a:t>
            </a:r>
          </a:p>
          <a:p>
            <a:r>
              <a:rPr lang="en-US" dirty="0" smtClean="0"/>
              <a:t>Definition </a:t>
            </a:r>
            <a:r>
              <a:rPr lang="en-US" dirty="0"/>
              <a:t>of Constitution</a:t>
            </a:r>
          </a:p>
          <a:p>
            <a:r>
              <a:rPr lang="en-US" dirty="0"/>
              <a:t>Sources of Constitution</a:t>
            </a:r>
          </a:p>
          <a:p>
            <a:r>
              <a:rPr lang="en-US" dirty="0" smtClean="0"/>
              <a:t>Constitution </a:t>
            </a:r>
            <a:r>
              <a:rPr lang="en-US" dirty="0"/>
              <a:t>of Pakistan</a:t>
            </a:r>
          </a:p>
          <a:p>
            <a:r>
              <a:rPr lang="en-US" dirty="0"/>
              <a:t>Reasons of Delay</a:t>
            </a:r>
          </a:p>
          <a:p>
            <a:r>
              <a:rPr lang="en-US" dirty="0"/>
              <a:t>History of Constitution Making</a:t>
            </a:r>
          </a:p>
          <a:p>
            <a:r>
              <a:rPr lang="en-US" dirty="0"/>
              <a:t>Government of India Act, 1935 with amendments</a:t>
            </a:r>
            <a:r>
              <a:rPr lang="en-US" dirty="0" smtClean="0"/>
              <a:t>.</a:t>
            </a:r>
          </a:p>
          <a:p>
            <a:pPr marL="0" indent="0">
              <a:buNone/>
            </a:pPr>
            <a:endParaRPr lang="en-US" dirty="0"/>
          </a:p>
          <a:p>
            <a:endParaRPr lang="en-US" dirty="0"/>
          </a:p>
        </p:txBody>
      </p:sp>
    </p:spTree>
    <p:extLst>
      <p:ext uri="{BB962C8B-B14F-4D97-AF65-F5344CB8AC3E}">
        <p14:creationId xmlns:p14="http://schemas.microsoft.com/office/powerpoint/2010/main" xmlns="" val="35596067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158"/>
            <a:ext cx="9144000" cy="735842"/>
          </a:xfrm>
        </p:spPr>
        <p:txBody>
          <a:bodyPr>
            <a:normAutofit fontScale="90000"/>
          </a:bodyPr>
          <a:lstStyle/>
          <a:p>
            <a:pPr algn="l"/>
            <a:r>
              <a:rPr lang="en-US" dirty="0" smtClean="0"/>
              <a:t>Cont.</a:t>
            </a:r>
            <a:endParaRPr lang="en-US" dirty="0"/>
          </a:p>
        </p:txBody>
      </p:sp>
      <p:sp>
        <p:nvSpPr>
          <p:cNvPr id="3" name="Content Placeholder 2"/>
          <p:cNvSpPr>
            <a:spLocks noGrp="1"/>
          </p:cNvSpPr>
          <p:nvPr>
            <p:ph idx="1"/>
          </p:nvPr>
        </p:nvSpPr>
        <p:spPr>
          <a:xfrm>
            <a:off x="6824" y="838200"/>
            <a:ext cx="9137176" cy="4525963"/>
          </a:xfrm>
        </p:spPr>
        <p:txBody>
          <a:bodyPr/>
          <a:lstStyle/>
          <a:p>
            <a:r>
              <a:rPr lang="en-US" dirty="0"/>
              <a:t>Measures Taken by Jinnah </a:t>
            </a:r>
          </a:p>
          <a:p>
            <a:r>
              <a:rPr lang="en-US" dirty="0"/>
              <a:t>The Objectives Resolution</a:t>
            </a:r>
          </a:p>
          <a:p>
            <a:r>
              <a:rPr lang="en-US" dirty="0"/>
              <a:t>Basic Principles Committee </a:t>
            </a:r>
            <a:r>
              <a:rPr lang="en-US" dirty="0" smtClean="0"/>
              <a:t>1949-1952</a:t>
            </a:r>
            <a:endParaRPr lang="en-US" dirty="0"/>
          </a:p>
          <a:p>
            <a:r>
              <a:rPr lang="en-US" dirty="0"/>
              <a:t>Parity Proposal (2nd Draft of Constitution) and </a:t>
            </a:r>
          </a:p>
          <a:p>
            <a:r>
              <a:rPr lang="en-US" dirty="0"/>
              <a:t>Muhammad Ali Formula 1953</a:t>
            </a:r>
          </a:p>
          <a:p>
            <a:r>
              <a:rPr lang="en-US" dirty="0"/>
              <a:t>Constitution of 1956</a:t>
            </a:r>
          </a:p>
          <a:p>
            <a:endParaRPr lang="en-US" dirty="0"/>
          </a:p>
        </p:txBody>
      </p:sp>
    </p:spTree>
    <p:extLst>
      <p:ext uri="{BB962C8B-B14F-4D97-AF65-F5344CB8AC3E}">
        <p14:creationId xmlns:p14="http://schemas.microsoft.com/office/powerpoint/2010/main" xmlns="" val="34966903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119"/>
            <a:ext cx="9144000" cy="727881"/>
          </a:xfrm>
        </p:spPr>
        <p:txBody>
          <a:bodyPr>
            <a:normAutofit fontScale="90000"/>
          </a:bodyPr>
          <a:lstStyle/>
          <a:p>
            <a:r>
              <a:rPr lang="en-US" b="1" dirty="0" smtClean="0"/>
              <a:t>Quotation </a:t>
            </a:r>
            <a:endParaRPr lang="en-US" b="1" dirty="0"/>
          </a:p>
        </p:txBody>
      </p:sp>
      <p:sp>
        <p:nvSpPr>
          <p:cNvPr id="3" name="Content Placeholder 2"/>
          <p:cNvSpPr>
            <a:spLocks noGrp="1"/>
          </p:cNvSpPr>
          <p:nvPr>
            <p:ph idx="1"/>
          </p:nvPr>
        </p:nvSpPr>
        <p:spPr>
          <a:xfrm>
            <a:off x="0" y="990600"/>
            <a:ext cx="9144000" cy="4525963"/>
          </a:xfrm>
        </p:spPr>
        <p:txBody>
          <a:bodyPr/>
          <a:lstStyle/>
          <a:p>
            <a:pPr marL="0" indent="0" algn="ctr">
              <a:buNone/>
            </a:pPr>
            <a:r>
              <a:rPr lang="en-US" dirty="0" smtClean="0"/>
              <a:t>"The foundation of your state have been laid and it is now for you to build and build as quickly  as you can."</a:t>
            </a:r>
          </a:p>
          <a:p>
            <a:pPr marL="0" indent="0" algn="r">
              <a:buNone/>
            </a:pPr>
            <a:r>
              <a:rPr lang="en-US" dirty="0"/>
              <a:t> </a:t>
            </a:r>
            <a:r>
              <a:rPr lang="en-US" dirty="0" smtClean="0"/>
              <a:t> 					</a:t>
            </a:r>
            <a:r>
              <a:rPr lang="en-US" sz="1600" b="1" dirty="0" smtClean="0"/>
              <a:t>Quaid </a:t>
            </a:r>
            <a:r>
              <a:rPr lang="en-US" sz="1600" b="1" dirty="0" err="1" smtClean="0"/>
              <a:t>i</a:t>
            </a:r>
            <a:r>
              <a:rPr lang="en-US" sz="1600" b="1" dirty="0" smtClean="0"/>
              <a:t> </a:t>
            </a:r>
            <a:r>
              <a:rPr lang="en-US" sz="1600" b="1" dirty="0" err="1" smtClean="0"/>
              <a:t>Azam</a:t>
            </a:r>
            <a:endParaRPr lang="en-US" sz="1600" b="1" dirty="0" smtClean="0"/>
          </a:p>
          <a:p>
            <a:pPr marL="0" indent="0" algn="r">
              <a:buNone/>
            </a:pPr>
            <a:r>
              <a:rPr lang="en-US" sz="1600" b="1" dirty="0" smtClean="0"/>
              <a:t>In </a:t>
            </a:r>
            <a:r>
              <a:rPr lang="en-US" sz="1600" b="1" dirty="0"/>
              <a:t>his last message to the nation on 14th August </a:t>
            </a:r>
            <a:r>
              <a:rPr lang="en-US" sz="1600" b="1" dirty="0" smtClean="0"/>
              <a:t>1948</a:t>
            </a:r>
            <a:endParaRPr lang="en-US" sz="1600" b="1" dirty="0"/>
          </a:p>
          <a:p>
            <a:pPr marL="0" indent="0">
              <a:buNone/>
            </a:pPr>
            <a:endParaRPr lang="en-US" dirty="0" smtClean="0"/>
          </a:p>
          <a:p>
            <a:pPr marL="0" indent="0" algn="ctr">
              <a:buNone/>
            </a:pPr>
            <a:r>
              <a:rPr lang="en-US" b="1" dirty="0" smtClean="0"/>
              <a:t>Thank you</a:t>
            </a:r>
            <a:endParaRPr lang="en-US" b="1" dirty="0"/>
          </a:p>
        </p:txBody>
      </p:sp>
    </p:spTree>
    <p:extLst>
      <p:ext uri="{BB962C8B-B14F-4D97-AF65-F5344CB8AC3E}">
        <p14:creationId xmlns:p14="http://schemas.microsoft.com/office/powerpoint/2010/main" xmlns="" val="36491894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359</TotalTime>
  <Words>1322</Words>
  <Application>Microsoft Office PowerPoint</Application>
  <PresentationFormat>On-screen Show (4:3)</PresentationFormat>
  <Paragraphs>180</Paragraphs>
  <Slides>25</Slides>
  <Notes>1</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Lecture # 17   Topic: Constitutional Developments in Pakistan I. </vt:lpstr>
      <vt:lpstr>Presidents </vt:lpstr>
      <vt:lpstr>Cont.</vt:lpstr>
      <vt:lpstr>Prime Ministers of Pakistan</vt:lpstr>
      <vt:lpstr>Cont.</vt:lpstr>
      <vt:lpstr>Background</vt:lpstr>
      <vt:lpstr>Topic: Constitutional Developments in Pakistan</vt:lpstr>
      <vt:lpstr>Cont.</vt:lpstr>
      <vt:lpstr>Sources of Constitution</vt:lpstr>
      <vt:lpstr>Constitution of Pakistan</vt:lpstr>
      <vt:lpstr>cont.</vt:lpstr>
      <vt:lpstr>Slide 12</vt:lpstr>
      <vt:lpstr>Reasons of Delay</vt:lpstr>
      <vt:lpstr>Cont.</vt:lpstr>
      <vt:lpstr>History of Constitution Making Government of India Act, 1935 with amendments.</vt:lpstr>
      <vt:lpstr>Measures Taken by Jinnah </vt:lpstr>
      <vt:lpstr>The Objectives Resolution</vt:lpstr>
      <vt:lpstr>Main Features of Objective Resolution </vt:lpstr>
      <vt:lpstr> Basic Principles Committee [1949-1952] </vt:lpstr>
      <vt:lpstr>Cont.</vt:lpstr>
      <vt:lpstr>Parity Proposal (2nd Draft of Constitution) and  Muhammad Ali Formula 1953</vt:lpstr>
      <vt:lpstr>Cont.</vt:lpstr>
      <vt:lpstr>Summary</vt:lpstr>
      <vt:lpstr>Cont.</vt:lpstr>
      <vt:lpstr>Quotation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aqeelaasif</dc:creator>
  <cp:lastModifiedBy>NTS</cp:lastModifiedBy>
  <cp:revision>54</cp:revision>
  <dcterms:created xsi:type="dcterms:W3CDTF">2010-06-02T08:45:17Z</dcterms:created>
  <dcterms:modified xsi:type="dcterms:W3CDTF">2012-08-07T06:58:45Z</dcterms:modified>
</cp:coreProperties>
</file>