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57" r:id="rId3"/>
    <p:sldId id="272" r:id="rId4"/>
    <p:sldId id="267" r:id="rId5"/>
    <p:sldId id="271" r:id="rId6"/>
    <p:sldId id="273" r:id="rId7"/>
    <p:sldId id="268" r:id="rId8"/>
    <p:sldId id="269" r:id="rId9"/>
    <p:sldId id="258" r:id="rId10"/>
    <p:sldId id="275" r:id="rId11"/>
    <p:sldId id="274" r:id="rId12"/>
    <p:sldId id="277" r:id="rId13"/>
    <p:sldId id="276" r:id="rId14"/>
    <p:sldId id="259" r:id="rId15"/>
    <p:sldId id="260" r:id="rId16"/>
    <p:sldId id="261" r:id="rId17"/>
    <p:sldId id="262" r:id="rId18"/>
    <p:sldId id="278" r:id="rId19"/>
    <p:sldId id="263" r:id="rId20"/>
    <p:sldId id="279" r:id="rId21"/>
    <p:sldId id="280" r:id="rId22"/>
    <p:sldId id="264" r:id="rId23"/>
    <p:sldId id="281" r:id="rId24"/>
    <p:sldId id="265" r:id="rId25"/>
    <p:sldId id="266" r:id="rId26"/>
    <p:sldId id="283" r:id="rId27"/>
    <p:sldId id="284" r:id="rId28"/>
    <p:sldId id="282" r:id="rId29"/>
    <p:sldId id="285" r:id="rId30"/>
    <p:sldId id="286" r:id="rId31"/>
    <p:sldId id="291" r:id="rId32"/>
    <p:sldId id="287" r:id="rId33"/>
    <p:sldId id="288" r:id="rId34"/>
    <p:sldId id="289" r:id="rId35"/>
    <p:sldId id="290" r:id="rId36"/>
    <p:sldId id="292" r:id="rId37"/>
    <p:sldId id="29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D9ECA8-6C87-4881-8A52-B693EF8B2A77}" type="datetimeFigureOut">
              <a:rPr lang="en-US" smtClean="0"/>
              <a:pPr/>
              <a:t>8/6/2012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4FF762-BDA7-4774-B600-5ECE865BCB06}" type="slidenum">
              <a:rPr lang="en-US" smtClean="0"/>
              <a:pPr/>
              <a:t>‹#›</a:t>
            </a:fld>
            <a:endParaRPr lang="en-US"/>
          </a:p>
        </p:txBody>
      </p:sp>
    </p:spTree>
    <p:extLst>
      <p:ext uri="{BB962C8B-B14F-4D97-AF65-F5344CB8AC3E}">
        <p14:creationId xmlns:p14="http://schemas.microsoft.com/office/powerpoint/2010/main" xmlns="" val="3286215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D9ECA8-6C87-4881-8A52-B693EF8B2A77}" type="datetimeFigureOut">
              <a:rPr lang="en-US" smtClean="0"/>
              <a:pPr/>
              <a:t>8/6/2012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4FF762-BDA7-4774-B600-5ECE865BCB06}" type="slidenum">
              <a:rPr lang="en-US" smtClean="0"/>
              <a:pPr/>
              <a:t>‹#›</a:t>
            </a:fld>
            <a:endParaRPr lang="en-US"/>
          </a:p>
        </p:txBody>
      </p:sp>
    </p:spTree>
    <p:extLst>
      <p:ext uri="{BB962C8B-B14F-4D97-AF65-F5344CB8AC3E}">
        <p14:creationId xmlns:p14="http://schemas.microsoft.com/office/powerpoint/2010/main" xmlns="" val="19185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D9ECA8-6C87-4881-8A52-B693EF8B2A77}" type="datetimeFigureOut">
              <a:rPr lang="en-US" smtClean="0"/>
              <a:pPr/>
              <a:t>8/6/2012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4FF762-BDA7-4774-B600-5ECE865BCB06}" type="slidenum">
              <a:rPr lang="en-US" smtClean="0"/>
              <a:pPr/>
              <a:t>‹#›</a:t>
            </a:fld>
            <a:endParaRPr lang="en-US"/>
          </a:p>
        </p:txBody>
      </p:sp>
    </p:spTree>
    <p:extLst>
      <p:ext uri="{BB962C8B-B14F-4D97-AF65-F5344CB8AC3E}">
        <p14:creationId xmlns:p14="http://schemas.microsoft.com/office/powerpoint/2010/main" xmlns="" val="809481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D9ECA8-6C87-4881-8A52-B693EF8B2A77}" type="datetimeFigureOut">
              <a:rPr lang="en-US" smtClean="0"/>
              <a:pPr/>
              <a:t>8/6/2012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4FF762-BDA7-4774-B600-5ECE865BCB06}" type="slidenum">
              <a:rPr lang="en-US" smtClean="0"/>
              <a:pPr/>
              <a:t>‹#›</a:t>
            </a:fld>
            <a:endParaRPr lang="en-US"/>
          </a:p>
        </p:txBody>
      </p:sp>
    </p:spTree>
    <p:extLst>
      <p:ext uri="{BB962C8B-B14F-4D97-AF65-F5344CB8AC3E}">
        <p14:creationId xmlns:p14="http://schemas.microsoft.com/office/powerpoint/2010/main" xmlns="" val="1077033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D9ECA8-6C87-4881-8A52-B693EF8B2A77}" type="datetimeFigureOut">
              <a:rPr lang="en-US" smtClean="0"/>
              <a:pPr/>
              <a:t>8/6/2012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4FF762-BDA7-4774-B600-5ECE865BCB06}" type="slidenum">
              <a:rPr lang="en-US" smtClean="0"/>
              <a:pPr/>
              <a:t>‹#›</a:t>
            </a:fld>
            <a:endParaRPr lang="en-US"/>
          </a:p>
        </p:txBody>
      </p:sp>
    </p:spTree>
    <p:extLst>
      <p:ext uri="{BB962C8B-B14F-4D97-AF65-F5344CB8AC3E}">
        <p14:creationId xmlns:p14="http://schemas.microsoft.com/office/powerpoint/2010/main" xmlns="" val="1971711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D9ECA8-6C87-4881-8A52-B693EF8B2A77}" type="datetimeFigureOut">
              <a:rPr lang="en-US" smtClean="0"/>
              <a:pPr/>
              <a:t>8/6/2012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4FF762-BDA7-4774-B600-5ECE865BCB06}" type="slidenum">
              <a:rPr lang="en-US" smtClean="0"/>
              <a:pPr/>
              <a:t>‹#›</a:t>
            </a:fld>
            <a:endParaRPr lang="en-US"/>
          </a:p>
        </p:txBody>
      </p:sp>
    </p:spTree>
    <p:extLst>
      <p:ext uri="{BB962C8B-B14F-4D97-AF65-F5344CB8AC3E}">
        <p14:creationId xmlns:p14="http://schemas.microsoft.com/office/powerpoint/2010/main" xmlns="" val="1377661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D9ECA8-6C87-4881-8A52-B693EF8B2A77}" type="datetimeFigureOut">
              <a:rPr lang="en-US" smtClean="0"/>
              <a:pPr/>
              <a:t>8/6/2012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4FF762-BDA7-4774-B600-5ECE865BCB06}" type="slidenum">
              <a:rPr lang="en-US" smtClean="0"/>
              <a:pPr/>
              <a:t>‹#›</a:t>
            </a:fld>
            <a:endParaRPr lang="en-US"/>
          </a:p>
        </p:txBody>
      </p:sp>
    </p:spTree>
    <p:extLst>
      <p:ext uri="{BB962C8B-B14F-4D97-AF65-F5344CB8AC3E}">
        <p14:creationId xmlns:p14="http://schemas.microsoft.com/office/powerpoint/2010/main" xmlns="" val="2920638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D9ECA8-6C87-4881-8A52-B693EF8B2A77}" type="datetimeFigureOut">
              <a:rPr lang="en-US" smtClean="0"/>
              <a:pPr/>
              <a:t>8/6/2012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4FF762-BDA7-4774-B600-5ECE865BCB06}" type="slidenum">
              <a:rPr lang="en-US" smtClean="0"/>
              <a:pPr/>
              <a:t>‹#›</a:t>
            </a:fld>
            <a:endParaRPr lang="en-US"/>
          </a:p>
        </p:txBody>
      </p:sp>
    </p:spTree>
    <p:extLst>
      <p:ext uri="{BB962C8B-B14F-4D97-AF65-F5344CB8AC3E}">
        <p14:creationId xmlns:p14="http://schemas.microsoft.com/office/powerpoint/2010/main" xmlns="" val="534972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D9ECA8-6C87-4881-8A52-B693EF8B2A77}" type="datetimeFigureOut">
              <a:rPr lang="en-US" smtClean="0"/>
              <a:pPr/>
              <a:t>8/6/2012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4FF762-BDA7-4774-B600-5ECE865BCB06}" type="slidenum">
              <a:rPr lang="en-US" smtClean="0"/>
              <a:pPr/>
              <a:t>‹#›</a:t>
            </a:fld>
            <a:endParaRPr lang="en-US"/>
          </a:p>
        </p:txBody>
      </p:sp>
    </p:spTree>
    <p:extLst>
      <p:ext uri="{BB962C8B-B14F-4D97-AF65-F5344CB8AC3E}">
        <p14:creationId xmlns:p14="http://schemas.microsoft.com/office/powerpoint/2010/main" xmlns="" val="1265389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D9ECA8-6C87-4881-8A52-B693EF8B2A77}" type="datetimeFigureOut">
              <a:rPr lang="en-US" smtClean="0"/>
              <a:pPr/>
              <a:t>8/6/2012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4FF762-BDA7-4774-B600-5ECE865BCB06}" type="slidenum">
              <a:rPr lang="en-US" smtClean="0"/>
              <a:pPr/>
              <a:t>‹#›</a:t>
            </a:fld>
            <a:endParaRPr lang="en-US"/>
          </a:p>
        </p:txBody>
      </p:sp>
    </p:spTree>
    <p:extLst>
      <p:ext uri="{BB962C8B-B14F-4D97-AF65-F5344CB8AC3E}">
        <p14:creationId xmlns:p14="http://schemas.microsoft.com/office/powerpoint/2010/main" xmlns="" val="2216915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D9ECA8-6C87-4881-8A52-B693EF8B2A77}" type="datetimeFigureOut">
              <a:rPr lang="en-US" smtClean="0"/>
              <a:pPr/>
              <a:t>8/6/2012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4FF762-BDA7-4774-B600-5ECE865BCB06}" type="slidenum">
              <a:rPr lang="en-US" smtClean="0"/>
              <a:pPr/>
              <a:t>‹#›</a:t>
            </a:fld>
            <a:endParaRPr lang="en-US"/>
          </a:p>
        </p:txBody>
      </p:sp>
    </p:spTree>
    <p:extLst>
      <p:ext uri="{BB962C8B-B14F-4D97-AF65-F5344CB8AC3E}">
        <p14:creationId xmlns:p14="http://schemas.microsoft.com/office/powerpoint/2010/main" xmlns="" val="2883010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D9ECA8-6C87-4881-8A52-B693EF8B2A77}" type="datetimeFigureOut">
              <a:rPr lang="en-US" smtClean="0"/>
              <a:pPr/>
              <a:t>8/6/2012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4FF762-BDA7-4774-B600-5ECE865BCB06}" type="slidenum">
              <a:rPr lang="en-US" smtClean="0"/>
              <a:pPr/>
              <a:t>‹#›</a:t>
            </a:fld>
            <a:endParaRPr lang="en-US"/>
          </a:p>
        </p:txBody>
      </p:sp>
    </p:spTree>
    <p:extLst>
      <p:ext uri="{BB962C8B-B14F-4D97-AF65-F5344CB8AC3E}">
        <p14:creationId xmlns:p14="http://schemas.microsoft.com/office/powerpoint/2010/main" xmlns="" val="183767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34636"/>
            <a:ext cx="9130145" cy="1143000"/>
          </a:xfrm>
        </p:spPr>
        <p:txBody>
          <a:bodyPr>
            <a:noAutofit/>
          </a:bodyPr>
          <a:lstStyle/>
          <a:p>
            <a:r>
              <a:rPr lang="en-US" sz="3200" b="1" dirty="0" smtClean="0"/>
              <a:t/>
            </a:r>
            <a:br>
              <a:rPr lang="en-US" sz="3200" b="1" dirty="0" smtClean="0"/>
            </a:br>
            <a:r>
              <a:rPr lang="en-US" sz="3200" b="1" dirty="0" smtClean="0"/>
              <a:t>Lecture 15	</a:t>
            </a:r>
            <a:br>
              <a:rPr lang="en-US" sz="3200" b="1" dirty="0" smtClean="0"/>
            </a:br>
            <a:r>
              <a:rPr lang="en-US" sz="3200" b="1" dirty="0" smtClean="0"/>
              <a:t>Establishment of Pakistan II from 1972- 2008</a:t>
            </a:r>
            <a:br>
              <a:rPr lang="en-US" sz="3200" b="1" dirty="0" smtClean="0"/>
            </a:br>
            <a:endParaRPr lang="en-US" sz="3200" b="1" dirty="0"/>
          </a:p>
        </p:txBody>
      </p:sp>
      <p:sp>
        <p:nvSpPr>
          <p:cNvPr id="3" name="Content Placeholder 2"/>
          <p:cNvSpPr>
            <a:spLocks noGrp="1"/>
          </p:cNvSpPr>
          <p:nvPr>
            <p:ph idx="1"/>
          </p:nvPr>
        </p:nvSpPr>
        <p:spPr>
          <a:xfrm>
            <a:off x="27708" y="1143000"/>
            <a:ext cx="9116291" cy="4525963"/>
          </a:xfrm>
        </p:spPr>
        <p:txBody>
          <a:bodyPr>
            <a:normAutofit fontScale="85000" lnSpcReduction="20000"/>
          </a:bodyPr>
          <a:lstStyle/>
          <a:p>
            <a:pPr marL="0" indent="0">
              <a:buNone/>
            </a:pPr>
            <a:r>
              <a:rPr lang="en-US" b="1" dirty="0" smtClean="0"/>
              <a:t>Topic of lecture </a:t>
            </a:r>
            <a:r>
              <a:rPr lang="en-US" b="1" dirty="0"/>
              <a:t># 14:Establishment of Pakistan II from </a:t>
            </a:r>
            <a:r>
              <a:rPr lang="en-US" b="1" dirty="0" smtClean="0"/>
              <a:t>1947- 72</a:t>
            </a:r>
          </a:p>
          <a:p>
            <a:r>
              <a:rPr lang="en-US" dirty="0" smtClean="0"/>
              <a:t>Early </a:t>
            </a:r>
            <a:r>
              <a:rPr lang="en-US" dirty="0"/>
              <a:t>Problems of Pakistan</a:t>
            </a:r>
          </a:p>
          <a:p>
            <a:r>
              <a:rPr lang="en-US" dirty="0"/>
              <a:t>Choice of Capital and Establishment of Government </a:t>
            </a:r>
          </a:p>
          <a:p>
            <a:r>
              <a:rPr lang="en-US" dirty="0"/>
              <a:t>Unfair Boundary Distribution</a:t>
            </a:r>
          </a:p>
          <a:p>
            <a:r>
              <a:rPr lang="en-US" dirty="0"/>
              <a:t>The Massacre of Muslim Refugees in India</a:t>
            </a:r>
          </a:p>
          <a:p>
            <a:r>
              <a:rPr lang="en-US" dirty="0"/>
              <a:t>Division of Military and Financial Assets</a:t>
            </a:r>
          </a:p>
          <a:p>
            <a:r>
              <a:rPr lang="en-US" dirty="0"/>
              <a:t>Canal Water Dispute</a:t>
            </a:r>
          </a:p>
          <a:p>
            <a:r>
              <a:rPr lang="en-US" dirty="0"/>
              <a:t>Kashmir Dispute</a:t>
            </a:r>
          </a:p>
          <a:p>
            <a:r>
              <a:rPr lang="en-US" dirty="0"/>
              <a:t>Annexation of Princely States</a:t>
            </a:r>
          </a:p>
          <a:p>
            <a:r>
              <a:rPr lang="en-US" dirty="0"/>
              <a:t>Economic Problems</a:t>
            </a:r>
          </a:p>
        </p:txBody>
      </p:sp>
    </p:spTree>
    <p:extLst>
      <p:ext uri="{BB962C8B-B14F-4D97-AF65-F5344CB8AC3E}">
        <p14:creationId xmlns:p14="http://schemas.microsoft.com/office/powerpoint/2010/main" xmlns="" val="363023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734291"/>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838200"/>
            <a:ext cx="9144000" cy="4495799"/>
          </a:xfrm>
        </p:spPr>
        <p:txBody>
          <a:bodyPr>
            <a:normAutofit fontScale="92500" lnSpcReduction="20000"/>
          </a:bodyPr>
          <a:lstStyle/>
          <a:p>
            <a:r>
              <a:rPr lang="en-US" dirty="0"/>
              <a:t>Administrative Problems</a:t>
            </a:r>
          </a:p>
          <a:p>
            <a:r>
              <a:rPr lang="en-US" dirty="0"/>
              <a:t>Constitutional Problem </a:t>
            </a:r>
          </a:p>
          <a:p>
            <a:r>
              <a:rPr lang="en-US" dirty="0"/>
              <a:t>Power Problem</a:t>
            </a:r>
          </a:p>
          <a:p>
            <a:r>
              <a:rPr lang="en-US" dirty="0"/>
              <a:t>History From 1947-48</a:t>
            </a:r>
          </a:p>
          <a:p>
            <a:r>
              <a:rPr lang="en-US" dirty="0"/>
              <a:t>From 1948-54</a:t>
            </a:r>
          </a:p>
          <a:p>
            <a:r>
              <a:rPr lang="en-US" dirty="0"/>
              <a:t>From 1955-58</a:t>
            </a:r>
          </a:p>
          <a:p>
            <a:r>
              <a:rPr lang="en-US" dirty="0"/>
              <a:t>The </a:t>
            </a:r>
            <a:r>
              <a:rPr lang="en-US" dirty="0" err="1"/>
              <a:t>Ayub</a:t>
            </a:r>
            <a:r>
              <a:rPr lang="en-US" dirty="0"/>
              <a:t> Years 1958-69</a:t>
            </a:r>
          </a:p>
          <a:p>
            <a:r>
              <a:rPr lang="en-US" dirty="0" err="1"/>
              <a:t>Yahya</a:t>
            </a:r>
            <a:r>
              <a:rPr lang="en-US" dirty="0"/>
              <a:t> Regime From 1969- </a:t>
            </a:r>
            <a:r>
              <a:rPr lang="en-US" dirty="0" smtClean="0"/>
              <a:t>1971</a:t>
            </a:r>
          </a:p>
          <a:p>
            <a:r>
              <a:rPr lang="en-US" dirty="0"/>
              <a:t>Today’s topic: Establishment of Pakistan II from </a:t>
            </a:r>
            <a:r>
              <a:rPr lang="en-US" dirty="0" smtClean="0"/>
              <a:t>1971- </a:t>
            </a:r>
            <a:r>
              <a:rPr lang="en-US" dirty="0"/>
              <a:t>2008</a:t>
            </a:r>
          </a:p>
          <a:p>
            <a:endParaRPr lang="en-US" dirty="0"/>
          </a:p>
        </p:txBody>
      </p:sp>
    </p:spTree>
    <p:extLst>
      <p:ext uri="{BB962C8B-B14F-4D97-AF65-F5344CB8AC3E}">
        <p14:creationId xmlns:p14="http://schemas.microsoft.com/office/powerpoint/2010/main" xmlns="" val="37576554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44000" cy="748145"/>
          </a:xfrm>
        </p:spPr>
        <p:txBody>
          <a:bodyPr>
            <a:normAutofit fontScale="90000"/>
          </a:bodyPr>
          <a:lstStyle/>
          <a:p>
            <a:pPr algn="l"/>
            <a:r>
              <a:rPr lang="en-US" sz="3200" b="1" dirty="0"/>
              <a:t>Second democratic era (1971–1977</a:t>
            </a:r>
            <a:r>
              <a:rPr lang="en-US" sz="3200" b="1" dirty="0" smtClean="0"/>
              <a:t>) </a:t>
            </a:r>
            <a:r>
              <a:rPr lang="en-US" sz="3200" b="1" dirty="0" err="1" smtClean="0"/>
              <a:t>Zulfikar</a:t>
            </a:r>
            <a:r>
              <a:rPr lang="en-US" sz="3200" b="1" dirty="0" smtClean="0"/>
              <a:t> Ali Bhutto</a:t>
            </a:r>
            <a:endParaRPr lang="en-US" sz="3200" b="1" dirty="0"/>
          </a:p>
        </p:txBody>
      </p:sp>
      <p:sp>
        <p:nvSpPr>
          <p:cNvPr id="3" name="Content Placeholder 2"/>
          <p:cNvSpPr>
            <a:spLocks noGrp="1"/>
          </p:cNvSpPr>
          <p:nvPr>
            <p:ph idx="1"/>
          </p:nvPr>
        </p:nvSpPr>
        <p:spPr>
          <a:xfrm>
            <a:off x="34636" y="685800"/>
            <a:ext cx="9109364" cy="4525963"/>
          </a:xfrm>
        </p:spPr>
        <p:txBody>
          <a:bodyPr>
            <a:normAutofit lnSpcReduction="10000"/>
          </a:bodyPr>
          <a:lstStyle/>
          <a:p>
            <a:pPr algn="just"/>
            <a:r>
              <a:rPr lang="en-US" dirty="0"/>
              <a:t>On December 20,1971, </a:t>
            </a:r>
            <a:r>
              <a:rPr lang="en-US" dirty="0" err="1"/>
              <a:t>Zulfikar</a:t>
            </a:r>
            <a:r>
              <a:rPr lang="en-US" dirty="0"/>
              <a:t> Ali Bhutto became President and Chief Martial Law Administrator. </a:t>
            </a:r>
          </a:p>
          <a:p>
            <a:pPr algn="just"/>
            <a:r>
              <a:rPr lang="en-US" dirty="0"/>
              <a:t>The army had ‘Shock’ defeat in war against </a:t>
            </a:r>
            <a:r>
              <a:rPr lang="en-US" dirty="0" smtClean="0"/>
              <a:t>India, </a:t>
            </a:r>
            <a:r>
              <a:rPr lang="en-US" dirty="0"/>
              <a:t>East Pakistan had </a:t>
            </a:r>
            <a:r>
              <a:rPr lang="en-US" dirty="0" smtClean="0"/>
              <a:t>appeared on the map of the world </a:t>
            </a:r>
            <a:r>
              <a:rPr lang="en-US" dirty="0"/>
              <a:t>and the Country was still under Martial Law. In 1970 </a:t>
            </a:r>
            <a:r>
              <a:rPr lang="en-US" dirty="0" smtClean="0"/>
              <a:t>elections </a:t>
            </a:r>
            <a:r>
              <a:rPr lang="en-US" dirty="0"/>
              <a:t>, however, had PPP an overwhelming majority in the National </a:t>
            </a:r>
            <a:r>
              <a:rPr lang="en-US" dirty="0" smtClean="0"/>
              <a:t>Assembly.</a:t>
            </a:r>
          </a:p>
          <a:p>
            <a:pPr algn="just"/>
            <a:r>
              <a:rPr lang="en-US" dirty="0"/>
              <a:t>Under Bhutto’s leadership Pakistan began to rearrange its national </a:t>
            </a:r>
            <a:r>
              <a:rPr lang="en-US" dirty="0" smtClean="0"/>
              <a:t>life from 1971.</a:t>
            </a:r>
            <a:endParaRPr lang="en-US" dirty="0"/>
          </a:p>
        </p:txBody>
      </p:sp>
    </p:spTree>
    <p:extLst>
      <p:ext uri="{BB962C8B-B14F-4D97-AF65-F5344CB8AC3E}">
        <p14:creationId xmlns:p14="http://schemas.microsoft.com/office/powerpoint/2010/main" xmlns="" val="25344443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0" y="20782"/>
            <a:ext cx="9171709" cy="817418"/>
          </a:xfrm>
        </p:spPr>
        <p:txBody>
          <a:bodyPr>
            <a:normAutofit/>
          </a:bodyPr>
          <a:lstStyle/>
          <a:p>
            <a:pPr algn="l"/>
            <a:r>
              <a:rPr lang="en-US" sz="3200" b="1" dirty="0"/>
              <a:t>The Bhutto Government</a:t>
            </a:r>
          </a:p>
        </p:txBody>
      </p:sp>
      <p:sp>
        <p:nvSpPr>
          <p:cNvPr id="3" name="Content Placeholder 2"/>
          <p:cNvSpPr>
            <a:spLocks noGrp="1"/>
          </p:cNvSpPr>
          <p:nvPr>
            <p:ph idx="1"/>
          </p:nvPr>
        </p:nvSpPr>
        <p:spPr>
          <a:xfrm>
            <a:off x="0" y="762000"/>
            <a:ext cx="9144000" cy="4876800"/>
          </a:xfrm>
        </p:spPr>
        <p:txBody>
          <a:bodyPr>
            <a:noAutofit/>
          </a:bodyPr>
          <a:lstStyle/>
          <a:p>
            <a:pPr algn="just"/>
            <a:r>
              <a:rPr lang="en-US" sz="2800" dirty="0" smtClean="0"/>
              <a:t>Bhutto nationalized the basic industries, insurance companies, domestically owned banks, and schools and colleges. </a:t>
            </a:r>
          </a:p>
          <a:p>
            <a:pPr algn="just"/>
            <a:r>
              <a:rPr lang="en-US" sz="2800" dirty="0" smtClean="0"/>
              <a:t>He also instituted land reforms that benefited tenants and middle-class farmers. He removed the armed forces from the process of decision making, but to conciliate the generals he allocated about 6 percent of the gross national product to defense. </a:t>
            </a:r>
          </a:p>
          <a:p>
            <a:pPr algn="just"/>
            <a:r>
              <a:rPr lang="en-US" sz="2800" dirty="0" smtClean="0"/>
              <a:t>In July 1972 Bhutto negotiated the </a:t>
            </a:r>
            <a:r>
              <a:rPr lang="en-US" sz="2800" dirty="0" err="1" smtClean="0"/>
              <a:t>Simla</a:t>
            </a:r>
            <a:r>
              <a:rPr lang="en-US" sz="2800" dirty="0" smtClean="0"/>
              <a:t> Agreement, which confirmed a line of control dividing Kashmīr and prompted the withdrawal of Indian troops from Pakistani territory.</a:t>
            </a:r>
          </a:p>
          <a:p>
            <a:endParaRPr lang="en-US" sz="2800" dirty="0" smtClean="0"/>
          </a:p>
        </p:txBody>
      </p:sp>
    </p:spTree>
    <p:extLst>
      <p:ext uri="{BB962C8B-B14F-4D97-AF65-F5344CB8AC3E}">
        <p14:creationId xmlns:p14="http://schemas.microsoft.com/office/powerpoint/2010/main" xmlns="" val="41787573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788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lnSpcReduction="10000"/>
          </a:bodyPr>
          <a:lstStyle/>
          <a:p>
            <a:pPr algn="just"/>
            <a:r>
              <a:rPr lang="en-US" dirty="0"/>
              <a:t>In April 1972 Bhutto lifted martial law and </a:t>
            </a:r>
            <a:r>
              <a:rPr lang="en-US" dirty="0" smtClean="0"/>
              <a:t>organized </a:t>
            </a:r>
            <a:r>
              <a:rPr lang="en-US" dirty="0"/>
              <a:t>the National Assembly, which consisted of members elected from West Pakistan in 1970. After much political debate, the legislature drafted the country’s third constitution, which was </a:t>
            </a:r>
            <a:r>
              <a:rPr lang="en-US" dirty="0" smtClean="0"/>
              <a:t>implemented </a:t>
            </a:r>
            <a:r>
              <a:rPr lang="en-US" dirty="0"/>
              <a:t>on August 14, 1973. </a:t>
            </a:r>
            <a:endParaRPr lang="en-US" dirty="0" smtClean="0"/>
          </a:p>
          <a:p>
            <a:pPr algn="just"/>
            <a:r>
              <a:rPr lang="en-US" dirty="0" smtClean="0"/>
              <a:t>It </a:t>
            </a:r>
            <a:r>
              <a:rPr lang="en-US" dirty="0"/>
              <a:t>changed the National Assembly into a two-chamber legislature, with a Senate as the upper house and a National Assembly as the lower house</a:t>
            </a:r>
            <a:r>
              <a:rPr lang="en-US" dirty="0" smtClean="0"/>
              <a:t>.</a:t>
            </a:r>
            <a:endParaRPr lang="en-US" dirty="0"/>
          </a:p>
          <a:p>
            <a:pPr algn="just"/>
            <a:endParaRPr lang="en-US" dirty="0"/>
          </a:p>
        </p:txBody>
      </p:sp>
    </p:spTree>
    <p:extLst>
      <p:ext uri="{BB962C8B-B14F-4D97-AF65-F5344CB8AC3E}">
        <p14:creationId xmlns:p14="http://schemas.microsoft.com/office/powerpoint/2010/main" xmlns="" val="3986715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20000"/>
          </a:bodyPr>
          <a:lstStyle/>
          <a:p>
            <a:pPr algn="just"/>
            <a:r>
              <a:rPr lang="en-US" dirty="0"/>
              <a:t>It designated the </a:t>
            </a:r>
            <a:r>
              <a:rPr lang="en-US" dirty="0" smtClean="0"/>
              <a:t>Prime Minister </a:t>
            </a:r>
            <a:r>
              <a:rPr lang="en-US" dirty="0"/>
              <a:t>as the most powerful government official, but it also set up a formal parliamentary system in which the executive was responsible to the legislature. Bhutto became </a:t>
            </a:r>
            <a:r>
              <a:rPr lang="en-US" dirty="0" smtClean="0"/>
              <a:t>Prime Minister</a:t>
            </a:r>
            <a:r>
              <a:rPr lang="en-US" dirty="0"/>
              <a:t>, and </a:t>
            </a:r>
            <a:r>
              <a:rPr lang="en-US" dirty="0" err="1"/>
              <a:t>Fazal</a:t>
            </a:r>
            <a:r>
              <a:rPr lang="en-US" dirty="0"/>
              <a:t> </a:t>
            </a:r>
            <a:r>
              <a:rPr lang="en-US" dirty="0" err="1"/>
              <a:t>Elahi</a:t>
            </a:r>
            <a:r>
              <a:rPr lang="en-US" dirty="0"/>
              <a:t> </a:t>
            </a:r>
            <a:r>
              <a:rPr lang="en-US" dirty="0" err="1"/>
              <a:t>Chaudry</a:t>
            </a:r>
            <a:r>
              <a:rPr lang="en-US" dirty="0"/>
              <a:t> replaced him as </a:t>
            </a:r>
            <a:r>
              <a:rPr lang="en-US" dirty="0" smtClean="0"/>
              <a:t>president.</a:t>
            </a:r>
          </a:p>
          <a:p>
            <a:pPr algn="just"/>
            <a:r>
              <a:rPr lang="en-US" dirty="0"/>
              <a:t>Bhutto embarked on ambitious nationalization programs and land reforms, which he called “Islamic socialism.” His reforms achieved some success but earned him the enmity of </a:t>
            </a:r>
            <a:r>
              <a:rPr lang="en-US" dirty="0" smtClean="0"/>
              <a:t>the powerful and  </a:t>
            </a:r>
            <a:r>
              <a:rPr lang="en-US" dirty="0"/>
              <a:t>capitalist class.</a:t>
            </a:r>
          </a:p>
        </p:txBody>
      </p:sp>
    </p:spTree>
    <p:extLst>
      <p:ext uri="{BB962C8B-B14F-4D97-AF65-F5344CB8AC3E}">
        <p14:creationId xmlns:p14="http://schemas.microsoft.com/office/powerpoint/2010/main" xmlns="" val="6109195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525963"/>
          </a:xfrm>
        </p:spPr>
        <p:txBody>
          <a:bodyPr>
            <a:normAutofit fontScale="92500" lnSpcReduction="20000"/>
          </a:bodyPr>
          <a:lstStyle/>
          <a:p>
            <a:r>
              <a:rPr lang="en-US" dirty="0" smtClean="0"/>
              <a:t>In addition, religious leaders considered them to be un-Islamic. Unable to deal constructively with the opposition, he became heavy-handed in his rule. In the general elections of 1977, nine opposition parties united in the Pakistan National Alliance (PNA) to run against Bhutto’s PPP. </a:t>
            </a:r>
          </a:p>
          <a:p>
            <a:r>
              <a:rPr lang="en-US" dirty="0" smtClean="0"/>
              <a:t>Losing in three of the four provinces, the PNA accused that Bhutto had rigged the vote. The PNA boycotted the provincial elections a few days later and organized demonstrations throughout the country that lasted for six weeks.</a:t>
            </a:r>
            <a:endParaRPr lang="en-US" dirty="0"/>
          </a:p>
        </p:txBody>
      </p:sp>
    </p:spTree>
    <p:extLst>
      <p:ext uri="{BB962C8B-B14F-4D97-AF65-F5344CB8AC3E}">
        <p14:creationId xmlns:p14="http://schemas.microsoft.com/office/powerpoint/2010/main" xmlns="" val="13526699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lnSpcReduction="10000"/>
          </a:bodyPr>
          <a:lstStyle/>
          <a:p>
            <a:pPr algn="just"/>
            <a:r>
              <a:rPr lang="en-US" dirty="0"/>
              <a:t>The PPP and PNA leadership proved incapable of resolving the deadlock, and the army chief of staff, General Muhammad Zia </a:t>
            </a:r>
            <a:r>
              <a:rPr lang="en-US" dirty="0" err="1"/>
              <a:t>ul-Haq</a:t>
            </a:r>
            <a:r>
              <a:rPr lang="en-US" dirty="0"/>
              <a:t>, staged a coup on July 5, 1977, and imposed another martial-law regime. </a:t>
            </a:r>
            <a:endParaRPr lang="en-US" dirty="0" smtClean="0"/>
          </a:p>
          <a:p>
            <a:pPr algn="just"/>
            <a:r>
              <a:rPr lang="en-US" dirty="0" smtClean="0"/>
              <a:t>Bhutto </a:t>
            </a:r>
            <a:r>
              <a:rPr lang="en-US" dirty="0"/>
              <a:t>was tried for authorizing the murder of a political opponent and found guilty; he was hanged on April 4, 1979. The PPP was reorganized under the leadership of his daughter, Benazir Bhutto.</a:t>
            </a:r>
          </a:p>
          <a:p>
            <a:endParaRPr lang="en-US" dirty="0"/>
          </a:p>
        </p:txBody>
      </p:sp>
    </p:spTree>
    <p:extLst>
      <p:ext uri="{BB962C8B-B14F-4D97-AF65-F5344CB8AC3E}">
        <p14:creationId xmlns:p14="http://schemas.microsoft.com/office/powerpoint/2010/main" xmlns="" val="9893619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0782"/>
            <a:ext cx="9130145" cy="588818"/>
          </a:xfrm>
        </p:spPr>
        <p:txBody>
          <a:bodyPr>
            <a:normAutofit/>
          </a:bodyPr>
          <a:lstStyle/>
          <a:p>
            <a:pPr algn="l"/>
            <a:r>
              <a:rPr lang="en-US" sz="3200" b="1" dirty="0"/>
              <a:t>Second military era </a:t>
            </a:r>
            <a:r>
              <a:rPr lang="en-US" sz="3200" b="1" dirty="0" smtClean="0"/>
              <a:t>(1977–1988)Zia Rule </a:t>
            </a:r>
            <a:endParaRPr lang="en-US" sz="3200" b="1" dirty="0"/>
          </a:p>
        </p:txBody>
      </p:sp>
      <p:sp>
        <p:nvSpPr>
          <p:cNvPr id="3" name="Content Placeholder 2"/>
          <p:cNvSpPr>
            <a:spLocks noGrp="1"/>
          </p:cNvSpPr>
          <p:nvPr>
            <p:ph idx="1"/>
          </p:nvPr>
        </p:nvSpPr>
        <p:spPr>
          <a:xfrm>
            <a:off x="0" y="609600"/>
            <a:ext cx="9144000" cy="4525963"/>
          </a:xfrm>
        </p:spPr>
        <p:txBody>
          <a:bodyPr>
            <a:normAutofit lnSpcReduction="10000"/>
          </a:bodyPr>
          <a:lstStyle/>
          <a:p>
            <a:pPr algn="just"/>
            <a:r>
              <a:rPr lang="en-US" dirty="0" smtClean="0"/>
              <a:t>Zia formally assumed the presidency in 1978 and embarked on an </a:t>
            </a:r>
            <a:r>
              <a:rPr lang="en-US" dirty="0" err="1" smtClean="0"/>
              <a:t>Islamization</a:t>
            </a:r>
            <a:r>
              <a:rPr lang="en-US" dirty="0" smtClean="0"/>
              <a:t> program. Through various ordinances between 1978 and 1985, he instituted the </a:t>
            </a:r>
            <a:r>
              <a:rPr lang="en-US" dirty="0" err="1" smtClean="0"/>
              <a:t>Islamization</a:t>
            </a:r>
            <a:r>
              <a:rPr lang="en-US" dirty="0" smtClean="0"/>
              <a:t> of Pakistan’s legal and economic systems and social order. In 1979 a federal Sharia (Islamic law) court was established to exercise Islamic judicial review. Other ordinances established interest-free banking and provided maximum </a:t>
            </a:r>
            <a:r>
              <a:rPr lang="en-US" smtClean="0"/>
              <a:t>penalties for </a:t>
            </a:r>
            <a:r>
              <a:rPr lang="en-US" dirty="0" smtClean="0"/>
              <a:t>defamation, theft, and consumption of alcohol.</a:t>
            </a:r>
          </a:p>
          <a:p>
            <a:endParaRPr lang="en-US" dirty="0" smtClean="0"/>
          </a:p>
        </p:txBody>
      </p:sp>
    </p:spTree>
    <p:extLst>
      <p:ext uri="{BB962C8B-B14F-4D97-AF65-F5344CB8AC3E}">
        <p14:creationId xmlns:p14="http://schemas.microsoft.com/office/powerpoint/2010/main" xmlns="" val="18222437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0"/>
            <a:ext cx="9116291"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838200"/>
            <a:ext cx="9144000" cy="4525963"/>
          </a:xfrm>
        </p:spPr>
        <p:txBody>
          <a:bodyPr>
            <a:normAutofit fontScale="92500" lnSpcReduction="10000"/>
          </a:bodyPr>
          <a:lstStyle/>
          <a:p>
            <a:pPr algn="just"/>
            <a:r>
              <a:rPr lang="en-US" dirty="0"/>
              <a:t>On March 24, 1981, Zia issued a Provisional Constitutional Order that served as a substitute for the suspended 1973 constitution. The order provided for the formation of a Federal Advisory Council (</a:t>
            </a:r>
            <a:r>
              <a:rPr lang="en-US" dirty="0" err="1"/>
              <a:t>Majlis</a:t>
            </a:r>
            <a:r>
              <a:rPr lang="en-US" dirty="0"/>
              <a:t>-e-</a:t>
            </a:r>
            <a:r>
              <a:rPr lang="en-US" dirty="0" err="1"/>
              <a:t>Shoora</a:t>
            </a:r>
            <a:r>
              <a:rPr lang="en-US" dirty="0"/>
              <a:t>) to take the place of the National Assembly</a:t>
            </a:r>
            <a:r>
              <a:rPr lang="en-US" dirty="0" smtClean="0"/>
              <a:t>.</a:t>
            </a:r>
          </a:p>
          <a:p>
            <a:pPr algn="just"/>
            <a:r>
              <a:rPr lang="en-US" dirty="0" smtClean="0"/>
              <a:t> </a:t>
            </a:r>
            <a:r>
              <a:rPr lang="en-US" dirty="0"/>
              <a:t>In early 1982 Zia appointed the 228 members of the new council. This effectively restricted the political parties, which already had been constrained by the banning of political activity, from organizing resistance to the Zia regime through the election process.</a:t>
            </a:r>
          </a:p>
          <a:p>
            <a:endParaRPr lang="en-US" dirty="0"/>
          </a:p>
        </p:txBody>
      </p:sp>
    </p:spTree>
    <p:extLst>
      <p:ext uri="{BB962C8B-B14F-4D97-AF65-F5344CB8AC3E}">
        <p14:creationId xmlns:p14="http://schemas.microsoft.com/office/powerpoint/2010/main" xmlns="" val="42889603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457200"/>
          </a:xfrm>
        </p:spPr>
        <p:txBody>
          <a:bodyPr>
            <a:normAutofit fontScale="90000"/>
          </a:bodyPr>
          <a:lstStyle/>
          <a:p>
            <a:pPr algn="l"/>
            <a:r>
              <a:rPr lang="en-US" sz="3200" b="1" dirty="0" smtClean="0"/>
              <a:t>Cont.</a:t>
            </a:r>
            <a:endParaRPr lang="en-US" sz="3200" b="1" dirty="0"/>
          </a:p>
        </p:txBody>
      </p:sp>
      <p:sp>
        <p:nvSpPr>
          <p:cNvPr id="3" name="Content Placeholder 2"/>
          <p:cNvSpPr>
            <a:spLocks noGrp="1"/>
          </p:cNvSpPr>
          <p:nvPr>
            <p:ph idx="1"/>
          </p:nvPr>
        </p:nvSpPr>
        <p:spPr>
          <a:xfrm>
            <a:off x="0" y="457200"/>
            <a:ext cx="9144000" cy="4525963"/>
          </a:xfrm>
        </p:spPr>
        <p:txBody>
          <a:bodyPr>
            <a:noAutofit/>
          </a:bodyPr>
          <a:lstStyle/>
          <a:p>
            <a:pPr algn="just"/>
            <a:r>
              <a:rPr lang="en-US" dirty="0"/>
              <a:t>The Soviet intervention in Afghanistan in December 1979 heightened Pakistan’s insecurity and changed the fortunes of General Zia’s military regime. Afghan refugees began to pour into Pakistan</a:t>
            </a:r>
            <a:r>
              <a:rPr lang="en-US" dirty="0" smtClean="0"/>
              <a:t>.</a:t>
            </a:r>
          </a:p>
          <a:p>
            <a:pPr algn="just"/>
            <a:r>
              <a:rPr lang="en-US" dirty="0" smtClean="0"/>
              <a:t> </a:t>
            </a:r>
            <a:r>
              <a:rPr lang="en-US" dirty="0"/>
              <a:t>After about a year, the United States responded to the crisis. In September 1981 Zia accepted a six-year economic and military aid package worth $3.2 billion from the United States. </a:t>
            </a:r>
            <a:endParaRPr lang="en-US" dirty="0" smtClean="0"/>
          </a:p>
          <a:p>
            <a:pPr marL="0" indent="0" algn="just">
              <a:buNone/>
            </a:pPr>
            <a:endParaRPr lang="en-US" sz="2800" dirty="0" smtClean="0"/>
          </a:p>
        </p:txBody>
      </p:sp>
    </p:spTree>
    <p:extLst>
      <p:ext uri="{BB962C8B-B14F-4D97-AF65-F5344CB8AC3E}">
        <p14:creationId xmlns:p14="http://schemas.microsoft.com/office/powerpoint/2010/main" xmlns="" val="31848743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lnSpcReduction="10000"/>
          </a:bodyPr>
          <a:lstStyle/>
          <a:p>
            <a:pPr algn="just"/>
            <a:r>
              <a:rPr lang="en-US" dirty="0"/>
              <a:t>The United States approved a second aid package worth $4.0 billion in 1986 but then suspended its disbursement in 1989 due to Pakistan’s nuclear-weapons program. That nuclear program was started during the rule of </a:t>
            </a:r>
            <a:r>
              <a:rPr lang="en-US" dirty="0" err="1"/>
              <a:t>Zufikar</a:t>
            </a:r>
            <a:r>
              <a:rPr lang="en-US" dirty="0"/>
              <a:t> Ali Bhutto</a:t>
            </a:r>
            <a:r>
              <a:rPr lang="en-US" dirty="0" smtClean="0"/>
              <a:t>.</a:t>
            </a:r>
          </a:p>
          <a:p>
            <a:pPr algn="just"/>
            <a:r>
              <a:rPr lang="en-US" dirty="0"/>
              <a:t> After a referendum in December 1984 endorsed Zia’s </a:t>
            </a:r>
            <a:r>
              <a:rPr lang="en-US" dirty="0" err="1"/>
              <a:t>Islamization</a:t>
            </a:r>
            <a:r>
              <a:rPr lang="en-US" dirty="0"/>
              <a:t> policies and the extension of his presidency until 1990, Zia permitted elections for parliament in February 1985. </a:t>
            </a:r>
          </a:p>
        </p:txBody>
      </p:sp>
    </p:spTree>
    <p:extLst>
      <p:ext uri="{BB962C8B-B14F-4D97-AF65-F5344CB8AC3E}">
        <p14:creationId xmlns:p14="http://schemas.microsoft.com/office/powerpoint/2010/main" xmlns="" val="42349213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lnSpcReduction="10000"/>
          </a:bodyPr>
          <a:lstStyle/>
          <a:p>
            <a:pPr algn="just"/>
            <a:r>
              <a:rPr lang="en-US" dirty="0" smtClean="0"/>
              <a:t>A </a:t>
            </a:r>
            <a:r>
              <a:rPr lang="en-US" dirty="0"/>
              <a:t>civilian cabinet took office in April, and martial law ended in December</a:t>
            </a:r>
            <a:r>
              <a:rPr lang="en-US" dirty="0" smtClean="0"/>
              <a:t>. Muhammad Khan </a:t>
            </a:r>
            <a:r>
              <a:rPr lang="en-US" dirty="0" err="1" smtClean="0"/>
              <a:t>Jonejo</a:t>
            </a:r>
            <a:r>
              <a:rPr lang="en-US" dirty="0" smtClean="0"/>
              <a:t> was PM and elections were conducted on non-party basis.</a:t>
            </a:r>
          </a:p>
          <a:p>
            <a:pPr algn="just"/>
            <a:r>
              <a:rPr lang="en-US" dirty="0" smtClean="0"/>
              <a:t>However, </a:t>
            </a:r>
            <a:r>
              <a:rPr lang="en-US" dirty="0"/>
              <a:t>Zia was dissatisfied</a:t>
            </a:r>
            <a:r>
              <a:rPr lang="en-US" dirty="0" smtClean="0"/>
              <a:t>, </a:t>
            </a:r>
            <a:r>
              <a:rPr lang="en-US" dirty="0"/>
              <a:t>and in May 1988 he dissolved the government and ordered new elections. Three months later he was killed in an airplane </a:t>
            </a:r>
            <a:r>
              <a:rPr lang="en-US" dirty="0" smtClean="0"/>
              <a:t>crash </a:t>
            </a:r>
            <a:r>
              <a:rPr lang="en-US" dirty="0"/>
              <a:t>and a caretaker regime took power until elections could be held</a:t>
            </a:r>
            <a:r>
              <a:rPr lang="en-US" dirty="0" smtClean="0"/>
              <a:t>.</a:t>
            </a:r>
            <a:endParaRPr lang="en-US" dirty="0"/>
          </a:p>
        </p:txBody>
      </p:sp>
    </p:spTree>
    <p:extLst>
      <p:ext uri="{BB962C8B-B14F-4D97-AF65-F5344CB8AC3E}">
        <p14:creationId xmlns:p14="http://schemas.microsoft.com/office/powerpoint/2010/main" xmlns="" val="19138212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6927"/>
            <a:ext cx="9130145" cy="755073"/>
          </a:xfrm>
        </p:spPr>
        <p:txBody>
          <a:bodyPr>
            <a:normAutofit fontScale="90000"/>
          </a:bodyPr>
          <a:lstStyle/>
          <a:p>
            <a:pPr algn="l"/>
            <a:r>
              <a:rPr lang="en-US" dirty="0" smtClean="0"/>
              <a:t/>
            </a:r>
            <a:br>
              <a:rPr lang="en-US" dirty="0" smtClean="0"/>
            </a:br>
            <a:r>
              <a:rPr lang="en-US" sz="3100" b="1" dirty="0" smtClean="0"/>
              <a:t>Third </a:t>
            </a:r>
            <a:r>
              <a:rPr lang="en-US" sz="3100" b="1" dirty="0"/>
              <a:t>democratic era (1988–1999): Benazir-Nawaz period</a:t>
            </a:r>
            <a:r>
              <a:rPr lang="en-US" sz="3600" b="1" dirty="0"/>
              <a:t/>
            </a:r>
            <a:br>
              <a:rPr lang="en-US" sz="3600" b="1" dirty="0"/>
            </a:br>
            <a:endParaRPr lang="en-US" sz="3600" b="1" dirty="0"/>
          </a:p>
        </p:txBody>
      </p:sp>
      <p:sp>
        <p:nvSpPr>
          <p:cNvPr id="3" name="Content Placeholder 2"/>
          <p:cNvSpPr>
            <a:spLocks noGrp="1"/>
          </p:cNvSpPr>
          <p:nvPr>
            <p:ph idx="1"/>
          </p:nvPr>
        </p:nvSpPr>
        <p:spPr>
          <a:xfrm>
            <a:off x="0" y="838200"/>
            <a:ext cx="9144000" cy="4906963"/>
          </a:xfrm>
        </p:spPr>
        <p:txBody>
          <a:bodyPr>
            <a:normAutofit lnSpcReduction="10000"/>
          </a:bodyPr>
          <a:lstStyle/>
          <a:p>
            <a:pPr algn="just"/>
            <a:r>
              <a:rPr lang="en-US" dirty="0" smtClean="0"/>
              <a:t>Benazir Bhutto became Prime </a:t>
            </a:r>
            <a:r>
              <a:rPr lang="en-US" dirty="0"/>
              <a:t>M</a:t>
            </a:r>
            <a:r>
              <a:rPr lang="en-US" dirty="0" smtClean="0"/>
              <a:t>inister after her PPP won the general elections in November 1988. She was the first woman to head a modern Islamic state. A civil servant, </a:t>
            </a:r>
            <a:r>
              <a:rPr lang="en-US" dirty="0" err="1" smtClean="0"/>
              <a:t>Ghulam</a:t>
            </a:r>
            <a:r>
              <a:rPr lang="en-US" dirty="0" smtClean="0"/>
              <a:t> </a:t>
            </a:r>
            <a:r>
              <a:rPr lang="en-US" dirty="0" err="1" smtClean="0"/>
              <a:t>Ishaq</a:t>
            </a:r>
            <a:r>
              <a:rPr lang="en-US" dirty="0" smtClean="0"/>
              <a:t> Khan, was appointed president. </a:t>
            </a:r>
          </a:p>
          <a:p>
            <a:pPr algn="just"/>
            <a:r>
              <a:rPr lang="en-US" dirty="0" smtClean="0"/>
              <a:t>In August 1990 he dismissed Bhutto’s government, charging misconduct, and declared a state of emergency. Bhutto and the PPP lost the October elections after she was arrested for corruption and abuse of power.</a:t>
            </a:r>
          </a:p>
          <a:p>
            <a:endParaRPr lang="en-US" dirty="0"/>
          </a:p>
        </p:txBody>
      </p:sp>
    </p:spTree>
    <p:extLst>
      <p:ext uri="{BB962C8B-B14F-4D97-AF65-F5344CB8AC3E}">
        <p14:creationId xmlns:p14="http://schemas.microsoft.com/office/powerpoint/2010/main" xmlns="" val="12460512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27709"/>
            <a:ext cx="9137073" cy="658091"/>
          </a:xfrm>
        </p:spPr>
        <p:txBody>
          <a:bodyPr>
            <a:normAutofit/>
          </a:bodyPr>
          <a:lstStyle/>
          <a:p>
            <a:pPr algn="l"/>
            <a:r>
              <a:rPr lang="en-US" sz="3200" b="1" dirty="0" smtClean="0"/>
              <a:t>Nawaz Sharif Rule I</a:t>
            </a:r>
            <a:endParaRPr lang="en-US" sz="3200" b="1" dirty="0"/>
          </a:p>
        </p:txBody>
      </p:sp>
      <p:sp>
        <p:nvSpPr>
          <p:cNvPr id="3" name="Content Placeholder 2"/>
          <p:cNvSpPr>
            <a:spLocks noGrp="1"/>
          </p:cNvSpPr>
          <p:nvPr>
            <p:ph idx="1"/>
          </p:nvPr>
        </p:nvSpPr>
        <p:spPr>
          <a:xfrm>
            <a:off x="0" y="609600"/>
            <a:ext cx="9144000" cy="4953000"/>
          </a:xfrm>
        </p:spPr>
        <p:txBody>
          <a:bodyPr>
            <a:normAutofit fontScale="92500" lnSpcReduction="20000"/>
          </a:bodyPr>
          <a:lstStyle/>
          <a:p>
            <a:pPr algn="just"/>
            <a:r>
              <a:rPr lang="en-US" dirty="0" smtClean="0"/>
              <a:t>The new prime minister, Nawaz Sharif, head of the Islamic Democratic Alliance (a coalition of Islamic parties including the Pakistan Muslim League), introduced a program of privatizing state enterprises and encouraging foreign investment. </a:t>
            </a:r>
          </a:p>
          <a:p>
            <a:pPr algn="just"/>
            <a:r>
              <a:rPr lang="en-US" dirty="0" smtClean="0"/>
              <a:t>Fulfilling Sharif’s election promise to make Sharia (Islamic law) the supreme law of Pakistan, the national legislature passed an amended </a:t>
            </a:r>
            <a:r>
              <a:rPr lang="en-US" dirty="0" err="1" smtClean="0"/>
              <a:t>Shariat</a:t>
            </a:r>
            <a:r>
              <a:rPr lang="en-US" dirty="0" smtClean="0"/>
              <a:t> Bill in 1991. Sharif also promised to ease continuing tensions with India over Kashmīr. The charges against Bhutto were resolved, and she returned to lead the opposition. In early 1993 Sharif was appointed the leader of the Pakistan Muslim League.</a:t>
            </a:r>
            <a:endParaRPr lang="en-US" dirty="0"/>
          </a:p>
        </p:txBody>
      </p:sp>
    </p:spTree>
    <p:extLst>
      <p:ext uri="{BB962C8B-B14F-4D97-AF65-F5344CB8AC3E}">
        <p14:creationId xmlns:p14="http://schemas.microsoft.com/office/powerpoint/2010/main" xmlns="" val="31898783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0"/>
            <a:ext cx="9123218"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34636" y="533400"/>
            <a:ext cx="9144000" cy="4953000"/>
          </a:xfrm>
        </p:spPr>
        <p:txBody>
          <a:bodyPr>
            <a:normAutofit fontScale="92500" lnSpcReduction="10000"/>
          </a:bodyPr>
          <a:lstStyle/>
          <a:p>
            <a:pPr algn="just"/>
            <a:r>
              <a:rPr lang="en-US" dirty="0" smtClean="0"/>
              <a:t>In April 1993 </a:t>
            </a:r>
            <a:r>
              <a:rPr lang="en-US" dirty="0" err="1" smtClean="0"/>
              <a:t>Ishaq</a:t>
            </a:r>
            <a:r>
              <a:rPr lang="en-US" dirty="0" smtClean="0"/>
              <a:t> Khan once again used his presidential power, this time to dismiss Sharif and to dissolve parliament. However, Sharif appealed to the Supreme Court of Pakistan, and in May the court stated that Khan’s actions were unconstitutional, and the court reinstated Sharif as prime minister. </a:t>
            </a:r>
          </a:p>
          <a:p>
            <a:pPr algn="just"/>
            <a:r>
              <a:rPr lang="en-US" dirty="0" smtClean="0"/>
              <a:t>Sharif and Khan subsequently became embroiled in a power struggle that paralyzed the Pakistani government. In an agreement designed to end the stalemate, Sharif and Khan resigned together in July 1993, and elections were held in October of that year. </a:t>
            </a:r>
            <a:endParaRPr lang="en-US" dirty="0"/>
          </a:p>
        </p:txBody>
      </p:sp>
    </p:spTree>
    <p:extLst>
      <p:ext uri="{BB962C8B-B14F-4D97-AF65-F5344CB8AC3E}">
        <p14:creationId xmlns:p14="http://schemas.microsoft.com/office/powerpoint/2010/main" xmlns="" val="2541724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76200"/>
            <a:ext cx="9137073" cy="533400"/>
          </a:xfrm>
        </p:spPr>
        <p:txBody>
          <a:bodyPr>
            <a:normAutofit fontScale="90000"/>
          </a:bodyPr>
          <a:lstStyle/>
          <a:p>
            <a:pPr algn="l"/>
            <a:r>
              <a:rPr lang="en-US" sz="3200" b="1" dirty="0" smtClean="0"/>
              <a:t/>
            </a:r>
            <a:br>
              <a:rPr lang="en-US" sz="3200" b="1" dirty="0" smtClean="0"/>
            </a:br>
            <a:r>
              <a:rPr lang="en-US" sz="3200" b="1" dirty="0" smtClean="0"/>
              <a:t>Benazir </a:t>
            </a:r>
            <a:r>
              <a:rPr lang="en-US" sz="3200" b="1" dirty="0"/>
              <a:t>Bhutto </a:t>
            </a:r>
            <a:r>
              <a:rPr lang="en-US" sz="3200" b="1" dirty="0" smtClean="0"/>
              <a:t>period II</a:t>
            </a:r>
            <a:r>
              <a:rPr lang="en-US" sz="3200" b="1" dirty="0"/>
              <a:t/>
            </a:r>
            <a:br>
              <a:rPr lang="en-US" sz="3200" b="1" dirty="0"/>
            </a:br>
            <a:endParaRPr lang="en-US" sz="3200" b="1" dirty="0"/>
          </a:p>
        </p:txBody>
      </p:sp>
      <p:sp>
        <p:nvSpPr>
          <p:cNvPr id="3" name="Content Placeholder 2"/>
          <p:cNvSpPr>
            <a:spLocks noGrp="1"/>
          </p:cNvSpPr>
          <p:nvPr>
            <p:ph idx="1"/>
          </p:nvPr>
        </p:nvSpPr>
        <p:spPr>
          <a:xfrm>
            <a:off x="0" y="609600"/>
            <a:ext cx="9144000" cy="4525963"/>
          </a:xfrm>
        </p:spPr>
        <p:txBody>
          <a:bodyPr>
            <a:normAutofit fontScale="77500" lnSpcReduction="20000"/>
          </a:bodyPr>
          <a:lstStyle/>
          <a:p>
            <a:r>
              <a:rPr lang="en-US" dirty="0"/>
              <a:t>Bhutto’s PPP won a plurality in the parliamentary elections, and Bhutto was again named prime minister</a:t>
            </a:r>
            <a:r>
              <a:rPr lang="en-US" dirty="0" smtClean="0"/>
              <a:t>.</a:t>
            </a:r>
          </a:p>
          <a:p>
            <a:r>
              <a:rPr lang="en-US" dirty="0"/>
              <a:t>However in 1996, the popularity of Benazir Bhutto </a:t>
            </a:r>
            <a:r>
              <a:rPr lang="en-US" dirty="0" smtClean="0"/>
              <a:t>decreased </a:t>
            </a:r>
            <a:r>
              <a:rPr lang="en-US" dirty="0"/>
              <a:t>after </a:t>
            </a:r>
            <a:r>
              <a:rPr lang="en-US" dirty="0" smtClean="0"/>
              <a:t>the </a:t>
            </a:r>
            <a:r>
              <a:rPr lang="en-US" dirty="0"/>
              <a:t>controversial death of </a:t>
            </a:r>
            <a:r>
              <a:rPr lang="en-US" dirty="0" err="1"/>
              <a:t>Murtaza</a:t>
            </a:r>
            <a:r>
              <a:rPr lang="en-US" dirty="0"/>
              <a:t> Bhutto, Benazir Bhutto's younger brother. Many public figures and officials suspected even Benazir Bhutto's involvement in the murder, although there were no proves. In 1996, seven weeks passed this incident, Benazir Bhutto's government was dismissed by her own hand-picked president on charges of </a:t>
            </a:r>
            <a:r>
              <a:rPr lang="en-US" dirty="0" err="1"/>
              <a:t>Murtaza</a:t>
            </a:r>
            <a:r>
              <a:rPr lang="en-US" dirty="0"/>
              <a:t> Bhutto's death</a:t>
            </a:r>
            <a:r>
              <a:rPr lang="en-US" dirty="0" smtClean="0"/>
              <a:t>.</a:t>
            </a:r>
          </a:p>
          <a:p>
            <a:r>
              <a:rPr lang="en-US" dirty="0" smtClean="0"/>
              <a:t>So in </a:t>
            </a:r>
            <a:r>
              <a:rPr lang="en-US" dirty="0"/>
              <a:t>1996 Bhutto’s government was dismissed by President </a:t>
            </a:r>
            <a:r>
              <a:rPr lang="en-US" dirty="0" err="1"/>
              <a:t>Farooq</a:t>
            </a:r>
            <a:r>
              <a:rPr lang="en-US" dirty="0"/>
              <a:t> </a:t>
            </a:r>
            <a:r>
              <a:rPr lang="en-US" dirty="0" err="1"/>
              <a:t>Leghari</a:t>
            </a:r>
            <a:r>
              <a:rPr lang="en-US" dirty="0"/>
              <a:t> amid allegations of corruption. New elections in February 1997 brought Nawaz Sharif back to power in a clear victory for the Pakistan Muslim League. </a:t>
            </a:r>
          </a:p>
          <a:p>
            <a:endParaRPr lang="en-US" dirty="0"/>
          </a:p>
        </p:txBody>
      </p:sp>
    </p:spTree>
    <p:extLst>
      <p:ext uri="{BB962C8B-B14F-4D97-AF65-F5344CB8AC3E}">
        <p14:creationId xmlns:p14="http://schemas.microsoft.com/office/powerpoint/2010/main" xmlns="" val="24738678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Nawaz </a:t>
            </a:r>
            <a:r>
              <a:rPr lang="en-US" sz="3200" b="1" dirty="0" err="1" smtClean="0"/>
              <a:t>Shrif</a:t>
            </a:r>
            <a:r>
              <a:rPr lang="en-US" sz="3200" b="1" dirty="0" smtClean="0"/>
              <a:t> period II </a:t>
            </a:r>
            <a:endParaRPr lang="en-US" sz="3200" b="1" dirty="0"/>
          </a:p>
        </p:txBody>
      </p:sp>
      <p:sp>
        <p:nvSpPr>
          <p:cNvPr id="3" name="Content Placeholder 2"/>
          <p:cNvSpPr>
            <a:spLocks noGrp="1"/>
          </p:cNvSpPr>
          <p:nvPr>
            <p:ph idx="1"/>
          </p:nvPr>
        </p:nvSpPr>
        <p:spPr>
          <a:xfrm>
            <a:off x="34636" y="685800"/>
            <a:ext cx="9109364" cy="4525963"/>
          </a:xfrm>
        </p:spPr>
        <p:txBody>
          <a:bodyPr>
            <a:normAutofit fontScale="85000" lnSpcReduction="10000"/>
          </a:bodyPr>
          <a:lstStyle/>
          <a:p>
            <a:r>
              <a:rPr lang="en-US" dirty="0"/>
              <a:t>In the 1997 election that returned Nawaz Sharif as Prime Minister, </a:t>
            </a:r>
            <a:r>
              <a:rPr lang="en-US" dirty="0" smtClean="0"/>
              <a:t>his party </a:t>
            </a:r>
            <a:r>
              <a:rPr lang="en-US" dirty="0"/>
              <a:t>received a heavy majority of the vote, obtaining enough seats in parliament to change the constitution, which Prime minister Sharif amended to eliminate the formal checks and balances that restrained the Prime Minister's power. </a:t>
            </a:r>
          </a:p>
          <a:p>
            <a:endParaRPr lang="en-US" dirty="0" smtClean="0"/>
          </a:p>
          <a:p>
            <a:r>
              <a:rPr lang="en-US" dirty="0" smtClean="0"/>
              <a:t>One </a:t>
            </a:r>
            <a:r>
              <a:rPr lang="en-US" dirty="0"/>
              <a:t>of Sharif’s first actions as prime minister was to lead the National Assembly in passing a constitutional amendment stripping the president of the authority to dismiss parliament. </a:t>
            </a:r>
            <a:endParaRPr lang="en-US" dirty="0" smtClean="0"/>
          </a:p>
          <a:p>
            <a:r>
              <a:rPr lang="en-US" dirty="0" smtClean="0"/>
              <a:t>.</a:t>
            </a:r>
            <a:endParaRPr lang="en-US" dirty="0"/>
          </a:p>
        </p:txBody>
      </p:sp>
    </p:spTree>
    <p:extLst>
      <p:ext uri="{BB962C8B-B14F-4D97-AF65-F5344CB8AC3E}">
        <p14:creationId xmlns:p14="http://schemas.microsoft.com/office/powerpoint/2010/main" xmlns="" val="6530437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6927"/>
            <a:ext cx="9116291" cy="6026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525963"/>
          </a:xfrm>
        </p:spPr>
        <p:txBody>
          <a:bodyPr>
            <a:normAutofit fontScale="92500" lnSpcReduction="20000"/>
          </a:bodyPr>
          <a:lstStyle/>
          <a:p>
            <a:pPr algn="just"/>
            <a:r>
              <a:rPr lang="en-US" dirty="0"/>
              <a:t>The action triggered a power struggle between Sharif, </a:t>
            </a:r>
            <a:r>
              <a:rPr lang="en-US" dirty="0" err="1"/>
              <a:t>Leghari</a:t>
            </a:r>
            <a:r>
              <a:rPr lang="en-US" dirty="0"/>
              <a:t>, and Supreme Court Chief Justice </a:t>
            </a:r>
            <a:r>
              <a:rPr lang="en-US" dirty="0" err="1"/>
              <a:t>Sajjad</a:t>
            </a:r>
            <a:r>
              <a:rPr lang="en-US" dirty="0"/>
              <a:t> Ali Shah. When the military threw its support behind Sharif, </a:t>
            </a:r>
            <a:r>
              <a:rPr lang="en-US" dirty="0" err="1"/>
              <a:t>Leghari</a:t>
            </a:r>
            <a:r>
              <a:rPr lang="en-US" dirty="0"/>
              <a:t> resigned and Shah was removed. Sharif’s nominee, </a:t>
            </a:r>
            <a:r>
              <a:rPr lang="en-US" dirty="0" err="1"/>
              <a:t>Rafiq</a:t>
            </a:r>
            <a:r>
              <a:rPr lang="en-US" dirty="0"/>
              <a:t> </a:t>
            </a:r>
            <a:r>
              <a:rPr lang="en-US" dirty="0" err="1"/>
              <a:t>Tarar</a:t>
            </a:r>
            <a:r>
              <a:rPr lang="en-US" dirty="0"/>
              <a:t>, was then elected as president</a:t>
            </a:r>
          </a:p>
          <a:p>
            <a:pPr algn="just"/>
            <a:r>
              <a:rPr lang="en-US" dirty="0" smtClean="0"/>
              <a:t>Pakistan was affected by domestic unrest beginning in the mid-1990s. Violence between rival political, religious, and ethnic groups erupted frequently in Sind Province, particularly in </a:t>
            </a:r>
            <a:r>
              <a:rPr lang="en-US" dirty="0" err="1" smtClean="0"/>
              <a:t>Karāchi</a:t>
            </a:r>
            <a:r>
              <a:rPr lang="en-US" dirty="0" smtClean="0"/>
              <a:t>. Federal rule was imposed on the province in late 1998 due to increasing violence.</a:t>
            </a:r>
          </a:p>
          <a:p>
            <a:endParaRPr lang="en-US" dirty="0" smtClean="0"/>
          </a:p>
          <a:p>
            <a:endParaRPr lang="en-US" dirty="0"/>
          </a:p>
        </p:txBody>
      </p:sp>
    </p:spTree>
    <p:extLst>
      <p:ext uri="{BB962C8B-B14F-4D97-AF65-F5344CB8AC3E}">
        <p14:creationId xmlns:p14="http://schemas.microsoft.com/office/powerpoint/2010/main" xmlns="" val="37998087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a:bodyPr>
          <a:lstStyle/>
          <a:p>
            <a:pPr algn="just"/>
            <a:r>
              <a:rPr lang="en-US" dirty="0" smtClean="0"/>
              <a:t>Under </a:t>
            </a:r>
            <a:r>
              <a:rPr lang="en-US" dirty="0"/>
              <a:t>Nawaz Sharif's leadership, Pakistan became the </a:t>
            </a:r>
            <a:r>
              <a:rPr lang="en-US" b="1" dirty="0"/>
              <a:t>seventh nuclear power </a:t>
            </a:r>
            <a:r>
              <a:rPr lang="en-US" b="1" dirty="0" smtClean="0"/>
              <a:t>country of the world</a:t>
            </a:r>
            <a:r>
              <a:rPr lang="en-US" dirty="0" smtClean="0"/>
              <a:t>, </a:t>
            </a:r>
            <a:r>
              <a:rPr lang="en-US" dirty="0"/>
              <a:t>the </a:t>
            </a:r>
            <a:r>
              <a:rPr lang="en-US" b="1" dirty="0"/>
              <a:t>first country in the Muslim world</a:t>
            </a:r>
            <a:r>
              <a:rPr lang="en-US" dirty="0" smtClean="0"/>
              <a:t>, on May 28,1998, </a:t>
            </a:r>
            <a:r>
              <a:rPr lang="en-US" dirty="0"/>
              <a:t>as well as a declared nuclear-weapon state. </a:t>
            </a:r>
            <a:r>
              <a:rPr lang="en-US" dirty="0" smtClean="0"/>
              <a:t>However, Pakistan conducted these nuclear tests in response to Indian nuclear test conducted on May 11, 1998 in the same month.</a:t>
            </a:r>
          </a:p>
          <a:p>
            <a:pPr marL="0" indent="0">
              <a:buNone/>
            </a:pPr>
            <a:endParaRPr lang="en-US" dirty="0" smtClean="0"/>
          </a:p>
        </p:txBody>
      </p:sp>
    </p:spTree>
    <p:extLst>
      <p:ext uri="{BB962C8B-B14F-4D97-AF65-F5344CB8AC3E}">
        <p14:creationId xmlns:p14="http://schemas.microsoft.com/office/powerpoint/2010/main" xmlns="" val="9214993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78636"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6" y="762000"/>
            <a:ext cx="9137073" cy="4525963"/>
          </a:xfrm>
        </p:spPr>
        <p:txBody>
          <a:bodyPr>
            <a:normAutofit lnSpcReduction="10000"/>
          </a:bodyPr>
          <a:lstStyle/>
          <a:p>
            <a:pPr algn="just"/>
            <a:r>
              <a:rPr lang="en-US" dirty="0"/>
              <a:t>Economic growth declined towards the end of nineties period, hurt by the Asian financial crisis and economic sanctions imposed on Pakistan after its first tests of nuclear devices in 1998. The next year, </a:t>
            </a:r>
            <a:r>
              <a:rPr lang="en-US" dirty="0" err="1"/>
              <a:t>Kargil</a:t>
            </a:r>
            <a:r>
              <a:rPr lang="en-US" dirty="0"/>
              <a:t> war started between India and Pakistan and  increased fears of a nuclear war in South Asia. That war was internationally condemned and Sharif's mandate had no longer a hold on the country as the public support for him had collapsed in 1999. </a:t>
            </a:r>
          </a:p>
          <a:p>
            <a:endParaRPr lang="en-US" dirty="0"/>
          </a:p>
        </p:txBody>
      </p:sp>
    </p:spTree>
    <p:extLst>
      <p:ext uri="{BB962C8B-B14F-4D97-AF65-F5344CB8AC3E}">
        <p14:creationId xmlns:p14="http://schemas.microsoft.com/office/powerpoint/2010/main" xmlns="" val="30180455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34636"/>
            <a:ext cx="9157855" cy="651164"/>
          </a:xfrm>
        </p:spPr>
        <p:txBody>
          <a:bodyPr>
            <a:normAutofit/>
          </a:bodyPr>
          <a:lstStyle/>
          <a:p>
            <a:pPr algn="l"/>
            <a:r>
              <a:rPr lang="en-US" sz="3200" b="1" dirty="0"/>
              <a:t>Third military era (1999–2007): </a:t>
            </a:r>
            <a:r>
              <a:rPr lang="en-US" sz="3200" b="1" dirty="0" smtClean="0"/>
              <a:t>Musharraf </a:t>
            </a:r>
            <a:r>
              <a:rPr lang="en-US" sz="3200" b="1" dirty="0"/>
              <a:t>Period</a:t>
            </a:r>
          </a:p>
        </p:txBody>
      </p:sp>
      <p:sp>
        <p:nvSpPr>
          <p:cNvPr id="3" name="Content Placeholder 2"/>
          <p:cNvSpPr>
            <a:spLocks noGrp="1"/>
          </p:cNvSpPr>
          <p:nvPr>
            <p:ph idx="1"/>
          </p:nvPr>
        </p:nvSpPr>
        <p:spPr>
          <a:xfrm>
            <a:off x="0" y="685800"/>
            <a:ext cx="9144000" cy="4525963"/>
          </a:xfrm>
        </p:spPr>
        <p:txBody>
          <a:bodyPr>
            <a:normAutofit fontScale="85000" lnSpcReduction="10000"/>
          </a:bodyPr>
          <a:lstStyle/>
          <a:p>
            <a:pPr algn="just"/>
            <a:r>
              <a:rPr lang="en-US" dirty="0" smtClean="0"/>
              <a:t>Musharraf declared himself the chief executive of Pakistan, suspended the constitution, and dissolved the legislature. He appointed an eight-member National Security Council to function as the country’s supreme governing body. </a:t>
            </a:r>
          </a:p>
          <a:p>
            <a:pPr algn="just"/>
            <a:r>
              <a:rPr lang="en-US" dirty="0" smtClean="0"/>
              <a:t>Sharif was arrested, and in April 2000 he was convicted of abuse of power and other charges and sentenced to life imprisonment; his sentence was subsequently commuted and he was allowed to live in exile in Saudi Arabia. </a:t>
            </a:r>
          </a:p>
          <a:p>
            <a:pPr algn="just"/>
            <a:r>
              <a:rPr lang="en-US" dirty="0" smtClean="0"/>
              <a:t>Meanwhile, the Supreme Court of Pakistan set a deadline of October 2002 for holding national elections to restore civilian rule. </a:t>
            </a:r>
          </a:p>
        </p:txBody>
      </p:sp>
    </p:spTree>
    <p:extLst>
      <p:ext uri="{BB962C8B-B14F-4D97-AF65-F5344CB8AC3E}">
        <p14:creationId xmlns:p14="http://schemas.microsoft.com/office/powerpoint/2010/main" xmlns="" val="29119559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574964"/>
          </a:xfrm>
        </p:spPr>
        <p:txBody>
          <a:bodyPr>
            <a:normAutofit fontScale="90000"/>
          </a:bodyPr>
          <a:lstStyle/>
          <a:p>
            <a:pPr algn="l"/>
            <a:r>
              <a:rPr lang="en-US" sz="3200" b="1" dirty="0" smtClean="0"/>
              <a:t>Cont.</a:t>
            </a:r>
            <a:endParaRPr lang="en-US" sz="3200" b="1" dirty="0"/>
          </a:p>
        </p:txBody>
      </p:sp>
      <p:sp>
        <p:nvSpPr>
          <p:cNvPr id="3" name="Content Placeholder 2"/>
          <p:cNvSpPr>
            <a:spLocks noGrp="1"/>
          </p:cNvSpPr>
          <p:nvPr>
            <p:ph idx="1"/>
          </p:nvPr>
        </p:nvSpPr>
        <p:spPr>
          <a:xfrm>
            <a:off x="13855" y="685800"/>
            <a:ext cx="9130145" cy="4876800"/>
          </a:xfrm>
        </p:spPr>
        <p:txBody>
          <a:bodyPr>
            <a:normAutofit fontScale="92500" lnSpcReduction="20000"/>
          </a:bodyPr>
          <a:lstStyle/>
          <a:p>
            <a:pPr algn="just"/>
            <a:r>
              <a:rPr lang="en-US" sz="3300" dirty="0"/>
              <a:t>After assuming power, Musharraf’s military government adopted a </a:t>
            </a:r>
            <a:r>
              <a:rPr lang="en-US" sz="3300" dirty="0" smtClean="0"/>
              <a:t>reorganizer policy. </a:t>
            </a:r>
            <a:r>
              <a:rPr lang="en-US" sz="3300" dirty="0"/>
              <a:t>It identified </a:t>
            </a:r>
            <a:r>
              <a:rPr lang="en-US" sz="3300" b="1" dirty="0"/>
              <a:t>economic reform </a:t>
            </a:r>
            <a:r>
              <a:rPr lang="en-US" sz="3300" dirty="0"/>
              <a:t>as the most urgent measure needed to restore the confidence of foreign and local investors. As part of this strategy, Musharraf initiated an ambitious program based on accountability, improved governance, and widening of the tax net. </a:t>
            </a:r>
            <a:endParaRPr lang="en-US" sz="3300" dirty="0" smtClean="0"/>
          </a:p>
          <a:p>
            <a:pPr algn="just"/>
            <a:r>
              <a:rPr lang="en-US" sz="3300" dirty="0" smtClean="0"/>
              <a:t>However</a:t>
            </a:r>
            <a:r>
              <a:rPr lang="en-US" sz="3300" dirty="0"/>
              <a:t>, in the wake of the coup new international sanctions were imposed to oppose the military regime. Donor agencies such as the International Monetary Fund (IMF) were unwilling to provide new loans or reschedule Pakistan’s foreign debt. </a:t>
            </a:r>
          </a:p>
          <a:p>
            <a:pPr algn="just"/>
            <a:endParaRPr lang="en-US" sz="3300" dirty="0"/>
          </a:p>
          <a:p>
            <a:endParaRPr lang="en-US" dirty="0"/>
          </a:p>
        </p:txBody>
      </p:sp>
    </p:spTree>
    <p:extLst>
      <p:ext uri="{BB962C8B-B14F-4D97-AF65-F5344CB8AC3E}">
        <p14:creationId xmlns:p14="http://schemas.microsoft.com/office/powerpoint/2010/main" xmlns="" val="28047509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067800" cy="4525963"/>
          </a:xfrm>
        </p:spPr>
        <p:txBody>
          <a:bodyPr>
            <a:noAutofit/>
          </a:bodyPr>
          <a:lstStyle/>
          <a:p>
            <a:pPr algn="just"/>
            <a:r>
              <a:rPr lang="en-US" sz="2800" dirty="0" smtClean="0"/>
              <a:t>After the incident of 9/11, Musharraf’s cooperation with the United States evoked hostility from hardline Islamic fundamentalist groups within Pakistan. In December 2003 the Pakistani president survived two assassination attempts. </a:t>
            </a:r>
          </a:p>
          <a:p>
            <a:pPr algn="just"/>
            <a:r>
              <a:rPr lang="en-US" sz="2800" dirty="0" smtClean="0"/>
              <a:t>The attacks appeared to encourage Musharraf to crack down on the militant fundamentalists and to strengthen Pakistan’s cooperation with the United States in pursuing al-Qaeda and Taliban forces along the Pakistani border with Afghanistan.</a:t>
            </a:r>
            <a:endParaRPr lang="en-US" sz="2800" dirty="0"/>
          </a:p>
        </p:txBody>
      </p:sp>
    </p:spTree>
    <p:extLst>
      <p:ext uri="{BB962C8B-B14F-4D97-AF65-F5344CB8AC3E}">
        <p14:creationId xmlns:p14="http://schemas.microsoft.com/office/powerpoint/2010/main" xmlns="" val="31058508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0782"/>
            <a:ext cx="9130145" cy="817418"/>
          </a:xfrm>
        </p:spPr>
        <p:txBody>
          <a:bodyPr>
            <a:noAutofit/>
          </a:bodyPr>
          <a:lstStyle/>
          <a:p>
            <a:pPr algn="l"/>
            <a:r>
              <a:rPr lang="en-US" sz="2800" b="1" dirty="0"/>
              <a:t>Fourth democratic era (2008) </a:t>
            </a:r>
            <a:r>
              <a:rPr lang="en-US" sz="2800" b="1" dirty="0" smtClean="0"/>
              <a:t/>
            </a:r>
            <a:br>
              <a:rPr lang="en-US" sz="2800" b="1" dirty="0" smtClean="0"/>
            </a:br>
            <a:r>
              <a:rPr lang="en-US" sz="2800" b="1" dirty="0" smtClean="0"/>
              <a:t>Constitutional </a:t>
            </a:r>
            <a:r>
              <a:rPr lang="en-US" sz="2800" b="1" dirty="0"/>
              <a:t>Amendments and Elections</a:t>
            </a:r>
            <a:endParaRPr lang="en-US" sz="2800" dirty="0"/>
          </a:p>
        </p:txBody>
      </p:sp>
      <p:sp>
        <p:nvSpPr>
          <p:cNvPr id="3" name="Content Placeholder 2"/>
          <p:cNvSpPr>
            <a:spLocks noGrp="1"/>
          </p:cNvSpPr>
          <p:nvPr>
            <p:ph idx="1"/>
          </p:nvPr>
        </p:nvSpPr>
        <p:spPr>
          <a:xfrm>
            <a:off x="0" y="914400"/>
            <a:ext cx="9144000" cy="4648200"/>
          </a:xfrm>
        </p:spPr>
        <p:txBody>
          <a:bodyPr>
            <a:normAutofit fontScale="70000" lnSpcReduction="20000"/>
          </a:bodyPr>
          <a:lstStyle/>
          <a:p>
            <a:pPr algn="just"/>
            <a:r>
              <a:rPr lang="en-US" sz="4000" dirty="0" smtClean="0"/>
              <a:t>Musharraf pledged to hold provincial and parliamentary elections in October 2002. In a attempt to secure his position as president, a title he had adopted in 2001, Musharraf called a referendum in April 2002 on extending his presidency for five years. The referendum returned a majority of votes in favor of the proposal, although low voter turnout, loose voting rules, and the absence of poll monitors infected the results.</a:t>
            </a:r>
          </a:p>
          <a:p>
            <a:pPr algn="just"/>
            <a:r>
              <a:rPr lang="en-US" sz="4000" dirty="0" smtClean="0"/>
              <a:t> In addition, political parties denounced the referendum because under the constitution, the president is to be selected by members of the national and provincial legislatures</a:t>
            </a:r>
          </a:p>
        </p:txBody>
      </p:sp>
    </p:spTree>
    <p:extLst>
      <p:ext uri="{BB962C8B-B14F-4D97-AF65-F5344CB8AC3E}">
        <p14:creationId xmlns:p14="http://schemas.microsoft.com/office/powerpoint/2010/main" xmlns="" val="30134521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067800" cy="4525963"/>
          </a:xfrm>
        </p:spPr>
        <p:txBody>
          <a:bodyPr>
            <a:normAutofit fontScale="85000" lnSpcReduction="20000"/>
          </a:bodyPr>
          <a:lstStyle/>
          <a:p>
            <a:pPr algn="just"/>
            <a:r>
              <a:rPr lang="en-US" dirty="0" smtClean="0"/>
              <a:t>Musharraf </a:t>
            </a:r>
            <a:r>
              <a:rPr lang="en-US" dirty="0"/>
              <a:t>granted himself extensive new powers in August, when he decreed </a:t>
            </a:r>
            <a:r>
              <a:rPr lang="en-US" dirty="0" smtClean="0"/>
              <a:t>different </a:t>
            </a:r>
            <a:r>
              <a:rPr lang="en-US" dirty="0"/>
              <a:t>amendments to Pakistan’s constitution. </a:t>
            </a:r>
            <a:r>
              <a:rPr lang="en-US" dirty="0" smtClean="0"/>
              <a:t>Among </a:t>
            </a:r>
            <a:r>
              <a:rPr lang="en-US" dirty="0"/>
              <a:t>other powers, the amendments allow him to dissolve the parliament, force the resignation of the prime minister, and appoint military chiefs and Supreme Court justices</a:t>
            </a:r>
            <a:r>
              <a:rPr lang="en-US" dirty="0" smtClean="0"/>
              <a:t>.</a:t>
            </a:r>
          </a:p>
          <a:p>
            <a:pPr algn="just"/>
            <a:r>
              <a:rPr lang="en-US" dirty="0"/>
              <a:t> </a:t>
            </a:r>
            <a:r>
              <a:rPr lang="en-US" dirty="0" smtClean="0"/>
              <a:t>In </a:t>
            </a:r>
            <a:r>
              <a:rPr lang="en-US" dirty="0"/>
              <a:t>December 2003 the parliament approved the 17th Constitutional Amendment, which ratified most of the powers Musharraf sought, including the power to dissolve parliament and dismiss the prime minister. In exchange General Musharraf agreed to step down as the chief of army staff by the end of 2004. </a:t>
            </a:r>
          </a:p>
          <a:p>
            <a:endParaRPr lang="en-US" dirty="0"/>
          </a:p>
        </p:txBody>
      </p:sp>
    </p:spTree>
    <p:extLst>
      <p:ext uri="{BB962C8B-B14F-4D97-AF65-F5344CB8AC3E}">
        <p14:creationId xmlns:p14="http://schemas.microsoft.com/office/powerpoint/2010/main" xmlns="" val="41957481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0782"/>
            <a:ext cx="9130145" cy="554182"/>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6926" y="609600"/>
            <a:ext cx="9137073" cy="4525963"/>
          </a:xfrm>
        </p:spPr>
        <p:txBody>
          <a:bodyPr>
            <a:normAutofit fontScale="85000" lnSpcReduction="10000"/>
          </a:bodyPr>
          <a:lstStyle/>
          <a:p>
            <a:pPr algn="just"/>
            <a:r>
              <a:rPr lang="en-US" dirty="0"/>
              <a:t>He also promised that the parliament would serve out its five-year term. Parliament agreed to extend Musharraf’s term to 2007. Meanwhile, Britain announced that in restoring an elected civilian government, Pakistan qualified for readmission to the Commonwealth of Nations</a:t>
            </a:r>
            <a:r>
              <a:rPr lang="en-US" dirty="0" smtClean="0"/>
              <a:t>.</a:t>
            </a:r>
          </a:p>
          <a:p>
            <a:pPr algn="just"/>
            <a:r>
              <a:rPr lang="en-US" dirty="0"/>
              <a:t>In December 2003 the parliament approved the 17th Constitutional Amendment, which </a:t>
            </a:r>
            <a:r>
              <a:rPr lang="en-US" dirty="0" smtClean="0"/>
              <a:t>indorsed </a:t>
            </a:r>
            <a:r>
              <a:rPr lang="en-US" dirty="0"/>
              <a:t>most of the powers Musharraf sought, including the power to dissolve parliament and dismiss the prime minister. In exchange General Musharraf agreed to step down as the chief of </a:t>
            </a:r>
            <a:r>
              <a:rPr lang="en-US" dirty="0" smtClean="0"/>
              <a:t>Army Staff </a:t>
            </a:r>
            <a:r>
              <a:rPr lang="en-US" dirty="0"/>
              <a:t>by the end of 2004. </a:t>
            </a:r>
          </a:p>
          <a:p>
            <a:endParaRPr lang="en-US" dirty="0"/>
          </a:p>
        </p:txBody>
      </p:sp>
    </p:spTree>
    <p:extLst>
      <p:ext uri="{BB962C8B-B14F-4D97-AF65-F5344CB8AC3E}">
        <p14:creationId xmlns:p14="http://schemas.microsoft.com/office/powerpoint/2010/main" xmlns="" val="8074163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734291"/>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724400"/>
          </a:xfrm>
        </p:spPr>
        <p:txBody>
          <a:bodyPr>
            <a:normAutofit/>
          </a:bodyPr>
          <a:lstStyle/>
          <a:p>
            <a:pPr algn="just"/>
            <a:r>
              <a:rPr lang="en-US" sz="2800" dirty="0" smtClean="0"/>
              <a:t>Prior </a:t>
            </a:r>
            <a:r>
              <a:rPr lang="en-US" sz="2800" dirty="0"/>
              <a:t>to the legislative </a:t>
            </a:r>
            <a:r>
              <a:rPr lang="en-US" sz="2800" dirty="0" smtClean="0"/>
              <a:t>elections, Musharraf </a:t>
            </a:r>
            <a:r>
              <a:rPr lang="en-US" sz="2800" dirty="0"/>
              <a:t>banned former prime ministers Sharif and Bhutto (who were both living in exile) from running as candidates. In the elections, no single party or coalition of parties won a majority of seats in the National Assembly (lower house). </a:t>
            </a:r>
            <a:endParaRPr lang="en-US" sz="2800" dirty="0" smtClean="0"/>
          </a:p>
          <a:p>
            <a:pPr algn="just"/>
            <a:r>
              <a:rPr lang="en-US" sz="2800" dirty="0" smtClean="0"/>
              <a:t>The </a:t>
            </a:r>
            <a:r>
              <a:rPr lang="en-US" sz="2800" dirty="0"/>
              <a:t>Pakistan Muslim League (Quaid-e-</a:t>
            </a:r>
            <a:r>
              <a:rPr lang="en-US" sz="2800" dirty="0" err="1"/>
              <a:t>Azam</a:t>
            </a:r>
            <a:r>
              <a:rPr lang="en-US" sz="2800" dirty="0"/>
              <a:t>), a new PML </a:t>
            </a:r>
            <a:r>
              <a:rPr lang="en-US" sz="2800" dirty="0" smtClean="0"/>
              <a:t>group </a:t>
            </a:r>
            <a:r>
              <a:rPr lang="en-US" sz="2800" dirty="0"/>
              <a:t>formed as a pro-Musharraf party, won the largest number of seats. </a:t>
            </a:r>
            <a:r>
              <a:rPr lang="en-US" sz="2800" dirty="0" smtClean="0"/>
              <a:t>In </a:t>
            </a:r>
            <a:r>
              <a:rPr lang="en-US" sz="2800" dirty="0"/>
              <a:t>November the National Assembly </a:t>
            </a:r>
            <a:r>
              <a:rPr lang="en-US" sz="2800" dirty="0" smtClean="0"/>
              <a:t>chose </a:t>
            </a:r>
            <a:r>
              <a:rPr lang="en-US" sz="2800" dirty="0"/>
              <a:t>Mir </a:t>
            </a:r>
            <a:r>
              <a:rPr lang="en-US" sz="2800" dirty="0" err="1"/>
              <a:t>Zafarullah</a:t>
            </a:r>
            <a:r>
              <a:rPr lang="en-US" sz="2800" dirty="0"/>
              <a:t> </a:t>
            </a:r>
            <a:r>
              <a:rPr lang="en-US" sz="2800" dirty="0" err="1"/>
              <a:t>Jamali</a:t>
            </a:r>
            <a:r>
              <a:rPr lang="en-US" sz="2800" dirty="0"/>
              <a:t> as </a:t>
            </a:r>
            <a:r>
              <a:rPr lang="en-US" sz="2800" dirty="0" smtClean="0"/>
              <a:t>20</a:t>
            </a:r>
            <a:r>
              <a:rPr lang="en-US" sz="2800" baseline="30000" dirty="0" smtClean="0"/>
              <a:t>th</a:t>
            </a:r>
            <a:r>
              <a:rPr lang="en-US" sz="2800" dirty="0" smtClean="0"/>
              <a:t> prime minister of Pakistan. </a:t>
            </a:r>
            <a:endParaRPr lang="en-US" sz="2800" dirty="0"/>
          </a:p>
          <a:p>
            <a:endParaRPr lang="en-US" dirty="0"/>
          </a:p>
          <a:p>
            <a:endParaRPr lang="en-US" dirty="0"/>
          </a:p>
        </p:txBody>
      </p:sp>
    </p:spTree>
    <p:extLst>
      <p:ext uri="{BB962C8B-B14F-4D97-AF65-F5344CB8AC3E}">
        <p14:creationId xmlns:p14="http://schemas.microsoft.com/office/powerpoint/2010/main" xmlns="" val="11388312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0782" y="762000"/>
            <a:ext cx="9123218" cy="4525963"/>
          </a:xfrm>
        </p:spPr>
        <p:txBody>
          <a:bodyPr>
            <a:normAutofit fontScale="92500" lnSpcReduction="20000"/>
          </a:bodyPr>
          <a:lstStyle/>
          <a:p>
            <a:pPr algn="just"/>
            <a:r>
              <a:rPr lang="en-US" dirty="0"/>
              <a:t>In January 2004 Musharraf sought and received an </a:t>
            </a:r>
            <a:r>
              <a:rPr lang="en-US" dirty="0" smtClean="0"/>
              <a:t>record </a:t>
            </a:r>
            <a:r>
              <a:rPr lang="en-US" dirty="0"/>
              <a:t>vote of confidence from </a:t>
            </a:r>
            <a:r>
              <a:rPr lang="en-US" dirty="0" smtClean="0"/>
              <a:t>the parliamentary. </a:t>
            </a:r>
            <a:r>
              <a:rPr lang="en-US" dirty="0"/>
              <a:t>In August </a:t>
            </a:r>
            <a:r>
              <a:rPr lang="en-US" dirty="0" err="1"/>
              <a:t>Shaukat</a:t>
            </a:r>
            <a:r>
              <a:rPr lang="en-US" dirty="0"/>
              <a:t> Aziz, a former banker and minister of finance, </a:t>
            </a:r>
            <a:r>
              <a:rPr lang="en-US" dirty="0" smtClean="0"/>
              <a:t>became the 21PM of Pakistan. </a:t>
            </a:r>
          </a:p>
          <a:p>
            <a:pPr algn="just"/>
            <a:r>
              <a:rPr lang="en-US" dirty="0" smtClean="0"/>
              <a:t>The country </a:t>
            </a:r>
            <a:r>
              <a:rPr lang="en-US" dirty="0"/>
              <a:t>continued to be subject to increasing incidents of sectarian violence, including suicide bombings at mosques and other public places. Adding to this human-generated calamity, Pakistan suffered a devastating earthquake in October 2005 in the Kashmir region that killed tens of thousands of people and left hundreds of thousands homeless.</a:t>
            </a:r>
          </a:p>
        </p:txBody>
      </p:sp>
    </p:spTree>
    <p:extLst>
      <p:ext uri="{BB962C8B-B14F-4D97-AF65-F5344CB8AC3E}">
        <p14:creationId xmlns:p14="http://schemas.microsoft.com/office/powerpoint/2010/main" xmlns="" val="32640367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067800" cy="4525963"/>
          </a:xfrm>
        </p:spPr>
        <p:txBody>
          <a:bodyPr>
            <a:normAutofit fontScale="77500" lnSpcReduction="20000"/>
          </a:bodyPr>
          <a:lstStyle/>
          <a:p>
            <a:pPr algn="just"/>
            <a:r>
              <a:rPr lang="en-US" dirty="0"/>
              <a:t>In early 2007 Musharraf began seeking reelection to the presidency. However, because he remained head of the military, opposition parties and then the Pakistan Supreme Court objected on constitutional grounds. In March Musharraf dismissed Chief Justice </a:t>
            </a:r>
            <a:r>
              <a:rPr lang="en-US" dirty="0" err="1"/>
              <a:t>Iftikhar</a:t>
            </a:r>
            <a:r>
              <a:rPr lang="en-US" dirty="0"/>
              <a:t> Mohammad </a:t>
            </a:r>
            <a:r>
              <a:rPr lang="en-US" dirty="0" err="1"/>
              <a:t>Chaudhry</a:t>
            </a:r>
            <a:r>
              <a:rPr lang="en-US" dirty="0"/>
              <a:t>, which sparked a general strike of Pakistani lawyers and outbreaks of violent protest in various parts of the country; the Supreme Court overturned the dismissal in July, and </a:t>
            </a:r>
            <a:r>
              <a:rPr lang="en-US" dirty="0" err="1"/>
              <a:t>Chaudhry</a:t>
            </a:r>
            <a:r>
              <a:rPr lang="en-US" dirty="0"/>
              <a:t> was </a:t>
            </a:r>
            <a:r>
              <a:rPr lang="en-US" dirty="0" smtClean="0"/>
              <a:t>restored. </a:t>
            </a:r>
          </a:p>
          <a:p>
            <a:pPr algn="just"/>
            <a:r>
              <a:rPr lang="en-US" dirty="0" smtClean="0"/>
              <a:t>In </a:t>
            </a:r>
            <a:r>
              <a:rPr lang="en-US" dirty="0"/>
              <a:t>October an electoral college consisting of the parliament and four provincial legislatures voted to give Musharraf another five-year term, although opposition members refused to participate in the proceedings. After the Supreme Court delayed the pronouncement of this outcome (in order to review its constitutionality), </a:t>
            </a:r>
          </a:p>
        </p:txBody>
      </p:sp>
    </p:spTree>
    <p:extLst>
      <p:ext uri="{BB962C8B-B14F-4D97-AF65-F5344CB8AC3E}">
        <p14:creationId xmlns:p14="http://schemas.microsoft.com/office/powerpoint/2010/main" xmlns="" val="20132915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762000"/>
            <a:ext cx="9144000" cy="4525963"/>
          </a:xfrm>
        </p:spPr>
        <p:txBody>
          <a:bodyPr>
            <a:normAutofit fontScale="92500" lnSpcReduction="10000"/>
          </a:bodyPr>
          <a:lstStyle/>
          <a:p>
            <a:pPr algn="just"/>
            <a:r>
              <a:rPr lang="en-US" dirty="0"/>
              <a:t>Musharraf declared a state of emergency in early November. The constitution was once again suspended, members of the Supreme Court (including </a:t>
            </a:r>
            <a:r>
              <a:rPr lang="en-US" dirty="0" err="1"/>
              <a:t>Chaudhry</a:t>
            </a:r>
            <a:r>
              <a:rPr lang="en-US" dirty="0"/>
              <a:t>) were dismissed, and the activities of independent news media organizations were </a:t>
            </a:r>
            <a:r>
              <a:rPr lang="en-US" dirty="0" smtClean="0"/>
              <a:t>reduced. </a:t>
            </a:r>
          </a:p>
          <a:p>
            <a:pPr algn="just"/>
            <a:r>
              <a:rPr lang="en-US" dirty="0" smtClean="0"/>
              <a:t>Later </a:t>
            </a:r>
            <a:r>
              <a:rPr lang="en-US" dirty="0"/>
              <a:t>in the month, the Supreme Court, reconstituted with Musharraf appointees, upheld his reelection; Musharraf subsequently resigned his military commission and was sworn into the presidency as a civilian.</a:t>
            </a:r>
          </a:p>
        </p:txBody>
      </p:sp>
    </p:spTree>
    <p:extLst>
      <p:ext uri="{BB962C8B-B14F-4D97-AF65-F5344CB8AC3E}">
        <p14:creationId xmlns:p14="http://schemas.microsoft.com/office/powerpoint/2010/main" xmlns="" val="14062916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762000"/>
            <a:ext cx="9144000" cy="4876800"/>
          </a:xfrm>
        </p:spPr>
        <p:txBody>
          <a:bodyPr>
            <a:noAutofit/>
          </a:bodyPr>
          <a:lstStyle/>
          <a:p>
            <a:pPr algn="just"/>
            <a:r>
              <a:rPr lang="en-US" sz="2800" dirty="0"/>
              <a:t>In the fall of 2007 Nawaz Sharif and Benazir Bhutto—who had also been living in exile—were permitted to return to Pakistan, and each began campaigning for upcoming parliamentary elections scheduled for early January 2008. </a:t>
            </a:r>
            <a:endParaRPr lang="en-US" sz="2800" dirty="0" smtClean="0"/>
          </a:p>
          <a:p>
            <a:pPr algn="just"/>
            <a:r>
              <a:rPr lang="en-US" sz="2800" dirty="0" smtClean="0"/>
              <a:t>At </a:t>
            </a:r>
            <a:r>
              <a:rPr lang="en-US" sz="2800" dirty="0"/>
              <a:t>the end of December, however, Bhutto was assassinated at a political rally in Rawalpindi, an act that stunned Pakistanis and set off riots </a:t>
            </a:r>
            <a:r>
              <a:rPr lang="en-US" sz="2800" dirty="0" smtClean="0"/>
              <a:t>and </a:t>
            </a:r>
            <a:r>
              <a:rPr lang="en-US" sz="2800" dirty="0"/>
              <a:t>in different parts of the country. Musharraf, having only just lifted the state of emergency, had to again place the armed forces on special alert, and he was forced to postpone the election until mid-February.</a:t>
            </a:r>
          </a:p>
        </p:txBody>
      </p:sp>
    </p:spTree>
    <p:extLst>
      <p:ext uri="{BB962C8B-B14F-4D97-AF65-F5344CB8AC3E}">
        <p14:creationId xmlns:p14="http://schemas.microsoft.com/office/powerpoint/2010/main" xmlns="" val="10376000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067800" cy="4525963"/>
          </a:xfrm>
        </p:spPr>
        <p:txBody>
          <a:bodyPr>
            <a:normAutofit fontScale="92500" lnSpcReduction="10000"/>
          </a:bodyPr>
          <a:lstStyle/>
          <a:p>
            <a:pPr algn="just"/>
            <a:r>
              <a:rPr lang="en-US" dirty="0"/>
              <a:t>The outcome of the voting was seen as a rejection of Musharraf and his rule; his PML-Q party finished a distant third behind the PPP (now led by </a:t>
            </a:r>
            <a:r>
              <a:rPr lang="en-US" dirty="0" err="1"/>
              <a:t>Asif</a:t>
            </a:r>
            <a:r>
              <a:rPr lang="en-US" dirty="0"/>
              <a:t> Ali </a:t>
            </a:r>
            <a:r>
              <a:rPr lang="en-US" dirty="0" err="1"/>
              <a:t>Zardari</a:t>
            </a:r>
            <a:r>
              <a:rPr lang="en-US" dirty="0"/>
              <a:t>, Bhutto’s widower), which captured about one-third of the parliamentary seats up for election, and Sharif’s party, the PML-N, with about one-fourth of the seats. In March the PPP and PML-N formed a coalition government. </a:t>
            </a:r>
            <a:r>
              <a:rPr lang="en-US" dirty="0" err="1"/>
              <a:t>Yousaf</a:t>
            </a:r>
            <a:r>
              <a:rPr lang="en-US" dirty="0"/>
              <a:t> </a:t>
            </a:r>
            <a:r>
              <a:rPr lang="en-US" dirty="0" err="1"/>
              <a:t>Raza</a:t>
            </a:r>
            <a:r>
              <a:rPr lang="en-US" dirty="0"/>
              <a:t> </a:t>
            </a:r>
            <a:r>
              <a:rPr lang="en-US" dirty="0" err="1"/>
              <a:t>Gilani</a:t>
            </a:r>
            <a:r>
              <a:rPr lang="en-US" dirty="0"/>
              <a:t>, a prominent member of the PPP and a former National Assembly speaker, was elected prime minister.</a:t>
            </a:r>
          </a:p>
        </p:txBody>
      </p:sp>
    </p:spTree>
    <p:extLst>
      <p:ext uri="{BB962C8B-B14F-4D97-AF65-F5344CB8AC3E}">
        <p14:creationId xmlns:p14="http://schemas.microsoft.com/office/powerpoint/2010/main" xmlns="" val="9087419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fontScale="90000"/>
          </a:bodyPr>
          <a:lstStyle/>
          <a:p>
            <a:pPr algn="l"/>
            <a:r>
              <a:rPr lang="en-US" dirty="0" smtClean="0"/>
              <a:t/>
            </a:r>
            <a:br>
              <a:rPr lang="en-US" dirty="0" smtClean="0"/>
            </a:br>
            <a:r>
              <a:rPr lang="en-US" sz="3600" b="1" dirty="0" smtClean="0"/>
              <a:t>Pakistan under President </a:t>
            </a:r>
            <a:r>
              <a:rPr lang="en-US" sz="3600" b="1" dirty="0" err="1"/>
              <a:t>Zardari</a:t>
            </a:r>
            <a:r>
              <a:rPr lang="en-US" sz="3600" b="1" dirty="0"/>
              <a:t/>
            </a:r>
            <a:br>
              <a:rPr lang="en-US" sz="3600" b="1" dirty="0"/>
            </a:br>
            <a:endParaRPr lang="en-US" sz="3600" b="1" dirty="0"/>
          </a:p>
        </p:txBody>
      </p:sp>
      <p:sp>
        <p:nvSpPr>
          <p:cNvPr id="3" name="Content Placeholder 2"/>
          <p:cNvSpPr>
            <a:spLocks noGrp="1"/>
          </p:cNvSpPr>
          <p:nvPr>
            <p:ph idx="1"/>
          </p:nvPr>
        </p:nvSpPr>
        <p:spPr>
          <a:xfrm>
            <a:off x="0" y="838200"/>
            <a:ext cx="9144000" cy="4525963"/>
          </a:xfrm>
        </p:spPr>
        <p:txBody>
          <a:bodyPr>
            <a:normAutofit/>
          </a:bodyPr>
          <a:lstStyle/>
          <a:p>
            <a:pPr marL="0" indent="0" algn="just">
              <a:buNone/>
            </a:pPr>
            <a:r>
              <a:rPr lang="en-US" dirty="0"/>
              <a:t>D</a:t>
            </a:r>
            <a:r>
              <a:rPr lang="en-US" dirty="0" smtClean="0"/>
              <a:t>isputes </a:t>
            </a:r>
            <a:r>
              <a:rPr lang="en-US" dirty="0"/>
              <a:t>over Musharraf’s successor, Sharif subsequently </a:t>
            </a:r>
            <a:r>
              <a:rPr lang="en-US" dirty="0" smtClean="0"/>
              <a:t>removed </a:t>
            </a:r>
            <a:r>
              <a:rPr lang="en-US" dirty="0"/>
              <a:t>the PML-N from the governing coalition and indicated that his party would put forth its own candidate in the presidential elections announced for early September; however, neither the PML-N nor the PML-Q candidate won enough support to pose a challenge to </a:t>
            </a:r>
            <a:r>
              <a:rPr lang="en-US" dirty="0" err="1"/>
              <a:t>Zardari</a:t>
            </a:r>
            <a:r>
              <a:rPr lang="en-US" dirty="0"/>
              <a:t>, the PPP’s candidate, and on Sept. 6, 2008, he was elected president.</a:t>
            </a:r>
          </a:p>
          <a:p>
            <a:endParaRPr lang="en-US" dirty="0"/>
          </a:p>
        </p:txBody>
      </p:sp>
    </p:spTree>
    <p:extLst>
      <p:ext uri="{BB962C8B-B14F-4D97-AF65-F5344CB8AC3E}">
        <p14:creationId xmlns:p14="http://schemas.microsoft.com/office/powerpoint/2010/main" xmlns="" val="17435831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30145" cy="665018"/>
          </a:xfrm>
        </p:spPr>
        <p:txBody>
          <a:bodyPr>
            <a:normAutofit/>
          </a:bodyPr>
          <a:lstStyle/>
          <a:p>
            <a:r>
              <a:rPr lang="en-US" sz="3200" b="1" dirty="0" smtClean="0"/>
              <a:t>Summary</a:t>
            </a:r>
            <a:endParaRPr lang="en-US" sz="3200" b="1" dirty="0"/>
          </a:p>
        </p:txBody>
      </p:sp>
      <p:sp>
        <p:nvSpPr>
          <p:cNvPr id="3" name="Content Placeholder 2"/>
          <p:cNvSpPr>
            <a:spLocks noGrp="1"/>
          </p:cNvSpPr>
          <p:nvPr>
            <p:ph idx="1"/>
          </p:nvPr>
        </p:nvSpPr>
        <p:spPr>
          <a:xfrm>
            <a:off x="0" y="1052945"/>
            <a:ext cx="9144000" cy="4128655"/>
          </a:xfrm>
        </p:spPr>
        <p:txBody>
          <a:bodyPr>
            <a:normAutofit fontScale="92500" lnSpcReduction="10000"/>
          </a:bodyPr>
          <a:lstStyle/>
          <a:p>
            <a:r>
              <a:rPr lang="en-US" dirty="0"/>
              <a:t>Second democratic era (1971–1977) </a:t>
            </a:r>
            <a:r>
              <a:rPr lang="en-US" dirty="0" err="1"/>
              <a:t>Zulfikar</a:t>
            </a:r>
            <a:r>
              <a:rPr lang="en-US" dirty="0"/>
              <a:t> Ali Bhutto</a:t>
            </a:r>
          </a:p>
          <a:p>
            <a:r>
              <a:rPr lang="en-US" dirty="0"/>
              <a:t>Second military era (1977–1988)Zia Rule</a:t>
            </a:r>
          </a:p>
          <a:p>
            <a:r>
              <a:rPr lang="en-US" dirty="0"/>
              <a:t>Third democratic era (1988–1999): Benazir-Nawaz period</a:t>
            </a:r>
          </a:p>
          <a:p>
            <a:r>
              <a:rPr lang="en-US" dirty="0"/>
              <a:t>Benazir Bhutto rule I </a:t>
            </a:r>
          </a:p>
          <a:p>
            <a:r>
              <a:rPr lang="en-US" dirty="0"/>
              <a:t>Nawaz Sharif Rule I </a:t>
            </a:r>
          </a:p>
          <a:p>
            <a:r>
              <a:rPr lang="en-US" dirty="0"/>
              <a:t>Benazir Bhutto period II</a:t>
            </a:r>
          </a:p>
          <a:p>
            <a:r>
              <a:rPr lang="en-US" dirty="0"/>
              <a:t>Nawaz </a:t>
            </a:r>
            <a:r>
              <a:rPr lang="en-US" dirty="0" err="1" smtClean="0"/>
              <a:t>Shrief</a:t>
            </a:r>
            <a:r>
              <a:rPr lang="en-US" dirty="0" smtClean="0"/>
              <a:t> </a:t>
            </a:r>
            <a:r>
              <a:rPr lang="en-US" dirty="0"/>
              <a:t>period II</a:t>
            </a:r>
          </a:p>
          <a:p>
            <a:pPr marL="0" indent="0">
              <a:buNone/>
            </a:pPr>
            <a:endParaRPr lang="en-US" sz="2800" dirty="0"/>
          </a:p>
        </p:txBody>
      </p:sp>
    </p:spTree>
    <p:extLst>
      <p:ext uri="{BB962C8B-B14F-4D97-AF65-F5344CB8AC3E}">
        <p14:creationId xmlns:p14="http://schemas.microsoft.com/office/powerpoint/2010/main" xmlns="" val="8982809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9220200" cy="685800"/>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762001"/>
            <a:ext cx="9144000" cy="3733800"/>
          </a:xfrm>
        </p:spPr>
        <p:txBody>
          <a:bodyPr/>
          <a:lstStyle/>
          <a:p>
            <a:r>
              <a:rPr lang="en-US" dirty="0"/>
              <a:t>Third military era (1999–2007): Musharraf Period</a:t>
            </a:r>
          </a:p>
          <a:p>
            <a:r>
              <a:rPr lang="en-US" dirty="0"/>
              <a:t>Fourth democratic era (2008) </a:t>
            </a:r>
          </a:p>
          <a:p>
            <a:r>
              <a:rPr lang="en-US" dirty="0"/>
              <a:t>Constitutional Amendments and Elections</a:t>
            </a:r>
          </a:p>
          <a:p>
            <a:r>
              <a:rPr lang="en-US" dirty="0"/>
              <a:t>Pakistan under President </a:t>
            </a:r>
            <a:r>
              <a:rPr lang="en-US" dirty="0" err="1"/>
              <a:t>Zardari</a:t>
            </a:r>
            <a:endParaRPr lang="en-US" dirty="0"/>
          </a:p>
          <a:p>
            <a:endParaRPr lang="en-US" dirty="0"/>
          </a:p>
        </p:txBody>
      </p:sp>
    </p:spTree>
    <p:extLst>
      <p:ext uri="{BB962C8B-B14F-4D97-AF65-F5344CB8AC3E}">
        <p14:creationId xmlns:p14="http://schemas.microsoft.com/office/powerpoint/2010/main" xmlns="" val="7695581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6927"/>
            <a:ext cx="9157855" cy="831273"/>
          </a:xfrm>
        </p:spPr>
        <p:txBody>
          <a:bodyPr/>
          <a:lstStyle/>
          <a:p>
            <a:r>
              <a:rPr lang="en-US" dirty="0"/>
              <a:t>Q</a:t>
            </a:r>
            <a:r>
              <a:rPr lang="en-US" dirty="0" smtClean="0"/>
              <a:t>uotation</a:t>
            </a:r>
            <a:endParaRPr lang="en-US" dirty="0"/>
          </a:p>
        </p:txBody>
      </p:sp>
      <p:sp>
        <p:nvSpPr>
          <p:cNvPr id="3" name="Content Placeholder 2"/>
          <p:cNvSpPr>
            <a:spLocks noGrp="1"/>
          </p:cNvSpPr>
          <p:nvPr>
            <p:ph idx="1"/>
          </p:nvPr>
        </p:nvSpPr>
        <p:spPr>
          <a:xfrm>
            <a:off x="0" y="838200"/>
            <a:ext cx="9144000" cy="4525963"/>
          </a:xfrm>
        </p:spPr>
        <p:txBody>
          <a:bodyPr/>
          <a:lstStyle/>
          <a:p>
            <a:pPr marL="0" indent="0" algn="r">
              <a:buNone/>
            </a:pPr>
            <a:r>
              <a:rPr lang="en-US" dirty="0" smtClean="0"/>
              <a:t>  </a:t>
            </a:r>
          </a:p>
          <a:p>
            <a:pPr marL="0" indent="0" algn="r">
              <a:buNone/>
            </a:pPr>
            <a:r>
              <a:rPr lang="en-US" dirty="0" smtClean="0"/>
              <a:t>Change </a:t>
            </a:r>
            <a:r>
              <a:rPr lang="en-US" dirty="0"/>
              <a:t>is the law of life. And those who look only to the past or present are certain to miss the future</a:t>
            </a:r>
            <a:r>
              <a:rPr lang="en-US" dirty="0" smtClean="0"/>
              <a:t>.</a:t>
            </a:r>
          </a:p>
          <a:p>
            <a:pPr marL="0" indent="0" algn="r">
              <a:buNone/>
            </a:pPr>
            <a:r>
              <a:rPr lang="en-US" dirty="0" smtClean="0"/>
              <a:t> </a:t>
            </a:r>
            <a:r>
              <a:rPr lang="en-US" sz="1600" b="1" dirty="0"/>
              <a:t>John Fitzgerald Kennedy </a:t>
            </a:r>
            <a:r>
              <a:rPr lang="en-US" sz="1600" b="1" dirty="0" smtClean="0"/>
              <a:t>quotes</a:t>
            </a:r>
          </a:p>
          <a:p>
            <a:pPr marL="0" indent="0" algn="ctr">
              <a:buNone/>
            </a:pPr>
            <a:r>
              <a:rPr lang="en-US" b="1" smtClean="0"/>
              <a:t>Thank you</a:t>
            </a:r>
          </a:p>
          <a:p>
            <a:pPr marL="0" indent="0" algn="r">
              <a:buNone/>
            </a:pPr>
            <a:endParaRPr lang="en-US" sz="1600" b="1" dirty="0"/>
          </a:p>
        </p:txBody>
      </p:sp>
    </p:spTree>
    <p:extLst>
      <p:ext uri="{BB962C8B-B14F-4D97-AF65-F5344CB8AC3E}">
        <p14:creationId xmlns:p14="http://schemas.microsoft.com/office/powerpoint/2010/main" xmlns="" val="25899252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561</TotalTime>
  <Words>3051</Words>
  <Application>Microsoft Office PowerPoint</Application>
  <PresentationFormat>On-screen Show (4:3)</PresentationFormat>
  <Paragraphs>136</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 Lecture 15  Establishment of Pakistan II from 1972- 2008 </vt:lpstr>
      <vt:lpstr>Cont.</vt:lpstr>
      <vt:lpstr>Second democratic era (1971–1977) Zulfikar Ali Bhutto</vt:lpstr>
      <vt:lpstr>The Bhutto Government</vt:lpstr>
      <vt:lpstr>Cont.</vt:lpstr>
      <vt:lpstr>Cont.</vt:lpstr>
      <vt:lpstr>Cont.</vt:lpstr>
      <vt:lpstr>Cont.</vt:lpstr>
      <vt:lpstr>Second military era (1977–1988)Zia Rule </vt:lpstr>
      <vt:lpstr>Cont.</vt:lpstr>
      <vt:lpstr>Cont.</vt:lpstr>
      <vt:lpstr>Cont.</vt:lpstr>
      <vt:lpstr>Cont.</vt:lpstr>
      <vt:lpstr> Third democratic era (1988–1999): Benazir-Nawaz period </vt:lpstr>
      <vt:lpstr>Nawaz Sharif Rule I</vt:lpstr>
      <vt:lpstr>Cont.</vt:lpstr>
      <vt:lpstr> Benazir Bhutto period II </vt:lpstr>
      <vt:lpstr>Nawaz Shrif period II </vt:lpstr>
      <vt:lpstr>Cont.</vt:lpstr>
      <vt:lpstr>Cont.</vt:lpstr>
      <vt:lpstr>Cont.</vt:lpstr>
      <vt:lpstr>Third military era (1999–2007): Musharraf Period</vt:lpstr>
      <vt:lpstr>Cont.</vt:lpstr>
      <vt:lpstr>Cont.</vt:lpstr>
      <vt:lpstr>Fourth democratic era (2008)  Constitutional Amendments and Elections</vt:lpstr>
      <vt:lpstr>Cont.</vt:lpstr>
      <vt:lpstr>Cont.</vt:lpstr>
      <vt:lpstr>Cont.</vt:lpstr>
      <vt:lpstr>Cont.</vt:lpstr>
      <vt:lpstr>Cont.</vt:lpstr>
      <vt:lpstr>Cont.</vt:lpstr>
      <vt:lpstr>Cont.</vt:lpstr>
      <vt:lpstr>Cont.</vt:lpstr>
      <vt:lpstr> Pakistan under President Zardari </vt:lpstr>
      <vt:lpstr>Summary</vt:lpstr>
      <vt:lpstr>Cont.</vt:lpstr>
      <vt:lpstr>Quotation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Lecture 15  Establishment of Pakistan II from 1978- 2008 </dc:title>
  <dc:creator>MyUserName</dc:creator>
  <cp:lastModifiedBy>NTS</cp:lastModifiedBy>
  <cp:revision>64</cp:revision>
  <dcterms:created xsi:type="dcterms:W3CDTF">2012-08-03T09:40:15Z</dcterms:created>
  <dcterms:modified xsi:type="dcterms:W3CDTF">2012-08-06T07:25:39Z</dcterms:modified>
</cp:coreProperties>
</file>